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5" r:id="rId3"/>
    <p:sldId id="315" r:id="rId4"/>
    <p:sldId id="298" r:id="rId5"/>
    <p:sldId id="297" r:id="rId6"/>
    <p:sldId id="314" r:id="rId7"/>
    <p:sldId id="311" r:id="rId8"/>
    <p:sldId id="309" r:id="rId9"/>
    <p:sldId id="307" r:id="rId10"/>
    <p:sldId id="290" r:id="rId11"/>
    <p:sldId id="302" r:id="rId12"/>
    <p:sldId id="301" r:id="rId13"/>
    <p:sldId id="308" r:id="rId14"/>
    <p:sldId id="310" r:id="rId15"/>
    <p:sldId id="287" r:id="rId16"/>
    <p:sldId id="294" r:id="rId17"/>
    <p:sldId id="312" r:id="rId18"/>
    <p:sldId id="296" r:id="rId19"/>
    <p:sldId id="295" r:id="rId20"/>
    <p:sldId id="293" r:id="rId21"/>
    <p:sldId id="316" r:id="rId22"/>
    <p:sldId id="286"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111" d="100"/>
          <a:sy n="111" d="100"/>
        </p:scale>
        <p:origin x="51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smtClean="0">
                <a:effectLst/>
              </a:rPr>
              <a:t>Biểu đồ thống</a:t>
            </a:r>
            <a:r>
              <a:rPr lang="en-US" sz="1800" baseline="0" dirty="0" smtClean="0">
                <a:effectLst/>
              </a:rPr>
              <a:t> kê </a:t>
            </a:r>
            <a:r>
              <a:rPr lang="en-US" sz="1800" dirty="0" smtClean="0">
                <a:effectLst/>
              </a:rPr>
              <a:t>số người sử dụng internet ở Việt Nam</a:t>
            </a:r>
            <a:endParaRPr lang="en-US"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Số người sử dụng</c:v>
                </c:pt>
              </c:strCache>
            </c:strRef>
          </c:tx>
          <c:spPr>
            <a:solidFill>
              <a:schemeClr val="accent1"/>
            </a:solidFill>
            <a:ln>
              <a:noFill/>
            </a:ln>
            <a:effectLst/>
          </c:spPr>
          <c:invertIfNegative val="0"/>
          <c:dLbls>
            <c:dLbl>
              <c:idx val="0"/>
              <c:layout>
                <c:manualLayout>
                  <c:x val="0"/>
                  <c:y val="4.919498624326544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92F-4269-9D2C-0701EFAC5C10}"/>
                </c:ext>
              </c:extLst>
            </c:dLbl>
            <c:dLbl>
              <c:idx val="1"/>
              <c:layout>
                <c:manualLayout>
                  <c:x val="-1.5387575465758889E-3"/>
                  <c:y val="5.73941506171430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92F-4269-9D2C-0701EFAC5C10}"/>
                </c:ext>
              </c:extLst>
            </c:dLbl>
            <c:dLbl>
              <c:idx val="2"/>
              <c:layout>
                <c:manualLayout>
                  <c:x val="0"/>
                  <c:y val="4.919498624326544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92F-4269-9D2C-0701EFAC5C10}"/>
                </c:ext>
              </c:extLst>
            </c:dLbl>
            <c:dLbl>
              <c:idx val="3"/>
              <c:layout>
                <c:manualLayout>
                  <c:x val="1.5387575465758889E-3"/>
                  <c:y val="5.192804103455797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92F-4269-9D2C-0701EFAC5C10}"/>
                </c:ext>
              </c:extLst>
            </c:dLbl>
            <c:dLbl>
              <c:idx val="4"/>
              <c:layout>
                <c:manualLayout>
                  <c:x val="-5.6420458267167481E-17"/>
                  <c:y val="5.7394150617143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92F-4269-9D2C-0701EFAC5C10}"/>
                </c:ext>
              </c:extLst>
            </c:dLbl>
            <c:dLbl>
              <c:idx val="5"/>
              <c:layout>
                <c:manualLayout>
                  <c:x val="5.6420458267167481E-17"/>
                  <c:y val="4.099582186938795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92F-4269-9D2C-0701EFAC5C10}"/>
                </c:ext>
              </c:extLst>
            </c:dLbl>
            <c:dLbl>
              <c:idx val="6"/>
              <c:layout>
                <c:manualLayout>
                  <c:x val="0"/>
                  <c:y val="5.46610958258506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992F-4269-9D2C-0701EFAC5C10}"/>
                </c:ext>
              </c:extLst>
            </c:dLbl>
            <c:dLbl>
              <c:idx val="7"/>
              <c:layout>
                <c:manualLayout>
                  <c:x val="0"/>
                  <c:y val="5.19280410345580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992F-4269-9D2C-0701EFAC5C10}"/>
                </c:ext>
              </c:extLst>
            </c:dLbl>
            <c:dLbl>
              <c:idx val="8"/>
              <c:layout>
                <c:manualLayout>
                  <c:x val="0"/>
                  <c:y val="5.466109582585056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992F-4269-9D2C-0701EFAC5C10}"/>
                </c:ext>
              </c:extLst>
            </c:dLbl>
            <c:dLbl>
              <c:idx val="9"/>
              <c:layout>
                <c:manualLayout>
                  <c:x val="1.5387575465757759E-3"/>
                  <c:y val="6.28602601997282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6-992F-4269-9D2C-0701EFAC5C10}"/>
                </c:ext>
              </c:extLst>
            </c:dLbl>
            <c:dLbl>
              <c:idx val="10"/>
              <c:layout>
                <c:manualLayout>
                  <c:x val="-1.5387575465760017E-3"/>
                  <c:y val="5.73941506171431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992F-4269-9D2C-0701EFAC5C1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Sheet1!$B$2:$B$12</c:f>
              <c:numCache>
                <c:formatCode>General</c:formatCode>
                <c:ptCount val="11"/>
                <c:pt idx="0">
                  <c:v>26.9</c:v>
                </c:pt>
                <c:pt idx="1">
                  <c:v>31.1</c:v>
                </c:pt>
                <c:pt idx="2">
                  <c:v>33</c:v>
                </c:pt>
                <c:pt idx="3">
                  <c:v>34.9</c:v>
                </c:pt>
                <c:pt idx="4">
                  <c:v>37.6</c:v>
                </c:pt>
                <c:pt idx="5">
                  <c:v>41.7</c:v>
                </c:pt>
                <c:pt idx="6">
                  <c:v>49</c:v>
                </c:pt>
                <c:pt idx="7">
                  <c:v>50.05</c:v>
                </c:pt>
                <c:pt idx="8">
                  <c:v>63</c:v>
                </c:pt>
                <c:pt idx="9">
                  <c:v>64</c:v>
                </c:pt>
                <c:pt idx="10">
                  <c:v>68.17</c:v>
                </c:pt>
              </c:numCache>
            </c:numRef>
          </c:val>
          <c:extLst>
            <c:ext xmlns:c16="http://schemas.microsoft.com/office/drawing/2014/chart" uri="{C3380CC4-5D6E-409C-BE32-E72D297353CC}">
              <c16:uniqueId val="{00000000-992F-4269-9D2C-0701EFAC5C10}"/>
            </c:ext>
          </c:extLst>
        </c:ser>
        <c:dLbls>
          <c:showLegendKey val="0"/>
          <c:showVal val="1"/>
          <c:showCatName val="0"/>
          <c:showSerName val="0"/>
          <c:showPercent val="0"/>
          <c:showBubbleSize val="0"/>
        </c:dLbls>
        <c:gapWidth val="219"/>
        <c:overlap val="-27"/>
        <c:axId val="961804847"/>
        <c:axId val="961809423"/>
      </c:barChart>
      <c:lineChart>
        <c:grouping val="standard"/>
        <c:varyColors val="0"/>
        <c:ser>
          <c:idx val="2"/>
          <c:order val="1"/>
          <c:tx>
            <c:strRef>
              <c:f>Sheet1!$D$1</c:f>
              <c:strCache>
                <c:ptCount val="1"/>
                <c:pt idx="0">
                  <c:v>% người sử dụng</c:v>
                </c:pt>
              </c:strCache>
            </c:strRef>
          </c:tx>
          <c:spPr>
            <a:ln w="28575" cap="rnd">
              <a:solidFill>
                <a:srgbClr val="FF0000"/>
              </a:solidFill>
              <a:round/>
            </a:ln>
            <a:effectLst/>
          </c:spPr>
          <c:marker>
            <c:symbol val="circle"/>
            <c:size val="5"/>
            <c:spPr>
              <a:solidFill>
                <a:srgbClr val="FF0000"/>
              </a:solidFill>
              <a:ln w="9525">
                <a:solidFill>
                  <a:schemeClr val="accent3"/>
                </a:solidFill>
              </a:ln>
              <a:effectLst/>
            </c:spPr>
          </c:marker>
          <c:dLbls>
            <c:dLbl>
              <c:idx val="0"/>
              <c:layout>
                <c:manualLayout>
                  <c:x val="-2.4620120745214222E-2"/>
                  <c:y val="-3.552971228680299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992F-4269-9D2C-0701EFAC5C10}"/>
                </c:ext>
              </c:extLst>
            </c:dLbl>
            <c:dLbl>
              <c:idx val="1"/>
              <c:layout>
                <c:manualLayout>
                  <c:x val="-2.6158878291790109E-2"/>
                  <c:y val="-2.73305479129253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992F-4269-9D2C-0701EFAC5C10}"/>
                </c:ext>
              </c:extLst>
            </c:dLbl>
            <c:dLbl>
              <c:idx val="2"/>
              <c:layout>
                <c:manualLayout>
                  <c:x val="-2.3081363198638388E-2"/>
                  <c:y val="-2.186443833034029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92F-4269-9D2C-0701EFAC5C10}"/>
                </c:ext>
              </c:extLst>
            </c:dLbl>
            <c:dLbl>
              <c:idx val="3"/>
              <c:layout>
                <c:manualLayout>
                  <c:x val="-2.6158878291790109E-2"/>
                  <c:y val="-1.913138353904766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992F-4269-9D2C-0701EFAC5C10}"/>
                </c:ext>
              </c:extLst>
            </c:dLbl>
            <c:dLbl>
              <c:idx val="4"/>
              <c:layout>
                <c:manualLayout>
                  <c:x val="-2.1542605652062386E-2"/>
                  <c:y val="-1.63983287477552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992F-4269-9D2C-0701EFAC5C10}"/>
                </c:ext>
              </c:extLst>
            </c:dLbl>
            <c:dLbl>
              <c:idx val="5"/>
              <c:layout>
                <c:manualLayout>
                  <c:x val="-2.7697635838366055E-2"/>
                  <c:y val="-2.186443833034024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992F-4269-9D2C-0701EFAC5C10}"/>
                </c:ext>
              </c:extLst>
            </c:dLbl>
            <c:dLbl>
              <c:idx val="6"/>
              <c:layout>
                <c:manualLayout>
                  <c:x val="-2.7697635838366111E-2"/>
                  <c:y val="-2.7330547912925354E-2"/>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0207734692027979E-2"/>
                      <c:h val="4.2662985292076398E-2"/>
                    </c:manualLayout>
                  </c15:layout>
                </c:ext>
                <c:ext xmlns:c16="http://schemas.microsoft.com/office/drawing/2014/chart" uri="{C3380CC4-5D6E-409C-BE32-E72D297353CC}">
                  <c16:uniqueId val="{00000010-992F-4269-9D2C-0701EFAC5C10}"/>
                </c:ext>
              </c:extLst>
            </c:dLbl>
            <c:dLbl>
              <c:idx val="7"/>
              <c:layout>
                <c:manualLayout>
                  <c:x val="-2.6158878291790224E-2"/>
                  <c:y val="-3.55297122868029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992F-4269-9D2C-0701EFAC5C10}"/>
                </c:ext>
              </c:extLst>
            </c:dLbl>
            <c:dLbl>
              <c:idx val="8"/>
              <c:layout>
                <c:manualLayout>
                  <c:x val="-2.3081363198638332E-2"/>
                  <c:y val="-3.279665749551036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992F-4269-9D2C-0701EFAC5C10}"/>
                </c:ext>
              </c:extLst>
            </c:dLbl>
            <c:dLbl>
              <c:idx val="9"/>
              <c:layout>
                <c:manualLayout>
                  <c:x val="-2.4620120745214222E-2"/>
                  <c:y val="-4.64619314519730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992F-4269-9D2C-0701EFAC5C10}"/>
                </c:ext>
              </c:extLst>
            </c:dLbl>
            <c:dLbl>
              <c:idx val="10"/>
              <c:layout>
                <c:manualLayout>
                  <c:x val="-2.3081363198638332E-2"/>
                  <c:y val="-3.55297122868028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8-992F-4269-9D2C-0701EFAC5C1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Sheet1!$D$2:$D$12</c:f>
              <c:numCache>
                <c:formatCode>General</c:formatCode>
                <c:ptCount val="11"/>
                <c:pt idx="0">
                  <c:v>30.6</c:v>
                </c:pt>
                <c:pt idx="1">
                  <c:v>35.1</c:v>
                </c:pt>
                <c:pt idx="2">
                  <c:v>36.799999999999997</c:v>
                </c:pt>
                <c:pt idx="3">
                  <c:v>38.5</c:v>
                </c:pt>
                <c:pt idx="4">
                  <c:v>41</c:v>
                </c:pt>
                <c:pt idx="5">
                  <c:v>45</c:v>
                </c:pt>
                <c:pt idx="6">
                  <c:v>52</c:v>
                </c:pt>
                <c:pt idx="7">
                  <c:v>53</c:v>
                </c:pt>
                <c:pt idx="8">
                  <c:v>67</c:v>
                </c:pt>
                <c:pt idx="9">
                  <c:v>66</c:v>
                </c:pt>
                <c:pt idx="10">
                  <c:v>70</c:v>
                </c:pt>
              </c:numCache>
            </c:numRef>
          </c:val>
          <c:smooth val="0"/>
          <c:extLst>
            <c:ext xmlns:c16="http://schemas.microsoft.com/office/drawing/2014/chart" uri="{C3380CC4-5D6E-409C-BE32-E72D297353CC}">
              <c16:uniqueId val="{00000002-992F-4269-9D2C-0701EFAC5C10}"/>
            </c:ext>
          </c:extLst>
        </c:ser>
        <c:dLbls>
          <c:showLegendKey val="0"/>
          <c:showVal val="1"/>
          <c:showCatName val="0"/>
          <c:showSerName val="0"/>
          <c:showPercent val="0"/>
          <c:showBubbleSize val="0"/>
        </c:dLbls>
        <c:marker val="1"/>
        <c:smooth val="0"/>
        <c:axId val="961807759"/>
        <c:axId val="961806511"/>
      </c:lineChart>
      <c:catAx>
        <c:axId val="961804847"/>
        <c:scaling>
          <c:orientation val="minMax"/>
        </c:scaling>
        <c:delete val="0"/>
        <c:axPos val="b"/>
        <c:title>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1809423"/>
        <c:crosses val="autoZero"/>
        <c:auto val="1"/>
        <c:lblAlgn val="ctr"/>
        <c:lblOffset val="100"/>
        <c:noMultiLvlLbl val="0"/>
      </c:catAx>
      <c:valAx>
        <c:axId val="961809423"/>
        <c:scaling>
          <c:orientation val="minMax"/>
          <c:max val="8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Số</a:t>
                </a:r>
                <a:r>
                  <a:rPr lang="en-US" baseline="0" dirty="0" smtClean="0"/>
                  <a:t> người sử dụng internet</a:t>
                </a:r>
              </a:p>
              <a:p>
                <a:pPr>
                  <a:defRPr/>
                </a:pPr>
                <a:r>
                  <a:rPr lang="en-US" baseline="0" dirty="0" smtClean="0"/>
                  <a:t>(triệu người)</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1804847"/>
        <c:crosses val="autoZero"/>
        <c:crossBetween val="between"/>
      </c:valAx>
      <c:valAx>
        <c:axId val="961806511"/>
        <c:scaling>
          <c:orientation val="minMax"/>
          <c:max val="80"/>
        </c:scaling>
        <c:delete val="0"/>
        <c:axPos val="r"/>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Số</a:t>
                </a:r>
                <a:r>
                  <a:rPr lang="en-US" baseline="0" dirty="0" smtClean="0"/>
                  <a:t> người sử dụng internet(%)</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1807759"/>
        <c:crosses val="max"/>
        <c:crossBetween val="between"/>
      </c:valAx>
      <c:catAx>
        <c:axId val="961807759"/>
        <c:scaling>
          <c:orientation val="minMax"/>
        </c:scaling>
        <c:delete val="1"/>
        <c:axPos val="b"/>
        <c:numFmt formatCode="General" sourceLinked="1"/>
        <c:majorTickMark val="out"/>
        <c:minorTickMark val="none"/>
        <c:tickLblPos val="nextTo"/>
        <c:crossAx val="961806511"/>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0615C23-7A81-4EB8-81D9-F12A86AA333A}"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1709400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615C23-7A81-4EB8-81D9-F12A86AA333A}"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2751294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615C23-7A81-4EB8-81D9-F12A86AA333A}"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1937607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615C23-7A81-4EB8-81D9-F12A86AA333A}"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1093831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615C23-7A81-4EB8-81D9-F12A86AA333A}"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2014277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615C23-7A81-4EB8-81D9-F12A86AA333A}" type="datetimeFigureOut">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217305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615C23-7A81-4EB8-81D9-F12A86AA333A}" type="datetimeFigureOut">
              <a:rPr lang="en-US" smtClean="0"/>
              <a:t>5/8/2022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31303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615C23-7A81-4EB8-81D9-F12A86AA333A}" type="datetimeFigureOut">
              <a:rPr lang="en-US" smtClean="0"/>
              <a:t>5/8/2022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746208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615C23-7A81-4EB8-81D9-F12A86AA333A}" type="datetimeFigureOut">
              <a:rPr lang="en-US" smtClean="0"/>
              <a:t>5/8/2022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2309056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615C23-7A81-4EB8-81D9-F12A86AA333A}" type="datetimeFigureOut">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232107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615C23-7A81-4EB8-81D9-F12A86AA333A}" type="datetimeFigureOut">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88293-6D4C-49F6-999F-FA35C2DD9781}" type="slidenum">
              <a:rPr lang="en-US" smtClean="0"/>
              <a:t>‹#›</a:t>
            </a:fld>
            <a:endParaRPr lang="en-US"/>
          </a:p>
        </p:txBody>
      </p:sp>
    </p:spTree>
    <p:extLst>
      <p:ext uri="{BB962C8B-B14F-4D97-AF65-F5344CB8AC3E}">
        <p14:creationId xmlns:p14="http://schemas.microsoft.com/office/powerpoint/2010/main" val="346988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8000" b="-1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615C23-7A81-4EB8-81D9-F12A86AA333A}" type="datetimeFigureOut">
              <a:rPr lang="en-US" smtClean="0"/>
              <a:t>5/8/2022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88293-6D4C-49F6-999F-FA35C2DD9781}" type="slidenum">
              <a:rPr lang="en-US" smtClean="0"/>
              <a:t>‹#›</a:t>
            </a:fld>
            <a:endParaRPr lang="en-US"/>
          </a:p>
        </p:txBody>
      </p:sp>
    </p:spTree>
    <p:extLst>
      <p:ext uri="{BB962C8B-B14F-4D97-AF65-F5344CB8AC3E}">
        <p14:creationId xmlns:p14="http://schemas.microsoft.com/office/powerpoint/2010/main" val="3598600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81394" y="1172367"/>
            <a:ext cx="6658022" cy="1138029"/>
          </a:xfrm>
        </p:spPr>
        <p:txBody>
          <a:bodyPr>
            <a:normAutofit/>
          </a:bodyPr>
          <a:lstStyle/>
          <a:p>
            <a:r>
              <a:rPr lang="en-US" sz="3600" b="1" dirty="0" smtClean="0">
                <a:latin typeface="Times New Roman" panose="02020603050405020304" pitchFamily="18" charset="0"/>
                <a:ea typeface="Tahoma" panose="020B0604030504040204" pitchFamily="34" charset="0"/>
                <a:cs typeface="Times New Roman" panose="02020603050405020304" pitchFamily="18" charset="0"/>
              </a:rPr>
              <a:t>Báo cáo đồ án tốt nghiệp</a:t>
            </a:r>
            <a:endParaRPr lang="en-US" sz="3600" b="1" dirty="0">
              <a:latin typeface="Times New Roman" panose="02020603050405020304" pitchFamily="18" charset="0"/>
              <a:ea typeface="Tahoma" panose="020B0604030504040204" pitchFamily="34" charset="0"/>
              <a:cs typeface="Times New Roman" panose="02020603050405020304" pitchFamily="18" charset="0"/>
            </a:endParaRPr>
          </a:p>
          <a:p>
            <a:endParaRPr lang="en-US" sz="25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3950294" y="3662064"/>
            <a:ext cx="5892800" cy="1785104"/>
          </a:xfrm>
          <a:prstGeom prst="rect">
            <a:avLst/>
          </a:prstGeom>
          <a:noFill/>
        </p:spPr>
        <p:txBody>
          <a:bodyPr wrap="square" rtlCol="0">
            <a:spAutoFit/>
          </a:bodyPr>
          <a:lstStyle/>
          <a:p>
            <a:pPr>
              <a:lnSpc>
                <a:spcPct val="200000"/>
              </a:lnSpc>
              <a:tabLst>
                <a:tab pos="2001838" algn="l"/>
                <a:tab pos="2062163" algn="l"/>
                <a:tab pos="2459038" algn="l"/>
              </a:tabLst>
            </a:pPr>
            <a:r>
              <a:rPr lang="en-US" sz="2000" dirty="0">
                <a:latin typeface="Times New Roman" panose="02020603050405020304" pitchFamily="18" charset="0"/>
                <a:ea typeface="Tahoma" panose="020B0604030504040204" pitchFamily="34" charset="0"/>
                <a:cs typeface="Times New Roman" panose="02020603050405020304" pitchFamily="18" charset="0"/>
              </a:rPr>
              <a:t>Giáo viên hướng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dẫn:	TS. Vũ Việt Thắng</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a:lnSpc>
                <a:spcPct val="200000"/>
              </a:lnSpc>
              <a:tabLst>
                <a:tab pos="2519363" algn="l"/>
              </a:tabLst>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Sinh </a:t>
            </a:r>
            <a:r>
              <a:rPr lang="en-US" sz="2000" dirty="0">
                <a:latin typeface="Times New Roman" panose="02020603050405020304" pitchFamily="18" charset="0"/>
                <a:ea typeface="Tahoma" panose="020B0604030504040204" pitchFamily="34" charset="0"/>
                <a:cs typeface="Times New Roman" panose="02020603050405020304" pitchFamily="18" charset="0"/>
              </a:rPr>
              <a:t>viên thực </a:t>
            </a:r>
            <a:r>
              <a:rPr lang="en-US" sz="2000" dirty="0" smtClean="0">
                <a:latin typeface="Times New Roman" panose="02020603050405020304" pitchFamily="18" charset="0"/>
                <a:ea typeface="Tahoma" panose="020B0604030504040204" pitchFamily="34" charset="0"/>
                <a:cs typeface="Times New Roman" panose="02020603050405020304" pitchFamily="18" charset="0"/>
              </a:rPr>
              <a:t>hiện:  	Nguyễn Ngọc Anh</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algn="ctr">
              <a:lnSpc>
                <a:spcPct val="150000"/>
              </a:lnSpc>
            </a:pPr>
            <a:r>
              <a:rPr lang="en-US" sz="2000" dirty="0">
                <a:latin typeface="Times New Roman" panose="02020603050405020304" pitchFamily="18" charset="0"/>
                <a:ea typeface="Tahoma" panose="020B0604030504040204" pitchFamily="34" charset="0"/>
                <a:cs typeface="Times New Roman" panose="02020603050405020304" pitchFamily="18" charset="0"/>
              </a:rPr>
              <a:t>			</a:t>
            </a:r>
          </a:p>
        </p:txBody>
      </p:sp>
      <p:sp>
        <p:nvSpPr>
          <p:cNvPr id="5" name="TextBox 4"/>
          <p:cNvSpPr txBox="1"/>
          <p:nvPr/>
        </p:nvSpPr>
        <p:spPr>
          <a:xfrm>
            <a:off x="2712321" y="2426131"/>
            <a:ext cx="6996168" cy="830997"/>
          </a:xfrm>
          <a:prstGeom prst="rect">
            <a:avLst/>
          </a:prstGeom>
          <a:noFill/>
        </p:spPr>
        <p:txBody>
          <a:bodyPr wrap="square" rtlCol="0">
            <a:spAutoFit/>
          </a:bodyPr>
          <a:lstStyle/>
          <a:p>
            <a:pPr algn="ctr"/>
            <a:r>
              <a:rPr lang="en-US" sz="2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Tên đề tài : </a:t>
            </a:r>
            <a:r>
              <a:rPr lang="en-US" sz="2400" b="1" dirty="0">
                <a:latin typeface="Times New Roman" panose="02020603050405020304" pitchFamily="18" charset="0"/>
                <a:cs typeface="Times New Roman" panose="02020603050405020304" pitchFamily="18" charset="0"/>
              </a:rPr>
              <a:t>Xây dựng </a:t>
            </a:r>
            <a:r>
              <a:rPr lang="en-US" sz="2400" b="1" dirty="0" smtClean="0">
                <a:latin typeface="Times New Roman" panose="02020603050405020304" pitchFamily="18" charset="0"/>
                <a:cs typeface="Times New Roman" panose="02020603050405020304" pitchFamily="18" charset="0"/>
              </a:rPr>
              <a:t>website bán sách cho nhà sách Trang Anh sử dụng spring framework.</a:t>
            </a:r>
            <a:endParaRPr lang="en-US" sz="24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TextBox 1"/>
          <p:cNvSpPr txBox="1"/>
          <p:nvPr/>
        </p:nvSpPr>
        <p:spPr>
          <a:xfrm>
            <a:off x="3950294" y="5077836"/>
            <a:ext cx="4559392" cy="400110"/>
          </a:xfrm>
          <a:prstGeom prst="rect">
            <a:avLst/>
          </a:prstGeom>
          <a:noFill/>
        </p:spPr>
        <p:txBody>
          <a:bodyPr wrap="square" rtlCol="0">
            <a:spAutoFit/>
          </a:bodyPr>
          <a:lstStyle/>
          <a:p>
            <a:pPr>
              <a:tabLst>
                <a:tab pos="1655763" algn="l"/>
                <a:tab pos="2398713" algn="l"/>
                <a:tab pos="2519363" algn="l"/>
              </a:tabLst>
            </a:pPr>
            <a:r>
              <a:rPr lang="en-US" sz="2000" dirty="0" smtClean="0">
                <a:latin typeface="Times New Roman" panose="02020603050405020304" pitchFamily="18" charset="0"/>
                <a:cs typeface="Times New Roman" panose="02020603050405020304" pitchFamily="18" charset="0"/>
              </a:rPr>
              <a:t>Mã SV:			2017605519</a:t>
            </a: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Tree>
    <p:extLst>
      <p:ext uri="{BB962C8B-B14F-4D97-AF65-F5344CB8AC3E}">
        <p14:creationId xmlns:p14="http://schemas.microsoft.com/office/powerpoint/2010/main" val="712609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16880" y="347251"/>
            <a:ext cx="6602135" cy="492443"/>
          </a:xfrm>
          <a:prstGeom prst="rect">
            <a:avLst/>
          </a:prstGeom>
          <a:noFill/>
        </p:spPr>
        <p:txBody>
          <a:bodyPr wrap="square" rtlCol="0">
            <a:spAutoFit/>
          </a:bodyPr>
          <a:lstStyle/>
          <a:p>
            <a:pPr algn="ctr"/>
            <a:r>
              <a:rPr lang="en-US" sz="2600" b="1" dirty="0" smtClean="0">
                <a:latin typeface="Times New Roman" panose="02020603050405020304" pitchFamily="18" charset="0"/>
                <a:cs typeface="Times New Roman" panose="02020603050405020304" pitchFamily="18" charset="0"/>
              </a:rPr>
              <a:t>II. Công nghệ và công cụ thực hiện đề tài</a:t>
            </a:r>
            <a:endParaRPr lang="vi-VN" sz="26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310713" y="1258856"/>
            <a:ext cx="2743201" cy="400110"/>
          </a:xfrm>
          <a:prstGeom prst="rect">
            <a:avLst/>
          </a:prstGeom>
          <a:noFill/>
        </p:spPr>
        <p:txBody>
          <a:bodyPr wrap="square" rtlCol="0">
            <a:spAutoFit/>
          </a:bodyPr>
          <a:lstStyle/>
          <a:p>
            <a:r>
              <a:rPr lang="en-US" sz="2000" b="1" dirty="0" smtClean="0">
                <a:latin typeface="Times New Roman (Headings)"/>
              </a:rPr>
              <a:t>Spring framework</a:t>
            </a:r>
            <a:endParaRPr lang="en-US" sz="2000" b="1" dirty="0">
              <a:latin typeface="Times New Roman (Headings)"/>
            </a:endParaRPr>
          </a:p>
        </p:txBody>
      </p:sp>
      <p:sp>
        <p:nvSpPr>
          <p:cNvPr id="7" name="Content Placeholder 6"/>
          <p:cNvSpPr>
            <a:spLocks noGrp="1"/>
          </p:cNvSpPr>
          <p:nvPr>
            <p:ph idx="1"/>
          </p:nvPr>
        </p:nvSpPr>
        <p:spPr>
          <a:xfrm>
            <a:off x="2310713" y="1861751"/>
            <a:ext cx="5811795" cy="3896498"/>
          </a:xfrm>
        </p:spPr>
        <p:txBody>
          <a:bodyPr>
            <a:normAutofit fontScale="77500" lnSpcReduction="20000"/>
          </a:bodyPr>
          <a:lstStyle/>
          <a:p>
            <a:pPr algn="just">
              <a:lnSpc>
                <a:spcPct val="150000"/>
              </a:lnSpc>
            </a:pPr>
            <a:r>
              <a:rPr lang="vi-VN" sz="2300" b="1" dirty="0">
                <a:latin typeface="+mj-lt"/>
              </a:rPr>
              <a:t>Spring</a:t>
            </a:r>
            <a:r>
              <a:rPr lang="vi-VN" sz="2300" dirty="0">
                <a:latin typeface="+mj-lt"/>
              </a:rPr>
              <a:t> là framework phát triển ứng dụng phổ biến nhất dành cho Java Enterprise. Ban đầu nó được viết bởi </a:t>
            </a:r>
            <a:r>
              <a:rPr lang="vi-VN" sz="2300" b="1" dirty="0">
                <a:latin typeface="+mj-lt"/>
              </a:rPr>
              <a:t>Rod Johnson</a:t>
            </a:r>
            <a:r>
              <a:rPr lang="vi-VN" sz="2300" dirty="0">
                <a:latin typeface="+mj-lt"/>
              </a:rPr>
              <a:t> và lần đầu tiên được phát hành theo giấy phép Apache 2.0 vào tháng 6 năm 2003</a:t>
            </a:r>
            <a:r>
              <a:rPr lang="vi-VN" sz="2300" dirty="0" smtClean="0">
                <a:latin typeface="+mj-lt"/>
              </a:rPr>
              <a:t>.</a:t>
            </a:r>
            <a:endParaRPr lang="en-US" sz="2300" dirty="0" smtClean="0">
              <a:latin typeface="+mj-lt"/>
            </a:endParaRPr>
          </a:p>
          <a:p>
            <a:pPr algn="just">
              <a:lnSpc>
                <a:spcPct val="150000"/>
              </a:lnSpc>
            </a:pPr>
            <a:r>
              <a:rPr lang="vi-VN" sz="2300" dirty="0" smtClean="0">
                <a:latin typeface="+mj-lt"/>
              </a:rPr>
              <a:t>Spring </a:t>
            </a:r>
            <a:r>
              <a:rPr lang="vi-VN" sz="2300" dirty="0">
                <a:latin typeface="+mj-lt"/>
              </a:rPr>
              <a:t>là một mã nguồn mở, được phát triển, chia sẻ và có cộng đồng người dùng rất </a:t>
            </a:r>
            <a:r>
              <a:rPr lang="en-US" sz="2300" dirty="0" smtClean="0">
                <a:latin typeface="+mj-lt"/>
                <a:cs typeface="Times New Roman" panose="02020603050405020304" pitchFamily="18" charset="0"/>
              </a:rPr>
              <a:t>lớn</a:t>
            </a:r>
            <a:r>
              <a:rPr lang="vi-VN" sz="2300" dirty="0" smtClean="0">
                <a:latin typeface="+mj-lt"/>
              </a:rPr>
              <a:t>.</a:t>
            </a:r>
            <a:endParaRPr lang="vi-VN" sz="2300" dirty="0">
              <a:latin typeface="+mj-lt"/>
            </a:endParaRPr>
          </a:p>
          <a:p>
            <a:pPr algn="just">
              <a:lnSpc>
                <a:spcPct val="150000"/>
              </a:lnSpc>
            </a:pPr>
            <a:r>
              <a:rPr lang="vi-VN" sz="2300" dirty="0">
                <a:latin typeface="+mj-lt"/>
              </a:rPr>
              <a:t>Spring Framework được xây dựng dựa trên 2 nguyên tắc design chính là: Dependency Injection và </a:t>
            </a:r>
            <a:r>
              <a:rPr lang="en-US" sz="2300" dirty="0">
                <a:latin typeface="Times New Roman" panose="02020603050405020304" pitchFamily="18" charset="0"/>
                <a:cs typeface="Times New Roman" panose="02020603050405020304" pitchFamily="18" charset="0"/>
              </a:rPr>
              <a:t>Inversion of Control</a:t>
            </a:r>
          </a:p>
          <a:p>
            <a:pPr marL="0" indent="0">
              <a:lnSpc>
                <a:spcPct val="150000"/>
              </a:lnSpc>
              <a:buNone/>
            </a:pPr>
            <a:endParaRPr lang="vi-VN" sz="2300" dirty="0">
              <a:latin typeface="+mj-lt"/>
            </a:endParaRPr>
          </a:p>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0789" y="1955469"/>
            <a:ext cx="3443416" cy="344855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Tree>
    <p:extLst>
      <p:ext uri="{BB962C8B-B14F-4D97-AF65-F5344CB8AC3E}">
        <p14:creationId xmlns:p14="http://schemas.microsoft.com/office/powerpoint/2010/main" val="243276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5773" y="1810487"/>
            <a:ext cx="8878833" cy="4424447"/>
          </a:xfrm>
        </p:spPr>
        <p:txBody>
          <a:bodyPr>
            <a:noAutofit/>
          </a:bodyPr>
          <a:lstStyle/>
          <a:p>
            <a:pPr marL="457200" lvl="1" indent="0">
              <a:lnSpc>
                <a:spcPct val="100000"/>
              </a:lnSpc>
              <a:buNone/>
            </a:pPr>
            <a:endParaRPr lang="en-US" sz="1800" dirty="0">
              <a:latin typeface="Times New Roman" panose="02020603050405020304" pitchFamily="18" charset="0"/>
              <a:cs typeface="Times New Roman" panose="02020603050405020304" pitchFamily="18" charset="0"/>
            </a:endParaRPr>
          </a:p>
          <a:p>
            <a:pPr lvl="1">
              <a:lnSpc>
                <a:spcPct val="100000"/>
              </a:lnSpc>
              <a:buFont typeface="Tahoma" panose="020B0604030504040204" pitchFamily="34" charset="0"/>
              <a:buChar char="⁃"/>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16AF04DE-8B08-4FBF-BCC8-19036BE796C4}"/>
              </a:ext>
            </a:extLst>
          </p:cNvPr>
          <p:cNvSpPr txBox="1"/>
          <p:nvPr/>
        </p:nvSpPr>
        <p:spPr>
          <a:xfrm>
            <a:off x="2979962" y="335710"/>
            <a:ext cx="6436777"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II. Công nghệ và công cụ thực hiện đề tài</a:t>
            </a:r>
            <a:endParaRPr lang="vi-VN" sz="2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57834" y="1810487"/>
            <a:ext cx="6722076" cy="4239781"/>
          </a:xfrm>
          <a:prstGeom prst="rect">
            <a:avLst/>
          </a:prstGeom>
        </p:spPr>
      </p:pic>
      <p:sp>
        <p:nvSpPr>
          <p:cNvPr id="6" name="TextBox 5"/>
          <p:cNvSpPr txBox="1"/>
          <p:nvPr/>
        </p:nvSpPr>
        <p:spPr>
          <a:xfrm>
            <a:off x="4829481" y="6050268"/>
            <a:ext cx="305885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Spring Framework Runtime</a:t>
            </a:r>
          </a:p>
        </p:txBody>
      </p:sp>
      <p:sp>
        <p:nvSpPr>
          <p:cNvPr id="7" name="TextBox 6"/>
          <p:cNvSpPr txBox="1"/>
          <p:nvPr/>
        </p:nvSpPr>
        <p:spPr>
          <a:xfrm>
            <a:off x="2479589" y="1313608"/>
            <a:ext cx="3323346"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Kiến trúc Spring framework</a:t>
            </a:r>
            <a:endParaRPr lang="en-US" sz="2000"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Tree>
    <p:extLst>
      <p:ext uri="{BB962C8B-B14F-4D97-AF65-F5344CB8AC3E}">
        <p14:creationId xmlns:p14="http://schemas.microsoft.com/office/powerpoint/2010/main" val="3341814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3287" y="0"/>
            <a:ext cx="6984421" cy="492443"/>
          </a:xfrm>
          <a:prstGeom prst="rect">
            <a:avLst/>
          </a:prstGeom>
          <a:noFill/>
        </p:spPr>
        <p:txBody>
          <a:bodyPr wrap="square" rtlCol="0">
            <a:spAutoFit/>
          </a:bodyPr>
          <a:lstStyle/>
          <a:p>
            <a:pPr algn="ctr"/>
            <a:r>
              <a:rPr lang="en-US" sz="2600" b="1" dirty="0" smtClean="0">
                <a:latin typeface="Times New Roman" panose="02020603050405020304" pitchFamily="18" charset="0"/>
                <a:cs typeface="Times New Roman" panose="02020603050405020304" pitchFamily="18" charset="0"/>
              </a:rPr>
              <a:t>III. Phân tích </a:t>
            </a:r>
            <a:r>
              <a:rPr lang="en-US" sz="2600" b="1" smtClean="0">
                <a:latin typeface="Times New Roman" panose="02020603050405020304" pitchFamily="18" charset="0"/>
                <a:cs typeface="Times New Roman" panose="02020603050405020304" pitchFamily="18" charset="0"/>
              </a:rPr>
              <a:t>thiết kế hệ thống</a:t>
            </a:r>
            <a:endParaRPr lang="vi-VN" sz="2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5637876" y="423763"/>
            <a:ext cx="1571264"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Cơ sở dữ liệu</a:t>
            </a:r>
            <a:endParaRPr lang="en-US" sz="2000"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3636175" y="916206"/>
            <a:ext cx="5574665" cy="570865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Tree>
    <p:extLst>
      <p:ext uri="{BB962C8B-B14F-4D97-AF65-F5344CB8AC3E}">
        <p14:creationId xmlns:p14="http://schemas.microsoft.com/office/powerpoint/2010/main" val="4165358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2958" y="1911178"/>
            <a:ext cx="8343373" cy="4084859"/>
          </a:xfrm>
        </p:spPr>
        <p:txBody>
          <a:bodyPr>
            <a:noAutofit/>
          </a:bodyPr>
          <a:lstStyle/>
          <a:p>
            <a:pPr marL="457200" lvl="1" indent="0">
              <a:lnSpc>
                <a:spcPct val="100000"/>
              </a:lnSpc>
              <a:buNone/>
            </a:pPr>
            <a:endParaRPr lang="en-US" sz="1800" dirty="0">
              <a:latin typeface="Times New Roman" panose="02020603050405020304" pitchFamily="18" charset="0"/>
              <a:cs typeface="Times New Roman" panose="02020603050405020304" pitchFamily="18" charset="0"/>
            </a:endParaRPr>
          </a:p>
          <a:p>
            <a:pPr lvl="1">
              <a:lnSpc>
                <a:spcPct val="100000"/>
              </a:lnSpc>
              <a:buFont typeface="Tahoma" panose="020B0604030504040204" pitchFamily="34" charset="0"/>
              <a:buChar char="⁃"/>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16AF04DE-8B08-4FBF-BCC8-19036BE796C4}"/>
              </a:ext>
            </a:extLst>
          </p:cNvPr>
          <p:cNvSpPr txBox="1"/>
          <p:nvPr/>
        </p:nvSpPr>
        <p:spPr>
          <a:xfrm>
            <a:off x="3028499" y="376899"/>
            <a:ext cx="5872293" cy="492443"/>
          </a:xfrm>
          <a:prstGeom prst="rect">
            <a:avLst/>
          </a:prstGeom>
          <a:noFill/>
        </p:spPr>
        <p:txBody>
          <a:bodyPr wrap="square" rtlCol="0">
            <a:spAutoFit/>
          </a:bodyPr>
          <a:lstStyle/>
          <a:p>
            <a:pPr algn="ctr"/>
            <a:r>
              <a:rPr lang="en-US" sz="2600" b="1" dirty="0" smtClean="0">
                <a:latin typeface="Times New Roman" panose="02020603050405020304" pitchFamily="18" charset="0"/>
                <a:cs typeface="Times New Roman" panose="02020603050405020304" pitchFamily="18" charset="0"/>
              </a:rPr>
              <a:t>III. Phân tích thiết kế hệ thống</a:t>
            </a:r>
            <a:endParaRPr lang="vi-VN" sz="2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309230" y="1174816"/>
            <a:ext cx="3076483"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Các Use case: Khách hàng</a:t>
            </a:r>
            <a:endParaRPr lang="en-US" sz="2000" b="1" dirty="0">
              <a:latin typeface="Times New Roman" panose="02020603050405020304" pitchFamily="18" charset="0"/>
              <a:cs typeface="Times New Roman" panose="02020603050405020304" pitchFamily="18" charset="0"/>
            </a:endParaRPr>
          </a:p>
        </p:txBody>
      </p:sp>
      <p:pic>
        <p:nvPicPr>
          <p:cNvPr id="9" name="image1.png"/>
          <p:cNvPicPr/>
          <p:nvPr/>
        </p:nvPicPr>
        <p:blipFill>
          <a:blip r:embed="rId2"/>
          <a:srcRect/>
          <a:stretch>
            <a:fillRect/>
          </a:stretch>
        </p:blipFill>
        <p:spPr>
          <a:xfrm>
            <a:off x="3804126" y="1475834"/>
            <a:ext cx="5579745" cy="5200015"/>
          </a:xfrm>
          <a:prstGeom prst="rect">
            <a:avLst/>
          </a:prstGeom>
          <a:ln/>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Tree>
    <p:extLst>
      <p:ext uri="{BB962C8B-B14F-4D97-AF65-F5344CB8AC3E}">
        <p14:creationId xmlns:p14="http://schemas.microsoft.com/office/powerpoint/2010/main" val="2387617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7217" y="6038335"/>
            <a:ext cx="8619682" cy="336944"/>
          </a:xfrm>
        </p:spPr>
        <p:txBody>
          <a:bodyPr>
            <a:normAutofit/>
          </a:bodyPr>
          <a:lstStyle/>
          <a:p>
            <a:pPr marL="457200" lvl="1" indent="0">
              <a:lnSpc>
                <a:spcPct val="100000"/>
              </a:lnSpc>
              <a:buNone/>
            </a:pPr>
            <a:endParaRPr lang="en-US" sz="1600" dirty="0">
              <a:latin typeface="Times New Roman" panose="02020603050405020304" pitchFamily="18" charset="0"/>
              <a:cs typeface="Times New Roman" panose="02020603050405020304" pitchFamily="18" charset="0"/>
            </a:endParaRPr>
          </a:p>
          <a:p>
            <a:pPr lvl="1">
              <a:lnSpc>
                <a:spcPct val="100000"/>
              </a:lnSpc>
              <a:buFont typeface="Tahoma" panose="020B060403050404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3495697" y="361510"/>
            <a:ext cx="4773119" cy="492443"/>
          </a:xfrm>
          <a:prstGeom prst="rect">
            <a:avLst/>
          </a:prstGeom>
          <a:noFill/>
        </p:spPr>
        <p:txBody>
          <a:bodyPr wrap="square" rtlCol="0">
            <a:spAutoFit/>
          </a:bodyPr>
          <a:lstStyle/>
          <a:p>
            <a:pPr algn="ctr"/>
            <a:r>
              <a:rPr lang="en-US" sz="2600" b="1" dirty="0">
                <a:latin typeface="Times New Roman" panose="02020603050405020304" pitchFamily="18" charset="0"/>
                <a:cs typeface="Times New Roman" panose="02020603050405020304" pitchFamily="18" charset="0"/>
              </a:rPr>
              <a:t>III. Phân tích thiết kế hệ thống</a:t>
            </a:r>
            <a:endParaRPr lang="vi-VN" sz="26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309230" y="1174816"/>
            <a:ext cx="3209533"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Các Use case: Quản trị viên</a:t>
            </a:r>
            <a:endParaRPr lang="en-US" sz="2000" b="1"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2"/>
          <a:stretch>
            <a:fillRect/>
          </a:stretch>
        </p:blipFill>
        <p:spPr>
          <a:xfrm>
            <a:off x="3092383" y="1895789"/>
            <a:ext cx="5579745" cy="445706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Tree>
    <p:extLst>
      <p:ext uri="{BB962C8B-B14F-4D97-AF65-F5344CB8AC3E}">
        <p14:creationId xmlns:p14="http://schemas.microsoft.com/office/powerpoint/2010/main" val="1718633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8997" y="141566"/>
            <a:ext cx="5589201" cy="492443"/>
          </a:xfrm>
          <a:prstGeom prst="rect">
            <a:avLst/>
          </a:prstGeom>
          <a:noFill/>
        </p:spPr>
        <p:txBody>
          <a:bodyPr wrap="square" rtlCol="0">
            <a:spAutoFit/>
          </a:bodyPr>
          <a:lstStyle/>
          <a:p>
            <a:pPr marL="0" lvl="1"/>
            <a:r>
              <a:rPr lang="en-US" sz="2600" b="1" dirty="0" smtClean="0">
                <a:latin typeface="Times New Roman" panose="02020603050405020304" pitchFamily="18" charset="0"/>
                <a:cs typeface="Times New Roman" panose="02020603050405020304" pitchFamily="18" charset="0"/>
              </a:rPr>
              <a:t>IV. Kết quả chương trình</a:t>
            </a:r>
            <a:endParaRPr lang="en-US" sz="26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7" name="TextBox 6"/>
          <p:cNvSpPr txBox="1"/>
          <p:nvPr/>
        </p:nvSpPr>
        <p:spPr>
          <a:xfrm>
            <a:off x="4672046" y="5519404"/>
            <a:ext cx="3174267"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Hình 4.1 Giao diện trang chủ</a:t>
            </a:r>
            <a:endParaRPr lang="en-US"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097870" y="908553"/>
            <a:ext cx="3491661"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Một số giao diện chương trình</a:t>
            </a:r>
            <a:endParaRPr lang="en-US" sz="20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2097870" y="1462437"/>
            <a:ext cx="8008494" cy="3903193"/>
          </a:xfrm>
          <a:prstGeom prst="rect">
            <a:avLst/>
          </a:prstGeom>
        </p:spPr>
      </p:pic>
    </p:spTree>
    <p:extLst>
      <p:ext uri="{BB962C8B-B14F-4D97-AF65-F5344CB8AC3E}">
        <p14:creationId xmlns:p14="http://schemas.microsoft.com/office/powerpoint/2010/main" val="3726691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09891" y="4225822"/>
            <a:ext cx="486062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Hình 4.2 Giao diện trang danh sách sản phẩm</a:t>
            </a:r>
            <a:endParaRPr lang="en-US" sz="20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stretch>
            <a:fillRect/>
          </a:stretch>
        </p:blipFill>
        <p:spPr>
          <a:xfrm>
            <a:off x="2780680" y="1155939"/>
            <a:ext cx="6919049" cy="306988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10" name="TextBox 9"/>
          <p:cNvSpPr txBox="1"/>
          <p:nvPr/>
        </p:nvSpPr>
        <p:spPr>
          <a:xfrm>
            <a:off x="4078997" y="141566"/>
            <a:ext cx="5589201" cy="492443"/>
          </a:xfrm>
          <a:prstGeom prst="rect">
            <a:avLst/>
          </a:prstGeom>
          <a:noFill/>
        </p:spPr>
        <p:txBody>
          <a:bodyPr wrap="square" rtlCol="0">
            <a:spAutoFit/>
          </a:bodyPr>
          <a:lstStyle/>
          <a:p>
            <a:pPr marL="0" lvl="1"/>
            <a:r>
              <a:rPr lang="en-US" sz="2600" b="1" dirty="0" smtClean="0">
                <a:latin typeface="Times New Roman" panose="02020603050405020304" pitchFamily="18" charset="0"/>
                <a:cs typeface="Times New Roman" panose="02020603050405020304" pitchFamily="18" charset="0"/>
              </a:rPr>
              <a:t>IV. Kết quả chương trình</a:t>
            </a:r>
            <a:endParaRPr lang="en-US"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8245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64708" y="4672896"/>
            <a:ext cx="454483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Hình 4.5 Giao diện trang chi tiết</a:t>
            </a:r>
            <a:r>
              <a:rPr kumimoji="0" lang="en-US" sz="2000" b="0" i="0" u="none" strike="noStrike" kern="1200" cap="none" spc="0" normalizeH="0" noProof="0" dirty="0" smtClean="0">
                <a:ln>
                  <a:noFill/>
                </a:ln>
                <a:solidFill>
                  <a:prstClr val="black"/>
                </a:solidFill>
                <a:effectLst/>
                <a:uLnTx/>
                <a:uFillTx/>
                <a:latin typeface="Times New Roman" panose="02020603050405020304" pitchFamily="18" charset="0"/>
                <a:cs typeface="Times New Roman" panose="02020603050405020304" pitchFamily="18" charset="0"/>
              </a:rPr>
              <a:t> sản phẩm</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8" name="TextBox 7"/>
          <p:cNvSpPr txBox="1"/>
          <p:nvPr/>
        </p:nvSpPr>
        <p:spPr>
          <a:xfrm>
            <a:off x="4078997" y="141566"/>
            <a:ext cx="5589201" cy="492443"/>
          </a:xfrm>
          <a:prstGeom prst="rect">
            <a:avLst/>
          </a:prstGeom>
          <a:noFill/>
        </p:spPr>
        <p:txBody>
          <a:bodyPr wrap="square" rtlCol="0">
            <a:spAutoFit/>
          </a:bodyPr>
          <a:lstStyle/>
          <a:p>
            <a:pPr marL="0" lvl="1"/>
            <a:r>
              <a:rPr lang="en-US" sz="2600" b="1" dirty="0" smtClean="0">
                <a:latin typeface="Times New Roman" panose="02020603050405020304" pitchFamily="18" charset="0"/>
                <a:cs typeface="Times New Roman" panose="02020603050405020304" pitchFamily="18" charset="0"/>
              </a:rPr>
              <a:t>IV. Kết quả chương trình</a:t>
            </a:r>
            <a:endParaRPr lang="en-US" sz="2600" b="1"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3"/>
          <a:stretch>
            <a:fillRect/>
          </a:stretch>
        </p:blipFill>
        <p:spPr>
          <a:xfrm>
            <a:off x="2602500" y="819510"/>
            <a:ext cx="7065698" cy="3667885"/>
          </a:xfrm>
          <a:prstGeom prst="rect">
            <a:avLst/>
          </a:prstGeom>
        </p:spPr>
      </p:pic>
    </p:spTree>
    <p:extLst>
      <p:ext uri="{BB962C8B-B14F-4D97-AF65-F5344CB8AC3E}">
        <p14:creationId xmlns:p14="http://schemas.microsoft.com/office/powerpoint/2010/main" val="25316904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96411" y="4290642"/>
            <a:ext cx="3103735"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Hình 4.3 Giao diện giỏ hàng</a:t>
            </a:r>
            <a:endParaRPr lang="en-US" sz="20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stretch>
            <a:fillRect/>
          </a:stretch>
        </p:blipFill>
        <p:spPr>
          <a:xfrm>
            <a:off x="2139351" y="879895"/>
            <a:ext cx="7781691" cy="331691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10" name="TextBox 9"/>
          <p:cNvSpPr txBox="1"/>
          <p:nvPr/>
        </p:nvSpPr>
        <p:spPr>
          <a:xfrm>
            <a:off x="4078997" y="141566"/>
            <a:ext cx="5589201" cy="492443"/>
          </a:xfrm>
          <a:prstGeom prst="rect">
            <a:avLst/>
          </a:prstGeom>
          <a:noFill/>
        </p:spPr>
        <p:txBody>
          <a:bodyPr wrap="square" rtlCol="0">
            <a:spAutoFit/>
          </a:bodyPr>
          <a:lstStyle/>
          <a:p>
            <a:pPr marL="0" lvl="1"/>
            <a:r>
              <a:rPr lang="en-US" sz="2600" b="1" dirty="0" smtClean="0">
                <a:latin typeface="Times New Roman" panose="02020603050405020304" pitchFamily="18" charset="0"/>
                <a:cs typeface="Times New Roman" panose="02020603050405020304" pitchFamily="18" charset="0"/>
              </a:rPr>
              <a:t>IV. Kết quả chương trình</a:t>
            </a:r>
            <a:endParaRPr lang="en-US"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48174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03006" y="4441338"/>
            <a:ext cx="4831772"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Hình 4.7 Giao diện trang danh sách yêu thích</a:t>
            </a: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9" name="TextBox 8"/>
          <p:cNvSpPr txBox="1"/>
          <p:nvPr/>
        </p:nvSpPr>
        <p:spPr>
          <a:xfrm>
            <a:off x="4078997" y="141566"/>
            <a:ext cx="5589201" cy="492443"/>
          </a:xfrm>
          <a:prstGeom prst="rect">
            <a:avLst/>
          </a:prstGeom>
          <a:noFill/>
        </p:spPr>
        <p:txBody>
          <a:bodyPr wrap="square" rtlCol="0">
            <a:spAutoFit/>
          </a:bodyPr>
          <a:lstStyle/>
          <a:p>
            <a:pPr marL="0" lvl="1"/>
            <a:r>
              <a:rPr lang="en-US" sz="2600" b="1" dirty="0" smtClean="0">
                <a:latin typeface="Times New Roman" panose="02020603050405020304" pitchFamily="18" charset="0"/>
                <a:cs typeface="Times New Roman" panose="02020603050405020304" pitchFamily="18" charset="0"/>
              </a:rPr>
              <a:t>IV. Kết quả chương trình</a:t>
            </a:r>
            <a:endParaRPr lang="en-US" sz="2600" b="1" dirty="0">
              <a:latin typeface="Times New Roman" panose="02020603050405020304" pitchFamily="18" charset="0"/>
              <a:cs typeface="Times New Roman" panose="02020603050405020304" pitchFamily="18" charset="0"/>
            </a:endParaRPr>
          </a:p>
        </p:txBody>
      </p:sp>
      <p:pic>
        <p:nvPicPr>
          <p:cNvPr id="10" name="Picture 9"/>
          <p:cNvPicPr/>
          <p:nvPr/>
        </p:nvPicPr>
        <p:blipFill>
          <a:blip r:embed="rId3"/>
          <a:stretch>
            <a:fillRect/>
          </a:stretch>
        </p:blipFill>
        <p:spPr>
          <a:xfrm>
            <a:off x="2369586" y="810883"/>
            <a:ext cx="7298612" cy="3480093"/>
          </a:xfrm>
          <a:prstGeom prst="rect">
            <a:avLst/>
          </a:prstGeom>
        </p:spPr>
      </p:pic>
    </p:spTree>
    <p:extLst>
      <p:ext uri="{BB962C8B-B14F-4D97-AF65-F5344CB8AC3E}">
        <p14:creationId xmlns:p14="http://schemas.microsoft.com/office/powerpoint/2010/main" val="22938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a:bodyPr>
          <a:lstStyle/>
          <a:p>
            <a:pPr algn="ctr"/>
            <a:r>
              <a:rPr lang="en-US" sz="3200" b="1" dirty="0" err="1">
                <a:latin typeface="Times New Roman" panose="02020603050405020304" pitchFamily="18" charset="0"/>
                <a:cs typeface="Times New Roman" panose="02020603050405020304" pitchFamily="18" charset="0"/>
              </a:rPr>
              <a:t>Nội</a:t>
            </a:r>
            <a:r>
              <a:rPr lang="en-US" sz="3200" b="1" dirty="0">
                <a:latin typeface="Times New Roman" panose="02020603050405020304" pitchFamily="18" charset="0"/>
                <a:cs typeface="Times New Roman" panose="02020603050405020304" pitchFamily="18" charset="0"/>
              </a:rPr>
              <a:t> dung</a:t>
            </a:r>
          </a:p>
        </p:txBody>
      </p:sp>
      <p:sp>
        <p:nvSpPr>
          <p:cNvPr id="4" name="Rounded Rectangle 3"/>
          <p:cNvSpPr/>
          <p:nvPr/>
        </p:nvSpPr>
        <p:spPr>
          <a:xfrm>
            <a:off x="3352800" y="1696995"/>
            <a:ext cx="5074508" cy="345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a:latin typeface="Times New Roman" panose="02020603050405020304" pitchFamily="18" charset="0"/>
                <a:ea typeface="Tahoma" panose="020B0604030504040204" pitchFamily="34" charset="0"/>
                <a:cs typeface="Times New Roman" panose="02020603050405020304" pitchFamily="18" charset="0"/>
              </a:rPr>
              <a:t>Lý do chọn đề tài, mục đích và yêu cầu</a:t>
            </a:r>
          </a:p>
        </p:txBody>
      </p:sp>
      <p:sp>
        <p:nvSpPr>
          <p:cNvPr id="10" name="Rounded Rectangle 9"/>
          <p:cNvSpPr/>
          <p:nvPr/>
        </p:nvSpPr>
        <p:spPr>
          <a:xfrm>
            <a:off x="3702908" y="2339094"/>
            <a:ext cx="4724400" cy="345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a:latin typeface="Times New Roman" panose="02020603050405020304" pitchFamily="18" charset="0"/>
                <a:ea typeface="Tahoma" panose="020B0604030504040204" pitchFamily="34" charset="0"/>
                <a:cs typeface="Times New Roman" panose="02020603050405020304" pitchFamily="18" charset="0"/>
              </a:rPr>
              <a:t>Các công nghệ và công cụ thực hiện đề tài</a:t>
            </a:r>
          </a:p>
        </p:txBody>
      </p:sp>
      <p:sp>
        <p:nvSpPr>
          <p:cNvPr id="11" name="Rounded Rectangle 10"/>
          <p:cNvSpPr/>
          <p:nvPr/>
        </p:nvSpPr>
        <p:spPr>
          <a:xfrm>
            <a:off x="3904736" y="3047711"/>
            <a:ext cx="4522572" cy="345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anose="02020603050405020304" pitchFamily="18" charset="0"/>
                <a:ea typeface="Tahoma" panose="020B0604030504040204" pitchFamily="34" charset="0"/>
                <a:cs typeface="Times New Roman" panose="02020603050405020304" pitchFamily="18" charset="0"/>
              </a:rPr>
              <a:t>Phân tích và thiết kế hệ thống</a:t>
            </a:r>
            <a:endParaRPr lang="en-US" dirty="0"/>
          </a:p>
        </p:txBody>
      </p:sp>
      <p:sp>
        <p:nvSpPr>
          <p:cNvPr id="12" name="Rounded Rectangle 11"/>
          <p:cNvSpPr/>
          <p:nvPr/>
        </p:nvSpPr>
        <p:spPr>
          <a:xfrm>
            <a:off x="3702908" y="3771281"/>
            <a:ext cx="4724400" cy="345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it-IT">
                <a:latin typeface="Times New Roman" panose="02020603050405020304" pitchFamily="18" charset="0"/>
                <a:ea typeface="Tahoma" panose="020B0604030504040204" pitchFamily="34" charset="0"/>
                <a:cs typeface="Times New Roman" panose="02020603050405020304" pitchFamily="18" charset="0"/>
              </a:rPr>
              <a:t>Kết quả chương trình</a:t>
            </a:r>
            <a:endParaRPr lang="it-IT"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3" name="Rounded Rectangle 12"/>
          <p:cNvSpPr/>
          <p:nvPr/>
        </p:nvSpPr>
        <p:spPr>
          <a:xfrm>
            <a:off x="3352800" y="4430844"/>
            <a:ext cx="5074508" cy="345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it-IT">
                <a:latin typeface="Times New Roman" panose="02020603050405020304" pitchFamily="18" charset="0"/>
                <a:ea typeface="Tahoma" panose="020B0604030504040204" pitchFamily="34" charset="0"/>
                <a:cs typeface="Times New Roman" panose="02020603050405020304" pitchFamily="18" charset="0"/>
              </a:rPr>
              <a:t>Tổng kết</a:t>
            </a:r>
            <a:endParaRPr lang="it-IT"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5" name="Oval 14"/>
          <p:cNvSpPr/>
          <p:nvPr/>
        </p:nvSpPr>
        <p:spPr>
          <a:xfrm>
            <a:off x="2883243" y="1619693"/>
            <a:ext cx="469557" cy="5005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16" name="Oval 15"/>
          <p:cNvSpPr/>
          <p:nvPr/>
        </p:nvSpPr>
        <p:spPr>
          <a:xfrm>
            <a:off x="3212757" y="2260139"/>
            <a:ext cx="469557" cy="5005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17" name="Oval 16"/>
          <p:cNvSpPr/>
          <p:nvPr/>
        </p:nvSpPr>
        <p:spPr>
          <a:xfrm>
            <a:off x="3431060" y="2977886"/>
            <a:ext cx="469557" cy="5005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18" name="Oval 17"/>
          <p:cNvSpPr/>
          <p:nvPr/>
        </p:nvSpPr>
        <p:spPr>
          <a:xfrm>
            <a:off x="3233351" y="3665176"/>
            <a:ext cx="469557" cy="5005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19" name="Oval 18"/>
          <p:cNvSpPr/>
          <p:nvPr/>
        </p:nvSpPr>
        <p:spPr>
          <a:xfrm>
            <a:off x="2883243" y="4353542"/>
            <a:ext cx="469557" cy="5005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Tree>
    <p:extLst>
      <p:ext uri="{BB962C8B-B14F-4D97-AF65-F5344CB8AC3E}">
        <p14:creationId xmlns:p14="http://schemas.microsoft.com/office/powerpoint/2010/main" val="25277106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71509" y="4865361"/>
            <a:ext cx="460414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Hình 4.6 Giao diện trang quản lý sản phẩm</a:t>
            </a:r>
            <a:endParaRPr lang="en-US" sz="2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9" name="TextBox 8"/>
          <p:cNvSpPr txBox="1"/>
          <p:nvPr/>
        </p:nvSpPr>
        <p:spPr>
          <a:xfrm>
            <a:off x="4078997" y="141566"/>
            <a:ext cx="5589201" cy="492443"/>
          </a:xfrm>
          <a:prstGeom prst="rect">
            <a:avLst/>
          </a:prstGeom>
          <a:noFill/>
        </p:spPr>
        <p:txBody>
          <a:bodyPr wrap="square" rtlCol="0">
            <a:spAutoFit/>
          </a:bodyPr>
          <a:lstStyle/>
          <a:p>
            <a:pPr marL="0" lvl="1"/>
            <a:r>
              <a:rPr lang="en-US" sz="2600" b="1" dirty="0" smtClean="0">
                <a:latin typeface="Times New Roman" panose="02020603050405020304" pitchFamily="18" charset="0"/>
                <a:cs typeface="Times New Roman" panose="02020603050405020304" pitchFamily="18" charset="0"/>
              </a:rPr>
              <a:t>IV. Kết quả chương trình</a:t>
            </a:r>
            <a:endParaRPr lang="en-US" sz="2600" b="1" dirty="0">
              <a:latin typeface="Times New Roman" panose="02020603050405020304" pitchFamily="18" charset="0"/>
              <a:cs typeface="Times New Roman" panose="02020603050405020304" pitchFamily="18" charset="0"/>
            </a:endParaRPr>
          </a:p>
        </p:txBody>
      </p:sp>
      <p:pic>
        <p:nvPicPr>
          <p:cNvPr id="10" name="Picture 9"/>
          <p:cNvPicPr/>
          <p:nvPr/>
        </p:nvPicPr>
        <p:blipFill>
          <a:blip r:embed="rId3"/>
          <a:stretch>
            <a:fillRect/>
          </a:stretch>
        </p:blipFill>
        <p:spPr>
          <a:xfrm>
            <a:off x="2078966" y="802256"/>
            <a:ext cx="7589232" cy="3899140"/>
          </a:xfrm>
          <a:prstGeom prst="rect">
            <a:avLst/>
          </a:prstGeom>
        </p:spPr>
      </p:pic>
    </p:spTree>
    <p:extLst>
      <p:ext uri="{BB962C8B-B14F-4D97-AF65-F5344CB8AC3E}">
        <p14:creationId xmlns:p14="http://schemas.microsoft.com/office/powerpoint/2010/main" val="3748252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71509" y="4865361"/>
            <a:ext cx="4823756"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Hình 4.6 Giao diện trang thêm mới sản phẩm</a:t>
            </a:r>
            <a:endParaRPr lang="en-US" sz="2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
        <p:nvSpPr>
          <p:cNvPr id="9" name="TextBox 8"/>
          <p:cNvSpPr txBox="1"/>
          <p:nvPr/>
        </p:nvSpPr>
        <p:spPr>
          <a:xfrm>
            <a:off x="4078997" y="141566"/>
            <a:ext cx="5589201" cy="492443"/>
          </a:xfrm>
          <a:prstGeom prst="rect">
            <a:avLst/>
          </a:prstGeom>
          <a:noFill/>
        </p:spPr>
        <p:txBody>
          <a:bodyPr wrap="square" rtlCol="0">
            <a:spAutoFit/>
          </a:bodyPr>
          <a:lstStyle/>
          <a:p>
            <a:pPr marL="0" lvl="1"/>
            <a:r>
              <a:rPr lang="en-US" sz="2600" b="1" dirty="0" smtClean="0">
                <a:latin typeface="Times New Roman" panose="02020603050405020304" pitchFamily="18" charset="0"/>
                <a:cs typeface="Times New Roman" panose="02020603050405020304" pitchFamily="18" charset="0"/>
              </a:rPr>
              <a:t>IV. Kết quả chương trình</a:t>
            </a:r>
            <a:endParaRPr lang="en-US" sz="26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tretch>
            <a:fillRect/>
          </a:stretch>
        </p:blipFill>
        <p:spPr>
          <a:xfrm>
            <a:off x="2368587" y="768029"/>
            <a:ext cx="7229600" cy="3963311"/>
          </a:xfrm>
          <a:prstGeom prst="rect">
            <a:avLst/>
          </a:prstGeom>
        </p:spPr>
      </p:pic>
    </p:spTree>
    <p:extLst>
      <p:ext uri="{BB962C8B-B14F-4D97-AF65-F5344CB8AC3E}">
        <p14:creationId xmlns:p14="http://schemas.microsoft.com/office/powerpoint/2010/main" val="26904030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66682" y="400245"/>
            <a:ext cx="2424838" cy="492443"/>
          </a:xfrm>
          <a:prstGeom prst="rect">
            <a:avLst/>
          </a:prstGeom>
          <a:noFill/>
        </p:spPr>
        <p:txBody>
          <a:bodyPr wrap="square" rtlCol="0">
            <a:spAutoFit/>
          </a:bodyPr>
          <a:lstStyle/>
          <a:p>
            <a:pPr marL="0" lvl="1"/>
            <a:r>
              <a:rPr lang="en-US" sz="2600" b="1" dirty="0" smtClean="0">
                <a:latin typeface="Times New Roman" panose="02020603050405020304" pitchFamily="18" charset="0"/>
                <a:cs typeface="Times New Roman" panose="02020603050405020304" pitchFamily="18" charset="0"/>
              </a:rPr>
              <a:t>V. Tổng kết</a:t>
            </a:r>
            <a:endParaRPr lang="en-US" sz="26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712694" y="1390051"/>
            <a:ext cx="3690552" cy="400110"/>
          </a:xfrm>
          <a:prstGeom prst="rect">
            <a:avLst/>
          </a:prstGeom>
          <a:noFill/>
        </p:spPr>
        <p:txBody>
          <a:bodyPr wrap="square" rtlCol="0">
            <a:spAutoFit/>
          </a:bodyPr>
          <a:lstStyle/>
          <a:p>
            <a:pPr marL="285750" indent="-285750">
              <a:buFont typeface="Wingdings" panose="05000000000000000000" pitchFamily="2" charset="2"/>
              <a:buChar char="v"/>
            </a:pPr>
            <a:r>
              <a:rPr lang="en-US" sz="2000" b="1" dirty="0" smtClean="0">
                <a:latin typeface="Times New Roman" panose="02020603050405020304" pitchFamily="18" charset="0"/>
                <a:cs typeface="Times New Roman" panose="02020603050405020304" pitchFamily="18" charset="0"/>
              </a:rPr>
              <a:t>Những điểm đã đạt được:</a:t>
            </a:r>
            <a:endParaRPr lang="en-US" sz="20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992781" y="1767199"/>
            <a:ext cx="4760358" cy="378565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Giao diện thân thiện dễ sử dụng.</a:t>
            </a:r>
          </a:p>
          <a:p>
            <a:pPr marL="285750" indent="-28575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Các thông tin được lưu trữ, xử lý một cách dễ dàng chính xác.</a:t>
            </a:r>
          </a:p>
          <a:p>
            <a:pPr marL="285750" indent="-28575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Cho phép đặt hàng trực tuyến.</a:t>
            </a:r>
          </a:p>
          <a:p>
            <a:pPr marL="285750" indent="-28575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Website đáp ứng được các nghiệp vụ cơ bản của quá trình bán hàng: Quản lý sản phẩm, quản lý đơn hàng, quản lý người dùng…</a:t>
            </a:r>
          </a:p>
        </p:txBody>
      </p:sp>
      <p:sp>
        <p:nvSpPr>
          <p:cNvPr id="11" name="TextBox 10"/>
          <p:cNvSpPr txBox="1"/>
          <p:nvPr/>
        </p:nvSpPr>
        <p:spPr>
          <a:xfrm>
            <a:off x="6968808" y="1440330"/>
            <a:ext cx="3716082" cy="400110"/>
          </a:xfrm>
          <a:prstGeom prst="rect">
            <a:avLst/>
          </a:prstGeom>
          <a:noFill/>
        </p:spPr>
        <p:txBody>
          <a:bodyPr wrap="none" rtlCol="0">
            <a:spAutoFit/>
          </a:bodyPr>
          <a:lstStyle/>
          <a:p>
            <a:pPr marL="285750" indent="-285750">
              <a:buFont typeface="Wingdings" panose="05000000000000000000" pitchFamily="2" charset="2"/>
              <a:buChar char="v"/>
            </a:pPr>
            <a:r>
              <a:rPr lang="en-US" sz="2000" b="1" dirty="0" smtClean="0">
                <a:latin typeface="Times New Roman" panose="02020603050405020304" pitchFamily="18" charset="0"/>
                <a:cs typeface="Times New Roman" panose="02020603050405020304" pitchFamily="18" charset="0"/>
              </a:rPr>
              <a:t>Hướng phát triển của website</a:t>
            </a:r>
            <a:endParaRPr lang="en-US" sz="20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215942" y="1871272"/>
            <a:ext cx="4563611" cy="224676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Hỗ trợ thanh toán thêm các phương thức mới.</a:t>
            </a: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Xây dựng thêm các phương thức khuyến mại.</a:t>
            </a: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Cho phép người quản trị thêm sản phẩm qua file excel.</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Tree>
    <p:extLst>
      <p:ext uri="{BB962C8B-B14F-4D97-AF65-F5344CB8AC3E}">
        <p14:creationId xmlns:p14="http://schemas.microsoft.com/office/powerpoint/2010/main" val="13764576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850" y="586580"/>
            <a:ext cx="11487150" cy="5333319"/>
          </a:xfrm>
        </p:spPr>
      </p:pic>
    </p:spTree>
    <p:extLst>
      <p:ext uri="{BB962C8B-B14F-4D97-AF65-F5344CB8AC3E}">
        <p14:creationId xmlns:p14="http://schemas.microsoft.com/office/powerpoint/2010/main" val="2263099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9572" y="1717798"/>
            <a:ext cx="7291649" cy="3883932"/>
          </a:xfrm>
        </p:spPr>
        <p:txBody>
          <a:bodyPr>
            <a:normAutofit/>
          </a:bodyPr>
          <a:lstStyle/>
          <a:p>
            <a:pPr marL="457200" lvl="1" indent="0" algn="just">
              <a:lnSpc>
                <a:spcPct val="150000"/>
              </a:lnSpc>
              <a:buNone/>
            </a:pPr>
            <a:r>
              <a:rPr lang="en-US" sz="2000" b="1" dirty="0" smtClean="0">
                <a:latin typeface="Times New Roman" panose="02020603050405020304" pitchFamily="18" charset="0"/>
                <a:cs typeface="Times New Roman" panose="02020603050405020304" pitchFamily="18" charset="0"/>
              </a:rPr>
              <a:t>Lý do chọn đề tài:</a:t>
            </a:r>
          </a:p>
          <a:p>
            <a:pPr marL="457200" lvl="1" indent="0" algn="just">
              <a:lnSpc>
                <a:spcPct val="150000"/>
              </a:lnSpc>
              <a:buNone/>
            </a:pPr>
            <a:r>
              <a:rPr lang="en-US" sz="1800" dirty="0" smtClean="0">
                <a:latin typeface="Times New Roman" panose="02020603050405020304" pitchFamily="18" charset="0"/>
                <a:cs typeface="Times New Roman" panose="02020603050405020304" pitchFamily="18" charset="0"/>
              </a:rPr>
              <a:t>- Ngày nay với việc khoa học kỹ thuật ngày càng phát triển mạnh mẽ đặc biệt là nghành công nghệ thông tin.</a:t>
            </a:r>
          </a:p>
          <a:p>
            <a:pPr marL="457200" lvl="1" indent="0" algn="just">
              <a:lnSpc>
                <a:spcPct val="150000"/>
              </a:lnSpc>
              <a:buNone/>
            </a:pPr>
            <a:r>
              <a:rPr lang="en-US" sz="1800" dirty="0" smtClean="0">
                <a:latin typeface="Times New Roman" panose="02020603050405020304" pitchFamily="18" charset="0"/>
                <a:cs typeface="Times New Roman" panose="02020603050405020304" pitchFamily="18" charset="0"/>
              </a:rPr>
              <a:t>- Theo thống kê thị trường internet ở Việt Nam tăng mạnh trong những năm gần đây.</a:t>
            </a:r>
          </a:p>
          <a:p>
            <a:pPr marL="457200" lvl="1" indent="0" algn="just">
              <a:lnSpc>
                <a:spcPct val="150000"/>
              </a:lnSpc>
              <a:buNone/>
            </a:pPr>
            <a:r>
              <a:rPr lang="en-US" sz="1800" dirty="0" smtClean="0">
                <a:latin typeface="Times New Roman" panose="02020603050405020304" pitchFamily="18" charset="0"/>
                <a:cs typeface="Times New Roman" panose="02020603050405020304" pitchFamily="18" charset="0"/>
              </a:rPr>
              <a:t>=&gt; Việc quảng bá sản phẩm trên internet là thật sự cần thiết.</a:t>
            </a:r>
          </a:p>
        </p:txBody>
      </p:sp>
      <p:sp>
        <p:nvSpPr>
          <p:cNvPr id="4" name="TextBox 3"/>
          <p:cNvSpPr txBox="1"/>
          <p:nvPr/>
        </p:nvSpPr>
        <p:spPr>
          <a:xfrm>
            <a:off x="2091248" y="447901"/>
            <a:ext cx="7376272" cy="492443"/>
          </a:xfrm>
          <a:prstGeom prst="rect">
            <a:avLst/>
          </a:prstGeom>
          <a:noFill/>
        </p:spPr>
        <p:txBody>
          <a:bodyPr wrap="square" rtlCol="0">
            <a:spAutoFit/>
          </a:bodyPr>
          <a:lstStyle/>
          <a:p>
            <a:pPr marL="0" lvl="1" algn="ctr"/>
            <a:r>
              <a:rPr lang="en-US" sz="2600" b="1" dirty="0">
                <a:latin typeface="Times New Roman" panose="02020603050405020304" pitchFamily="18" charset="0"/>
                <a:cs typeface="Times New Roman" panose="02020603050405020304" pitchFamily="18" charset="0"/>
              </a:rPr>
              <a:t>I</a:t>
            </a:r>
            <a:r>
              <a:rPr lang="en-US" sz="2600" b="1" dirty="0" smtClean="0">
                <a:latin typeface="Times New Roman" panose="02020603050405020304" pitchFamily="18" charset="0"/>
                <a:cs typeface="Times New Roman" panose="02020603050405020304" pitchFamily="18" charset="0"/>
              </a:rPr>
              <a:t>. Lý do chọn đề tài, mục đích nghiên cứu</a:t>
            </a:r>
            <a:endParaRPr lang="en-US" sz="26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Tree>
    <p:extLst>
      <p:ext uri="{BB962C8B-B14F-4D97-AF65-F5344CB8AC3E}">
        <p14:creationId xmlns:p14="http://schemas.microsoft.com/office/powerpoint/2010/main" val="1336270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56FD5F-3517-4D65-BEFA-0C39E3C7746D}"/>
              </a:ext>
            </a:extLst>
          </p:cNvPr>
          <p:cNvSpPr txBox="1"/>
          <p:nvPr/>
        </p:nvSpPr>
        <p:spPr>
          <a:xfrm>
            <a:off x="2203508" y="298442"/>
            <a:ext cx="7476939" cy="492443"/>
          </a:xfrm>
          <a:prstGeom prst="rect">
            <a:avLst/>
          </a:prstGeom>
          <a:noFill/>
        </p:spPr>
        <p:txBody>
          <a:bodyPr wrap="square" rtlCol="0">
            <a:spAutoFit/>
          </a:bodyPr>
          <a:lstStyle/>
          <a:p>
            <a:pPr marL="0" lvl="1" algn="ctr"/>
            <a:r>
              <a:rPr lang="en-US" sz="2600" b="1" dirty="0">
                <a:latin typeface="Times New Roman" panose="02020603050405020304" pitchFamily="18" charset="0"/>
                <a:cs typeface="Times New Roman" panose="02020603050405020304" pitchFamily="18" charset="0"/>
              </a:rPr>
              <a:t>I. Lý do chọn đề tài, mục đích nghiên cứu</a:t>
            </a: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2036984509"/>
              </p:ext>
            </p:extLst>
          </p:nvPr>
        </p:nvGraphicFramePr>
        <p:xfrm>
          <a:off x="1890793" y="1891184"/>
          <a:ext cx="7501179" cy="4246145"/>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689316" y="1137132"/>
            <a:ext cx="1890261" cy="646331"/>
          </a:xfrm>
          <a:prstGeom prst="rect">
            <a:avLst/>
          </a:prstGeom>
          <a:noFill/>
        </p:spPr>
        <p:txBody>
          <a:bodyPr wrap="none" rtlCol="0">
            <a:spAutoFit/>
          </a:bodyPr>
          <a:lstStyle/>
          <a:p>
            <a:pPr marL="0" lvl="1"/>
            <a:r>
              <a:rPr lang="en-US" b="1" dirty="0" smtClean="0">
                <a:latin typeface="Times New Roman" panose="02020603050405020304" pitchFamily="18" charset="0"/>
                <a:cs typeface="Times New Roman" panose="02020603050405020304" pitchFamily="18" charset="0"/>
              </a:rPr>
              <a:t>Lý </a:t>
            </a:r>
            <a:r>
              <a:rPr lang="en-US" b="1" dirty="0">
                <a:latin typeface="Times New Roman" panose="02020603050405020304" pitchFamily="18" charset="0"/>
                <a:cs typeface="Times New Roman" panose="02020603050405020304" pitchFamily="18" charset="0"/>
              </a:rPr>
              <a:t>do chọn đề tài</a:t>
            </a: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Tree>
    <p:extLst>
      <p:ext uri="{BB962C8B-B14F-4D97-AF65-F5344CB8AC3E}">
        <p14:creationId xmlns:p14="http://schemas.microsoft.com/office/powerpoint/2010/main" val="1100451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1248" y="1717798"/>
            <a:ext cx="7740909" cy="4016324"/>
          </a:xfrm>
        </p:spPr>
        <p:txBody>
          <a:bodyPr>
            <a:normAutofit/>
          </a:bodyPr>
          <a:lstStyle/>
          <a:p>
            <a:pPr marL="457200" lvl="1" indent="0">
              <a:lnSpc>
                <a:spcPct val="120000"/>
              </a:lnSpc>
              <a:buNone/>
            </a:pPr>
            <a:r>
              <a:rPr lang="en-US" sz="2000" b="1" dirty="0" smtClean="0">
                <a:latin typeface="Times New Roman" panose="02020603050405020304" pitchFamily="18" charset="0"/>
                <a:cs typeface="Times New Roman" panose="02020603050405020304" pitchFamily="18" charset="0"/>
              </a:rPr>
              <a:t>Thống kê thương mại điện tử</a:t>
            </a:r>
            <a:endParaRPr lang="en-US" sz="2000" b="1" dirty="0">
              <a:latin typeface="Times New Roman" panose="02020603050405020304" pitchFamily="18" charset="0"/>
              <a:cs typeface="Times New Roman" panose="02020603050405020304" pitchFamily="18" charset="0"/>
            </a:endParaRPr>
          </a:p>
          <a:p>
            <a:pPr lvl="1" algn="just">
              <a:lnSpc>
                <a:spcPct val="150000"/>
              </a:lnSpc>
            </a:pPr>
            <a:r>
              <a:rPr lang="vi-VN" sz="1800" dirty="0" smtClean="0">
                <a:latin typeface="Times New Roman" panose="02020603050405020304" pitchFamily="18" charset="0"/>
                <a:cs typeface="Times New Roman" panose="02020603050405020304" pitchFamily="18" charset="0"/>
              </a:rPr>
              <a:t>Giai </a:t>
            </a:r>
            <a:r>
              <a:rPr lang="vi-VN" sz="1800" dirty="0">
                <a:latin typeface="Times New Roman" panose="02020603050405020304" pitchFamily="18" charset="0"/>
                <a:cs typeface="Times New Roman" panose="02020603050405020304" pitchFamily="18" charset="0"/>
              </a:rPr>
              <a:t>đoạn 2016 - 2020, thị trường thương mại điện tử của Việt Nam luôn tăng trưởng ổn định lên tới 30%/năm, với quy mô 10 tỉ USD, chiếm 4% trong tổng mức bán lẻ hàng hóa và doanh thu dịch vụ tiêu dùng. </a:t>
            </a:r>
            <a:endParaRPr lang="en-US" sz="1800" dirty="0" smtClean="0">
              <a:latin typeface="Times New Roman" panose="02020603050405020304" pitchFamily="18" charset="0"/>
              <a:cs typeface="Times New Roman" panose="02020603050405020304" pitchFamily="18" charset="0"/>
            </a:endParaRPr>
          </a:p>
          <a:p>
            <a:pPr lvl="1" algn="just">
              <a:lnSpc>
                <a:spcPct val="150000"/>
              </a:lnSpc>
            </a:pPr>
            <a:r>
              <a:rPr lang="vi-VN" sz="1800" dirty="0">
                <a:latin typeface="Times New Roman" panose="02020603050405020304" pitchFamily="18" charset="0"/>
                <a:cs typeface="Times New Roman" panose="02020603050405020304" pitchFamily="18" charset="0"/>
              </a:rPr>
              <a:t>Đến nay, đã có 44,8 triệu người tham gia mua sắm trực tuyến, tăng mạnh so với con số 30,3 triệu người vào năm 2015, với giá trị mua sắm trực tuyến là 225 USD/người/năm</a:t>
            </a:r>
            <a:r>
              <a:rPr lang="vi-VN" sz="18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(Báo tuổi trẻ)</a:t>
            </a: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2091248" y="447901"/>
            <a:ext cx="7376272" cy="492443"/>
          </a:xfrm>
          <a:prstGeom prst="rect">
            <a:avLst/>
          </a:prstGeom>
          <a:noFill/>
        </p:spPr>
        <p:txBody>
          <a:bodyPr wrap="square" rtlCol="0">
            <a:spAutoFit/>
          </a:bodyPr>
          <a:lstStyle/>
          <a:p>
            <a:pPr marL="0" lvl="1" algn="ctr"/>
            <a:r>
              <a:rPr lang="en-US" sz="2600" b="1" dirty="0">
                <a:latin typeface="Times New Roman" panose="02020603050405020304" pitchFamily="18" charset="0"/>
                <a:cs typeface="Times New Roman" panose="02020603050405020304" pitchFamily="18" charset="0"/>
              </a:rPr>
              <a:t>I</a:t>
            </a:r>
            <a:r>
              <a:rPr lang="en-US" sz="2600" b="1" dirty="0" smtClean="0">
                <a:latin typeface="Times New Roman" panose="02020603050405020304" pitchFamily="18" charset="0"/>
                <a:cs typeface="Times New Roman" panose="02020603050405020304" pitchFamily="18" charset="0"/>
              </a:rPr>
              <a:t>. Lý do chọn đề tài, mục đích nghiên cứu</a:t>
            </a:r>
            <a:endParaRPr lang="en-US" sz="26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Tree>
    <p:extLst>
      <p:ext uri="{BB962C8B-B14F-4D97-AF65-F5344CB8AC3E}">
        <p14:creationId xmlns:p14="http://schemas.microsoft.com/office/powerpoint/2010/main" val="1577768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9572" y="1717798"/>
            <a:ext cx="7291649" cy="3883932"/>
          </a:xfrm>
        </p:spPr>
        <p:txBody>
          <a:bodyPr>
            <a:normAutofit/>
          </a:bodyPr>
          <a:lstStyle/>
          <a:p>
            <a:pPr marL="457200" lvl="1" indent="0">
              <a:lnSpc>
                <a:spcPct val="150000"/>
              </a:lnSpc>
              <a:buNone/>
            </a:pPr>
            <a:r>
              <a:rPr lang="en-US" sz="2000" b="1" dirty="0">
                <a:latin typeface="Times New Roman" panose="02020603050405020304" pitchFamily="18" charset="0"/>
                <a:cs typeface="Times New Roman" panose="02020603050405020304" pitchFamily="18" charset="0"/>
              </a:rPr>
              <a:t>N</a:t>
            </a:r>
            <a:r>
              <a:rPr lang="en-US" sz="2000" b="1" dirty="0" smtClean="0">
                <a:latin typeface="Times New Roman" panose="02020603050405020304" pitchFamily="18" charset="0"/>
                <a:cs typeface="Times New Roman" panose="02020603050405020304" pitchFamily="18" charset="0"/>
              </a:rPr>
              <a:t>hững </a:t>
            </a:r>
            <a:r>
              <a:rPr lang="en-US" sz="2000" b="1" dirty="0">
                <a:latin typeface="Times New Roman" panose="02020603050405020304" pitchFamily="18" charset="0"/>
                <a:cs typeface="Times New Roman" panose="02020603050405020304" pitchFamily="18" charset="0"/>
              </a:rPr>
              <a:t>lợi ích khi mua hàng </a:t>
            </a:r>
            <a:r>
              <a:rPr lang="en-US" sz="2000" b="1" dirty="0" smtClean="0">
                <a:latin typeface="Times New Roman" panose="02020603050405020304" pitchFamily="18" charset="0"/>
                <a:cs typeface="Times New Roman" panose="02020603050405020304" pitchFamily="18" charset="0"/>
              </a:rPr>
              <a:t>online:</a:t>
            </a:r>
          </a:p>
          <a:p>
            <a:pPr lvl="1">
              <a:lnSpc>
                <a:spcPct val="150000"/>
              </a:lnSpc>
            </a:pPr>
            <a:r>
              <a:rPr lang="en-US" sz="1800" dirty="0" smtClean="0">
                <a:latin typeface="Times New Roman" panose="02020603050405020304" pitchFamily="18" charset="0"/>
                <a:cs typeface="Times New Roman" panose="02020603050405020304" pitchFamily="18" charset="0"/>
              </a:rPr>
              <a:t>Tiết kiệm được thời gian.</a:t>
            </a:r>
          </a:p>
          <a:p>
            <a:pPr lvl="1">
              <a:lnSpc>
                <a:spcPct val="150000"/>
              </a:lnSpc>
            </a:pPr>
            <a:r>
              <a:rPr lang="en-US" sz="1800" dirty="0" smtClean="0">
                <a:latin typeface="Times New Roman" panose="02020603050405020304" pitchFamily="18" charset="0"/>
                <a:cs typeface="Times New Roman" panose="02020603050405020304" pitchFamily="18" charset="0"/>
              </a:rPr>
              <a:t>Linh hoạt khi mua sắm.</a:t>
            </a:r>
          </a:p>
          <a:p>
            <a:pPr lvl="1">
              <a:lnSpc>
                <a:spcPct val="150000"/>
              </a:lnSpc>
            </a:pPr>
            <a:r>
              <a:rPr lang="en-US" sz="1800" dirty="0" smtClean="0">
                <a:latin typeface="Times New Roman" panose="02020603050405020304" pitchFamily="18" charset="0"/>
                <a:cs typeface="Times New Roman" panose="02020603050405020304" pitchFamily="18" charset="0"/>
              </a:rPr>
              <a:t>Có thời gian nghiên cứu kỹ sản phẩm.</a:t>
            </a:r>
          </a:p>
          <a:p>
            <a:pPr lvl="1">
              <a:lnSpc>
                <a:spcPct val="150000"/>
              </a:lnSpc>
            </a:pPr>
            <a:r>
              <a:rPr lang="en-US" sz="1800" dirty="0" smtClean="0">
                <a:latin typeface="Times New Roman" panose="02020603050405020304" pitchFamily="18" charset="0"/>
                <a:cs typeface="Times New Roman" panose="02020603050405020304" pitchFamily="18" charset="0"/>
              </a:rPr>
              <a:t>Được mua sắm an toàn.</a:t>
            </a:r>
          </a:p>
          <a:p>
            <a:pPr lvl="1">
              <a:lnSpc>
                <a:spcPct val="150000"/>
              </a:lnSpc>
            </a:pPr>
            <a:r>
              <a:rPr lang="en-US" sz="1800" dirty="0" smtClean="0">
                <a:latin typeface="Times New Roman" panose="02020603050405020304" pitchFamily="18" charset="0"/>
                <a:cs typeface="Times New Roman" panose="02020603050405020304" pitchFamily="18" charset="0"/>
              </a:rPr>
              <a:t>Tránh khỏi những phiền phức khó chịu.</a:t>
            </a:r>
          </a:p>
        </p:txBody>
      </p:sp>
      <p:sp>
        <p:nvSpPr>
          <p:cNvPr id="4" name="TextBox 3"/>
          <p:cNvSpPr txBox="1"/>
          <p:nvPr/>
        </p:nvSpPr>
        <p:spPr>
          <a:xfrm>
            <a:off x="2091248" y="447901"/>
            <a:ext cx="7376272" cy="492443"/>
          </a:xfrm>
          <a:prstGeom prst="rect">
            <a:avLst/>
          </a:prstGeom>
          <a:noFill/>
        </p:spPr>
        <p:txBody>
          <a:bodyPr wrap="square" rtlCol="0">
            <a:spAutoFit/>
          </a:bodyPr>
          <a:lstStyle/>
          <a:p>
            <a:pPr marL="0" lvl="1" algn="ctr"/>
            <a:r>
              <a:rPr lang="en-US" sz="2600" b="1" dirty="0">
                <a:latin typeface="Times New Roman" panose="02020603050405020304" pitchFamily="18" charset="0"/>
                <a:cs typeface="Times New Roman" panose="02020603050405020304" pitchFamily="18" charset="0"/>
              </a:rPr>
              <a:t>I</a:t>
            </a:r>
            <a:r>
              <a:rPr lang="en-US" sz="2600" b="1" dirty="0" smtClean="0">
                <a:latin typeface="Times New Roman" panose="02020603050405020304" pitchFamily="18" charset="0"/>
                <a:cs typeface="Times New Roman" panose="02020603050405020304" pitchFamily="18" charset="0"/>
              </a:rPr>
              <a:t>. Lý do chọn đề tài, mục đích nghiên cứu</a:t>
            </a:r>
            <a:endParaRPr lang="en-US" sz="26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Tree>
    <p:extLst>
      <p:ext uri="{BB962C8B-B14F-4D97-AF65-F5344CB8AC3E}">
        <p14:creationId xmlns:p14="http://schemas.microsoft.com/office/powerpoint/2010/main" val="617780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3063" y="1454782"/>
            <a:ext cx="8559360" cy="4877881"/>
          </a:xfrm>
        </p:spPr>
        <p:txBody>
          <a:bodyPr>
            <a:normAutofit/>
          </a:bodyPr>
          <a:lstStyle/>
          <a:p>
            <a:pPr lvl="2" algn="just">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Mục tiêu :</a:t>
            </a:r>
          </a:p>
          <a:p>
            <a:pPr lvl="3" algn="just">
              <a:lnSpc>
                <a:spcPct val="120000"/>
              </a:lnSpc>
            </a:pPr>
            <a:r>
              <a:rPr lang="en-US" sz="2000" dirty="0">
                <a:latin typeface="Times New Roman" panose="02020603050405020304" pitchFamily="18" charset="0"/>
                <a:cs typeface="Times New Roman" panose="02020603050405020304" pitchFamily="18" charset="0"/>
              </a:rPr>
              <a:t>X</a:t>
            </a:r>
            <a:r>
              <a:rPr lang="en-US" sz="2000" dirty="0" smtClean="0">
                <a:latin typeface="Times New Roman" panose="02020603050405020304" pitchFamily="18" charset="0"/>
                <a:cs typeface="Times New Roman" panose="02020603050405020304" pitchFamily="18" charset="0"/>
              </a:rPr>
              <a:t>ây dựng một website bán sách dễ sử dụng, thân thiện với người dùng.</a:t>
            </a:r>
          </a:p>
          <a:p>
            <a:pPr lvl="3" algn="just">
              <a:lnSpc>
                <a:spcPct val="120000"/>
              </a:lnSpc>
            </a:pPr>
            <a:r>
              <a:rPr lang="en-US" sz="2000" dirty="0" smtClean="0">
                <a:latin typeface="Times New Roman" panose="02020603050405020304" pitchFamily="18" charset="0"/>
                <a:cs typeface="Times New Roman" panose="02020603050405020304" pitchFamily="18" charset="0"/>
              </a:rPr>
              <a:t>Xây dựng trang quản trị hỗ trợ cho nhân viên dễ dàng quản lý thông tin.</a:t>
            </a:r>
          </a:p>
          <a:p>
            <a:pPr lvl="3" algn="just">
              <a:lnSpc>
                <a:spcPct val="120000"/>
              </a:lnSpc>
            </a:pPr>
            <a:r>
              <a:rPr lang="en-US" sz="2000" dirty="0" smtClean="0">
                <a:latin typeface="Times New Roman" panose="02020603050405020304" pitchFamily="18" charset="0"/>
                <a:cs typeface="Times New Roman" panose="02020603050405020304" pitchFamily="18" charset="0"/>
              </a:rPr>
              <a:t>Các chức năng dễ dàng bảo trì.</a:t>
            </a:r>
          </a:p>
          <a:p>
            <a:pPr lvl="3" algn="just">
              <a:lnSpc>
                <a:spcPct val="120000"/>
              </a:lnSpc>
            </a:pPr>
            <a:r>
              <a:rPr lang="en-US" sz="2000" dirty="0" smtClean="0">
                <a:latin typeface="Times New Roman" panose="02020603050405020304" pitchFamily="18" charset="0"/>
                <a:cs typeface="Times New Roman" panose="02020603050405020304" pitchFamily="18" charset="0"/>
              </a:rPr>
              <a:t>Chăm sóc hỗ trợ khách hàng.</a:t>
            </a:r>
          </a:p>
          <a:p>
            <a:pPr marL="914400" lvl="2" indent="0" algn="just">
              <a:lnSpc>
                <a:spcPct val="120000"/>
              </a:lnSpc>
              <a:buNone/>
            </a:pPr>
            <a:r>
              <a:rPr lang="en-US" dirty="0" smtClean="0">
                <a:latin typeface="Times New Roman" panose="02020603050405020304" pitchFamily="18" charset="0"/>
                <a:cs typeface="Times New Roman" panose="02020603050405020304" pitchFamily="18" charset="0"/>
              </a:rPr>
              <a:t>=&gt; Giúp tăng doanh số bán hàng cho cửa hàng.</a:t>
            </a:r>
          </a:p>
          <a:p>
            <a:pPr lvl="2" algn="just">
              <a:lnSpc>
                <a:spcPct val="12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Yêu cầu:</a:t>
            </a:r>
          </a:p>
          <a:p>
            <a:pPr lvl="3" algn="just">
              <a:lnSpc>
                <a:spcPct val="120000"/>
              </a:lnSpc>
            </a:pPr>
            <a:r>
              <a:rPr lang="en-US" sz="2000" dirty="0" smtClean="0">
                <a:latin typeface="Times New Roman" panose="02020603050405020304" pitchFamily="18" charset="0"/>
                <a:cs typeface="Times New Roman" panose="02020603050405020304" pitchFamily="18" charset="0"/>
              </a:rPr>
              <a:t>Xây dựng website chuyên nghiệp.</a:t>
            </a:r>
          </a:p>
          <a:p>
            <a:pPr lvl="3" algn="just">
              <a:lnSpc>
                <a:spcPct val="120000"/>
              </a:lnSpc>
            </a:pPr>
            <a:r>
              <a:rPr lang="en-US" sz="2000" dirty="0" smtClean="0">
                <a:latin typeface="Times New Roman" panose="02020603050405020304" pitchFamily="18" charset="0"/>
                <a:cs typeface="Times New Roman" panose="02020603050405020304" pitchFamily="18" charset="0"/>
              </a:rPr>
              <a:t>Cho phép người dùng đặt hàng online.</a:t>
            </a:r>
          </a:p>
          <a:p>
            <a:pPr marL="914400" lvl="2" indent="0">
              <a:lnSpc>
                <a:spcPct val="120000"/>
              </a:lnSpc>
              <a:buNone/>
            </a:pPr>
            <a:endParaRPr lang="en-US" dirty="0">
              <a:latin typeface="Times New Roman" panose="02020603050405020304" pitchFamily="18" charset="0"/>
              <a:cs typeface="Times New Roman" panose="02020603050405020304" pitchFamily="18" charset="0"/>
            </a:endParaRPr>
          </a:p>
          <a:p>
            <a:pPr marL="914400" lvl="2" indent="0">
              <a:lnSpc>
                <a:spcPct val="120000"/>
              </a:lnSpc>
              <a:buNone/>
            </a:pPr>
            <a:endParaRPr lang="en-US" sz="1200" dirty="0">
              <a:latin typeface="Times New Roman" panose="02020603050405020304" pitchFamily="18" charset="0"/>
              <a:cs typeface="Times New Roman" panose="02020603050405020304" pitchFamily="18" charset="0"/>
            </a:endParaRPr>
          </a:p>
          <a:p>
            <a:pPr lvl="1">
              <a:lnSpc>
                <a:spcPct val="120000"/>
              </a:lnSpc>
              <a:buFont typeface="Tahoma" panose="020B0604030504040204" pitchFamily="34" charset="0"/>
              <a:buChar char="⁃"/>
            </a:pP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81EB22CF-41E7-4AE9-9EC0-FA7DFB6A1EFD}"/>
              </a:ext>
            </a:extLst>
          </p:cNvPr>
          <p:cNvSpPr txBox="1"/>
          <p:nvPr/>
        </p:nvSpPr>
        <p:spPr>
          <a:xfrm>
            <a:off x="2230489" y="344305"/>
            <a:ext cx="7376272" cy="492443"/>
          </a:xfrm>
          <a:prstGeom prst="rect">
            <a:avLst/>
          </a:prstGeom>
          <a:noFill/>
        </p:spPr>
        <p:txBody>
          <a:bodyPr wrap="square" rtlCol="0">
            <a:spAutoFit/>
          </a:bodyPr>
          <a:lstStyle/>
          <a:p>
            <a:pPr marL="0" lvl="1" algn="ctr"/>
            <a:r>
              <a:rPr lang="en-US" sz="2600" b="1" dirty="0">
                <a:latin typeface="Times New Roman" panose="02020603050405020304" pitchFamily="18" charset="0"/>
                <a:cs typeface="Times New Roman" panose="02020603050405020304" pitchFamily="18" charset="0"/>
              </a:rPr>
              <a:t>I. Lý do chọn đề tài, mục đích nghiên cứu</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Tree>
    <p:extLst>
      <p:ext uri="{BB962C8B-B14F-4D97-AF65-F5344CB8AC3E}">
        <p14:creationId xmlns:p14="http://schemas.microsoft.com/office/powerpoint/2010/main" val="336990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1000"/>
                                        <p:tgtEl>
                                          <p:spTgt spid="3">
                                            <p:txEl>
                                              <p:pRg st="7" end="7"/>
                                            </p:txEl>
                                          </p:spTgt>
                                        </p:tgtEl>
                                      </p:cBhvr>
                                    </p:animEffect>
                                    <p:anim calcmode="lin" valueType="num">
                                      <p:cBhvr>
                                        <p:cTn id="1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1000"/>
                                        <p:tgtEl>
                                          <p:spTgt spid="3">
                                            <p:txEl>
                                              <p:pRg st="8" end="8"/>
                                            </p:txEl>
                                          </p:spTgt>
                                        </p:tgtEl>
                                      </p:cBhvr>
                                    </p:animEffect>
                                    <p:anim calcmode="lin" valueType="num">
                                      <p:cBhvr>
                                        <p:cTn id="1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1857" y="1616360"/>
            <a:ext cx="9314640" cy="4424447"/>
          </a:xfrm>
        </p:spPr>
        <p:txBody>
          <a:bodyPr>
            <a:normAutofit/>
          </a:bodyPr>
          <a:lstStyle/>
          <a:p>
            <a:pPr lvl="1">
              <a:lnSpc>
                <a:spcPct val="150000"/>
              </a:lnSpc>
              <a:buFont typeface="Wingdings" panose="05000000000000000000" pitchFamily="2" charset="2"/>
              <a:buChar char="v"/>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 Công cụ thực hiện:</a:t>
            </a:r>
          </a:p>
          <a:p>
            <a:pPr lvl="2">
              <a:lnSpc>
                <a:spcPct val="150000"/>
              </a:lnSpc>
            </a:pPr>
            <a:r>
              <a:rPr lang="en-US" sz="1600" dirty="0" smtClean="0">
                <a:latin typeface="Times New Roman" panose="02020603050405020304" pitchFamily="18" charset="0"/>
                <a:ea typeface="Tahoma" panose="020B0604030504040204" pitchFamily="34" charset="0"/>
                <a:cs typeface="Times New Roman" panose="02020603050405020304" pitchFamily="18" charset="0"/>
              </a:rPr>
              <a:t>Intellij</a:t>
            </a:r>
          </a:p>
          <a:p>
            <a:pPr lvl="2">
              <a:lnSpc>
                <a:spcPct val="150000"/>
              </a:lnSpc>
            </a:pPr>
            <a:r>
              <a:rPr lang="en-US" sz="1600" dirty="0" smtClean="0">
                <a:latin typeface="Times New Roman" panose="02020603050405020304" pitchFamily="18" charset="0"/>
                <a:ea typeface="Tahoma" panose="020B0604030504040204" pitchFamily="34" charset="0"/>
                <a:cs typeface="Times New Roman" panose="02020603050405020304" pitchFamily="18" charset="0"/>
              </a:rPr>
              <a:t>My sql</a:t>
            </a:r>
          </a:p>
          <a:p>
            <a:pPr lvl="1">
              <a:lnSpc>
                <a:spcPct val="150000"/>
              </a:lnSpc>
              <a:buFont typeface="Wingdings" panose="05000000000000000000" pitchFamily="2" charset="2"/>
              <a:buChar char="v"/>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 Ngôn ngữ và Công nghệ thực hiện:</a:t>
            </a:r>
          </a:p>
          <a:p>
            <a:pPr lvl="2">
              <a:lnSpc>
                <a:spcPct val="150000"/>
              </a:lnSpc>
            </a:pPr>
            <a:r>
              <a:rPr lang="en-US" sz="1600" dirty="0">
                <a:latin typeface="Times New Roman" panose="02020603050405020304" pitchFamily="18" charset="0"/>
                <a:ea typeface="Tahoma" panose="020B0604030504040204" pitchFamily="34" charset="0"/>
                <a:cs typeface="Times New Roman" panose="02020603050405020304" pitchFamily="18" charset="0"/>
              </a:rPr>
              <a:t>Backend:Ngôn ngữ </a:t>
            </a:r>
            <a:r>
              <a:rPr lang="en-US" sz="1600" dirty="0" smtClean="0">
                <a:latin typeface="Times New Roman" panose="02020603050405020304" pitchFamily="18" charset="0"/>
                <a:ea typeface="Tahoma" panose="020B0604030504040204" pitchFamily="34" charset="0"/>
                <a:cs typeface="Times New Roman" panose="02020603050405020304" pitchFamily="18" charset="0"/>
              </a:rPr>
              <a:t>Java, Sử </a:t>
            </a:r>
            <a:r>
              <a:rPr lang="en-US" sz="1600" dirty="0">
                <a:latin typeface="Times New Roman" panose="02020603050405020304" pitchFamily="18" charset="0"/>
                <a:ea typeface="Tahoma" panose="020B0604030504040204" pitchFamily="34" charset="0"/>
                <a:cs typeface="Times New Roman" panose="02020603050405020304" pitchFamily="18" charset="0"/>
              </a:rPr>
              <a:t>dụng Spring </a:t>
            </a:r>
            <a:r>
              <a:rPr lang="en-US" sz="1600" dirty="0" smtClean="0">
                <a:latin typeface="Times New Roman" panose="02020603050405020304" pitchFamily="18" charset="0"/>
                <a:ea typeface="Tahoma" panose="020B0604030504040204" pitchFamily="34" charset="0"/>
                <a:cs typeface="Times New Roman" panose="02020603050405020304" pitchFamily="18" charset="0"/>
              </a:rPr>
              <a:t>Framework</a:t>
            </a:r>
          </a:p>
          <a:p>
            <a:pPr lvl="2">
              <a:lnSpc>
                <a:spcPct val="150000"/>
              </a:lnSpc>
            </a:pPr>
            <a:r>
              <a:rPr lang="en-US" sz="1600" dirty="0" smtClean="0">
                <a:latin typeface="Times New Roman" panose="02020603050405020304" pitchFamily="18" charset="0"/>
                <a:ea typeface="Tahoma" panose="020B0604030504040204" pitchFamily="34" charset="0"/>
                <a:cs typeface="Times New Roman" panose="02020603050405020304" pitchFamily="18" charset="0"/>
              </a:rPr>
              <a:t>Frontend: Sử dụng template.</a:t>
            </a:r>
          </a:p>
        </p:txBody>
      </p:sp>
      <p:sp>
        <p:nvSpPr>
          <p:cNvPr id="4" name="TextBox 3"/>
          <p:cNvSpPr txBox="1"/>
          <p:nvPr/>
        </p:nvSpPr>
        <p:spPr>
          <a:xfrm>
            <a:off x="2600131" y="481529"/>
            <a:ext cx="6535631" cy="492443"/>
          </a:xfrm>
          <a:prstGeom prst="rect">
            <a:avLst/>
          </a:prstGeom>
          <a:noFill/>
        </p:spPr>
        <p:txBody>
          <a:bodyPr wrap="square" rtlCol="0">
            <a:spAutoFit/>
          </a:bodyPr>
          <a:lstStyle/>
          <a:p>
            <a:pPr algn="ctr"/>
            <a:r>
              <a:rPr lang="en-US" sz="2600" b="1" dirty="0" smtClean="0">
                <a:latin typeface="Times New Roman" panose="02020603050405020304" pitchFamily="18" charset="0"/>
                <a:cs typeface="Times New Roman" panose="02020603050405020304" pitchFamily="18" charset="0"/>
              </a:rPr>
              <a:t>II. Công nghệ và công cụ thực hiện đề tài</a:t>
            </a:r>
            <a:endParaRPr lang="vi-VN" sz="26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4822" y="1995301"/>
            <a:ext cx="3059379" cy="190527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Tree>
    <p:extLst>
      <p:ext uri="{BB962C8B-B14F-4D97-AF65-F5344CB8AC3E}">
        <p14:creationId xmlns:p14="http://schemas.microsoft.com/office/powerpoint/2010/main" val="417949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782" y="483234"/>
            <a:ext cx="6602135" cy="492443"/>
          </a:xfrm>
          <a:prstGeom prst="rect">
            <a:avLst/>
          </a:prstGeom>
          <a:noFill/>
        </p:spPr>
        <p:txBody>
          <a:bodyPr wrap="square" rtlCol="0">
            <a:spAutoFit/>
          </a:bodyPr>
          <a:lstStyle/>
          <a:p>
            <a:pPr algn="ctr"/>
            <a:r>
              <a:rPr lang="en-US" sz="2600" b="1" dirty="0" smtClean="0">
                <a:latin typeface="Times New Roman" panose="02020603050405020304" pitchFamily="18" charset="0"/>
                <a:cs typeface="Times New Roman" panose="02020603050405020304" pitchFamily="18" charset="0"/>
              </a:rPr>
              <a:t>II. Công nghệ và công cụ thực hiện đề tài</a:t>
            </a:r>
            <a:endParaRPr lang="vi-VN" sz="2600"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2669060" y="2229279"/>
            <a:ext cx="5078567" cy="2754613"/>
          </a:xfrm>
        </p:spPr>
        <p:txBody>
          <a:bodyPr>
            <a:normAutofit/>
          </a:bodyPr>
          <a:lstStyle/>
          <a:p>
            <a:pPr algn="just">
              <a:lnSpc>
                <a:spcPct val="150000"/>
              </a:lnSpc>
            </a:pPr>
            <a:r>
              <a:rPr lang="vi-VN" sz="1800" dirty="0">
                <a:latin typeface="+mj-lt"/>
              </a:rPr>
              <a:t>Java là một trong những ngôn ngữ lập trình hướng đối tượng. Nó được sử dụng trong phát triển phần mềm, trang web, game hay ứng dụng trên các thiết bị di động</a:t>
            </a:r>
            <a:r>
              <a:rPr lang="vi-VN" sz="1800" dirty="0" smtClean="0">
                <a:latin typeface="+mj-lt"/>
              </a:rPr>
              <a:t>.</a:t>
            </a:r>
            <a:endParaRPr lang="en-US" sz="1800" dirty="0" smtClean="0">
              <a:latin typeface="+mj-lt"/>
            </a:endParaRPr>
          </a:p>
          <a:p>
            <a:pPr algn="just">
              <a:lnSpc>
                <a:spcPct val="150000"/>
              </a:lnSpc>
            </a:pPr>
            <a:r>
              <a:rPr lang="vi-VN" sz="1800" dirty="0">
                <a:latin typeface="+mj-lt"/>
              </a:rPr>
              <a:t>Java được phát hành năm 1994, đến năm 2010 được Oracle mua lại từ Sun MicroSystem.</a:t>
            </a:r>
            <a:endParaRPr lang="en-US" sz="1800" dirty="0">
              <a:latin typeface="+mj-lt"/>
            </a:endParaRPr>
          </a:p>
        </p:txBody>
      </p:sp>
      <p:sp>
        <p:nvSpPr>
          <p:cNvPr id="8" name="TextBox 7"/>
          <p:cNvSpPr txBox="1"/>
          <p:nvPr/>
        </p:nvSpPr>
        <p:spPr>
          <a:xfrm>
            <a:off x="2415149" y="1636529"/>
            <a:ext cx="1835759"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Ngôn ngữ Java</a:t>
            </a:r>
            <a:endParaRPr lang="en-US" sz="20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0672" y="1458911"/>
            <a:ext cx="3692301" cy="355639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705" y="15262"/>
            <a:ext cx="1293401" cy="1293401"/>
          </a:xfrm>
          <a:prstGeom prst="rect">
            <a:avLst/>
          </a:prstGeom>
        </p:spPr>
      </p:pic>
    </p:spTree>
    <p:extLst>
      <p:ext uri="{BB962C8B-B14F-4D97-AF65-F5344CB8AC3E}">
        <p14:creationId xmlns:p14="http://schemas.microsoft.com/office/powerpoint/2010/main" val="189179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2607</TotalTime>
  <Words>807</Words>
  <Application>Microsoft Office PowerPoint</Application>
  <PresentationFormat>Widescreen</PresentationFormat>
  <Paragraphs>101</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Tahoma</vt:lpstr>
      <vt:lpstr>Times New Roman</vt:lpstr>
      <vt:lpstr>Times New Roman (Headings)</vt:lpstr>
      <vt:lpstr>Wingdings</vt:lpstr>
      <vt:lpstr>Office Theme</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THUYẾT TRÌNH</dc:title>
  <dc:creator>Windows User</dc:creator>
  <cp:lastModifiedBy>Anh Nguyen Ngoc</cp:lastModifiedBy>
  <cp:revision>119</cp:revision>
  <dcterms:created xsi:type="dcterms:W3CDTF">2018-02-22T07:32:32Z</dcterms:created>
  <dcterms:modified xsi:type="dcterms:W3CDTF">2022-05-08T04:30:27Z</dcterms:modified>
</cp:coreProperties>
</file>