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5" r:id="rId3"/>
    <p:sldId id="315" r:id="rId4"/>
    <p:sldId id="314" r:id="rId5"/>
    <p:sldId id="311" r:id="rId6"/>
    <p:sldId id="309" r:id="rId7"/>
    <p:sldId id="307" r:id="rId8"/>
    <p:sldId id="290" r:id="rId9"/>
    <p:sldId id="301" r:id="rId10"/>
    <p:sldId id="308" r:id="rId11"/>
    <p:sldId id="310" r:id="rId12"/>
    <p:sldId id="287" r:id="rId13"/>
    <p:sldId id="294" r:id="rId14"/>
    <p:sldId id="312" r:id="rId15"/>
    <p:sldId id="286"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011D6-6F9E-4E37-8BF1-4002221BF9B3}"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46063-3B1E-458B-B147-525C1B9B9AEB}" type="slidenum">
              <a:rPr lang="en-US" smtClean="0"/>
              <a:t>‹#›</a:t>
            </a:fld>
            <a:endParaRPr lang="en-US"/>
          </a:p>
        </p:txBody>
      </p:sp>
    </p:spTree>
    <p:extLst>
      <p:ext uri="{BB962C8B-B14F-4D97-AF65-F5344CB8AC3E}">
        <p14:creationId xmlns:p14="http://schemas.microsoft.com/office/powerpoint/2010/main" val="347394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61828C-380C-4CB0-89CE-C6C50BC734F9}"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70940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04301-15C2-4498-AE07-5CB871D9E2E2}"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75129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99F71-F426-470E-AE45-828AE364D774}"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93760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90C6D-B509-4E21-9E63-FB7FB2811687}"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09383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DACF4F-6C10-42B8-A4A7-7FD3B65FDE38}" type="datetime1">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01427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654B5-A985-4694-8F38-A0A16C6471D1}"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1730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FCF78E-95EC-45C6-9567-55A66843F095}" type="datetime1">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31303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AA3670-7BF9-4B7C-B307-6D03BB4DF414}" type="datetime1">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74620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833F2-2B3A-4F0A-966B-14797B050C97}" type="datetime1">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30905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013FE5-4D98-47C9-BB8D-8159BFFDC7F9}"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32107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FAC740-73C5-4E8B-9498-798A21F75573}" type="datetime1">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346988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8000" b="-1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C4E47-B5E2-4B8D-BBD4-5CF8C8FC32EA}"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88293-6D4C-49F6-999F-FA35C2DD9781}" type="slidenum">
              <a:rPr lang="en-US" smtClean="0"/>
              <a:t>‹#›</a:t>
            </a:fld>
            <a:endParaRPr lang="en-US"/>
          </a:p>
        </p:txBody>
      </p:sp>
    </p:spTree>
    <p:extLst>
      <p:ext uri="{BB962C8B-B14F-4D97-AF65-F5344CB8AC3E}">
        <p14:creationId xmlns:p14="http://schemas.microsoft.com/office/powerpoint/2010/main" val="359860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81394" y="1172367"/>
            <a:ext cx="6658022" cy="1138029"/>
          </a:xfrm>
        </p:spPr>
        <p:txBody>
          <a:bodyPr>
            <a:normAutofit/>
          </a:bodyPr>
          <a:lstStyle/>
          <a:p>
            <a:r>
              <a:rPr lang="en-US" sz="3600" b="1" dirty="0" smtClean="0">
                <a:latin typeface="Times New Roman" panose="02020603050405020304" pitchFamily="18" charset="0"/>
                <a:ea typeface="Tahoma" panose="020B0604030504040204" pitchFamily="34" charset="0"/>
                <a:cs typeface="Times New Roman" panose="02020603050405020304" pitchFamily="18" charset="0"/>
              </a:rPr>
              <a:t>Báo cáo đồ án tốt nghiệp</a:t>
            </a:r>
            <a:endParaRPr lang="en-US" sz="36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950294" y="3662064"/>
            <a:ext cx="5892800" cy="1785104"/>
          </a:xfrm>
          <a:prstGeom prst="rect">
            <a:avLst/>
          </a:prstGeom>
          <a:noFill/>
        </p:spPr>
        <p:txBody>
          <a:bodyPr wrap="square" rtlCol="0">
            <a:spAutoFit/>
          </a:bodyPr>
          <a:lstStyle/>
          <a:p>
            <a:pPr>
              <a:lnSpc>
                <a:spcPct val="200000"/>
              </a:lnSpc>
              <a:tabLst>
                <a:tab pos="2001838" algn="l"/>
                <a:tab pos="2062163" algn="l"/>
                <a:tab pos="2459038" algn="l"/>
              </a:tabLst>
            </a:pPr>
            <a:r>
              <a:rPr lang="en-US" sz="2000" dirty="0">
                <a:latin typeface="Times New Roman" panose="02020603050405020304" pitchFamily="18" charset="0"/>
                <a:ea typeface="Tahoma" panose="020B0604030504040204" pitchFamily="34" charset="0"/>
                <a:cs typeface="Times New Roman" panose="02020603050405020304" pitchFamily="18" charset="0"/>
              </a:rPr>
              <a:t>Giáo viên hướng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dẫn:	TS. Vũ Việt Thắng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200000"/>
              </a:lnSpc>
              <a:tabLst>
                <a:tab pos="2519363" algn="l"/>
              </a:tabLst>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Sinh </a:t>
            </a:r>
            <a:r>
              <a:rPr lang="en-US" sz="2000" dirty="0">
                <a:latin typeface="Times New Roman" panose="02020603050405020304" pitchFamily="18" charset="0"/>
                <a:ea typeface="Tahoma" panose="020B0604030504040204" pitchFamily="34" charset="0"/>
                <a:cs typeface="Times New Roman" panose="02020603050405020304" pitchFamily="18" charset="0"/>
              </a:rPr>
              <a:t>viên thực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hiện:  	Nguyễn Ngọc Anh</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ctr">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p>
        </p:txBody>
      </p:sp>
      <p:sp>
        <p:nvSpPr>
          <p:cNvPr id="5" name="TextBox 4"/>
          <p:cNvSpPr txBox="1"/>
          <p:nvPr/>
        </p:nvSpPr>
        <p:spPr>
          <a:xfrm>
            <a:off x="2712321" y="2426131"/>
            <a:ext cx="6996168" cy="830997"/>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Tên đề tài : </a:t>
            </a:r>
            <a:r>
              <a:rPr lang="en-US" sz="2400" b="1" dirty="0">
                <a:latin typeface="Times New Roman" panose="02020603050405020304" pitchFamily="18" charset="0"/>
                <a:cs typeface="Times New Roman" panose="02020603050405020304" pitchFamily="18" charset="0"/>
              </a:rPr>
              <a:t>Xây dựng </a:t>
            </a:r>
            <a:r>
              <a:rPr lang="en-US" sz="2400" b="1" dirty="0" smtClean="0">
                <a:latin typeface="Times New Roman" panose="02020603050405020304" pitchFamily="18" charset="0"/>
                <a:cs typeface="Times New Roman" panose="02020603050405020304" pitchFamily="18" charset="0"/>
              </a:rPr>
              <a:t>website bán sách cho nhà sách Trang Anh sử dụng spring framework.</a:t>
            </a:r>
            <a:endPar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3950294" y="5077836"/>
            <a:ext cx="4559392" cy="400110"/>
          </a:xfrm>
          <a:prstGeom prst="rect">
            <a:avLst/>
          </a:prstGeom>
          <a:noFill/>
        </p:spPr>
        <p:txBody>
          <a:bodyPr wrap="square" rtlCol="0">
            <a:spAutoFit/>
          </a:bodyPr>
          <a:lstStyle/>
          <a:p>
            <a:pPr>
              <a:tabLst>
                <a:tab pos="1655763" algn="l"/>
                <a:tab pos="2398713" algn="l"/>
                <a:tab pos="2519363" algn="l"/>
              </a:tabLst>
            </a:pPr>
            <a:r>
              <a:rPr lang="en-US" sz="2000" dirty="0" smtClean="0">
                <a:latin typeface="Times New Roman" panose="02020603050405020304" pitchFamily="18" charset="0"/>
                <a:cs typeface="Times New Roman" panose="02020603050405020304" pitchFamily="18" charset="0"/>
              </a:rPr>
              <a:t>Mã SV:			2017605519</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9" name="Slide Number Placeholder 8"/>
          <p:cNvSpPr>
            <a:spLocks noGrp="1"/>
          </p:cNvSpPr>
          <p:nvPr>
            <p:ph type="sldNum" sz="quarter" idx="12"/>
          </p:nvPr>
        </p:nvSpPr>
        <p:spPr/>
        <p:txBody>
          <a:bodyPr/>
          <a:lstStyle/>
          <a:p>
            <a:fld id="{FC388293-6D4C-49F6-999F-FA35C2DD9781}" type="slidenum">
              <a:rPr lang="en-US" smtClean="0"/>
              <a:t>1</a:t>
            </a:fld>
            <a:endParaRPr lang="en-US"/>
          </a:p>
        </p:txBody>
      </p:sp>
    </p:spTree>
    <p:extLst>
      <p:ext uri="{BB962C8B-B14F-4D97-AF65-F5344CB8AC3E}">
        <p14:creationId xmlns:p14="http://schemas.microsoft.com/office/powerpoint/2010/main" val="712609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2958" y="1911178"/>
            <a:ext cx="8343373" cy="4084859"/>
          </a:xfrm>
        </p:spPr>
        <p:txBody>
          <a:bodyPr>
            <a:noAutofit/>
          </a:bodyPr>
          <a:lstStyle/>
          <a:p>
            <a:pPr marL="457200" lvl="1" indent="0">
              <a:lnSpc>
                <a:spcPct val="100000"/>
              </a:lnSpc>
              <a:buNone/>
            </a:pPr>
            <a:endParaRPr lang="en-US" sz="1800" dirty="0">
              <a:latin typeface="Times New Roman" panose="02020603050405020304" pitchFamily="18" charset="0"/>
              <a:cs typeface="Times New Roman" panose="02020603050405020304" pitchFamily="18" charset="0"/>
            </a:endParaRPr>
          </a:p>
          <a:p>
            <a:pPr lvl="1">
              <a:lnSpc>
                <a:spcPct val="100000"/>
              </a:lnSpc>
              <a:buFont typeface="Tahoma" panose="020B0604030504040204" pitchFamily="34" charset="0"/>
              <a:buChar char="⁃"/>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6AF04DE-8B08-4FBF-BCC8-19036BE796C4}"/>
              </a:ext>
            </a:extLst>
          </p:cNvPr>
          <p:cNvSpPr txBox="1"/>
          <p:nvPr/>
        </p:nvSpPr>
        <p:spPr>
          <a:xfrm>
            <a:off x="3028499" y="376899"/>
            <a:ext cx="5872293"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III. Phân tích thiết kế hệ thống</a:t>
            </a:r>
            <a:endParaRPr lang="vi-VN" sz="2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09230" y="1174816"/>
            <a:ext cx="307648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Các Use case: Khách hàng</a:t>
            </a:r>
            <a:endParaRPr lang="en-US" sz="2000" b="1" dirty="0">
              <a:latin typeface="Times New Roman" panose="02020603050405020304" pitchFamily="18" charset="0"/>
              <a:cs typeface="Times New Roman" panose="02020603050405020304" pitchFamily="18" charset="0"/>
            </a:endParaRPr>
          </a:p>
        </p:txBody>
      </p:sp>
      <p:pic>
        <p:nvPicPr>
          <p:cNvPr id="9" name="image1.png"/>
          <p:cNvPicPr/>
          <p:nvPr/>
        </p:nvPicPr>
        <p:blipFill>
          <a:blip r:embed="rId2"/>
          <a:srcRect/>
          <a:stretch>
            <a:fillRect/>
          </a:stretch>
        </p:blipFill>
        <p:spPr>
          <a:xfrm>
            <a:off x="3804126" y="1475834"/>
            <a:ext cx="5579745" cy="5200015"/>
          </a:xfrm>
          <a:prstGeom prst="rect">
            <a:avLst/>
          </a:prstGeom>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10</a:t>
            </a:fld>
            <a:endParaRPr lang="en-US"/>
          </a:p>
        </p:txBody>
      </p:sp>
    </p:spTree>
    <p:extLst>
      <p:ext uri="{BB962C8B-B14F-4D97-AF65-F5344CB8AC3E}">
        <p14:creationId xmlns:p14="http://schemas.microsoft.com/office/powerpoint/2010/main" val="2387617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7217" y="6038335"/>
            <a:ext cx="8619682" cy="336944"/>
          </a:xfrm>
        </p:spPr>
        <p:txBody>
          <a:bodyPr>
            <a:normAutofit/>
          </a:bodyPr>
          <a:lstStyle/>
          <a:p>
            <a:pPr marL="457200" lvl="1" indent="0">
              <a:lnSpc>
                <a:spcPct val="100000"/>
              </a:lnSpc>
              <a:buNone/>
            </a:pPr>
            <a:endParaRPr lang="en-US" sz="1600" dirty="0">
              <a:latin typeface="Times New Roman" panose="02020603050405020304" pitchFamily="18" charset="0"/>
              <a:cs typeface="Times New Roman" panose="02020603050405020304" pitchFamily="18" charset="0"/>
            </a:endParaRPr>
          </a:p>
          <a:p>
            <a:pPr lvl="1">
              <a:lnSpc>
                <a:spcPct val="100000"/>
              </a:lnSpc>
              <a:buFont typeface="Tahoma" panose="020B060403050404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3495697" y="361510"/>
            <a:ext cx="4773119" cy="492443"/>
          </a:xfrm>
          <a:prstGeom prst="rect">
            <a:avLst/>
          </a:prstGeom>
          <a:no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III. Phân tích thiết kế hệ thống</a:t>
            </a:r>
            <a:endParaRPr lang="vi-VN" sz="2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309230" y="1174816"/>
            <a:ext cx="320953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Các Use case: Quản trị viên</a:t>
            </a:r>
            <a:endParaRPr lang="en-US" sz="20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3092383" y="1895789"/>
            <a:ext cx="5579745" cy="445706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11</a:t>
            </a:fld>
            <a:endParaRPr lang="en-US"/>
          </a:p>
        </p:txBody>
      </p:sp>
    </p:spTree>
    <p:extLst>
      <p:ext uri="{BB962C8B-B14F-4D97-AF65-F5344CB8AC3E}">
        <p14:creationId xmlns:p14="http://schemas.microsoft.com/office/powerpoint/2010/main" val="1718633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TextBox 6"/>
          <p:cNvSpPr txBox="1"/>
          <p:nvPr/>
        </p:nvSpPr>
        <p:spPr>
          <a:xfrm>
            <a:off x="4672046" y="5519404"/>
            <a:ext cx="317426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4.1 Giao diện trang chủ</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097870" y="908553"/>
            <a:ext cx="3491661"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Một số giao diện chương trình</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097870" y="1462437"/>
            <a:ext cx="8008494" cy="3903193"/>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12</a:t>
            </a:fld>
            <a:endParaRPr lang="en-US"/>
          </a:p>
        </p:txBody>
      </p:sp>
    </p:spTree>
    <p:extLst>
      <p:ext uri="{BB962C8B-B14F-4D97-AF65-F5344CB8AC3E}">
        <p14:creationId xmlns:p14="http://schemas.microsoft.com/office/powerpoint/2010/main" val="3726691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09891" y="4225822"/>
            <a:ext cx="486062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4.2 Giao diện trang danh sách sản phẩm</a:t>
            </a: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780680" y="1155939"/>
            <a:ext cx="6919049" cy="30698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10" name="TextBox 9"/>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C388293-6D4C-49F6-999F-FA35C2DD9781}" type="slidenum">
              <a:rPr lang="en-US" smtClean="0"/>
              <a:t>13</a:t>
            </a:fld>
            <a:endParaRPr lang="en-US"/>
          </a:p>
        </p:txBody>
      </p:sp>
    </p:spTree>
    <p:extLst>
      <p:ext uri="{BB962C8B-B14F-4D97-AF65-F5344CB8AC3E}">
        <p14:creationId xmlns:p14="http://schemas.microsoft.com/office/powerpoint/2010/main" val="2138245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64708" y="4672896"/>
            <a:ext cx="45448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Hình 4.5 Giao diện trang chi tiết</a:t>
            </a:r>
            <a:r>
              <a:rPr kumimoji="0" lang="en-US" sz="2000" b="0" i="0" u="none" strike="noStrike" kern="1200" cap="none" spc="0" normalizeH="0" noProof="0" dirty="0" smtClean="0">
                <a:ln>
                  <a:noFill/>
                </a:ln>
                <a:solidFill>
                  <a:prstClr val="black"/>
                </a:solidFill>
                <a:effectLst/>
                <a:uLnTx/>
                <a:uFillTx/>
                <a:latin typeface="Times New Roman" panose="02020603050405020304" pitchFamily="18" charset="0"/>
                <a:cs typeface="Times New Roman" panose="02020603050405020304" pitchFamily="18" charset="0"/>
              </a:rPr>
              <a:t> sản phẩm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8" name="TextBox 7"/>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2602500" y="819510"/>
            <a:ext cx="7065698" cy="3667885"/>
          </a:xfrm>
          <a:prstGeom prst="rect">
            <a:avLst/>
          </a:prstGeom>
        </p:spPr>
      </p:pic>
      <p:sp>
        <p:nvSpPr>
          <p:cNvPr id="4" name="Slide Number Placeholder 3"/>
          <p:cNvSpPr>
            <a:spLocks noGrp="1"/>
          </p:cNvSpPr>
          <p:nvPr>
            <p:ph type="sldNum" sz="quarter" idx="12"/>
          </p:nvPr>
        </p:nvSpPr>
        <p:spPr/>
        <p:txBody>
          <a:bodyPr/>
          <a:lstStyle/>
          <a:p>
            <a:fld id="{FC388293-6D4C-49F6-999F-FA35C2DD9781}" type="slidenum">
              <a:rPr lang="en-US" smtClean="0"/>
              <a:t>14</a:t>
            </a:fld>
            <a:endParaRPr lang="en-US"/>
          </a:p>
        </p:txBody>
      </p:sp>
    </p:spTree>
    <p:extLst>
      <p:ext uri="{BB962C8B-B14F-4D97-AF65-F5344CB8AC3E}">
        <p14:creationId xmlns:p14="http://schemas.microsoft.com/office/powerpoint/2010/main" val="2531690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6682" y="400245"/>
            <a:ext cx="2424838"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V. Tổng kết</a:t>
            </a:r>
            <a:endParaRPr lang="en-US" sz="2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12694" y="1390051"/>
            <a:ext cx="3690552"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Những điểm đã đạt được:</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92781" y="1767199"/>
            <a:ext cx="4760358" cy="3785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Giao diện thân thiện dễ sử dụng.</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Các thông tin được lưu trữ, xử lý một cách dễ dàng chính xác.</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 phép đặt hàng trực tuyến.</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Website đáp ứng được các nghiệp vụ cơ bản của quá trình bán hàng: Quản lý sản phẩm, quản lý đơn hàng, quản lý người dùng…</a:t>
            </a:r>
          </a:p>
        </p:txBody>
      </p:sp>
      <p:sp>
        <p:nvSpPr>
          <p:cNvPr id="11" name="TextBox 10"/>
          <p:cNvSpPr txBox="1"/>
          <p:nvPr/>
        </p:nvSpPr>
        <p:spPr>
          <a:xfrm>
            <a:off x="6968808" y="1440330"/>
            <a:ext cx="3716082" cy="400110"/>
          </a:xfrm>
          <a:prstGeom prst="rect">
            <a:avLst/>
          </a:prstGeom>
          <a:noFill/>
        </p:spPr>
        <p:txBody>
          <a:bodyPr wrap="none" rtlCol="0">
            <a:spAutoFit/>
          </a:bodyPr>
          <a:lstStyle/>
          <a:p>
            <a:pPr marL="285750" indent="-285750">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Hướng phát triển của website</a:t>
            </a:r>
            <a:endParaRPr lang="en-US" sz="20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215942" y="1871272"/>
            <a:ext cx="4563611"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Hỗ trợ thanh toán thêm các phương thức mới.</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Xây dựng thêm các phương thức khuyến mại.</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 phép người quản trị thêm sản phẩm qua file excel.</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5" name="Slide Number Placeholder 4"/>
          <p:cNvSpPr>
            <a:spLocks noGrp="1"/>
          </p:cNvSpPr>
          <p:nvPr>
            <p:ph type="sldNum" sz="quarter" idx="12"/>
          </p:nvPr>
        </p:nvSpPr>
        <p:spPr/>
        <p:txBody>
          <a:bodyPr/>
          <a:lstStyle/>
          <a:p>
            <a:fld id="{FC388293-6D4C-49F6-999F-FA35C2DD9781}" type="slidenum">
              <a:rPr lang="en-US" smtClean="0"/>
              <a:t>15</a:t>
            </a:fld>
            <a:endParaRPr lang="en-US"/>
          </a:p>
        </p:txBody>
      </p:sp>
    </p:spTree>
    <p:extLst>
      <p:ext uri="{BB962C8B-B14F-4D97-AF65-F5344CB8AC3E}">
        <p14:creationId xmlns:p14="http://schemas.microsoft.com/office/powerpoint/2010/main" val="1376457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586580"/>
            <a:ext cx="11487150" cy="5333319"/>
          </a:xfrm>
        </p:spPr>
      </p:pic>
      <p:sp>
        <p:nvSpPr>
          <p:cNvPr id="5" name="Slide Number Placeholder 4"/>
          <p:cNvSpPr>
            <a:spLocks noGrp="1"/>
          </p:cNvSpPr>
          <p:nvPr>
            <p:ph type="sldNum" sz="quarter" idx="12"/>
          </p:nvPr>
        </p:nvSpPr>
        <p:spPr/>
        <p:txBody>
          <a:bodyPr/>
          <a:lstStyle/>
          <a:p>
            <a:fld id="{FC388293-6D4C-49F6-999F-FA35C2DD9781}" type="slidenum">
              <a:rPr lang="en-US" smtClean="0"/>
              <a:t>16</a:t>
            </a:fld>
            <a:endParaRPr lang="en-US"/>
          </a:p>
        </p:txBody>
      </p:sp>
    </p:spTree>
    <p:extLst>
      <p:ext uri="{BB962C8B-B14F-4D97-AF65-F5344CB8AC3E}">
        <p14:creationId xmlns:p14="http://schemas.microsoft.com/office/powerpoint/2010/main" val="226309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pPr algn="ctr"/>
            <a:r>
              <a:rPr lang="en-US" sz="3200" b="1" dirty="0" err="1">
                <a:latin typeface="Times New Roman" panose="02020603050405020304" pitchFamily="18" charset="0"/>
                <a:cs typeface="Times New Roman" panose="02020603050405020304" pitchFamily="18" charset="0"/>
              </a:rPr>
              <a:t>Nội</a:t>
            </a:r>
            <a:r>
              <a:rPr lang="en-US" sz="3200" b="1" dirty="0">
                <a:latin typeface="Times New Roman" panose="02020603050405020304" pitchFamily="18" charset="0"/>
                <a:cs typeface="Times New Roman" panose="02020603050405020304" pitchFamily="18" charset="0"/>
              </a:rPr>
              <a:t> dung</a:t>
            </a:r>
          </a:p>
        </p:txBody>
      </p:sp>
      <p:sp>
        <p:nvSpPr>
          <p:cNvPr id="4" name="Rounded Rectangle 3"/>
          <p:cNvSpPr/>
          <p:nvPr/>
        </p:nvSpPr>
        <p:spPr>
          <a:xfrm>
            <a:off x="3352800" y="1696995"/>
            <a:ext cx="5074508"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Lý do chọn đề tài, mục đích và yêu cầu</a:t>
            </a:r>
          </a:p>
        </p:txBody>
      </p:sp>
      <p:sp>
        <p:nvSpPr>
          <p:cNvPr id="10" name="Rounded Rectangle 9"/>
          <p:cNvSpPr/>
          <p:nvPr/>
        </p:nvSpPr>
        <p:spPr>
          <a:xfrm>
            <a:off x="3702908" y="2339094"/>
            <a:ext cx="4724400"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Các công nghệ và công cụ thực hiện đề tài</a:t>
            </a:r>
          </a:p>
        </p:txBody>
      </p:sp>
      <p:sp>
        <p:nvSpPr>
          <p:cNvPr id="11" name="Rounded Rectangle 10"/>
          <p:cNvSpPr/>
          <p:nvPr/>
        </p:nvSpPr>
        <p:spPr>
          <a:xfrm>
            <a:off x="3904736" y="3047711"/>
            <a:ext cx="4522572"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ea typeface="Tahoma" panose="020B0604030504040204" pitchFamily="34" charset="0"/>
                <a:cs typeface="Times New Roman" panose="02020603050405020304" pitchFamily="18" charset="0"/>
              </a:rPr>
              <a:t>Phân tích và thiết kế hệ thống</a:t>
            </a:r>
            <a:endParaRPr lang="en-US" dirty="0"/>
          </a:p>
        </p:txBody>
      </p:sp>
      <p:sp>
        <p:nvSpPr>
          <p:cNvPr id="12" name="Rounded Rectangle 11"/>
          <p:cNvSpPr/>
          <p:nvPr/>
        </p:nvSpPr>
        <p:spPr>
          <a:xfrm>
            <a:off x="3702908" y="3771281"/>
            <a:ext cx="4724400"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it-IT">
                <a:latin typeface="Times New Roman" panose="02020603050405020304" pitchFamily="18" charset="0"/>
                <a:ea typeface="Tahoma" panose="020B0604030504040204" pitchFamily="34" charset="0"/>
                <a:cs typeface="Times New Roman" panose="02020603050405020304" pitchFamily="18" charset="0"/>
              </a:rPr>
              <a:t>Kết quả chương trình</a:t>
            </a:r>
            <a:endParaRPr lang="it-IT"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Rounded Rectangle 12"/>
          <p:cNvSpPr/>
          <p:nvPr/>
        </p:nvSpPr>
        <p:spPr>
          <a:xfrm>
            <a:off x="3352800" y="4430844"/>
            <a:ext cx="5074508"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it-IT">
                <a:latin typeface="Times New Roman" panose="02020603050405020304" pitchFamily="18" charset="0"/>
                <a:ea typeface="Tahoma" panose="020B0604030504040204" pitchFamily="34" charset="0"/>
                <a:cs typeface="Times New Roman" panose="02020603050405020304" pitchFamily="18" charset="0"/>
              </a:rPr>
              <a:t>Tổng kết</a:t>
            </a:r>
            <a:endParaRPr lang="it-IT"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Oval 14"/>
          <p:cNvSpPr/>
          <p:nvPr/>
        </p:nvSpPr>
        <p:spPr>
          <a:xfrm>
            <a:off x="2883243" y="1619693"/>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16" name="Oval 15"/>
          <p:cNvSpPr/>
          <p:nvPr/>
        </p:nvSpPr>
        <p:spPr>
          <a:xfrm>
            <a:off x="3212757" y="2260139"/>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7" name="Oval 16"/>
          <p:cNvSpPr/>
          <p:nvPr/>
        </p:nvSpPr>
        <p:spPr>
          <a:xfrm>
            <a:off x="3431060" y="2977886"/>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18" name="Oval 17"/>
          <p:cNvSpPr/>
          <p:nvPr/>
        </p:nvSpPr>
        <p:spPr>
          <a:xfrm>
            <a:off x="3233351" y="3665176"/>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9" name="Oval 18"/>
          <p:cNvSpPr/>
          <p:nvPr/>
        </p:nvSpPr>
        <p:spPr>
          <a:xfrm>
            <a:off x="2883243" y="4353542"/>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2</a:t>
            </a:fld>
            <a:endParaRPr lang="en-US"/>
          </a:p>
        </p:txBody>
      </p:sp>
    </p:spTree>
    <p:extLst>
      <p:ext uri="{BB962C8B-B14F-4D97-AF65-F5344CB8AC3E}">
        <p14:creationId xmlns:p14="http://schemas.microsoft.com/office/powerpoint/2010/main" val="2527710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572" y="1717798"/>
            <a:ext cx="7291649" cy="3883932"/>
          </a:xfrm>
        </p:spPr>
        <p:txBody>
          <a:bodyPr>
            <a:normAutofit/>
          </a:bodyPr>
          <a:lstStyle/>
          <a:p>
            <a:pPr marL="457200" lvl="1" indent="0" algn="just">
              <a:lnSpc>
                <a:spcPct val="150000"/>
              </a:lnSpc>
              <a:buNone/>
            </a:pPr>
            <a:r>
              <a:rPr lang="en-US" sz="2000" b="1" dirty="0" smtClean="0">
                <a:latin typeface="Times New Roman" panose="02020603050405020304" pitchFamily="18" charset="0"/>
                <a:cs typeface="Times New Roman" panose="02020603050405020304" pitchFamily="18" charset="0"/>
              </a:rPr>
              <a:t>Lý do chọn đề tài:</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Ngày nay với việc khoa học kỹ thuật ngày càng phát triển mạnh mẽ đặc biệt là nghành công nghệ thông tin.</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Theo thống kê thị trường internet ở Việt Nam tăng mạnh trong những năm gần đây.</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=&gt; Việc quảng bá sản phẩm trên internet là thật sự cần thiết.</a:t>
            </a:r>
          </a:p>
        </p:txBody>
      </p:sp>
      <p:sp>
        <p:nvSpPr>
          <p:cNvPr id="4" name="TextBox 3"/>
          <p:cNvSpPr txBox="1"/>
          <p:nvPr/>
        </p:nvSpPr>
        <p:spPr>
          <a:xfrm>
            <a:off x="2091248" y="447901"/>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a:t>
            </a:r>
            <a:r>
              <a:rPr lang="en-US" sz="2600" b="1" dirty="0" smtClean="0">
                <a:latin typeface="Times New Roman" panose="02020603050405020304" pitchFamily="18" charset="0"/>
                <a:cs typeface="Times New Roman" panose="02020603050405020304" pitchFamily="18" charset="0"/>
              </a:rPr>
              <a:t>. Lý do chọn đề tài, mục đích nghiên cứu</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3</a:t>
            </a:fld>
            <a:endParaRPr lang="en-US"/>
          </a:p>
        </p:txBody>
      </p:sp>
    </p:spTree>
    <p:extLst>
      <p:ext uri="{BB962C8B-B14F-4D97-AF65-F5344CB8AC3E}">
        <p14:creationId xmlns:p14="http://schemas.microsoft.com/office/powerpoint/2010/main" val="1336270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572" y="1717798"/>
            <a:ext cx="7291649" cy="3883932"/>
          </a:xfrm>
        </p:spPr>
        <p:txBody>
          <a:bodyPr>
            <a:normAutofit/>
          </a:bodyPr>
          <a:lstStyle/>
          <a:p>
            <a:pPr marL="457200" lvl="1" indent="0">
              <a:lnSpc>
                <a:spcPct val="150000"/>
              </a:lnSpc>
              <a:buNone/>
            </a:pPr>
            <a:r>
              <a:rPr lang="en-US" sz="2000" b="1"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hững </a:t>
            </a:r>
            <a:r>
              <a:rPr lang="en-US" sz="2000" b="1" dirty="0">
                <a:latin typeface="Times New Roman" panose="02020603050405020304" pitchFamily="18" charset="0"/>
                <a:cs typeface="Times New Roman" panose="02020603050405020304" pitchFamily="18" charset="0"/>
              </a:rPr>
              <a:t>lợi ích khi mua hàng </a:t>
            </a:r>
            <a:r>
              <a:rPr lang="en-US" sz="2000" b="1" dirty="0" smtClean="0">
                <a:latin typeface="Times New Roman" panose="02020603050405020304" pitchFamily="18" charset="0"/>
                <a:cs typeface="Times New Roman" panose="02020603050405020304" pitchFamily="18" charset="0"/>
              </a:rPr>
              <a:t>online:</a:t>
            </a:r>
          </a:p>
          <a:p>
            <a:pPr lvl="1">
              <a:lnSpc>
                <a:spcPct val="150000"/>
              </a:lnSpc>
            </a:pPr>
            <a:r>
              <a:rPr lang="en-US" sz="1800" dirty="0" smtClean="0">
                <a:latin typeface="Times New Roman" panose="02020603050405020304" pitchFamily="18" charset="0"/>
                <a:cs typeface="Times New Roman" panose="02020603050405020304" pitchFamily="18" charset="0"/>
              </a:rPr>
              <a:t>Tiết kiệm được thời gian.</a:t>
            </a:r>
          </a:p>
          <a:p>
            <a:pPr lvl="1">
              <a:lnSpc>
                <a:spcPct val="150000"/>
              </a:lnSpc>
            </a:pPr>
            <a:r>
              <a:rPr lang="en-US" sz="1800" dirty="0" smtClean="0">
                <a:latin typeface="Times New Roman" panose="02020603050405020304" pitchFamily="18" charset="0"/>
                <a:cs typeface="Times New Roman" panose="02020603050405020304" pitchFamily="18" charset="0"/>
              </a:rPr>
              <a:t>Linh hoạt khi mua sắm.</a:t>
            </a:r>
          </a:p>
          <a:p>
            <a:pPr lvl="1">
              <a:lnSpc>
                <a:spcPct val="150000"/>
              </a:lnSpc>
            </a:pPr>
            <a:r>
              <a:rPr lang="en-US" sz="1800" dirty="0" smtClean="0">
                <a:latin typeface="Times New Roman" panose="02020603050405020304" pitchFamily="18" charset="0"/>
                <a:cs typeface="Times New Roman" panose="02020603050405020304" pitchFamily="18" charset="0"/>
              </a:rPr>
              <a:t>Có thời gian nghiên cứu kỹ sản phẩm.</a:t>
            </a:r>
          </a:p>
          <a:p>
            <a:pPr lvl="1">
              <a:lnSpc>
                <a:spcPct val="150000"/>
              </a:lnSpc>
            </a:pPr>
            <a:r>
              <a:rPr lang="en-US" sz="1800" dirty="0" smtClean="0">
                <a:latin typeface="Times New Roman" panose="02020603050405020304" pitchFamily="18" charset="0"/>
                <a:cs typeface="Times New Roman" panose="02020603050405020304" pitchFamily="18" charset="0"/>
              </a:rPr>
              <a:t>Được mua sắm an toàn.</a:t>
            </a:r>
          </a:p>
          <a:p>
            <a:pPr lvl="1">
              <a:lnSpc>
                <a:spcPct val="150000"/>
              </a:lnSpc>
            </a:pPr>
            <a:r>
              <a:rPr lang="en-US" sz="1800" dirty="0" smtClean="0">
                <a:latin typeface="Times New Roman" panose="02020603050405020304" pitchFamily="18" charset="0"/>
                <a:cs typeface="Times New Roman" panose="02020603050405020304" pitchFamily="18" charset="0"/>
              </a:rPr>
              <a:t>Tránh khỏi những phiền phức khó chịu.</a:t>
            </a:r>
          </a:p>
        </p:txBody>
      </p:sp>
      <p:sp>
        <p:nvSpPr>
          <p:cNvPr id="4" name="TextBox 3"/>
          <p:cNvSpPr txBox="1"/>
          <p:nvPr/>
        </p:nvSpPr>
        <p:spPr>
          <a:xfrm>
            <a:off x="2091248" y="447901"/>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a:t>
            </a:r>
            <a:r>
              <a:rPr lang="en-US" sz="2600" b="1" dirty="0" smtClean="0">
                <a:latin typeface="Times New Roman" panose="02020603050405020304" pitchFamily="18" charset="0"/>
                <a:cs typeface="Times New Roman" panose="02020603050405020304" pitchFamily="18" charset="0"/>
              </a:rPr>
              <a:t>. Lý do chọn đề tài, mục đích nghiên cứu</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4</a:t>
            </a:fld>
            <a:endParaRPr lang="en-US"/>
          </a:p>
        </p:txBody>
      </p:sp>
    </p:spTree>
    <p:extLst>
      <p:ext uri="{BB962C8B-B14F-4D97-AF65-F5344CB8AC3E}">
        <p14:creationId xmlns:p14="http://schemas.microsoft.com/office/powerpoint/2010/main" val="617780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063" y="1454782"/>
            <a:ext cx="8559360" cy="4877881"/>
          </a:xfrm>
        </p:spPr>
        <p:txBody>
          <a:bodyPr>
            <a:normAutofit/>
          </a:bodyPr>
          <a:lstStyle/>
          <a:p>
            <a:pPr lvl="2"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Mục tiêu :</a:t>
            </a:r>
          </a:p>
          <a:p>
            <a:pPr lvl="3" algn="just">
              <a:lnSpc>
                <a:spcPct val="120000"/>
              </a:lnSpc>
            </a:pPr>
            <a:r>
              <a:rPr lang="en-US" sz="2000" dirty="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ây dựng một website bán sách dễ sử dụng, thân thiện với người dùng.</a:t>
            </a:r>
          </a:p>
          <a:p>
            <a:pPr lvl="3" algn="just">
              <a:lnSpc>
                <a:spcPct val="120000"/>
              </a:lnSpc>
            </a:pPr>
            <a:r>
              <a:rPr lang="en-US" sz="2000" dirty="0" smtClean="0">
                <a:latin typeface="Times New Roman" panose="02020603050405020304" pitchFamily="18" charset="0"/>
                <a:cs typeface="Times New Roman" panose="02020603050405020304" pitchFamily="18" charset="0"/>
              </a:rPr>
              <a:t>Xây dựng trang quản trị hỗ trợ cho nhân viên dễ dàng quản lý thông tin.</a:t>
            </a:r>
          </a:p>
          <a:p>
            <a:pPr lvl="3" algn="just">
              <a:lnSpc>
                <a:spcPct val="120000"/>
              </a:lnSpc>
            </a:pPr>
            <a:r>
              <a:rPr lang="en-US" sz="2000" dirty="0" smtClean="0">
                <a:latin typeface="Times New Roman" panose="02020603050405020304" pitchFamily="18" charset="0"/>
                <a:cs typeface="Times New Roman" panose="02020603050405020304" pitchFamily="18" charset="0"/>
              </a:rPr>
              <a:t>Các chức năng dễ dàng bảo trì.</a:t>
            </a:r>
          </a:p>
          <a:p>
            <a:pPr lvl="3" algn="just">
              <a:lnSpc>
                <a:spcPct val="120000"/>
              </a:lnSpc>
            </a:pPr>
            <a:r>
              <a:rPr lang="en-US" sz="2000" dirty="0" smtClean="0">
                <a:latin typeface="Times New Roman" panose="02020603050405020304" pitchFamily="18" charset="0"/>
                <a:cs typeface="Times New Roman" panose="02020603050405020304" pitchFamily="18" charset="0"/>
              </a:rPr>
              <a:t>Chăm sóc hỗ trợ khách hàng.</a:t>
            </a:r>
          </a:p>
          <a:p>
            <a:pPr marL="914400" lvl="2" indent="0" algn="just">
              <a:lnSpc>
                <a:spcPct val="120000"/>
              </a:lnSpc>
              <a:buNone/>
            </a:pPr>
            <a:r>
              <a:rPr lang="en-US" dirty="0" smtClean="0">
                <a:latin typeface="Times New Roman" panose="02020603050405020304" pitchFamily="18" charset="0"/>
                <a:cs typeface="Times New Roman" panose="02020603050405020304" pitchFamily="18" charset="0"/>
              </a:rPr>
              <a:t>=&gt; Giúp tăng doanh số bán hàng cho cửa hàng.</a:t>
            </a:r>
          </a:p>
          <a:p>
            <a:pPr lvl="2"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Yêu cầu:</a:t>
            </a:r>
          </a:p>
          <a:p>
            <a:pPr lvl="3" algn="just">
              <a:lnSpc>
                <a:spcPct val="120000"/>
              </a:lnSpc>
            </a:pPr>
            <a:r>
              <a:rPr lang="en-US" sz="2000" dirty="0" smtClean="0">
                <a:latin typeface="Times New Roman" panose="02020603050405020304" pitchFamily="18" charset="0"/>
                <a:cs typeface="Times New Roman" panose="02020603050405020304" pitchFamily="18" charset="0"/>
              </a:rPr>
              <a:t>Xây dựng website chuyên nghiệp.</a:t>
            </a:r>
          </a:p>
          <a:p>
            <a:pPr lvl="3" algn="just">
              <a:lnSpc>
                <a:spcPct val="120000"/>
              </a:lnSpc>
            </a:pPr>
            <a:r>
              <a:rPr lang="en-US" sz="2000" dirty="0" smtClean="0">
                <a:latin typeface="Times New Roman" panose="02020603050405020304" pitchFamily="18" charset="0"/>
                <a:cs typeface="Times New Roman" panose="02020603050405020304" pitchFamily="18" charset="0"/>
              </a:rPr>
              <a:t>Cho phép người dùng đặt hàng online.</a:t>
            </a:r>
          </a:p>
          <a:p>
            <a:pPr marL="914400" lvl="2" indent="0">
              <a:lnSpc>
                <a:spcPct val="120000"/>
              </a:lnSpc>
              <a:buNone/>
            </a:pPr>
            <a:endParaRPr lang="en-US" dirty="0">
              <a:latin typeface="Times New Roman" panose="02020603050405020304" pitchFamily="18" charset="0"/>
              <a:cs typeface="Times New Roman" panose="02020603050405020304" pitchFamily="18" charset="0"/>
            </a:endParaRPr>
          </a:p>
          <a:p>
            <a:pPr marL="914400" lvl="2" indent="0">
              <a:lnSpc>
                <a:spcPct val="120000"/>
              </a:lnSpc>
              <a:buNone/>
            </a:pPr>
            <a:endParaRPr lang="en-US" sz="1200" dirty="0">
              <a:latin typeface="Times New Roman" panose="02020603050405020304" pitchFamily="18" charset="0"/>
              <a:cs typeface="Times New Roman" panose="02020603050405020304" pitchFamily="18" charset="0"/>
            </a:endParaRPr>
          </a:p>
          <a:p>
            <a:pPr lvl="1">
              <a:lnSpc>
                <a:spcPct val="120000"/>
              </a:lnSpc>
              <a:buFont typeface="Tahoma" panose="020B0604030504040204" pitchFamily="34" charset="0"/>
              <a:buChar char="⁃"/>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1EB22CF-41E7-4AE9-9EC0-FA7DFB6A1EFD}"/>
              </a:ext>
            </a:extLst>
          </p:cNvPr>
          <p:cNvSpPr txBox="1"/>
          <p:nvPr/>
        </p:nvSpPr>
        <p:spPr>
          <a:xfrm>
            <a:off x="2230489" y="344305"/>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 Lý do chọn đề tài, mục đích nghiên cứu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Slide Number Placeholder 6"/>
          <p:cNvSpPr>
            <a:spLocks noGrp="1"/>
          </p:cNvSpPr>
          <p:nvPr>
            <p:ph type="sldNum" sz="quarter" idx="12"/>
          </p:nvPr>
        </p:nvSpPr>
        <p:spPr/>
        <p:txBody>
          <a:bodyPr/>
          <a:lstStyle/>
          <a:p>
            <a:fld id="{FC388293-6D4C-49F6-999F-FA35C2DD9781}" type="slidenum">
              <a:rPr lang="en-US" smtClean="0"/>
              <a:t>5</a:t>
            </a:fld>
            <a:endParaRPr lang="en-US"/>
          </a:p>
        </p:txBody>
      </p:sp>
    </p:spTree>
    <p:extLst>
      <p:ext uri="{BB962C8B-B14F-4D97-AF65-F5344CB8AC3E}">
        <p14:creationId xmlns:p14="http://schemas.microsoft.com/office/powerpoint/2010/main" val="33699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1857" y="1616360"/>
            <a:ext cx="9314640" cy="4424447"/>
          </a:xfrm>
        </p:spPr>
        <p:txBody>
          <a:bodyPr>
            <a:normAutofit/>
          </a:bodyPr>
          <a:lstStyle/>
          <a:p>
            <a:pPr lvl="1">
              <a:lnSpc>
                <a:spcPct val="150000"/>
              </a:lnSpc>
              <a:buFont typeface="Wingdings" panose="05000000000000000000" pitchFamily="2" charset="2"/>
              <a:buChar char="v"/>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Công cụ thực hiện:</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Intellij</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My sql</a:t>
            </a:r>
          </a:p>
          <a:p>
            <a:pPr lvl="1">
              <a:lnSpc>
                <a:spcPct val="150000"/>
              </a:lnSpc>
              <a:buFont typeface="Wingdings" panose="05000000000000000000" pitchFamily="2" charset="2"/>
              <a:buChar char="v"/>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Ngôn ngữ và Công nghệ thực hiện:</a:t>
            </a:r>
          </a:p>
          <a:p>
            <a:pPr lvl="2">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Backend:Ngôn ngữ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Java, Sử </a:t>
            </a:r>
            <a:r>
              <a:rPr lang="en-US" sz="1600" dirty="0">
                <a:latin typeface="Times New Roman" panose="02020603050405020304" pitchFamily="18" charset="0"/>
                <a:ea typeface="Tahoma" panose="020B0604030504040204" pitchFamily="34" charset="0"/>
                <a:cs typeface="Times New Roman" panose="02020603050405020304" pitchFamily="18" charset="0"/>
              </a:rPr>
              <a:t>dụng Spring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Framework</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Frontend: Sử dụng template.</a:t>
            </a:r>
          </a:p>
        </p:txBody>
      </p:sp>
      <p:sp>
        <p:nvSpPr>
          <p:cNvPr id="4" name="TextBox 3"/>
          <p:cNvSpPr txBox="1"/>
          <p:nvPr/>
        </p:nvSpPr>
        <p:spPr>
          <a:xfrm>
            <a:off x="2600131" y="481529"/>
            <a:ext cx="6535631"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4822" y="1995301"/>
            <a:ext cx="3059379" cy="19052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8" name="Slide Number Placeholder 7"/>
          <p:cNvSpPr>
            <a:spLocks noGrp="1"/>
          </p:cNvSpPr>
          <p:nvPr>
            <p:ph type="sldNum" sz="quarter" idx="12"/>
          </p:nvPr>
        </p:nvSpPr>
        <p:spPr/>
        <p:txBody>
          <a:bodyPr/>
          <a:lstStyle/>
          <a:p>
            <a:fld id="{FC388293-6D4C-49F6-999F-FA35C2DD9781}" type="slidenum">
              <a:rPr lang="en-US" smtClean="0"/>
              <a:t>6</a:t>
            </a:fld>
            <a:endParaRPr lang="en-US"/>
          </a:p>
        </p:txBody>
      </p:sp>
    </p:spTree>
    <p:extLst>
      <p:ext uri="{BB962C8B-B14F-4D97-AF65-F5344CB8AC3E}">
        <p14:creationId xmlns:p14="http://schemas.microsoft.com/office/powerpoint/2010/main" val="417949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782" y="483234"/>
            <a:ext cx="6602135"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669060" y="2229279"/>
            <a:ext cx="5078567" cy="2754613"/>
          </a:xfrm>
        </p:spPr>
        <p:txBody>
          <a:bodyPr>
            <a:normAutofit/>
          </a:bodyPr>
          <a:lstStyle/>
          <a:p>
            <a:pPr algn="just">
              <a:lnSpc>
                <a:spcPct val="150000"/>
              </a:lnSpc>
            </a:pPr>
            <a:r>
              <a:rPr lang="vi-VN" sz="1800" dirty="0">
                <a:latin typeface="+mj-lt"/>
              </a:rPr>
              <a:t>Java là một trong những ngôn ngữ lập trình hướng đối tượng. Nó được sử dụng trong phát triển phần mềm, trang web, game hay ứng dụng trên các thiết bị di động</a:t>
            </a:r>
            <a:r>
              <a:rPr lang="vi-VN" sz="1800" dirty="0" smtClean="0">
                <a:latin typeface="+mj-lt"/>
              </a:rPr>
              <a:t>.</a:t>
            </a:r>
            <a:endParaRPr lang="en-US" sz="1800" dirty="0" smtClean="0">
              <a:latin typeface="+mj-lt"/>
            </a:endParaRPr>
          </a:p>
          <a:p>
            <a:pPr algn="just">
              <a:lnSpc>
                <a:spcPct val="150000"/>
              </a:lnSpc>
            </a:pPr>
            <a:r>
              <a:rPr lang="vi-VN" sz="1800" dirty="0">
                <a:latin typeface="+mj-lt"/>
              </a:rPr>
              <a:t>Java được phát hành năm 1994, đến năm 2010 được Oracle mua lại từ Sun MicroSystem.</a:t>
            </a:r>
            <a:endParaRPr lang="en-US" sz="1800" dirty="0">
              <a:latin typeface="+mj-lt"/>
            </a:endParaRPr>
          </a:p>
        </p:txBody>
      </p:sp>
      <p:sp>
        <p:nvSpPr>
          <p:cNvPr id="8" name="TextBox 7"/>
          <p:cNvSpPr txBox="1"/>
          <p:nvPr/>
        </p:nvSpPr>
        <p:spPr>
          <a:xfrm>
            <a:off x="2415149" y="1636529"/>
            <a:ext cx="1835759"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Ngôn ngữ Java</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672" y="1458911"/>
            <a:ext cx="3692301" cy="35563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5" name="Slide Number Placeholder 4"/>
          <p:cNvSpPr>
            <a:spLocks noGrp="1"/>
          </p:cNvSpPr>
          <p:nvPr>
            <p:ph type="sldNum" sz="quarter" idx="12"/>
          </p:nvPr>
        </p:nvSpPr>
        <p:spPr/>
        <p:txBody>
          <a:bodyPr/>
          <a:lstStyle/>
          <a:p>
            <a:fld id="{FC388293-6D4C-49F6-999F-FA35C2DD9781}" type="slidenum">
              <a:rPr lang="en-US" smtClean="0"/>
              <a:t>7</a:t>
            </a:fld>
            <a:endParaRPr lang="en-US"/>
          </a:p>
        </p:txBody>
      </p:sp>
    </p:spTree>
    <p:extLst>
      <p:ext uri="{BB962C8B-B14F-4D97-AF65-F5344CB8AC3E}">
        <p14:creationId xmlns:p14="http://schemas.microsoft.com/office/powerpoint/2010/main" val="189179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6880" y="347251"/>
            <a:ext cx="6602135"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10713" y="1258856"/>
            <a:ext cx="2743201" cy="400110"/>
          </a:xfrm>
          <a:prstGeom prst="rect">
            <a:avLst/>
          </a:prstGeom>
          <a:noFill/>
        </p:spPr>
        <p:txBody>
          <a:bodyPr wrap="square" rtlCol="0">
            <a:spAutoFit/>
          </a:bodyPr>
          <a:lstStyle/>
          <a:p>
            <a:r>
              <a:rPr lang="en-US" sz="2000" b="1" dirty="0" smtClean="0">
                <a:latin typeface="Times New Roman (Headings)"/>
              </a:rPr>
              <a:t>Spring framework</a:t>
            </a:r>
            <a:endParaRPr lang="en-US" sz="2000" b="1" dirty="0">
              <a:latin typeface="Times New Roman (Headings)"/>
            </a:endParaRPr>
          </a:p>
        </p:txBody>
      </p:sp>
      <p:sp>
        <p:nvSpPr>
          <p:cNvPr id="7" name="Content Placeholder 6"/>
          <p:cNvSpPr>
            <a:spLocks noGrp="1"/>
          </p:cNvSpPr>
          <p:nvPr>
            <p:ph idx="1"/>
          </p:nvPr>
        </p:nvSpPr>
        <p:spPr>
          <a:xfrm>
            <a:off x="2310713" y="1861751"/>
            <a:ext cx="5811795" cy="3896498"/>
          </a:xfrm>
        </p:spPr>
        <p:txBody>
          <a:bodyPr>
            <a:normAutofit fontScale="77500" lnSpcReduction="20000"/>
          </a:bodyPr>
          <a:lstStyle/>
          <a:p>
            <a:pPr algn="just">
              <a:lnSpc>
                <a:spcPct val="150000"/>
              </a:lnSpc>
            </a:pPr>
            <a:r>
              <a:rPr lang="vi-VN" sz="2300" b="1" dirty="0">
                <a:latin typeface="+mj-lt"/>
              </a:rPr>
              <a:t>Spring</a:t>
            </a:r>
            <a:r>
              <a:rPr lang="vi-VN" sz="2300" dirty="0">
                <a:latin typeface="+mj-lt"/>
              </a:rPr>
              <a:t> là framework phát triển ứng dụng phổ biến nhất dành cho Java Enterprise. Ban đầu nó được viết bởi </a:t>
            </a:r>
            <a:r>
              <a:rPr lang="vi-VN" sz="2300" b="1" dirty="0">
                <a:latin typeface="+mj-lt"/>
              </a:rPr>
              <a:t>Rod Johnson</a:t>
            </a:r>
            <a:r>
              <a:rPr lang="vi-VN" sz="2300" dirty="0">
                <a:latin typeface="+mj-lt"/>
              </a:rPr>
              <a:t> và lần đầu tiên được phát hành theo giấy phép Apache 2.0 vào tháng 6 năm 2003</a:t>
            </a:r>
            <a:r>
              <a:rPr lang="vi-VN" sz="2300" dirty="0" smtClean="0">
                <a:latin typeface="+mj-lt"/>
              </a:rPr>
              <a:t>.</a:t>
            </a:r>
            <a:endParaRPr lang="en-US" sz="2300" dirty="0" smtClean="0">
              <a:latin typeface="+mj-lt"/>
            </a:endParaRPr>
          </a:p>
          <a:p>
            <a:pPr algn="just">
              <a:lnSpc>
                <a:spcPct val="150000"/>
              </a:lnSpc>
            </a:pPr>
            <a:r>
              <a:rPr lang="vi-VN" sz="2300" dirty="0" smtClean="0">
                <a:latin typeface="+mj-lt"/>
              </a:rPr>
              <a:t>Spring </a:t>
            </a:r>
            <a:r>
              <a:rPr lang="vi-VN" sz="2300" dirty="0">
                <a:latin typeface="+mj-lt"/>
              </a:rPr>
              <a:t>là một mã nguồn mở, được phát triển, chia sẻ và có cộng đồng người dùng rất </a:t>
            </a:r>
            <a:r>
              <a:rPr lang="en-US" sz="2300" dirty="0" smtClean="0">
                <a:latin typeface="+mj-lt"/>
                <a:cs typeface="Times New Roman" panose="02020603050405020304" pitchFamily="18" charset="0"/>
              </a:rPr>
              <a:t>lớn</a:t>
            </a:r>
            <a:r>
              <a:rPr lang="vi-VN" sz="2300" dirty="0" smtClean="0">
                <a:latin typeface="+mj-lt"/>
              </a:rPr>
              <a:t>.</a:t>
            </a:r>
            <a:endParaRPr lang="vi-VN" sz="2300" dirty="0">
              <a:latin typeface="+mj-lt"/>
            </a:endParaRPr>
          </a:p>
          <a:p>
            <a:pPr algn="just">
              <a:lnSpc>
                <a:spcPct val="150000"/>
              </a:lnSpc>
            </a:pPr>
            <a:r>
              <a:rPr lang="vi-VN" sz="2300" dirty="0">
                <a:latin typeface="+mj-lt"/>
              </a:rPr>
              <a:t>Spring Framework được xây dựng dựa trên 2 nguyên tắc design chính là: Dependency Injection và </a:t>
            </a:r>
            <a:r>
              <a:rPr lang="en-US" sz="2300" dirty="0">
                <a:latin typeface="Times New Roman" panose="02020603050405020304" pitchFamily="18" charset="0"/>
                <a:cs typeface="Times New Roman" panose="02020603050405020304" pitchFamily="18" charset="0"/>
              </a:rPr>
              <a:t>Inversion of Control</a:t>
            </a:r>
          </a:p>
          <a:p>
            <a:pPr marL="0" indent="0">
              <a:lnSpc>
                <a:spcPct val="150000"/>
              </a:lnSpc>
              <a:buNone/>
            </a:pPr>
            <a:endParaRPr lang="vi-VN" sz="2300" dirty="0">
              <a:latin typeface="+mj-lt"/>
            </a:endParaRPr>
          </a:p>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0789" y="1955469"/>
            <a:ext cx="3443416" cy="344855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5" name="Slide Number Placeholder 4"/>
          <p:cNvSpPr>
            <a:spLocks noGrp="1"/>
          </p:cNvSpPr>
          <p:nvPr>
            <p:ph type="sldNum" sz="quarter" idx="12"/>
          </p:nvPr>
        </p:nvSpPr>
        <p:spPr/>
        <p:txBody>
          <a:bodyPr/>
          <a:lstStyle/>
          <a:p>
            <a:fld id="{FC388293-6D4C-49F6-999F-FA35C2DD9781}" type="slidenum">
              <a:rPr lang="en-US" smtClean="0"/>
              <a:t>8</a:t>
            </a:fld>
            <a:endParaRPr lang="en-US"/>
          </a:p>
        </p:txBody>
      </p:sp>
    </p:spTree>
    <p:extLst>
      <p:ext uri="{BB962C8B-B14F-4D97-AF65-F5344CB8AC3E}">
        <p14:creationId xmlns:p14="http://schemas.microsoft.com/office/powerpoint/2010/main" val="2432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3287" y="0"/>
            <a:ext cx="6984421"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III. Phân tích </a:t>
            </a:r>
            <a:r>
              <a:rPr lang="en-US" sz="2600" b="1" smtClean="0">
                <a:latin typeface="Times New Roman" panose="02020603050405020304" pitchFamily="18" charset="0"/>
                <a:cs typeface="Times New Roman" panose="02020603050405020304" pitchFamily="18" charset="0"/>
              </a:rPr>
              <a:t>thiết kế hệ thống</a:t>
            </a:r>
            <a:endParaRPr lang="vi-VN" sz="2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637876" y="423763"/>
            <a:ext cx="157126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Cơ sở dữ liệu</a:t>
            </a:r>
            <a:endParaRPr lang="en-US" sz="20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636175" y="916206"/>
            <a:ext cx="5574665" cy="570865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6" name="Slide Number Placeholder 5"/>
          <p:cNvSpPr>
            <a:spLocks noGrp="1"/>
          </p:cNvSpPr>
          <p:nvPr>
            <p:ph type="sldNum" sz="quarter" idx="12"/>
          </p:nvPr>
        </p:nvSpPr>
        <p:spPr/>
        <p:txBody>
          <a:bodyPr/>
          <a:lstStyle/>
          <a:p>
            <a:fld id="{FC388293-6D4C-49F6-999F-FA35C2DD9781}" type="slidenum">
              <a:rPr lang="en-US" smtClean="0"/>
              <a:t>9</a:t>
            </a:fld>
            <a:endParaRPr lang="en-US"/>
          </a:p>
        </p:txBody>
      </p:sp>
    </p:spTree>
    <p:extLst>
      <p:ext uri="{BB962C8B-B14F-4D97-AF65-F5344CB8AC3E}">
        <p14:creationId xmlns:p14="http://schemas.microsoft.com/office/powerpoint/2010/main" val="4165358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2610</TotalTime>
  <Words>633</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Tahoma</vt:lpstr>
      <vt:lpstr>Times New Roman</vt:lpstr>
      <vt:lpstr>Times New Roman (Headings)</vt:lpstr>
      <vt:lpstr>Wingdings</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dc:title>
  <dc:creator>Windows User</dc:creator>
  <cp:lastModifiedBy>Anh Nguyen Ngoc</cp:lastModifiedBy>
  <cp:revision>121</cp:revision>
  <dcterms:created xsi:type="dcterms:W3CDTF">2018-02-22T07:32:32Z</dcterms:created>
  <dcterms:modified xsi:type="dcterms:W3CDTF">2022-05-16T14:13:19Z</dcterms:modified>
</cp:coreProperties>
</file>