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9" r:id="rId15"/>
  </p:sldIdLst>
  <p:sldSz cx="12192000" cy="6858000"/>
  <p:notesSz cx="6858000" cy="9144000"/>
  <p:custShowLst>
    <p:custShow name="KHTN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5"/>
      </p:sldLst>
    </p:custShow>
    <p:custShow name="CNTT" id="1">
      <p:sldLst>
        <p:sld r:id="rId2"/>
        <p:sld r:id="rId3"/>
        <p:sld r:id="rId4"/>
        <p:sld r:id="rId5"/>
        <p:sld r:id="rId6"/>
        <p:sld r:id="rId11"/>
        <p:sld r:id="rId12"/>
        <p:sld r:id="rId13"/>
        <p:sld r:id="rId14"/>
        <p:sld r:id="rId1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86412A-E6F2-C712-2E51-7EAAB3162673}" v="12" dt="2025-10-10T08:24:06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>
        <p:scale>
          <a:sx n="62" d="100"/>
          <a:sy n="62" d="100"/>
        </p:scale>
        <p:origin x="89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A7DB1-01B2-4E54-B0D2-50F4E0BDF2F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EDE8D-6D57-448C-AC09-3919B50BD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854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D0184-37FC-4DAD-87C1-60C270897632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137AC-B961-46C4-A2BA-0CAEF6932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9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69CCF-3348-47E3-B5A7-A74D96C6CE40}" type="datetime1">
              <a:rPr lang="en-US" smtClean="0"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4CBB-8C9A-4A14-9DD3-1798DE5B0102}" type="datetime1">
              <a:rPr lang="en-US" smtClean="0"/>
              <a:t>10/10/2025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1E781-C28A-431F-83DE-F26A36A0BC96}" type="datetime1">
              <a:rPr lang="en-US" smtClean="0"/>
              <a:t>10/10/2025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4CEF-D7EF-4005-8172-05C1A6EB4634}" type="datetime1">
              <a:rPr lang="en-US" smtClean="0"/>
              <a:t>10/10/2025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62FEA-2712-4DD2-AB63-AEC5F0F0B5EA}" type="datetime1">
              <a:rPr lang="en-US" smtClean="0"/>
              <a:t>10/10/2025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51F41-B69D-41A8-914E-0C9A58B62839}" type="datetime1">
              <a:rPr lang="en-US" smtClean="0"/>
              <a:t>10/10/2025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208BE-D764-4CAE-B979-E0F027209684}" type="datetime1">
              <a:rPr lang="en-US" smtClean="0"/>
              <a:t>10/10/2025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94A38-7A55-4CF8-AF8E-5BC1CB45C61B}" type="datetime1">
              <a:rPr lang="en-US" smtClean="0"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2B1B1-CEDF-448F-92A9-B563FD60E23A}" type="datetime1">
              <a:rPr lang="en-US" smtClean="0"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A4FCB-E4E0-4B0F-9054-351A6BDD4B67}" type="datetime1">
              <a:rPr lang="en-US" smtClean="0"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9F97F-456E-477E-8ACD-EF2F1876FC5F}" type="datetime1">
              <a:rPr lang="en-US" smtClean="0"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141FB-CB25-45FC-9F4C-C23BD9A3A880}" type="datetime1">
              <a:rPr lang="en-US" smtClean="0"/>
              <a:t>10/10/2025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DF173-F525-4423-9F53-F9F13CF72B83}" type="datetime1">
              <a:rPr lang="en-US" smtClean="0"/>
              <a:t>10/10/2025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1403-7BF2-454F-8082-E249BF364492}" type="datetime1">
              <a:rPr lang="en-US" smtClean="0"/>
              <a:t>10/10/2025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755A-DC03-483C-A05A-521C14A24106}" type="datetime1">
              <a:rPr lang="en-US" smtClean="0"/>
              <a:t>10/10/2025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519F6-9DBD-4504-9D4F-40DA56F83326}" type="datetime1">
              <a:rPr lang="en-US" smtClean="0"/>
              <a:t>10/10/2025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E5946-7F9E-4CAF-A92B-E3DD0F22F9D0}" type="datetime1">
              <a:rPr lang="en-US" smtClean="0"/>
              <a:t>10/10/2025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B142171-8337-48C5-A588-134BC12A25B2}" type="datetime1">
              <a:rPr lang="en-US" smtClean="0"/>
              <a:t>10/10/2025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616" y="504731"/>
            <a:ext cx="1709517" cy="17099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32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Times New Roman" panose="02020603050405020304" pitchFamily="18" charset="0"/>
        <a:buChar char="-"/>
        <a:defRPr sz="24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Times New Roman" panose="02020603050405020304" pitchFamily="18" charset="0"/>
        <a:buChar char="+"/>
        <a:defRPr sz="22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714500" indent="-3429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2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ü"/>
        <a:defRPr sz="20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it.ctu.edu.v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/>
              <a:t>ĐẠI HỌC CẦN THƠ – QUÁ TRÌNH HÌNH THÀNH VÀ PHÁT TRIỂN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/>
              <a:t>TS.NGUYỄN VĂN A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919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Đhct giai đoạn sau năm 1975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vi-VN" b="1" u="sng" dirty="0">
                <a:solidFill>
                  <a:schemeClr val="accent1"/>
                </a:solidFill>
                <a:latin typeface="Times New Roman"/>
                <a:cs typeface="Times New Roman"/>
                <a:hlinkClick r:id="rId2"/>
              </a:rPr>
              <a:t>KHOA CNTT&amp;TT</a:t>
            </a:r>
            <a:endParaRPr lang="vi-VN" b="1" u="sng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lvl="1"/>
            <a:r>
              <a:rPr lang="vi-VN" dirty="0">
                <a:latin typeface="Times New Roman"/>
                <a:cs typeface="Times New Roman"/>
              </a:rPr>
              <a:t>Được Thành LẬP NĂM 1994 TRÊN CƠ SỞ TRUNG TÂM ĐIỆN TỬ VÀ TIN học</a:t>
            </a:r>
            <a:endParaRPr lang="vi-VN" dirty="0"/>
          </a:p>
          <a:p>
            <a:pPr lvl="1"/>
            <a:r>
              <a:rPr lang="vi-VN" dirty="0">
                <a:latin typeface="Times New Roman"/>
                <a:cs typeface="Times New Roman"/>
              </a:rPr>
              <a:t>Nhiệm vụ khoa là đào tạo</a:t>
            </a:r>
          </a:p>
          <a:p>
            <a:pPr lvl="2"/>
            <a:r>
              <a:rPr lang="vi-VN" dirty="0">
                <a:latin typeface="Times New Roman"/>
                <a:cs typeface="Times New Roman"/>
              </a:rPr>
              <a:t>Đại học và sau đại học</a:t>
            </a:r>
          </a:p>
          <a:p>
            <a:pPr lvl="2"/>
            <a:r>
              <a:rPr lang="vi-VN" dirty="0" err="1">
                <a:latin typeface="Times New Roman"/>
                <a:cs typeface="Times New Roman"/>
              </a:rPr>
              <a:t>Nckh</a:t>
            </a:r>
            <a:r>
              <a:rPr lang="vi-VN" dirty="0">
                <a:latin typeface="Times New Roman"/>
                <a:cs typeface="Times New Roman"/>
              </a:rPr>
              <a:t> và chuyển giao công nghệ trong lĩnh vực </a:t>
            </a:r>
            <a:r>
              <a:rPr lang="vi-VN" dirty="0" err="1">
                <a:latin typeface="Times New Roman"/>
                <a:cs typeface="Times New Roman"/>
              </a:rPr>
              <a:t>cntt&amp;tt</a:t>
            </a:r>
            <a:endParaRPr lang="en-US" dirty="0" err="1">
              <a:latin typeface="Times New Roman"/>
              <a:cs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05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Đhct giai đoạn sau năm 1975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b="1">
                <a:solidFill>
                  <a:schemeClr val="accent1">
                    <a:lumMod val="50000"/>
                  </a:schemeClr>
                </a:solidFill>
              </a:rPr>
              <a:t>Khoa cntt &amp; tt</a:t>
            </a:r>
          </a:p>
          <a:p>
            <a:pPr lvl="1"/>
            <a:r>
              <a:rPr lang="vi-VN"/>
              <a:t>Tầm nhìn đến năm 2020</a:t>
            </a:r>
          </a:p>
          <a:p>
            <a:pPr lvl="2"/>
            <a:r>
              <a:rPr lang="vi-VN"/>
              <a:t>Đơn vị đào tạo và</a:t>
            </a:r>
          </a:p>
          <a:p>
            <a:pPr lvl="2"/>
            <a:r>
              <a:rPr lang="vi-VN"/>
              <a:t>Nghiên cứu khoa học về cntt&amp;tt mạnh của cả nước</a:t>
            </a:r>
          </a:p>
          <a:p>
            <a:pPr marL="0" indent="0">
              <a:buNone/>
            </a:pPr>
            <a:endParaRPr lang="vi-VN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07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Đhct giai đoạn sau năm 1975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b="1">
                <a:solidFill>
                  <a:schemeClr val="accent1">
                    <a:lumMod val="50000"/>
                  </a:schemeClr>
                </a:solidFill>
              </a:rPr>
              <a:t>Khoa cntt &amp; tt</a:t>
            </a:r>
          </a:p>
          <a:p>
            <a:pPr lvl="1"/>
            <a:r>
              <a:rPr lang="vi-VN"/>
              <a:t>Các bộ môn và trung tâm</a:t>
            </a:r>
          </a:p>
          <a:p>
            <a:pPr lvl="2"/>
            <a:r>
              <a:rPr lang="vi-VN"/>
              <a:t>Bộ môn hệ thống thông tin</a:t>
            </a:r>
          </a:p>
          <a:p>
            <a:pPr lvl="2"/>
            <a:r>
              <a:rPr lang="vi-VN"/>
              <a:t>Bộ môn mạng máy tính &amp; truyền thông</a:t>
            </a:r>
          </a:p>
          <a:p>
            <a:pPr lvl="2"/>
            <a:r>
              <a:rPr lang="vi-VN"/>
              <a:t>Bộ môn công nghệ phần mềm</a:t>
            </a:r>
          </a:p>
          <a:p>
            <a:pPr lvl="2"/>
            <a:r>
              <a:rPr lang="vi-VN"/>
              <a:t>Bộ môn khoa học máy tính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75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Đhct giai đoạn sau năm 1975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b="1">
                <a:solidFill>
                  <a:schemeClr val="accent1">
                    <a:lumMod val="50000"/>
                  </a:schemeClr>
                </a:solidFill>
              </a:rPr>
              <a:t>Khoa cntt &amp; tt</a:t>
            </a:r>
          </a:p>
          <a:p>
            <a:pPr lvl="1"/>
            <a:r>
              <a:rPr lang="vi-VN"/>
              <a:t>Các bộ môn và trung tâm</a:t>
            </a:r>
          </a:p>
          <a:p>
            <a:pPr lvl="2"/>
            <a:r>
              <a:rPr lang="vi-VN"/>
              <a:t>Bộ môn công nghệ thông tin</a:t>
            </a:r>
          </a:p>
          <a:p>
            <a:pPr lvl="2"/>
            <a:r>
              <a:rPr lang="vi-VN"/>
              <a:t>Bộ môn tin học ứng dụng</a:t>
            </a:r>
          </a:p>
          <a:p>
            <a:pPr lvl="2"/>
            <a:r>
              <a:rPr lang="vi-VN"/>
              <a:t>Tổ văn phòng</a:t>
            </a:r>
          </a:p>
          <a:p>
            <a:pPr lvl="2"/>
            <a:r>
              <a:rPr lang="vi-VN"/>
              <a:t>Trung tâm điện tử &amp; tin học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1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Cám ơn sự chú ý của quý vị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5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b="1"/>
              <a:t>THỜI KỲ VIỆN ĐẠI HỌC CẦN THƠ (1966 - 1975)</a:t>
            </a:r>
          </a:p>
          <a:p>
            <a:r>
              <a:rPr lang="vi-VN" b="1"/>
              <a:t>đhct giai đoạn sau năm 1975</a:t>
            </a:r>
            <a:endParaRPr lang="en-US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49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Thời kỳ viện đại học cần thơ (1966 – 1975)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vi-VN"/>
              <a:t>Được thành lập ngày 31 tháng 03 năm 1966</a:t>
            </a:r>
            <a:endParaRPr lang="en-US"/>
          </a:p>
          <a:p>
            <a:r>
              <a:rPr lang="vi-VN"/>
              <a:t>viện đại học cần thơ có bốn khoa:</a:t>
            </a:r>
            <a:endParaRPr lang="en-US"/>
          </a:p>
          <a:p>
            <a:pPr lvl="1"/>
            <a:r>
              <a:rPr lang="vi-VN"/>
              <a:t>Khoa học</a:t>
            </a:r>
          </a:p>
          <a:p>
            <a:pPr lvl="1"/>
            <a:r>
              <a:rPr lang="vi-VN"/>
              <a:t>luật khoa</a:t>
            </a:r>
          </a:p>
          <a:p>
            <a:pPr lvl="1"/>
            <a:r>
              <a:rPr lang="vi-VN"/>
              <a:t>khoa học xã hội, văn khoa, sư phạm</a:t>
            </a:r>
          </a:p>
          <a:p>
            <a:pPr lvl="1"/>
            <a:r>
              <a:rPr lang="vi-VN"/>
              <a:t>cao đẳng nông nghiệp và trung tâm sinh ngữ</a:t>
            </a:r>
            <a:br>
              <a:rPr lang="vi-VN"/>
            </a:b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92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Thời kỳ viện đại học cần thơ (1966 – 1975)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vi-VN"/>
              <a:t>Cơ sở vật chất của viện đại học cần thơ tọa lạc trên 4 địa điểm</a:t>
            </a:r>
          </a:p>
          <a:p>
            <a:pPr lvl="1"/>
            <a:r>
              <a:rPr lang="vi-VN"/>
              <a:t>tòa viện trường (số 5, đại lộ hòa bình)</a:t>
            </a:r>
          </a:p>
          <a:p>
            <a:pPr lvl="1"/>
            <a:r>
              <a:rPr lang="vi-VN"/>
              <a:t>khu i (đường 30/4)</a:t>
            </a:r>
          </a:p>
          <a:p>
            <a:pPr lvl="1"/>
            <a:r>
              <a:rPr lang="vi-VN"/>
              <a:t>khu ii: (đường 3/2)</a:t>
            </a:r>
          </a:p>
          <a:p>
            <a:pPr lvl="1"/>
            <a:r>
              <a:rPr lang="vi-VN"/>
              <a:t>khu iii: (số 1, lý tự trọng) 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3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Đhct giai đoạn sau năm 1975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/>
              <a:t>Viện đại học cần thơ được đổi thành đhct</a:t>
            </a:r>
          </a:p>
          <a:p>
            <a:r>
              <a:rPr lang="vi-VN"/>
              <a:t>Cơ cấu đhct hiện nay</a:t>
            </a:r>
          </a:p>
          <a:p>
            <a:pPr lvl="1"/>
            <a:r>
              <a:rPr lang="vi-VN"/>
              <a:t>Khoa – viện</a:t>
            </a:r>
          </a:p>
          <a:p>
            <a:pPr lvl="1"/>
            <a:r>
              <a:rPr lang="vi-VN"/>
              <a:t>Trung tâm – trung tâm đào tạo</a:t>
            </a:r>
          </a:p>
          <a:p>
            <a:pPr lvl="1"/>
            <a:r>
              <a:rPr lang="vi-VN"/>
              <a:t>Phòng ban chức năng</a:t>
            </a:r>
          </a:p>
          <a:p>
            <a:pPr lvl="1"/>
            <a:r>
              <a:rPr lang="vi-VN"/>
              <a:t>Đoàn thể &amp; hội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3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Đhct giai đoạn sau năm 1975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b="1">
                <a:solidFill>
                  <a:srgbClr val="FF0000"/>
                </a:solidFill>
              </a:rPr>
              <a:t>Khoa khoa học tự nhiên</a:t>
            </a:r>
          </a:p>
          <a:p>
            <a:pPr lvl="1"/>
            <a:r>
              <a:rPr lang="vi-VN"/>
              <a:t>Ngày 14/1/1998, trường đhct khánh thành khoa khoa học</a:t>
            </a:r>
          </a:p>
          <a:p>
            <a:pPr lvl="1"/>
            <a:r>
              <a:rPr lang="vi-VN"/>
              <a:t>Cơ sở vật chất</a:t>
            </a:r>
          </a:p>
          <a:p>
            <a:pPr lvl="2"/>
            <a:r>
              <a:rPr lang="vi-VN"/>
              <a:t>12 phòng thí nghiệm (ptn) cho sinh, hóa, vật lý</a:t>
            </a:r>
          </a:p>
          <a:p>
            <a:pPr lvl="2"/>
            <a:r>
              <a:rPr lang="vi-VN"/>
              <a:t>06 phòng máy tính được nối mạng với nhau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8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Đhct giai đoạn sau năm 1975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b="1">
                <a:solidFill>
                  <a:srgbClr val="FF0000"/>
                </a:solidFill>
              </a:rPr>
              <a:t>Khoa khoa học tự nhiên</a:t>
            </a:r>
          </a:p>
          <a:p>
            <a:pPr lvl="1"/>
            <a:r>
              <a:rPr lang="vi-VN"/>
              <a:t>Cơ sở vật chất</a:t>
            </a:r>
          </a:p>
          <a:p>
            <a:pPr lvl="2"/>
            <a:r>
              <a:rPr lang="vi-VN"/>
              <a:t>Vp khoa và xưởng sửa chữa</a:t>
            </a:r>
          </a:p>
          <a:p>
            <a:pPr lvl="2"/>
            <a:r>
              <a:rPr lang="vi-VN"/>
              <a:t>Năm 2010, trường đã đầu tư mở rộng khu ptn của khoa</a:t>
            </a:r>
          </a:p>
          <a:p>
            <a:pPr lvl="2"/>
            <a:r>
              <a:rPr lang="vi-VN"/>
              <a:t>Xây mới khu nhà 3 tầng với 22 phòng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10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Đhct giai đoạn sau năm 1975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b="1">
                <a:solidFill>
                  <a:srgbClr val="FF0000"/>
                </a:solidFill>
              </a:rPr>
              <a:t>Khoa khoa học tự nhiên</a:t>
            </a:r>
          </a:p>
          <a:p>
            <a:pPr lvl="1"/>
            <a:r>
              <a:rPr lang="vi-VN"/>
              <a:t>Khoa khtn hiện nay gồm 04 bộ môn</a:t>
            </a:r>
          </a:p>
          <a:p>
            <a:pPr lvl="2"/>
            <a:r>
              <a:rPr lang="vi-VN"/>
              <a:t>Bộ môn sinh học</a:t>
            </a:r>
          </a:p>
          <a:p>
            <a:pPr lvl="2"/>
            <a:r>
              <a:rPr lang="vi-VN"/>
              <a:t>Bộ môn hóa học</a:t>
            </a:r>
          </a:p>
          <a:p>
            <a:pPr lvl="2"/>
            <a:r>
              <a:rPr lang="vi-VN"/>
              <a:t>Bộ môn toán học</a:t>
            </a:r>
          </a:p>
          <a:p>
            <a:pPr lvl="2"/>
            <a:r>
              <a:rPr lang="vi-VN"/>
              <a:t>Bộ môn vật lý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24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Đhct giai đoạn sau năm 1975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b="1">
                <a:solidFill>
                  <a:srgbClr val="FF0000"/>
                </a:solidFill>
              </a:rPr>
              <a:t>Khoa khoa học tự nhiên</a:t>
            </a:r>
          </a:p>
          <a:p>
            <a:pPr lvl="1"/>
            <a:r>
              <a:rPr lang="vi-VN"/>
              <a:t>Công tác đào tạo</a:t>
            </a:r>
          </a:p>
          <a:p>
            <a:pPr lvl="2"/>
            <a:r>
              <a:rPr lang="vi-VN"/>
              <a:t>Đại học: .....</a:t>
            </a:r>
          </a:p>
          <a:p>
            <a:pPr lvl="2"/>
            <a:r>
              <a:rPr lang="vi-VN"/>
              <a:t>Sđh: .....</a:t>
            </a:r>
          </a:p>
          <a:p>
            <a:pPr lvl="1"/>
            <a:r>
              <a:rPr lang="vi-VN"/>
              <a:t>Công tác nckh, báo cáo chuyên đề: .....</a:t>
            </a:r>
          </a:p>
          <a:p>
            <a:pPr lvl="1"/>
            <a:r>
              <a:rPr lang="vi-VN"/>
              <a:t>Công tác đào tạo và bồi dưỡng cán bộ: .....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4720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120</TotalTime>
  <Words>622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Droplet</vt:lpstr>
      <vt:lpstr>ĐẠI HỌC CẦN THƠ – QUÁ TRÌNH HÌNH THÀNH VÀ PHÁT TRIỂN</vt:lpstr>
      <vt:lpstr>NỘI DUNG</vt:lpstr>
      <vt:lpstr>Thời kỳ viện đại học cần thơ (1966 – 1975)</vt:lpstr>
      <vt:lpstr>Thời kỳ viện đại học cần thơ (1966 – 1975)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Cám ơn sự chú ý của quý vị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20</cp:revision>
  <dcterms:created xsi:type="dcterms:W3CDTF">2025-10-10T00:47:57Z</dcterms:created>
  <dcterms:modified xsi:type="dcterms:W3CDTF">2025-10-10T08:25:21Z</dcterms:modified>
</cp:coreProperties>
</file>