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lvl1pPr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1pPr>
    <a:lvl2pPr indent="2286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2pPr>
    <a:lvl3pPr indent="4572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3pPr>
    <a:lvl4pPr indent="6858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4pPr>
    <a:lvl5pPr indent="9144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5pPr>
    <a:lvl6pPr indent="11430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6pPr>
    <a:lvl7pPr indent="13716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7pPr>
    <a:lvl8pPr indent="16002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8pPr>
    <a:lvl9pPr indent="18288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/>
        </p:nvSpPr>
        <p:spPr>
          <a:xfrm>
            <a:off x="508000" y="51816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One</a:t>
            </a:r>
            <a:endParaRPr sz="2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Two</a:t>
            </a:r>
            <a:endParaRPr sz="2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Three</a:t>
            </a:r>
            <a:endParaRPr sz="2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Four</a:t>
            </a:r>
            <a:endParaRPr sz="2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One</a:t>
            </a:r>
            <a:endParaRPr sz="2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Two</a:t>
            </a:r>
            <a:endParaRPr sz="2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Three</a:t>
            </a:r>
            <a:endParaRPr sz="2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Four</a:t>
            </a:r>
            <a:endParaRPr sz="2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" name="Shape 25"/>
          <p:cNvSpPr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One</a:t>
            </a:r>
            <a:endParaRPr sz="2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Two</a:t>
            </a:r>
            <a:endParaRPr sz="2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Three</a:t>
            </a:r>
            <a:endParaRPr sz="2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Four</a:t>
            </a:r>
            <a:endParaRPr sz="2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508000" y="25781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One</a:t>
            </a:r>
            <a:endParaRPr sz="3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Two</a:t>
            </a:r>
            <a:endParaRPr sz="3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Three</a:t>
            </a:r>
            <a:endParaRPr sz="3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Four</a:t>
            </a:r>
            <a:endParaRPr sz="3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One</a:t>
            </a:r>
            <a:endParaRPr sz="30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Two</a:t>
            </a:r>
            <a:endParaRPr sz="30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Three</a:t>
            </a:r>
            <a:endParaRPr sz="30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Four</a:t>
            </a:r>
            <a:endParaRPr sz="30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One</a:t>
            </a:r>
            <a:endParaRPr sz="3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Two</a:t>
            </a:r>
            <a:endParaRPr sz="3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Three</a:t>
            </a:r>
            <a:endParaRPr sz="3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Four</a:t>
            </a:r>
            <a:endParaRPr sz="3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5781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One</a:t>
            </a:r>
            <a:endParaRPr sz="3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Two</a:t>
            </a:r>
            <a:endParaRPr sz="3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Three</a:t>
            </a:r>
            <a:endParaRPr sz="3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Four</a:t>
            </a:r>
            <a:endParaRPr sz="3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1pPr>
      <a:lvl2pPr indent="228600"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2pPr>
      <a:lvl3pPr indent="457200"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3pPr>
      <a:lvl4pPr indent="685800"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4pPr>
      <a:lvl5pPr indent="914400"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5pPr>
      <a:lvl6pPr indent="1143000"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6pPr>
      <a:lvl7pPr indent="1371600"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7pPr>
      <a:lvl8pPr indent="1600200"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8pPr>
      <a:lvl9pPr indent="1828800"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191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1pPr>
      <a:lvl2pPr marL="8382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2pPr>
      <a:lvl3pPr marL="12573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3pPr>
      <a:lvl4pPr marL="16764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4pPr>
      <a:lvl5pPr marL="20955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5pPr>
      <a:lvl6pPr marL="25146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6pPr>
      <a:lvl7pPr marL="29337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7pPr>
      <a:lvl8pPr marL="33528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8pPr>
      <a:lvl9pPr marL="37719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9"/>
          <p:cNvGrpSpPr/>
          <p:nvPr/>
        </p:nvGrpSpPr>
        <p:grpSpPr>
          <a:xfrm>
            <a:off x="495300" y="1092200"/>
            <a:ext cx="12014200" cy="6007100"/>
            <a:chOff x="-127000" y="-88900"/>
            <a:chExt cx="12014200" cy="6007100"/>
          </a:xfrm>
        </p:grpSpPr>
        <p:pic>
          <p:nvPicPr>
            <p:cNvPr id="58" name="157100795_2628x1752.jpeg"/>
            <p:cNvPicPr/>
            <p:nvPr/>
          </p:nvPicPr>
          <p:blipFill>
            <a:blip r:embed="rId2">
              <a:extLst/>
            </a:blip>
            <a:srcRect l="0" t="13768" r="0" b="13822"/>
            <a:stretch>
              <a:fillRect/>
            </a:stretch>
          </p:blipFill>
          <p:spPr>
            <a:xfrm>
              <a:off x="0" y="0"/>
              <a:ext cx="11760200" cy="56769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7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27000" y="-88900"/>
              <a:ext cx="12014200" cy="6007100"/>
            </a:xfrm>
            <a:prstGeom prst="rect">
              <a:avLst/>
            </a:prstGeom>
            <a:effectLst/>
          </p:spPr>
        </p:pic>
      </p:grpSp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CRYSTALBALL PROJECT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68045">
              <a:defRPr sz="1800">
                <a:solidFill>
                  <a:srgbClr val="000000"/>
                </a:solidFill>
              </a:defRPr>
            </a:pPr>
            <a:r>
              <a:rPr sz="1512">
                <a:solidFill>
                  <a:srgbClr val="606060"/>
                </a:solidFill>
              </a:rPr>
              <a:t>Professor: Prem Nair</a:t>
            </a:r>
            <a:endParaRPr sz="1512">
              <a:solidFill>
                <a:srgbClr val="606060"/>
              </a:solidFill>
            </a:endParaRPr>
          </a:p>
          <a:p>
            <a:pPr lvl="0" defTabSz="368045">
              <a:defRPr sz="1800">
                <a:solidFill>
                  <a:srgbClr val="000000"/>
                </a:solidFill>
              </a:defRPr>
            </a:pPr>
            <a:r>
              <a:rPr sz="1512">
                <a:solidFill>
                  <a:srgbClr val="606060"/>
                </a:solidFill>
              </a:rPr>
              <a:t>Student Name: Bao Pham</a:t>
            </a:r>
            <a:endParaRPr sz="1512">
              <a:solidFill>
                <a:srgbClr val="606060"/>
              </a:solidFill>
            </a:endParaRPr>
          </a:p>
          <a:p>
            <a:pPr lvl="0" defTabSz="368045">
              <a:defRPr sz="1800">
                <a:solidFill>
                  <a:srgbClr val="000000"/>
                </a:solidFill>
              </a:defRPr>
            </a:pPr>
            <a:r>
              <a:rPr sz="1512">
                <a:solidFill>
                  <a:srgbClr val="606060"/>
                </a:solidFill>
              </a:rPr>
              <a:t>Date: September 19th, 2015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result of hybrid approach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508000" y="3035300"/>
            <a:ext cx="11988800" cy="6005117"/>
          </a:xfrm>
          <a:prstGeom prst="rect">
            <a:avLst/>
          </a:prstGeom>
        </p:spPr>
        <p:txBody>
          <a:bodyPr anchor="t"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9	[(46, 1.0)]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10	[(34, 0.5), (12, 0.5)]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12	[(56, 0.18), (92, 0.18), (34, 0.36), (18, 0.09), (79, 0.09), (10, 0.09)]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16	[(56, 0.25), (46, 0.25), (28, 0.25), (9, 0.25)]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18	[(56, 0.12), (92, 0.12), (34, 0.25), (79, 0.12), (29, 0.12), (12, 0.25)]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26	[(56, 0.22), (39, 0.11), (46, 0.22), (28, 0.22), (16, 0.11), (9, 0.11)]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28	[(56, 0.17), (39, 0.17), (46, 0.33), (16, 0.17), (9, 0.17)]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29	[(56, 0.13), (92, 0.13), (34, 0.27), (18, 0.07), (79, 0.07), (10, 0.07), (12, 0.27)]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34	[(56, 0.25), (92, 0.17), (18, 0.08), (79, 0.08), (29, 0.08), (10, 0.08), (12, 0.25)]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39	[(56, 0.17), (28, 0.17), (46, 0.33), (16, 0.17), (9, 0.17)]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46	[(56, 0.25), (28, 0.25), (16, 0.25), (9, 0.25)]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56	[(39, 0.06), (92, 0.12), (46, 0.12), (28, 0.12), (34, 0.18), (16, 0.06), (29, 0.06), (10, 0.06), (9, 0.06), (12, 0.18)]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79	[(56, 0.2), (92, 0.2), (34, 0.2), (18, 0.2), (12, 0.2)]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92	[(34, 0.33), (10, 0.33), (12, 0.33)]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comparison</a:t>
            </a:r>
          </a:p>
        </p:txBody>
      </p:sp>
      <p:graphicFrame>
        <p:nvGraphicFramePr>
          <p:cNvPr id="98" name="Table 98"/>
          <p:cNvGraphicFramePr/>
          <p:nvPr/>
        </p:nvGraphicFramePr>
        <p:xfrm>
          <a:off x="1189566" y="3041650"/>
          <a:ext cx="10857872" cy="569128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{2708684C-4D16-4618-839F-0558EEFCDFE6}</a:tableStyleId>
              </a:tblPr>
              <a:tblGrid>
                <a:gridCol w="4250011"/>
                <a:gridCol w="2194153"/>
                <a:gridCol w="2194153"/>
                <a:gridCol w="2194153"/>
              </a:tblGrid>
              <a:tr h="515080">
                <a:tc>
                  <a:txBody>
                    <a:bodyPr/>
                    <a:lstStyle/>
                    <a:p>
                      <a:pPr lvl="0" defTabSz="914400">
                        <a:defRPr spc="119" sz="30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C6BB94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pc="119" sz="3000">
                          <a:solidFill>
                            <a:srgbClr val="606060"/>
                          </a:solidFill>
                        </a:rPr>
                        <a:t>Pair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pc="119" sz="3000">
                          <a:solidFill>
                            <a:srgbClr val="606060"/>
                          </a:solidFill>
                        </a:rPr>
                        <a:t>Stripe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pc="119" sz="3000">
                          <a:solidFill>
                            <a:srgbClr val="606060"/>
                          </a:solidFill>
                        </a:rPr>
                        <a:t>Hybrid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C6BB94"/>
                      </a:solidFill>
                      <a:miter lim="400000"/>
                    </a:lnR>
                  </a:tcPr>
                </a:tc>
              </a:tr>
              <a:tr h="51508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pc="104" sz="2600">
                          <a:solidFill>
                            <a:srgbClr val="606060"/>
                          </a:solidFill>
                        </a:rPr>
                        <a:t>Map input records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C6BB94"/>
                      </a:solidFill>
                      <a:miter lim="400000"/>
                    </a:lnR>
                  </a:tcPr>
                </a:tc>
              </a:tr>
              <a:tr h="51508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pc="104" sz="2600">
                          <a:solidFill>
                            <a:srgbClr val="606060"/>
                          </a:solidFill>
                        </a:rPr>
                        <a:t>Map output records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103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84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C6BB94"/>
                      </a:solidFill>
                      <a:miter lim="400000"/>
                    </a:lnR>
                  </a:tcPr>
                </a:tc>
              </a:tr>
              <a:tr h="51508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pc="104" sz="2600">
                          <a:solidFill>
                            <a:srgbClr val="606060"/>
                          </a:solidFill>
                        </a:rPr>
                        <a:t>Map output bytes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1209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1055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1001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C6BB94"/>
                      </a:solidFill>
                      <a:miter lim="400000"/>
                    </a:lnR>
                  </a:tcPr>
                </a:tc>
              </a:tr>
              <a:tr h="51508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pc="104" sz="2600">
                          <a:solidFill>
                            <a:srgbClr val="606060"/>
                          </a:solidFill>
                        </a:rPr>
                        <a:t>Time spent in maps (ms)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37753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44804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43440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C6BB94"/>
                      </a:solidFill>
                      <a:miter lim="400000"/>
                    </a:lnR>
                  </a:tcPr>
                </a:tc>
              </a:tr>
              <a:tr h="51508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pc="104" sz="2600">
                          <a:solidFill>
                            <a:srgbClr val="606060"/>
                          </a:solidFill>
                        </a:rPr>
                        <a:t>Reduce input groups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90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71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C6BB94"/>
                      </a:solidFill>
                      <a:miter lim="400000"/>
                    </a:lnR>
                  </a:tcPr>
                </a:tc>
              </a:tr>
              <a:tr h="51508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pc="104" sz="2600">
                          <a:solidFill>
                            <a:srgbClr val="606060"/>
                          </a:solidFill>
                        </a:rPr>
                        <a:t>Reduce Shuffle bytes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1433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1127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1187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C6BB94"/>
                      </a:solidFill>
                      <a:miter lim="400000"/>
                    </a:lnR>
                  </a:tcPr>
                </a:tc>
              </a:tr>
              <a:tr h="51508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pc="104" sz="2600">
                          <a:solidFill>
                            <a:srgbClr val="606060"/>
                          </a:solidFill>
                        </a:rPr>
                        <a:t>Reduce input records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103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84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C6BB94"/>
                      </a:solidFill>
                      <a:miter lim="400000"/>
                    </a:lnR>
                  </a:tcPr>
                </a:tc>
              </a:tr>
              <a:tr h="51508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pc="104" sz="2600">
                          <a:solidFill>
                            <a:srgbClr val="606060"/>
                          </a:solidFill>
                        </a:rPr>
                        <a:t>Reduce output records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71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C6BB94"/>
                      </a:solidFill>
                      <a:miter lim="400000"/>
                    </a:lnR>
                  </a:tcPr>
                </a:tc>
              </a:tr>
              <a:tr h="51508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pc="104" sz="2600">
                          <a:solidFill>
                            <a:srgbClr val="606060"/>
                          </a:solidFill>
                        </a:rPr>
                        <a:t>Time spent in reduces (ms)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6078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5174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606060"/>
                          </a:solidFill>
                          <a:sym typeface="Gill Sans Light"/>
                        </a:rPr>
                        <a:t>6757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C6BB94"/>
                      </a:solidFill>
                      <a:miter lim="400000"/>
                    </a:lnR>
                  </a:tcPr>
                </a:tc>
              </a:tr>
              <a:tr h="51508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pc="104" sz="2600">
                          <a:solidFill>
                            <a:srgbClr val="606060"/>
                          </a:solidFill>
                        </a:rPr>
                        <a:t>Total time spent (ms)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C6BB94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pc="119" sz="3000">
                          <a:solidFill>
                            <a:srgbClr val="606060"/>
                          </a:solidFill>
                        </a:rPr>
                        <a:t>43831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pc="119" sz="3000">
                          <a:solidFill>
                            <a:srgbClr val="606060"/>
                          </a:solidFill>
                        </a:rPr>
                        <a:t>49978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pc="119" sz="3000">
                          <a:solidFill>
                            <a:srgbClr val="606060"/>
                          </a:solidFill>
                        </a:rPr>
                        <a:t>50197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C6BB94"/>
                      </a:solidFill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508000" y="5918200"/>
            <a:ext cx="11988800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40000"/>
              </a:lnSpc>
              <a:defRPr i="1" sz="3000">
                <a:solidFill>
                  <a:srgbClr val="9D9D9D"/>
                </a:solidFill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000">
                <a:solidFill>
                  <a:srgbClr val="9D9D9D"/>
                </a:solidFill>
              </a:rPr>
              <a:t>Thank you!</a:t>
            </a:r>
          </a:p>
        </p:txBody>
      </p:sp>
      <p:sp>
        <p:nvSpPr>
          <p:cNvPr id="101" name="Shape 101"/>
          <p:cNvSpPr/>
          <p:nvPr/>
        </p:nvSpPr>
        <p:spPr>
          <a:xfrm>
            <a:off x="1270000" y="4298950"/>
            <a:ext cx="1046480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06060"/>
                </a:solidFill>
              </a:rPr>
              <a:t>There is a will, there is a way!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Pseudo code for pair approach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508000" y="3035300"/>
            <a:ext cx="4507971" cy="5638798"/>
          </a:xfrm>
          <a:prstGeom prst="rect">
            <a:avLst/>
          </a:prstGeom>
        </p:spPr>
        <p:txBody>
          <a:bodyPr anchor="t"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class Mapper</a:t>
            </a: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method Initialize</a:t>
            </a: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H = new AssociativeArray()</a:t>
            </a: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method Map(docid a; doc d)</a:t>
            </a: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for all term w in doc d do</a:t>
            </a: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	for all term u in Neighbors(w) do</a:t>
            </a: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		H{pair(w; u)} </a:t>
            </a:r>
            <a:r>
              <a:rPr sz="1400">
                <a:uFill>
                  <a:solidFill/>
                </a:uFill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H{pair(w; u)} + 1</a:t>
            </a: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		H{pair(w; *)} </a:t>
            </a:r>
            <a:r>
              <a:rPr sz="1400">
                <a:uFill>
                  <a:solidFill/>
                </a:uFill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H{pair(w; *)} + 1</a:t>
            </a: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method Close</a:t>
            </a: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for all pair p in H do</a:t>
            </a: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	Emit(pair p; count H{pair p})</a:t>
            </a: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6747933" y="3035300"/>
            <a:ext cx="4507972" cy="5638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class Reducer</a:t>
            </a: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method Initialize</a:t>
            </a: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marginal = 0</a:t>
            </a: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method Reduce(pair p; counts[c1; c2; ...])</a:t>
            </a: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sum = 0;</a:t>
            </a: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relativeFrequency = 0.0;</a:t>
            </a: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for all count c in counts[c1; c2; ...] do</a:t>
            </a: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	if (pair p == (w; *))</a:t>
            </a: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		marginal = marginal + c</a:t>
            </a: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	else</a:t>
            </a: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		sum = sum + c</a:t>
            </a: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relativeFrequency = sum / marginal</a:t>
            </a:r>
            <a:endParaRPr sz="14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457200">
              <a:tabLst>
                <a:tab pos="457200" algn="l"/>
                <a:tab pos="914400" algn="l"/>
                <a:tab pos="1371600" algn="l"/>
                <a:tab pos="3517900" algn="l"/>
              </a:tabLst>
              <a:defRPr sz="1800">
                <a:solidFill>
                  <a:srgbClr val="000000"/>
                </a:solidFill>
              </a:defRPr>
            </a:pPr>
            <a:r>
              <a:rPr sz="1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Emit(pair p; double relativeFrequency)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java code for pair approach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508000" y="3035300"/>
            <a:ext cx="6971639" cy="6049103"/>
          </a:xfrm>
          <a:prstGeom prst="rect">
            <a:avLst/>
          </a:prstGeom>
        </p:spPr>
        <p:txBody>
          <a:bodyPr anchor="t"/>
          <a:lstStyle/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map(LongWritable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offset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, Text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lineText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, Context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context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IOException, InterruptedException {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736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.info(</a:t>
            </a:r>
            <a:r>
              <a:rPr sz="736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"Starting mapping "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);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lineText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!= </a:t>
            </a: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) {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String[]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lineText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.toString().split(</a:t>
            </a:r>
            <a:r>
              <a:rPr sz="736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"\\s+"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);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!= </a:t>
            </a: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) {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	</a:t>
            </a: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= 0;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&lt;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736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- 1;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++) {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		String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currentTerm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];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		Pair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totalPair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Pair(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currentTerm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736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"*"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);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		</a:t>
            </a: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j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+ 1;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j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&lt;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736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;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j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++) {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			</a:t>
            </a: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currentTerm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.equals(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j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]))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				</a:t>
            </a: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break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;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			Pair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pair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Pair(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currentTerm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j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]);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			</a:t>
            </a: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736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pairMap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.containsKey(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pair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)) {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				</a:t>
            </a:r>
            <a:r>
              <a:rPr sz="736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.info(</a:t>
            </a:r>
            <a:r>
              <a:rPr sz="736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"Pair "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pair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736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 has already existed"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);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				</a:t>
            </a: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counter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736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pairMap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.get(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pair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);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				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counter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++;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				</a:t>
            </a:r>
            <a:r>
              <a:rPr sz="736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pairMap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.put(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pair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counter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);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			} </a:t>
            </a: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else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{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				</a:t>
            </a:r>
            <a:r>
              <a:rPr sz="736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pairMap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.put(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pair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736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one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);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			}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			</a:t>
            </a: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736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pairMap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.containsKey(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totalPair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)) {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				</a:t>
            </a: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counter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736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pairMap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.get(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totalPair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);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				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counter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++;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				</a:t>
            </a:r>
            <a:r>
              <a:rPr sz="736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pairMap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.put(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totalPair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counter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);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			} </a:t>
            </a: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else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{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				</a:t>
            </a:r>
            <a:r>
              <a:rPr sz="736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pairMap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.put(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totalPair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736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one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);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			}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		}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	}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}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}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}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cleanup(Context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context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IOException, InterruptedException {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Enumeration&lt;Pair&gt;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enumerator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736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pairMap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.keys();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while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enumerator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.hasMoreElements()) {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Pair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enumerator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.nextElement();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736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.info(</a:t>
            </a:r>
            <a:r>
              <a:rPr sz="736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"&lt;Pair, value&gt; = ("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.getTerm1() + </a:t>
            </a:r>
            <a:r>
              <a:rPr sz="736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", "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.getTerm2() + </a:t>
            </a:r>
            <a:r>
              <a:rPr sz="736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"), "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736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pairMap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.get(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));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context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.write(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736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 IntWritable(</a:t>
            </a:r>
            <a:r>
              <a:rPr sz="736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pairMap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.get(</a:t>
            </a:r>
            <a:r>
              <a:rPr sz="736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</a:t>
            </a:r>
            <a:r>
              <a:rPr sz="736">
                <a:latin typeface="Monaco"/>
                <a:ea typeface="Monaco"/>
                <a:cs typeface="Monaco"/>
                <a:sym typeface="Monaco"/>
              </a:rPr>
              <a:t>)));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	}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36">
                <a:latin typeface="Monaco"/>
                <a:ea typeface="Monaco"/>
                <a:cs typeface="Monaco"/>
                <a:sym typeface="Monaco"/>
              </a:rPr>
              <a:t>	}</a:t>
            </a: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736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103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736"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7762544" y="3035300"/>
            <a:ext cx="4745104" cy="604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957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reduce(Pair 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, Iterable&lt;IntWritable&gt; 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counts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, Context 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context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)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957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IOException, InterruptedException {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957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sum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= 0;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957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relativeFrequency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= 0.0;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957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957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currentTerm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.equals(</a:t>
            </a:r>
            <a:r>
              <a:rPr sz="957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""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)) {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957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currentTerm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957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term1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;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} </a:t>
            </a:r>
            <a:r>
              <a:rPr sz="957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else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957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(!</a:t>
            </a:r>
            <a:r>
              <a:rPr sz="957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currentTerm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.equals(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957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term1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)) {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957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marginal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= 0;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957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currentTerm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957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term1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;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}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957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.info(</a:t>
            </a:r>
            <a:r>
              <a:rPr sz="957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"Current Pair"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);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Iterator&lt;IntWritable&gt; 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iterator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counts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.iterator();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957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while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iterator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.hasNext()) {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957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iterator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.next().get();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957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.info(</a:t>
            </a:r>
            <a:r>
              <a:rPr sz="957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"Value "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);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957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957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term2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.equals(</a:t>
            </a:r>
            <a:r>
              <a:rPr sz="957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"*"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)) {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		</a:t>
            </a:r>
            <a:r>
              <a:rPr sz="957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marginal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+= 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;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	} </a:t>
            </a:r>
            <a:r>
              <a:rPr sz="957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else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{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		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sum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+= 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;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	}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}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957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.info(</a:t>
            </a:r>
            <a:r>
              <a:rPr sz="957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"Current pair ("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);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957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.info(</a:t>
            </a:r>
            <a:r>
              <a:rPr sz="957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"Marginal "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957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marginal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);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957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.info(</a:t>
            </a:r>
            <a:r>
              <a:rPr sz="957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"Sum "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sum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);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957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(!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957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term2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.equals(</a:t>
            </a:r>
            <a:r>
              <a:rPr sz="957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"*"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)) {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relativeFrequency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= (</a:t>
            </a:r>
            <a:r>
              <a:rPr sz="957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sum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/ </a:t>
            </a:r>
            <a:r>
              <a:rPr sz="957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marginal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;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relativeFrequency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= Double.parseDouble(formatDouble(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relativeFrequency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));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957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.info(</a:t>
            </a:r>
            <a:r>
              <a:rPr sz="957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"Frequency "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relativeFrequency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);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context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.write(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957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 DoubleWritable(</a:t>
            </a:r>
            <a:r>
              <a:rPr sz="957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relativeFrequency</a:t>
            </a:r>
            <a:r>
              <a:rPr sz="957">
                <a:latin typeface="Monaco"/>
                <a:ea typeface="Monaco"/>
                <a:cs typeface="Monaco"/>
                <a:sym typeface="Monaco"/>
              </a:rPr>
              <a:t>));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	}</a:t>
            </a: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endParaRPr sz="957">
              <a:latin typeface="Monaco"/>
              <a:ea typeface="Monaco"/>
              <a:cs typeface="Monaco"/>
              <a:sym typeface="Monaco"/>
            </a:endParaRPr>
          </a:p>
          <a:p>
            <a:pPr lvl="0" algn="l" defTabSz="397763">
              <a:defRPr sz="1800">
                <a:solidFill>
                  <a:srgbClr val="000000"/>
                </a:solidFill>
              </a:defRPr>
            </a:pPr>
            <a:r>
              <a:rPr sz="957">
                <a:latin typeface="Monaco"/>
                <a:ea typeface="Monaco"/>
                <a:cs typeface="Monaco"/>
                <a:sym typeface="Monaco"/>
              </a:rPr>
              <a:t>	}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result of pair approach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2556338" y="3076575"/>
            <a:ext cx="3484232" cy="5657850"/>
          </a:xfrm>
          <a:prstGeom prst="rect">
            <a:avLst/>
          </a:prstGeom>
        </p:spPr>
        <p:txBody>
          <a:bodyPr anchor="t"/>
          <a:lstStyle/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(9, 46)	           1.0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(10, 12)	0.5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(10, 34)	0.5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(12, 10)	0.09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(12, 18)	0.09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(12, 34)	0.36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(12, 56)	0.18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(12, 79)	0.09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(12, 92)	0.18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(16, 9)	            0.25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(16, 28)	0.25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(16, 46)	0.25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(16, 56)	0.25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(18, 12)	0.25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(18, 29)	0.12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(18, 34)	0.25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(18, 56)	0.12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(18, 79)	0.12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(18, 92)	0.12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(26, 9)	            0.11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(26, 16)	0.11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(26, 28)	0.22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(26, 39)	0.11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(26, 46)	0.22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(26, 56)	0.22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(28, 9)	            0.17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(28, 16)	0.17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(28, 39)	0.17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(28, 46)	0.33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(28, 56)	0.17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(29, 10)	0.07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(29, 12)	0.27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(29, 18)	0.07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(29, 34)	0.27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(29, 56)	0.13</a:t>
            </a:r>
            <a:endParaRPr sz="108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46888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080">
                <a:latin typeface="Helvetica"/>
                <a:ea typeface="Helvetica"/>
                <a:cs typeface="Helvetica"/>
                <a:sym typeface="Helvetica"/>
              </a:rPr>
              <a:t>(29, 79)	0.07</a:t>
            </a:r>
          </a:p>
        </p:txBody>
      </p:sp>
      <p:sp>
        <p:nvSpPr>
          <p:cNvPr id="73" name="Shape 73"/>
          <p:cNvSpPr/>
          <p:nvPr/>
        </p:nvSpPr>
        <p:spPr>
          <a:xfrm>
            <a:off x="7272866" y="3035300"/>
            <a:ext cx="2772438" cy="5638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(29, 92)	0.13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(34, 10)	0.08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(34, 12)	0.25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(34, 18)	0.08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(34, 29)	0.08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(34, 56)	0.25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(34, 79)	0.08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(34, 92)	0.17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(39, 9)	            0.17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(39, 16)	0.17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(39, 28)	0.17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(39, 46)	0.33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(39, 56)	0.17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(46, 9)	            0.25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(46, 16)	0.25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(46, 28)	0.25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(46, 56)	0.25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(56, 9)	            0.06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(56, 10)	0.06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(56, 12)	0.18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(56, 16)	0.06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(56, 28)	0.12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(56, 29)	0.06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(56, 34)	0.18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(56, 39)	0.06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(56, 46)	0.12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(56, 92)	0.12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(79, 12)	0.2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(79, 18)	0.2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(79, 34)	0.2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(79, 56)	0.2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(79, 92)	0.2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(92, 10)	0.33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(92, 12)	0.33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48055">
              <a:defRPr sz="1800">
                <a:solidFill>
                  <a:srgbClr val="000000"/>
                </a:solidFill>
              </a:defRPr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(92, 34)	0.33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Pseudo code for stripe approach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508000" y="3035300"/>
            <a:ext cx="4507971" cy="5638798"/>
          </a:xfrm>
          <a:prstGeom prst="rect">
            <a:avLst/>
          </a:prstGeom>
        </p:spPr>
        <p:txBody>
          <a:bodyPr anchor="t"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Class Mapper</a:t>
            </a:r>
            <a:endParaRPr sz="16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Method Map(docid a; doc d)</a:t>
            </a:r>
            <a:endParaRPr sz="16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for all term w in doc d do</a:t>
            </a:r>
            <a:endParaRPr sz="16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	H = new AssociativeArray()</a:t>
            </a:r>
            <a:endParaRPr sz="16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	for all term u in Neighbors(w) do</a:t>
            </a:r>
            <a:endParaRPr sz="16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		H{u} = H{u} + 1</a:t>
            </a:r>
            <a:endParaRPr sz="16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	Emit(term w; stripe H)</a:t>
            </a:r>
          </a:p>
        </p:txBody>
      </p:sp>
      <p:sp>
        <p:nvSpPr>
          <p:cNvPr id="77" name="Shape 77"/>
          <p:cNvSpPr/>
          <p:nvPr/>
        </p:nvSpPr>
        <p:spPr>
          <a:xfrm>
            <a:off x="6747933" y="3035300"/>
            <a:ext cx="4507972" cy="5638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Class Reducer</a:t>
            </a:r>
            <a:endParaRPr sz="16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Method Reduce(term w; stripes[H1;H2;H3; …])</a:t>
            </a:r>
            <a:endParaRPr sz="16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Hf = new AssociativeArray()</a:t>
            </a:r>
            <a:endParaRPr sz="16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marginal = 0</a:t>
            </a:r>
            <a:endParaRPr sz="16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for all stripe H in stripes [H1;H2;H3; …] do</a:t>
            </a:r>
            <a:endParaRPr sz="16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	for all term u in H do</a:t>
            </a:r>
            <a:endParaRPr sz="16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		Hf{u} = Hf{u} + H{u}</a:t>
            </a:r>
            <a:endParaRPr sz="16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		marginal = marginal + H{u}</a:t>
            </a:r>
            <a:endParaRPr sz="16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16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57200" indent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for all term u in Hf do</a:t>
            </a:r>
            <a:endParaRPr sz="16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	Hf{u} </a:t>
            </a:r>
            <a:r>
              <a:rPr sz="1600">
                <a:uFill>
                  <a:solidFill/>
                </a:uFill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rPr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Hf{u} / marginal		</a:t>
            </a:r>
            <a:endParaRPr sz="16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57200" indent="457200" algn="l" defTabSz="457200">
              <a:defRPr sz="1800">
                <a:solidFill>
                  <a:srgbClr val="000000"/>
                </a:solidFill>
              </a:defRPr>
            </a:pPr>
            <a:r>
              <a:rPr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Emit(term w; stripe Hf)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java code for stripe approach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xfrm>
            <a:off x="508000" y="3035300"/>
            <a:ext cx="5739011" cy="5740401"/>
          </a:xfrm>
          <a:prstGeom prst="rect">
            <a:avLst/>
          </a:prstGeom>
        </p:spPr>
        <p:txBody>
          <a:bodyPr anchor="t"/>
          <a:lstStyle/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993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map(LongWritable 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offset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, Text 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lineText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, Context 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context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993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IOException, InterruptedException {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993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.info(</a:t>
            </a:r>
            <a:r>
              <a:rPr sz="993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"Starting mapping"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);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993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lineText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!= </a:t>
            </a:r>
            <a:r>
              <a:rPr sz="993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) {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		String[] 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lineText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.toString().split(</a:t>
            </a:r>
            <a:r>
              <a:rPr sz="993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"\\s+"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);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993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!= </a:t>
            </a:r>
            <a:r>
              <a:rPr sz="993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) {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			</a:t>
            </a:r>
            <a:r>
              <a:rPr sz="993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993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= 0; 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&lt; 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993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- 1; 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++) {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				String 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currentTerm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];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				MapWritable 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stripes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993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MapWritable();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				</a:t>
            </a:r>
            <a:r>
              <a:rPr sz="993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993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j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+1; 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j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&lt; 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993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; 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j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++) {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					</a:t>
            </a:r>
            <a:r>
              <a:rPr sz="993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currentTerm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.equals(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j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]))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						</a:t>
            </a:r>
            <a:r>
              <a:rPr sz="993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break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;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					Text 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curNeighbor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993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Text(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j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]);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					</a:t>
            </a:r>
            <a:r>
              <a:rPr sz="993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stripes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.containsKey(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curNeighbor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)) {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						</a:t>
            </a:r>
            <a:r>
              <a:rPr sz="993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counter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= ((IntWritable)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stripes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.get(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curNeighbor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)).get();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						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counter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++;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						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stripes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.put(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curNeighbor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993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IntWritable(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counter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));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					} </a:t>
            </a:r>
            <a:r>
              <a:rPr sz="993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else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{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						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stripes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.put(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curNeighbor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993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one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);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					}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				}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				</a:t>
            </a:r>
            <a:r>
              <a:rPr sz="993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.info(</a:t>
            </a:r>
            <a:r>
              <a:rPr sz="993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"&lt;Term, stripes&gt; = ("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currentTerm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993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", "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+ Utilities.mapWritableToText(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stripes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) + </a:t>
            </a:r>
            <a:r>
              <a:rPr sz="993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")"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);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				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context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.write(</a:t>
            </a:r>
            <a:r>
              <a:rPr sz="993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 CrystalBallText(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currentTerm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), </a:t>
            </a:r>
            <a:r>
              <a:rPr sz="993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stripes</a:t>
            </a:r>
            <a:r>
              <a:rPr sz="993">
                <a:latin typeface="Monaco"/>
                <a:ea typeface="Monaco"/>
                <a:cs typeface="Monaco"/>
                <a:sym typeface="Monaco"/>
              </a:rPr>
              <a:t>);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			}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		}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	}</a:t>
            </a:r>
            <a:endParaRPr sz="993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324611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3">
                <a:latin typeface="Monaco"/>
                <a:ea typeface="Monaco"/>
                <a:cs typeface="Monaco"/>
                <a:sym typeface="Monaco"/>
              </a:rPr>
              <a:t>	}</a:t>
            </a:r>
          </a:p>
        </p:txBody>
      </p:sp>
      <p:sp>
        <p:nvSpPr>
          <p:cNvPr id="81" name="Shape 81"/>
          <p:cNvSpPr/>
          <p:nvPr/>
        </p:nvSpPr>
        <p:spPr>
          <a:xfrm>
            <a:off x="6289079" y="2876483"/>
            <a:ext cx="6431757" cy="6058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85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reduce(Text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term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, Iterable&lt;MapWritable&gt;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stripesList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, Context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context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)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85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IOException, InterruptedException {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MapWritable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listTermNeighbor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85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MapWritable();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Iterator&lt;MapWritable&gt;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listStripes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stripesList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.iterator();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85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stripeTotal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= 0.0;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85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while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listStripes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.hasNext()) {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	MapWritable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stripe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listStripes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.next();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85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(Entry&lt;Writable, Writable&gt;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entry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: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stripe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.entrySet()) {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		Text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curNeighbor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= (Text)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entry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.getKey();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		</a:t>
            </a:r>
            <a:r>
              <a:rPr sz="85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listTermNeighbor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.containsKey(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curNeighbor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)) {				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			</a:t>
            </a:r>
            <a:r>
              <a:rPr sz="85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val1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= ((IntWritable)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entry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.getValue()).get();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			</a:t>
            </a:r>
            <a:r>
              <a:rPr sz="85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val2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= ((DoubleWritable)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listTermNeighbor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.get(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curNeighbor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)).get();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			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stripeTotal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+=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val1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;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			</a:t>
            </a:r>
            <a:r>
              <a:rPr sz="85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val1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val2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;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			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listTermNeighbor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.put(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curNeighbor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85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DoubleWritable(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val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));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		} </a:t>
            </a:r>
            <a:r>
              <a:rPr sz="85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else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{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			</a:t>
            </a:r>
            <a:r>
              <a:rPr sz="85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curVal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= ((IntWritable)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entry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.getValue()).get();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			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listTermNeighbor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.put(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curNeighbor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85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DoubleWritable(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curVal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));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			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stripeTotal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+=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curVal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;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		}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	}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}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85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(Entry&lt;Writable,Writable&gt;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entry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: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listTermNeighbor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.entrySet()) {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85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curVal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= ((DoubleWritable)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entry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.getValue()).get();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85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frequencies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curVal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/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stripeTotal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;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854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.info(</a:t>
            </a:r>
            <a:r>
              <a:rPr sz="854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"CurVal/StripeTotal = "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curVal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854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"/"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stripeTotal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854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 =&gt; Frequency = "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frequencies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);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frequencies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= Double.parseDouble(Utilities.formatDouble(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frequencies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));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entry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.setValue(</a:t>
            </a:r>
            <a:r>
              <a:rPr sz="85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DoubleWritable(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frequencies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));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}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854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.info(</a:t>
            </a:r>
            <a:r>
              <a:rPr sz="854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"&lt;Term, listTerm&gt; = ("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term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854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", "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 + Utilities.mapWritableToText(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listTermNeighbor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) + </a:t>
            </a:r>
            <a:r>
              <a:rPr sz="854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")"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);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context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.write(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term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, Utilities.mapWritableToText(</a:t>
            </a:r>
            <a:r>
              <a:rPr sz="854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listTermNeighbor</a:t>
            </a:r>
            <a:r>
              <a:rPr sz="854">
                <a:latin typeface="Monaco"/>
                <a:ea typeface="Monaco"/>
                <a:cs typeface="Monaco"/>
                <a:sym typeface="Monaco"/>
              </a:rPr>
              <a:t>));</a:t>
            </a:r>
            <a:endParaRPr sz="854">
              <a:latin typeface="Monaco"/>
              <a:ea typeface="Monaco"/>
              <a:cs typeface="Monaco"/>
              <a:sym typeface="Monaco"/>
            </a:endParaRPr>
          </a:p>
          <a:p>
            <a:pPr lvl="0" algn="l" defTabSz="278892">
              <a:defRPr sz="1800">
                <a:solidFill>
                  <a:srgbClr val="000000"/>
                </a:solidFill>
              </a:defRPr>
            </a:pPr>
            <a:r>
              <a:rPr sz="854">
                <a:latin typeface="Monaco"/>
                <a:ea typeface="Monaco"/>
                <a:cs typeface="Monaco"/>
                <a:sym typeface="Monaco"/>
              </a:rPr>
              <a:t>	}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result of stripe approach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508000" y="3035300"/>
            <a:ext cx="11988800" cy="6005117"/>
          </a:xfrm>
          <a:prstGeom prst="rect">
            <a:avLst/>
          </a:prstGeom>
        </p:spPr>
        <p:txBody>
          <a:bodyPr anchor="t"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9	[(46, 1.0)]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10	[(34, 0.5), (12, 0.5)]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12	[(56, 0.18), (92, 0.18), (34, 0.36), (18, 0.09), (79, 0.09), (10, 0.09)]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16	[(56, 0.25), (46, 0.25), (28, 0.25), (9, 0.25)]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18	[(56, 0.12), (92, 0.12), (34, 0.25), (79, 0.12), (29, 0.12), (12, 0.25)]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26	[(56, 0.22), (39, 0.11), (46, 0.22), (28, 0.22), (16, 0.11), (9, 0.11)]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28	[(56, 0.17), (39, 0.17), (46, 0.33), (16, 0.17), (9, 0.17)]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29	[(56, 0.13), (92, 0.13), (34, 0.27), (18, 0.07), (79, 0.07), (10, 0.07), (12, 0.27)]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34	[(56, 0.25), (92, 0.17), (18, 0.08), (79, 0.08), (29, 0.08), (10, 0.08), (12, 0.25)]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39	[(56, 0.17), (28, 0.17), (46, 0.33), (16, 0.17), (9, 0.17)]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46	[(56, 0.25), (28, 0.25), (16, 0.25), (9, 0.25)]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56	[(39, 0.06), (92, 0.12), (46, 0.12), (28, 0.12), (34, 0.18), (16, 0.06), (29, 0.06), (10, 0.06), (9, 0.06), (12, 0.18)]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79	[(56, 0.2), (92, 0.2), (34, 0.2), (18, 0.2), (12, 0.2)]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92	[(34, 0.33), (10, 0.33), (12, 0.33)]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Pseudo code for hybrid approach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508000" y="3035300"/>
            <a:ext cx="4507971" cy="5638798"/>
          </a:xfrm>
          <a:prstGeom prst="rect">
            <a:avLst/>
          </a:prstGeom>
        </p:spPr>
        <p:txBody>
          <a:bodyPr anchor="t"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Class Mapper</a:t>
            </a:r>
            <a:endParaRPr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method Initialize</a:t>
            </a:r>
            <a:endParaRPr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H = new AssociativeArray()	</a:t>
            </a:r>
            <a:endParaRPr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4572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method Map(docid a; doc d)</a:t>
            </a:r>
            <a:endParaRPr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for all term w in doc d do</a:t>
            </a:r>
            <a:endParaRPr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914400" indent="45720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for all term u in neighbor(w) do</a:t>
            </a:r>
            <a:endParaRPr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		H{pair(w; u)} </a:t>
            </a:r>
            <a:r>
              <a:rPr>
                <a:uFill>
                  <a:solidFill/>
                </a:uFill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rPr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H{pair(w; u)} + 1</a:t>
            </a:r>
            <a:endParaRPr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method Close</a:t>
            </a:r>
            <a:endParaRPr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for all pair p in H do</a:t>
            </a:r>
            <a:endParaRPr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	Emit(pair p; count H{pair p})</a:t>
            </a:r>
          </a:p>
        </p:txBody>
      </p:sp>
      <p:sp>
        <p:nvSpPr>
          <p:cNvPr id="88" name="Shape 88"/>
          <p:cNvSpPr/>
          <p:nvPr/>
        </p:nvSpPr>
        <p:spPr>
          <a:xfrm>
            <a:off x="5664199" y="2974711"/>
            <a:ext cx="6824929" cy="5861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Class Reducer	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method inititalize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marginal = 0;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H = new AssociativeArray ()  //key is term u, value is count c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currentTerm= null;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365760">
              <a:defRPr sz="1800">
                <a:solidFill>
                  <a:srgbClr val="000000"/>
                </a:solidFill>
              </a:defRPr>
            </a:pP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6576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//this method will be called multiple times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6576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method Reduce(pair(w; u); counts[c1;c2; …])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6576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if (currentTerm == null) then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6576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currentTerm = w;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65760" algn="l" defTabSz="365760">
              <a:defRPr sz="1800">
                <a:solidFill>
                  <a:srgbClr val="000000"/>
                </a:solidFill>
              </a:defRPr>
            </a:pP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65760" indent="36576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//when new term w encountered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65760" indent="36576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else if (currentTerm != w) then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65760" indent="36576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for all term u in H do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65760" indent="36576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H{u} = H{u} / marginal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731520" indent="36576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Emit(term currentTerm, stripe H)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731520" indent="36576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//reset for new term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731520" indent="36576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marginal = 0;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731520" indent="36576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H = new AssociativeArray()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731520" indent="36576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currentTerm = w;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6576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65760" indent="36576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for all count c in counts[c1;c2; …] do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6576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	H{u} = H{u} + c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6576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		marginal = marginal + c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6576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method Close //for the last term w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65760" indent="36576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for all term u in H do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731520" indent="36576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H{u} = H{u} / marginal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65760" indent="365760" algn="l" defTabSz="365760">
              <a:defRPr sz="1800">
                <a:solidFill>
                  <a:srgbClr val="000000"/>
                </a:solidFill>
              </a:defRPr>
            </a:pPr>
            <a:r>
              <a:rPr sz="128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Emit(term currentTerm, stripe H)</a:t>
            </a:r>
            <a:endParaRPr sz="128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java code for hybrid approach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508000" y="3035300"/>
            <a:ext cx="5861646" cy="5924879"/>
          </a:xfrm>
          <a:prstGeom prst="rect">
            <a:avLst/>
          </a:prstGeom>
        </p:spPr>
        <p:txBody>
          <a:bodyPr anchor="t"/>
          <a:lstStyle/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2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992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map(LongWritable 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offset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, Text 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lineText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, Context 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context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992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IOException, InterruptedException {</a:t>
            </a: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2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992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.info(</a:t>
            </a:r>
            <a:r>
              <a:rPr sz="992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"starting mapping"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);</a:t>
            </a: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2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992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lineText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!= </a:t>
            </a:r>
            <a:r>
              <a:rPr sz="992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) {</a:t>
            </a: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2">
                <a:latin typeface="Monaco"/>
                <a:ea typeface="Monaco"/>
                <a:cs typeface="Monaco"/>
                <a:sym typeface="Monaco"/>
              </a:rPr>
              <a:t>			String[] 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lineText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.toString().split(</a:t>
            </a:r>
            <a:r>
              <a:rPr sz="992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"\\s+"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);</a:t>
            </a: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2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992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!= </a:t>
            </a:r>
            <a:r>
              <a:rPr sz="992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) {</a:t>
            </a: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2">
                <a:latin typeface="Monaco"/>
                <a:ea typeface="Monaco"/>
                <a:cs typeface="Monaco"/>
                <a:sym typeface="Monaco"/>
              </a:rPr>
              <a:t>				</a:t>
            </a:r>
            <a:r>
              <a:rPr sz="992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992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= 0; 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&lt; 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992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; 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++) {</a:t>
            </a: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2">
                <a:latin typeface="Monaco"/>
                <a:ea typeface="Monaco"/>
                <a:cs typeface="Monaco"/>
                <a:sym typeface="Monaco"/>
              </a:rPr>
              <a:t>					String 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currentTerm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];</a:t>
            </a: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2">
                <a:latin typeface="Monaco"/>
                <a:ea typeface="Monaco"/>
                <a:cs typeface="Monaco"/>
                <a:sym typeface="Monaco"/>
              </a:rPr>
              <a:t>					</a:t>
            </a:r>
            <a:r>
              <a:rPr sz="992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992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j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+ 1; 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j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&lt; 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992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; 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j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++) {</a:t>
            </a: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2">
                <a:latin typeface="Monaco"/>
                <a:ea typeface="Monaco"/>
                <a:cs typeface="Monaco"/>
                <a:sym typeface="Monaco"/>
              </a:rPr>
              <a:t>						</a:t>
            </a:r>
            <a:r>
              <a:rPr sz="992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currentTerm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.equals(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j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]))</a:t>
            </a: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2">
                <a:latin typeface="Monaco"/>
                <a:ea typeface="Monaco"/>
                <a:cs typeface="Monaco"/>
                <a:sym typeface="Monaco"/>
              </a:rPr>
              <a:t>							</a:t>
            </a:r>
            <a:r>
              <a:rPr sz="992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break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;</a:t>
            </a: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2">
                <a:latin typeface="Monaco"/>
                <a:ea typeface="Monaco"/>
                <a:cs typeface="Monaco"/>
                <a:sym typeface="Monaco"/>
              </a:rPr>
              <a:t>						Pair 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pair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992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Pair(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currentTerm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listTerm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j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]);</a:t>
            </a: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2">
                <a:latin typeface="Monaco"/>
                <a:ea typeface="Monaco"/>
                <a:cs typeface="Monaco"/>
                <a:sym typeface="Monaco"/>
              </a:rPr>
              <a:t>						</a:t>
            </a:r>
            <a:r>
              <a:rPr sz="992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992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pairMap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.containsKey(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pair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)) {</a:t>
            </a: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2">
                <a:latin typeface="Monaco"/>
                <a:ea typeface="Monaco"/>
                <a:cs typeface="Monaco"/>
                <a:sym typeface="Monaco"/>
              </a:rPr>
              <a:t>							</a:t>
            </a:r>
            <a:r>
              <a:rPr sz="992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counter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992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pairMap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.get(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pair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);</a:t>
            </a: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2">
                <a:latin typeface="Monaco"/>
                <a:ea typeface="Monaco"/>
                <a:cs typeface="Monaco"/>
                <a:sym typeface="Monaco"/>
              </a:rPr>
              <a:t>							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counter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++;</a:t>
            </a: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2">
                <a:latin typeface="Monaco"/>
                <a:ea typeface="Monaco"/>
                <a:cs typeface="Monaco"/>
                <a:sym typeface="Monaco"/>
              </a:rPr>
              <a:t>							</a:t>
            </a:r>
            <a:r>
              <a:rPr sz="992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pairMap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.put(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pair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counter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);</a:t>
            </a: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2">
                <a:latin typeface="Monaco"/>
                <a:ea typeface="Monaco"/>
                <a:cs typeface="Monaco"/>
                <a:sym typeface="Monaco"/>
              </a:rPr>
              <a:t>						} </a:t>
            </a:r>
            <a:r>
              <a:rPr sz="992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else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 {</a:t>
            </a: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2">
                <a:latin typeface="Monaco"/>
                <a:ea typeface="Monaco"/>
                <a:cs typeface="Monaco"/>
                <a:sym typeface="Monaco"/>
              </a:rPr>
              <a:t>							</a:t>
            </a:r>
            <a:r>
              <a:rPr sz="992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pairMap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.put(</a:t>
            </a:r>
            <a:r>
              <a:rPr sz="99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pair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992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one</a:t>
            </a:r>
            <a:r>
              <a:rPr sz="992">
                <a:latin typeface="Monaco"/>
                <a:ea typeface="Monaco"/>
                <a:cs typeface="Monaco"/>
                <a:sym typeface="Monaco"/>
              </a:rPr>
              <a:t>);</a:t>
            </a: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2">
                <a:latin typeface="Monaco"/>
                <a:ea typeface="Monaco"/>
                <a:cs typeface="Monaco"/>
                <a:sym typeface="Monaco"/>
              </a:rPr>
              <a:t>						}</a:t>
            </a: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2">
                <a:latin typeface="Monaco"/>
                <a:ea typeface="Monaco"/>
                <a:cs typeface="Monaco"/>
                <a:sym typeface="Monaco"/>
              </a:rPr>
              <a:t>					}</a:t>
            </a: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2">
                <a:latin typeface="Monaco"/>
                <a:ea typeface="Monaco"/>
                <a:cs typeface="Monaco"/>
                <a:sym typeface="Monaco"/>
              </a:rPr>
              <a:t>				}</a:t>
            </a: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2">
                <a:latin typeface="Monaco"/>
                <a:ea typeface="Monaco"/>
                <a:cs typeface="Monaco"/>
                <a:sym typeface="Monaco"/>
              </a:rPr>
              <a:t>			}</a:t>
            </a: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2">
                <a:latin typeface="Monaco"/>
                <a:ea typeface="Monaco"/>
                <a:cs typeface="Monaco"/>
                <a:sym typeface="Monaco"/>
              </a:rPr>
              <a:t>		}</a:t>
            </a: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992">
                <a:latin typeface="Monaco"/>
                <a:ea typeface="Monaco"/>
                <a:cs typeface="Monaco"/>
                <a:sym typeface="Monaco"/>
              </a:rPr>
              <a:t>	}</a:t>
            </a: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99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82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682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682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682">
                <a:latin typeface="Monaco"/>
                <a:ea typeface="Monaco"/>
                <a:cs typeface="Monaco"/>
                <a:sym typeface="Monaco"/>
              </a:rPr>
              <a:t> cleanup(Context </a:t>
            </a:r>
            <a:r>
              <a:rPr sz="68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context</a:t>
            </a:r>
            <a:r>
              <a:rPr sz="682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682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682">
                <a:latin typeface="Monaco"/>
                <a:ea typeface="Monaco"/>
                <a:cs typeface="Monaco"/>
                <a:sym typeface="Monaco"/>
              </a:rPr>
              <a:t> IOException, InterruptedException {</a:t>
            </a:r>
            <a:endParaRPr sz="68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82">
                <a:latin typeface="Monaco"/>
                <a:ea typeface="Monaco"/>
                <a:cs typeface="Monaco"/>
                <a:sym typeface="Monaco"/>
              </a:rPr>
              <a:t>		Enumeration&lt;Pair&gt; </a:t>
            </a:r>
            <a:r>
              <a:rPr sz="68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enumerator</a:t>
            </a:r>
            <a:r>
              <a:rPr sz="682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682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pairMap</a:t>
            </a:r>
            <a:r>
              <a:rPr sz="682">
                <a:latin typeface="Monaco"/>
                <a:ea typeface="Monaco"/>
                <a:cs typeface="Monaco"/>
                <a:sym typeface="Monaco"/>
              </a:rPr>
              <a:t>.keys();</a:t>
            </a:r>
            <a:endParaRPr sz="68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82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682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while</a:t>
            </a:r>
            <a:r>
              <a:rPr sz="682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68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enumerator</a:t>
            </a:r>
            <a:r>
              <a:rPr sz="682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682" u="sng">
                <a:latin typeface="Monaco"/>
                <a:ea typeface="Monaco"/>
                <a:cs typeface="Monaco"/>
                <a:sym typeface="Monaco"/>
              </a:rPr>
              <a:t>hasMoreElements</a:t>
            </a:r>
            <a:r>
              <a:rPr sz="682">
                <a:latin typeface="Monaco"/>
                <a:ea typeface="Monaco"/>
                <a:cs typeface="Monaco"/>
                <a:sym typeface="Monaco"/>
              </a:rPr>
              <a:t>()) {</a:t>
            </a:r>
            <a:endParaRPr sz="68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82">
                <a:latin typeface="Monaco"/>
                <a:ea typeface="Monaco"/>
                <a:cs typeface="Monaco"/>
                <a:sym typeface="Monaco"/>
              </a:rPr>
              <a:t>			Pair </a:t>
            </a:r>
            <a:r>
              <a:rPr sz="68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</a:t>
            </a:r>
            <a:r>
              <a:rPr sz="682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68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enumerator</a:t>
            </a:r>
            <a:r>
              <a:rPr sz="682">
                <a:latin typeface="Monaco"/>
                <a:ea typeface="Monaco"/>
                <a:cs typeface="Monaco"/>
                <a:sym typeface="Monaco"/>
              </a:rPr>
              <a:t>.nextElement();</a:t>
            </a:r>
            <a:endParaRPr sz="68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82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682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</a:t>
            </a:r>
            <a:r>
              <a:rPr sz="682">
                <a:latin typeface="Monaco"/>
                <a:ea typeface="Monaco"/>
                <a:cs typeface="Monaco"/>
                <a:sym typeface="Monaco"/>
              </a:rPr>
              <a:t>.info(</a:t>
            </a:r>
            <a:r>
              <a:rPr sz="682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"&lt;Pair, value&gt; = ("</a:t>
            </a:r>
            <a:r>
              <a:rPr sz="682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68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</a:t>
            </a:r>
            <a:r>
              <a:rPr sz="682">
                <a:latin typeface="Monaco"/>
                <a:ea typeface="Monaco"/>
                <a:cs typeface="Monaco"/>
                <a:sym typeface="Monaco"/>
              </a:rPr>
              <a:t>.getTerm1() + </a:t>
            </a:r>
            <a:r>
              <a:rPr sz="682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", "</a:t>
            </a:r>
            <a:r>
              <a:rPr sz="682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68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</a:t>
            </a:r>
            <a:r>
              <a:rPr sz="682">
                <a:latin typeface="Monaco"/>
                <a:ea typeface="Monaco"/>
                <a:cs typeface="Monaco"/>
                <a:sym typeface="Monaco"/>
              </a:rPr>
              <a:t>.getTerm2() + </a:t>
            </a:r>
            <a:r>
              <a:rPr sz="682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") "</a:t>
            </a:r>
            <a:r>
              <a:rPr sz="682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682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pairMap</a:t>
            </a:r>
            <a:r>
              <a:rPr sz="682">
                <a:latin typeface="Monaco"/>
                <a:ea typeface="Monaco"/>
                <a:cs typeface="Monaco"/>
                <a:sym typeface="Monaco"/>
              </a:rPr>
              <a:t>.get(</a:t>
            </a:r>
            <a:r>
              <a:rPr sz="68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</a:t>
            </a:r>
            <a:r>
              <a:rPr sz="682">
                <a:latin typeface="Monaco"/>
                <a:ea typeface="Monaco"/>
                <a:cs typeface="Monaco"/>
                <a:sym typeface="Monaco"/>
              </a:rPr>
              <a:t>));</a:t>
            </a:r>
            <a:endParaRPr sz="68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82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68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context</a:t>
            </a:r>
            <a:r>
              <a:rPr sz="682">
                <a:latin typeface="Monaco"/>
                <a:ea typeface="Monaco"/>
                <a:cs typeface="Monaco"/>
                <a:sym typeface="Monaco"/>
              </a:rPr>
              <a:t>.write(</a:t>
            </a:r>
            <a:r>
              <a:rPr sz="68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</a:t>
            </a:r>
            <a:r>
              <a:rPr sz="682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682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682">
                <a:latin typeface="Monaco"/>
                <a:ea typeface="Monaco"/>
                <a:cs typeface="Monaco"/>
                <a:sym typeface="Monaco"/>
              </a:rPr>
              <a:t> IntWritable(</a:t>
            </a:r>
            <a:r>
              <a:rPr sz="682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pairMap</a:t>
            </a:r>
            <a:r>
              <a:rPr sz="682">
                <a:latin typeface="Monaco"/>
                <a:ea typeface="Monaco"/>
                <a:cs typeface="Monaco"/>
                <a:sym typeface="Monaco"/>
              </a:rPr>
              <a:t>.get(</a:t>
            </a:r>
            <a:r>
              <a:rPr sz="682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</a:t>
            </a:r>
            <a:r>
              <a:rPr sz="682">
                <a:latin typeface="Monaco"/>
                <a:ea typeface="Monaco"/>
                <a:cs typeface="Monaco"/>
                <a:sym typeface="Monaco"/>
              </a:rPr>
              <a:t>)));</a:t>
            </a:r>
            <a:endParaRPr sz="68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82">
                <a:latin typeface="Monaco"/>
                <a:ea typeface="Monaco"/>
                <a:cs typeface="Monaco"/>
                <a:sym typeface="Monaco"/>
              </a:rPr>
              <a:t>	}</a:t>
            </a:r>
            <a:endParaRPr sz="682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283463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82">
                <a:latin typeface="Monaco"/>
                <a:ea typeface="Monaco"/>
                <a:cs typeface="Monaco"/>
                <a:sym typeface="Monaco"/>
              </a:rPr>
              <a:t>	}</a:t>
            </a:r>
          </a:p>
        </p:txBody>
      </p:sp>
      <p:sp>
        <p:nvSpPr>
          <p:cNvPr id="92" name="Shape 92"/>
          <p:cNvSpPr/>
          <p:nvPr/>
        </p:nvSpPr>
        <p:spPr>
          <a:xfrm>
            <a:off x="6474552" y="2974711"/>
            <a:ext cx="6014576" cy="5629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reduce(Pair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, Iterable&lt;IntWritable&gt;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counts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, Context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context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)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IOException, InterruptedException {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currentTerm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== 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)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currentTerm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.getTerm1();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else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(!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currentTerm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.equals(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.getTerm1())) {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(Entry&lt;Writable, Writable&gt;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entry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: 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listNeighbor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.entrySet()) {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	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value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= ((DoubleWritable)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entry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.getValue()).get();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	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frequency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value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/ 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marginal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	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frequency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= Double.parseDouble(Utilities.formatDouble(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frequency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));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	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.info(</a:t>
            </a:r>
            <a:r>
              <a:rPr sz="64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"Pair = "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64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 value/marginal = "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value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64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"/"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marginal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64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 =&gt; frequency = "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frequency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);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	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entry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.setValue(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DoubleWritable(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frequency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));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}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context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.write(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Text(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currentTerm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), Utilities.mapWritableToText(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listNeighbor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));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64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 reset for the new term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marginal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= 0;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currentTerm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.getTerm1();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listNeighbor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MapWritable();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}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Iterator&lt;IntWritable&gt;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listCount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counts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.iterator();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Text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curNeighbor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Text(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term2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);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while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listCount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.hasNext()) {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count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listCount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.next().get();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marginal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+=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count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listNeighbor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.containsKey(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curNeighbor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)) {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	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curVal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= ((DoubleWritable)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listNeighbor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.get(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curNeighbor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)).get();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	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newVal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curVal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count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	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listNeighbor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.put(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curNeighbor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DoubleWritable(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newVal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));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} 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else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{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	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listNeighbor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.put(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curNeighbor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DoubleWritable(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count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));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}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}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}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cleanup(Context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context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IOException, InterruptedException {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64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 NOTHING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.info(</a:t>
            </a:r>
            <a:r>
              <a:rPr sz="64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"Closing at Reducer"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);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(Entry&lt;Writable, Writable&gt;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entry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: 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listNeighbor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.entrySet()) {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value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= ((DoubleWritable)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entry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.getValue()).get();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frequency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value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/ 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marginal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frequency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= Double.parseDouble(Utilities.formatDouble(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frequency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));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.info(</a:t>
            </a:r>
            <a:r>
              <a:rPr sz="64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"Pair = "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entry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.getKey() + </a:t>
            </a:r>
            <a:r>
              <a:rPr sz="64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 value/marginal = "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value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64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"/"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marginal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64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 =&gt; frequency = "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frequency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);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entry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.setValue(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DoubleWritable(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frequency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));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}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.info(</a:t>
            </a:r>
            <a:r>
              <a:rPr sz="64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"&lt;Term, Stripes&gt; = ("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currentTerm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64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", "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+ Utilities.mapWritableToText(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listNeighbor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) + </a:t>
            </a:r>
            <a:r>
              <a:rPr sz="64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")"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);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64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context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.write(</a:t>
            </a:r>
            <a:r>
              <a:rPr sz="64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 Text(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currentTerm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), Utilities.mapWritableToText(</a:t>
            </a:r>
            <a:r>
              <a:rPr sz="64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listNeighbor</a:t>
            </a:r>
            <a:r>
              <a:rPr sz="640">
                <a:latin typeface="Monaco"/>
                <a:ea typeface="Monaco"/>
                <a:cs typeface="Monaco"/>
                <a:sym typeface="Monaco"/>
              </a:rPr>
              <a:t>));</a:t>
            </a:r>
            <a:endParaRPr sz="640">
              <a:latin typeface="Monaco"/>
              <a:ea typeface="Monaco"/>
              <a:cs typeface="Monaco"/>
              <a:sym typeface="Monaco"/>
            </a:endParaRPr>
          </a:p>
          <a:p>
            <a:pPr lvl="0" algn="l" defTabSz="182880">
              <a:defRPr sz="1800">
                <a:solidFill>
                  <a:srgbClr val="000000"/>
                </a:solidFill>
              </a:defRPr>
            </a:pPr>
            <a:r>
              <a:rPr sz="640">
                <a:latin typeface="Monaco"/>
                <a:ea typeface="Monaco"/>
                <a:cs typeface="Monaco"/>
                <a:sym typeface="Monaco"/>
              </a:rPr>
              <a:t>	}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0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