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2AB083-AD7E-4DB3-8D0E-462DF686BAAF}"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95591-8DEE-4CAB-8EDB-D0A14DEB36CF}" type="slidenum">
              <a:rPr lang="en-US" smtClean="0"/>
              <a:t>‹#›</a:t>
            </a:fld>
            <a:endParaRPr lang="en-US"/>
          </a:p>
        </p:txBody>
      </p:sp>
    </p:spTree>
    <p:extLst>
      <p:ext uri="{BB962C8B-B14F-4D97-AF65-F5344CB8AC3E}">
        <p14:creationId xmlns:p14="http://schemas.microsoft.com/office/powerpoint/2010/main" val="86371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2AB083-AD7E-4DB3-8D0E-462DF686BAAF}" type="datetimeFigureOut">
              <a:rPr lang="en-US" smtClean="0"/>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95591-8DEE-4CAB-8EDB-D0A14DEB36CF}" type="slidenum">
              <a:rPr lang="en-US" smtClean="0"/>
              <a:t>‹#›</a:t>
            </a:fld>
            <a:endParaRPr lang="en-US"/>
          </a:p>
        </p:txBody>
      </p:sp>
    </p:spTree>
    <p:extLst>
      <p:ext uri="{BB962C8B-B14F-4D97-AF65-F5344CB8AC3E}">
        <p14:creationId xmlns:p14="http://schemas.microsoft.com/office/powerpoint/2010/main" val="235710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2AB083-AD7E-4DB3-8D0E-462DF686BAAF}"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95591-8DEE-4CAB-8EDB-D0A14DEB36CF}" type="slidenum">
              <a:rPr lang="en-US" smtClean="0"/>
              <a:t>‹#›</a:t>
            </a:fld>
            <a:endParaRPr lang="en-US"/>
          </a:p>
        </p:txBody>
      </p:sp>
    </p:spTree>
    <p:extLst>
      <p:ext uri="{BB962C8B-B14F-4D97-AF65-F5344CB8AC3E}">
        <p14:creationId xmlns:p14="http://schemas.microsoft.com/office/powerpoint/2010/main" val="599227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2AB083-AD7E-4DB3-8D0E-462DF686BAAF}"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95591-8DEE-4CAB-8EDB-D0A14DEB36C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7651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2AB083-AD7E-4DB3-8D0E-462DF686BAAF}"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95591-8DEE-4CAB-8EDB-D0A14DEB36CF}" type="slidenum">
              <a:rPr lang="en-US" smtClean="0"/>
              <a:t>‹#›</a:t>
            </a:fld>
            <a:endParaRPr lang="en-US"/>
          </a:p>
        </p:txBody>
      </p:sp>
    </p:spTree>
    <p:extLst>
      <p:ext uri="{BB962C8B-B14F-4D97-AF65-F5344CB8AC3E}">
        <p14:creationId xmlns:p14="http://schemas.microsoft.com/office/powerpoint/2010/main" val="2106324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2AB083-AD7E-4DB3-8D0E-462DF686BAAF}" type="datetimeFigureOut">
              <a:rPr lang="en-US" smtClean="0"/>
              <a:t>1/5/2015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95591-8DEE-4CAB-8EDB-D0A14DEB36CF}" type="slidenum">
              <a:rPr lang="en-US" smtClean="0"/>
              <a:t>‹#›</a:t>
            </a:fld>
            <a:endParaRPr lang="en-US"/>
          </a:p>
        </p:txBody>
      </p:sp>
    </p:spTree>
    <p:extLst>
      <p:ext uri="{BB962C8B-B14F-4D97-AF65-F5344CB8AC3E}">
        <p14:creationId xmlns:p14="http://schemas.microsoft.com/office/powerpoint/2010/main" val="720526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2AB083-AD7E-4DB3-8D0E-462DF686BAAF}" type="datetimeFigureOut">
              <a:rPr lang="en-US" smtClean="0"/>
              <a:t>1/5/2015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95591-8DEE-4CAB-8EDB-D0A14DEB36CF}" type="slidenum">
              <a:rPr lang="en-US" smtClean="0"/>
              <a:t>‹#›</a:t>
            </a:fld>
            <a:endParaRPr lang="en-US"/>
          </a:p>
        </p:txBody>
      </p:sp>
    </p:spTree>
    <p:extLst>
      <p:ext uri="{BB962C8B-B14F-4D97-AF65-F5344CB8AC3E}">
        <p14:creationId xmlns:p14="http://schemas.microsoft.com/office/powerpoint/2010/main" val="325788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2AB083-AD7E-4DB3-8D0E-462DF686BAAF}"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95591-8DEE-4CAB-8EDB-D0A14DEB36CF}" type="slidenum">
              <a:rPr lang="en-US" smtClean="0"/>
              <a:t>‹#›</a:t>
            </a:fld>
            <a:endParaRPr lang="en-US"/>
          </a:p>
        </p:txBody>
      </p:sp>
    </p:spTree>
    <p:extLst>
      <p:ext uri="{BB962C8B-B14F-4D97-AF65-F5344CB8AC3E}">
        <p14:creationId xmlns:p14="http://schemas.microsoft.com/office/powerpoint/2010/main" val="3207862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2AB083-AD7E-4DB3-8D0E-462DF686BAAF}"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95591-8DEE-4CAB-8EDB-D0A14DEB36CF}" type="slidenum">
              <a:rPr lang="en-US" smtClean="0"/>
              <a:t>‹#›</a:t>
            </a:fld>
            <a:endParaRPr lang="en-US"/>
          </a:p>
        </p:txBody>
      </p:sp>
    </p:spTree>
    <p:extLst>
      <p:ext uri="{BB962C8B-B14F-4D97-AF65-F5344CB8AC3E}">
        <p14:creationId xmlns:p14="http://schemas.microsoft.com/office/powerpoint/2010/main" val="1580988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22AB083-AD7E-4DB3-8D0E-462DF686BAAF}"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95591-8DEE-4CAB-8EDB-D0A14DEB36CF}" type="slidenum">
              <a:rPr lang="en-US" smtClean="0"/>
              <a:t>‹#›</a:t>
            </a:fld>
            <a:endParaRPr lang="en-US"/>
          </a:p>
        </p:txBody>
      </p:sp>
    </p:spTree>
    <p:extLst>
      <p:ext uri="{BB962C8B-B14F-4D97-AF65-F5344CB8AC3E}">
        <p14:creationId xmlns:p14="http://schemas.microsoft.com/office/powerpoint/2010/main" val="1951660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2AB083-AD7E-4DB3-8D0E-462DF686BAAF}" type="datetimeFigureOut">
              <a:rPr lang="en-US" smtClean="0"/>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95591-8DEE-4CAB-8EDB-D0A14DEB36CF}" type="slidenum">
              <a:rPr lang="en-US" smtClean="0"/>
              <a:t>‹#›</a:t>
            </a:fld>
            <a:endParaRPr lang="en-US"/>
          </a:p>
        </p:txBody>
      </p:sp>
    </p:spTree>
    <p:extLst>
      <p:ext uri="{BB962C8B-B14F-4D97-AF65-F5344CB8AC3E}">
        <p14:creationId xmlns:p14="http://schemas.microsoft.com/office/powerpoint/2010/main" val="291288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2AB083-AD7E-4DB3-8D0E-462DF686BAAF}" type="datetimeFigureOut">
              <a:rPr lang="en-US" smtClean="0"/>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95591-8DEE-4CAB-8EDB-D0A14DEB36CF}" type="slidenum">
              <a:rPr lang="en-US" smtClean="0"/>
              <a:t>‹#›</a:t>
            </a:fld>
            <a:endParaRPr lang="en-US"/>
          </a:p>
        </p:txBody>
      </p:sp>
    </p:spTree>
    <p:extLst>
      <p:ext uri="{BB962C8B-B14F-4D97-AF65-F5344CB8AC3E}">
        <p14:creationId xmlns:p14="http://schemas.microsoft.com/office/powerpoint/2010/main" val="216517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2AB083-AD7E-4DB3-8D0E-462DF686BAAF}" type="datetimeFigureOut">
              <a:rPr lang="en-US" smtClean="0"/>
              <a:t>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A95591-8DEE-4CAB-8EDB-D0A14DEB36CF}" type="slidenum">
              <a:rPr lang="en-US" smtClean="0"/>
              <a:t>‹#›</a:t>
            </a:fld>
            <a:endParaRPr lang="en-US"/>
          </a:p>
        </p:txBody>
      </p:sp>
    </p:spTree>
    <p:extLst>
      <p:ext uri="{BB962C8B-B14F-4D97-AF65-F5344CB8AC3E}">
        <p14:creationId xmlns:p14="http://schemas.microsoft.com/office/powerpoint/2010/main" val="1936824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22AB083-AD7E-4DB3-8D0E-462DF686BAAF}" type="datetimeFigureOut">
              <a:rPr lang="en-US" smtClean="0"/>
              <a:t>1/5/2015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1A95591-8DEE-4CAB-8EDB-D0A14DEB36CF}" type="slidenum">
              <a:rPr lang="en-US" smtClean="0"/>
              <a:t>‹#›</a:t>
            </a:fld>
            <a:endParaRPr lang="en-US"/>
          </a:p>
        </p:txBody>
      </p:sp>
    </p:spTree>
    <p:extLst>
      <p:ext uri="{BB962C8B-B14F-4D97-AF65-F5344CB8AC3E}">
        <p14:creationId xmlns:p14="http://schemas.microsoft.com/office/powerpoint/2010/main" val="93561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22AB083-AD7E-4DB3-8D0E-462DF686BAAF}" type="datetimeFigureOut">
              <a:rPr lang="en-US" smtClean="0"/>
              <a:t>1/5/2015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1A95591-8DEE-4CAB-8EDB-D0A14DEB36CF}" type="slidenum">
              <a:rPr lang="en-US" smtClean="0"/>
              <a:t>‹#›</a:t>
            </a:fld>
            <a:endParaRPr lang="en-US"/>
          </a:p>
        </p:txBody>
      </p:sp>
    </p:spTree>
    <p:extLst>
      <p:ext uri="{BB962C8B-B14F-4D97-AF65-F5344CB8AC3E}">
        <p14:creationId xmlns:p14="http://schemas.microsoft.com/office/powerpoint/2010/main" val="63407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22AB083-AD7E-4DB3-8D0E-462DF686BAAF}" type="datetimeFigureOut">
              <a:rPr lang="en-US" smtClean="0"/>
              <a:t>1/5/2015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1A95591-8DEE-4CAB-8EDB-D0A14DEB36CF}" type="slidenum">
              <a:rPr lang="en-US" smtClean="0"/>
              <a:t>‹#›</a:t>
            </a:fld>
            <a:endParaRPr lang="en-US"/>
          </a:p>
        </p:txBody>
      </p:sp>
    </p:spTree>
    <p:extLst>
      <p:ext uri="{BB962C8B-B14F-4D97-AF65-F5344CB8AC3E}">
        <p14:creationId xmlns:p14="http://schemas.microsoft.com/office/powerpoint/2010/main" val="3566976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2AB083-AD7E-4DB3-8D0E-462DF686BAAF}" type="datetimeFigureOut">
              <a:rPr lang="en-US" smtClean="0"/>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95591-8DEE-4CAB-8EDB-D0A14DEB36CF}" type="slidenum">
              <a:rPr lang="en-US" smtClean="0"/>
              <a:t>‹#›</a:t>
            </a:fld>
            <a:endParaRPr lang="en-US"/>
          </a:p>
        </p:txBody>
      </p:sp>
    </p:spTree>
    <p:extLst>
      <p:ext uri="{BB962C8B-B14F-4D97-AF65-F5344CB8AC3E}">
        <p14:creationId xmlns:p14="http://schemas.microsoft.com/office/powerpoint/2010/main" val="3603568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22AB083-AD7E-4DB3-8D0E-462DF686BAAF}" type="datetimeFigureOut">
              <a:rPr lang="en-US" smtClean="0"/>
              <a:t>1/5/2015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1A95591-8DEE-4CAB-8EDB-D0A14DEB36CF}" type="slidenum">
              <a:rPr lang="en-US" smtClean="0"/>
              <a:t>‹#›</a:t>
            </a:fld>
            <a:endParaRPr lang="en-US"/>
          </a:p>
        </p:txBody>
      </p:sp>
    </p:spTree>
    <p:extLst>
      <p:ext uri="{BB962C8B-B14F-4D97-AF65-F5344CB8AC3E}">
        <p14:creationId xmlns:p14="http://schemas.microsoft.com/office/powerpoint/2010/main" val="1375585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5400" b="1" dirty="0">
                <a:solidFill>
                  <a:schemeClr val="accent6">
                    <a:lumMod val="60000"/>
                    <a:lumOff val="40000"/>
                  </a:schemeClr>
                </a:solidFill>
                <a:latin typeface="Times New Roman" panose="02020603050405020304" pitchFamily="18" charset="0"/>
                <a:cs typeface="Times New Roman" panose="02020603050405020304" pitchFamily="18" charset="0"/>
              </a:rPr>
              <a:t>Phát triển Phần mềm hướng đối tượng</a:t>
            </a:r>
            <a:r>
              <a:rPr lang="en-US" sz="5400" dirty="0">
                <a:solidFill>
                  <a:schemeClr val="accent6">
                    <a:lumMod val="60000"/>
                    <a:lumOff val="40000"/>
                  </a:schemeClr>
                </a:solidFill>
                <a:latin typeface="Times New Roman" panose="02020603050405020304" pitchFamily="18" charset="0"/>
                <a:cs typeface="Times New Roman" panose="02020603050405020304" pitchFamily="18" charset="0"/>
              </a:rPr>
              <a:t/>
            </a:r>
            <a:br>
              <a:rPr lang="en-US" sz="5400" dirty="0">
                <a:solidFill>
                  <a:schemeClr val="accent6">
                    <a:lumMod val="60000"/>
                    <a:lumOff val="40000"/>
                  </a:schemeClr>
                </a:solidFill>
                <a:latin typeface="Times New Roman" panose="02020603050405020304" pitchFamily="18" charset="0"/>
                <a:cs typeface="Times New Roman" panose="02020603050405020304" pitchFamily="18" charset="0"/>
              </a:rPr>
            </a:br>
            <a:endParaRPr lang="en-US" sz="5400"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en-US" dirty="0">
                <a:solidFill>
                  <a:schemeClr val="accent3">
                    <a:lumMod val="60000"/>
                    <a:lumOff val="40000"/>
                  </a:schemeClr>
                </a:solidFill>
                <a:latin typeface="Times New Roman" panose="02020603050405020304" pitchFamily="18" charset="0"/>
                <a:cs typeface="Times New Roman" panose="02020603050405020304" pitchFamily="18" charset="0"/>
              </a:rPr>
              <a:t>Họ và Tên: Lê Văn Quốc</a:t>
            </a:r>
          </a:p>
          <a:p>
            <a:pPr algn="r"/>
            <a:r>
              <a:rPr lang="en-US" dirty="0">
                <a:solidFill>
                  <a:schemeClr val="accent3">
                    <a:lumMod val="60000"/>
                    <a:lumOff val="40000"/>
                  </a:schemeClr>
                </a:solidFill>
                <a:latin typeface="Times New Roman" panose="02020603050405020304" pitchFamily="18" charset="0"/>
                <a:cs typeface="Times New Roman" panose="02020603050405020304" pitchFamily="18" charset="0"/>
              </a:rPr>
              <a:t>MSSV1111514</a:t>
            </a:r>
          </a:p>
          <a:p>
            <a:pPr algn="r"/>
            <a:endParaRPr lang="en-US"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3121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937" y="1141831"/>
            <a:ext cx="9404723" cy="1400530"/>
          </a:xfrm>
        </p:spPr>
        <p:txBody>
          <a:bodyPr/>
          <a:lstStyle/>
          <a:p>
            <a:r>
              <a:rPr lang="en-US" sz="6600" b="1" dirty="0">
                <a:latin typeface="Times New Roman" panose="02020603050405020304" pitchFamily="18" charset="0"/>
                <a:cs typeface="Times New Roman" panose="02020603050405020304" pitchFamily="18" charset="0"/>
              </a:rPr>
              <a:t>Đề tài:</a:t>
            </a:r>
            <a:r>
              <a:rPr lang="en-US" sz="6600" dirty="0">
                <a:latin typeface="Times New Roman" panose="02020603050405020304" pitchFamily="18" charset="0"/>
                <a:cs typeface="Times New Roman" panose="02020603050405020304" pitchFamily="18" charset="0"/>
              </a:rPr>
              <a:t> </a:t>
            </a:r>
            <a:r>
              <a:rPr lang="en-US" sz="6600" dirty="0" smtClean="0">
                <a:latin typeface="Times New Roman" panose="02020603050405020304" pitchFamily="18" charset="0"/>
                <a:cs typeface="Times New Roman" panose="02020603050405020304" pitchFamily="18" charset="0"/>
              </a:rPr>
              <a:t/>
            </a:r>
            <a:br>
              <a:rPr lang="en-US" sz="6600" dirty="0" smtClean="0">
                <a:latin typeface="Times New Roman" panose="02020603050405020304" pitchFamily="18" charset="0"/>
                <a:cs typeface="Times New Roman" panose="02020603050405020304" pitchFamily="18" charset="0"/>
              </a:rPr>
            </a:br>
            <a:r>
              <a:rPr lang="en-US" sz="100" dirty="0" smtClean="0">
                <a:latin typeface="Times New Roman" panose="02020603050405020304" pitchFamily="18" charset="0"/>
                <a:cs typeface="Times New Roman" panose="02020603050405020304" pitchFamily="18" charset="0"/>
              </a:rPr>
              <a:t/>
            </a:r>
            <a:br>
              <a:rPr lang="en-US" sz="100" dirty="0" smtClean="0">
                <a:latin typeface="Times New Roman" panose="02020603050405020304" pitchFamily="18" charset="0"/>
                <a:cs typeface="Times New Roman" panose="02020603050405020304" pitchFamily="18" charset="0"/>
              </a:rPr>
            </a:br>
            <a:r>
              <a:rPr lang="en-US" sz="100" dirty="0">
                <a:latin typeface="Times New Roman" panose="02020603050405020304" pitchFamily="18" charset="0"/>
                <a:cs typeface="Times New Roman" panose="02020603050405020304" pitchFamily="18" charset="0"/>
              </a:rPr>
              <a:t/>
            </a:r>
            <a:br>
              <a:rPr lang="en-US" sz="100" dirty="0">
                <a:latin typeface="Times New Roman" panose="02020603050405020304" pitchFamily="18" charset="0"/>
                <a:cs typeface="Times New Roman" panose="02020603050405020304" pitchFamily="18" charset="0"/>
              </a:rPr>
            </a:br>
            <a:r>
              <a:rPr lang="en-US" sz="100" dirty="0" smtClean="0">
                <a:latin typeface="Times New Roman" panose="02020603050405020304" pitchFamily="18" charset="0"/>
                <a:cs typeface="Times New Roman" panose="02020603050405020304" pitchFamily="18" charset="0"/>
              </a:rPr>
              <a:t/>
            </a:r>
            <a:br>
              <a:rPr lang="en-US" sz="100" dirty="0" smtClean="0">
                <a:latin typeface="Times New Roman" panose="02020603050405020304" pitchFamily="18" charset="0"/>
                <a:cs typeface="Times New Roman" panose="02020603050405020304" pitchFamily="18" charset="0"/>
              </a:rPr>
            </a:br>
            <a:r>
              <a:rPr lang="en-US" sz="100" dirty="0">
                <a:latin typeface="Times New Roman" panose="02020603050405020304" pitchFamily="18" charset="0"/>
                <a:cs typeface="Times New Roman" panose="02020603050405020304" pitchFamily="18" charset="0"/>
              </a:rPr>
              <a:t/>
            </a:r>
            <a:br>
              <a:rPr lang="en-US" sz="100" dirty="0">
                <a:latin typeface="Times New Roman" panose="02020603050405020304" pitchFamily="18" charset="0"/>
                <a:cs typeface="Times New Roman" panose="02020603050405020304" pitchFamily="18" charset="0"/>
              </a:rPr>
            </a:br>
            <a:r>
              <a:rPr lang="en-US" sz="100" dirty="0" smtClean="0">
                <a:latin typeface="Times New Roman" panose="02020603050405020304" pitchFamily="18" charset="0"/>
                <a:cs typeface="Times New Roman" panose="02020603050405020304" pitchFamily="18" charset="0"/>
              </a:rPr>
              <a:t/>
            </a:r>
            <a:br>
              <a:rPr lang="en-US" sz="100" dirty="0" smtClean="0">
                <a:latin typeface="Times New Roman" panose="02020603050405020304" pitchFamily="18" charset="0"/>
                <a:cs typeface="Times New Roman" panose="02020603050405020304" pitchFamily="18" charset="0"/>
              </a:rPr>
            </a:br>
            <a:r>
              <a:rPr lang="en-US" sz="100" dirty="0">
                <a:latin typeface="Times New Roman" panose="02020603050405020304" pitchFamily="18" charset="0"/>
                <a:cs typeface="Times New Roman" panose="02020603050405020304" pitchFamily="18" charset="0"/>
              </a:rPr>
              <a:t/>
            </a:r>
            <a:br>
              <a:rPr lang="en-US" sz="100" dirty="0">
                <a:latin typeface="Times New Roman" panose="02020603050405020304" pitchFamily="18" charset="0"/>
                <a:cs typeface="Times New Roman" panose="02020603050405020304" pitchFamily="18" charset="0"/>
              </a:rPr>
            </a:br>
            <a:r>
              <a:rPr lang="en-US" sz="100" dirty="0" smtClean="0">
                <a:latin typeface="Times New Roman" panose="02020603050405020304" pitchFamily="18" charset="0"/>
                <a:cs typeface="Times New Roman" panose="02020603050405020304" pitchFamily="18" charset="0"/>
              </a:rPr>
              <a:t/>
            </a:r>
            <a:br>
              <a:rPr lang="en-US" sz="100" dirty="0" smtClean="0">
                <a:latin typeface="Times New Roman" panose="02020603050405020304" pitchFamily="18" charset="0"/>
                <a:cs typeface="Times New Roman" panose="02020603050405020304" pitchFamily="18" charset="0"/>
              </a:rPr>
            </a:br>
            <a:r>
              <a:rPr lang="en-US" sz="100" dirty="0">
                <a:latin typeface="Times New Roman" panose="02020603050405020304" pitchFamily="18" charset="0"/>
                <a:cs typeface="Times New Roman" panose="02020603050405020304" pitchFamily="18" charset="0"/>
              </a:rPr>
              <a:t/>
            </a:r>
            <a:br>
              <a:rPr lang="en-US" sz="100" dirty="0">
                <a:latin typeface="Times New Roman" panose="02020603050405020304" pitchFamily="18" charset="0"/>
                <a:cs typeface="Times New Roman" panose="02020603050405020304" pitchFamily="18" charset="0"/>
              </a:rPr>
            </a:br>
            <a:r>
              <a:rPr lang="en-US" sz="900" dirty="0" smtClean="0">
                <a:latin typeface="Times New Roman" panose="02020603050405020304" pitchFamily="18" charset="0"/>
                <a:cs typeface="Times New Roman" panose="02020603050405020304" pitchFamily="18" charset="0"/>
              </a:rPr>
              <a:t/>
            </a:r>
            <a:br>
              <a:rPr lang="en-US" sz="900" dirty="0" smtClean="0">
                <a:latin typeface="Times New Roman" panose="02020603050405020304" pitchFamily="18" charset="0"/>
                <a:cs typeface="Times New Roman" panose="02020603050405020304" pitchFamily="18" charset="0"/>
              </a:rPr>
            </a:br>
            <a:r>
              <a:rPr lang="en-US" sz="900" dirty="0">
                <a:latin typeface="Times New Roman" panose="02020603050405020304" pitchFamily="18" charset="0"/>
                <a:cs typeface="Times New Roman" panose="02020603050405020304" pitchFamily="18" charset="0"/>
              </a:rPr>
              <a:t/>
            </a:r>
            <a:br>
              <a:rPr lang="en-US" sz="900" dirty="0">
                <a:latin typeface="Times New Roman" panose="02020603050405020304" pitchFamily="18" charset="0"/>
                <a:cs typeface="Times New Roman" panose="02020603050405020304" pitchFamily="18" charset="0"/>
              </a:rPr>
            </a:br>
            <a:r>
              <a:rPr lang="en-US" sz="1050" dirty="0" smtClean="0">
                <a:latin typeface="Times New Roman" panose="02020603050405020304" pitchFamily="18" charset="0"/>
                <a:cs typeface="Times New Roman" panose="02020603050405020304" pitchFamily="18" charset="0"/>
              </a:rPr>
              <a:t/>
            </a:r>
            <a:br>
              <a:rPr lang="en-US" sz="105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Thiết </a:t>
            </a:r>
            <a:r>
              <a:rPr lang="en-US" sz="3200" dirty="0">
                <a:latin typeface="Times New Roman" panose="02020603050405020304" pitchFamily="18" charset="0"/>
                <a:cs typeface="Times New Roman" panose="02020603050405020304" pitchFamily="18" charset="0"/>
              </a:rPr>
              <a:t>kế và cài đặt một ứng dụng GUI cho phép vẽ các đối tượng hình học, bao gồm đối tượng 1D và 2D. Các đối tượng 1D có thuộc tính màu, các đối tượng 2D có thể được tô. Người sử dụng vẽ hình bằng cách thao tác trên chuột.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05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85" y="890040"/>
            <a:ext cx="9404723" cy="1400530"/>
          </a:xfrm>
        </p:spPr>
        <p:txBody>
          <a:bodyPr/>
          <a:lstStyle/>
          <a:p>
            <a:pPr lvl="0"/>
            <a:r>
              <a:rPr lang="en-US" dirty="0" smtClean="0">
                <a:latin typeface="Times New Roman" panose="02020603050405020304" pitchFamily="18" charset="0"/>
                <a:cs typeface="Times New Roman" panose="02020603050405020304" pitchFamily="18" charset="0"/>
              </a:rPr>
              <a:t>Phân tích:</a:t>
            </a:r>
            <a:br>
              <a:rPr lang="en-US" dirty="0" smtClean="0">
                <a:latin typeface="Times New Roman" panose="02020603050405020304" pitchFamily="18" charset="0"/>
                <a:cs typeface="Times New Roman" panose="02020603050405020304" pitchFamily="18" charset="0"/>
              </a:rPr>
            </a:br>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t>A) Yêu </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cầu đề tài:</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Vẽ </a:t>
            </a:r>
            <a:r>
              <a:rPr lang="en-US" dirty="0">
                <a:latin typeface="Times New Roman" panose="02020603050405020304" pitchFamily="18" charset="0"/>
                <a:cs typeface="Times New Roman" panose="02020603050405020304" pitchFamily="18" charset="0"/>
              </a:rPr>
              <a:t>các đối tượng hình học, bao gồm 1D và 2D</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Đối </a:t>
            </a:r>
            <a:r>
              <a:rPr lang="en-US" dirty="0">
                <a:latin typeface="Times New Roman" panose="02020603050405020304" pitchFamily="18" charset="0"/>
                <a:cs typeface="Times New Roman" panose="02020603050405020304" pitchFamily="18" charset="0"/>
              </a:rPr>
              <a:t>tượng 1D có thuộc tính màu, 2D có thể được tô</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Thao </a:t>
            </a:r>
            <a:r>
              <a:rPr lang="en-US" dirty="0">
                <a:latin typeface="Times New Roman" panose="02020603050405020304" pitchFamily="18" charset="0"/>
                <a:cs typeface="Times New Roman" panose="02020603050405020304" pitchFamily="18" charset="0"/>
              </a:rPr>
              <a:t>tác trên chuột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759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85" y="1049066"/>
            <a:ext cx="9404723" cy="5934830"/>
          </a:xfrm>
        </p:spPr>
        <p:txBody>
          <a:bodyPr/>
          <a:lstStyle/>
          <a:p>
            <a:pPr lvl="0"/>
            <a:r>
              <a:rPr lang="en-US" dirty="0" smtClean="0">
                <a:latin typeface="Times New Roman" panose="02020603050405020304" pitchFamily="18" charset="0"/>
                <a:cs typeface="Times New Roman" panose="02020603050405020304" pitchFamily="18" charset="0"/>
              </a:rPr>
              <a:t>B) Chức </a:t>
            </a:r>
            <a:r>
              <a:rPr lang="en-US" dirty="0">
                <a:latin typeface="Times New Roman" panose="02020603050405020304" pitchFamily="18" charset="0"/>
                <a:cs typeface="Times New Roman" panose="02020603050405020304" pitchFamily="18" charset="0"/>
              </a:rPr>
              <a:t>năng dự kiến</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Vẽ </a:t>
            </a:r>
            <a:r>
              <a:rPr lang="en-US" dirty="0">
                <a:latin typeface="Times New Roman" panose="02020603050405020304" pitchFamily="18" charset="0"/>
                <a:cs typeface="Times New Roman" panose="02020603050405020304" pitchFamily="18" charset="0"/>
              </a:rPr>
              <a:t>các đối tượng hình học 1D: Điểm và đường thẳng</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Vẽ </a:t>
            </a:r>
            <a:r>
              <a:rPr lang="en-US" dirty="0">
                <a:latin typeface="Times New Roman" panose="02020603050405020304" pitchFamily="18" charset="0"/>
                <a:cs typeface="Times New Roman" panose="02020603050405020304" pitchFamily="18" charset="0"/>
              </a:rPr>
              <a:t>các đối tượng hình học 2D: Eclip (hình tròn) , hình chữ nhật (hình vuông)...</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Chức </a:t>
            </a:r>
            <a:r>
              <a:rPr lang="en-US" dirty="0">
                <a:latin typeface="Times New Roman" panose="02020603050405020304" pitchFamily="18" charset="0"/>
                <a:cs typeface="Times New Roman" panose="02020603050405020304" pitchFamily="18" charset="0"/>
              </a:rPr>
              <a:t>năng chọn màu và tô màu</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Xóa </a:t>
            </a:r>
            <a:r>
              <a:rPr lang="en-US" dirty="0">
                <a:latin typeface="Times New Roman" panose="02020603050405020304" pitchFamily="18" charset="0"/>
                <a:cs typeface="Times New Roman" panose="02020603050405020304" pitchFamily="18" charset="0"/>
              </a:rPr>
              <a:t>màn hình</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642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latin typeface="Times New Roman" panose="02020603050405020304" pitchFamily="18" charset="0"/>
                <a:cs typeface="Times New Roman" panose="02020603050405020304" pitchFamily="18" charset="0"/>
              </a:rPr>
              <a:t>Dự kiến: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1) Vẽ </a:t>
            </a: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đối tượng 1D</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Người dùng chọn biểu tượng vẽ 1D, sau đó chọn màu cần vẽ rồi thao tác bằng chuột để vẽ trên cửa sổ</a:t>
            </a:r>
            <a:br>
              <a:rPr lang="en-US" sz="2800" dirty="0">
                <a:latin typeface="Times New Roman" panose="02020603050405020304" pitchFamily="18" charset="0"/>
                <a:cs typeface="Times New Roman" panose="02020603050405020304" pitchFamily="18" charset="0"/>
              </a:rPr>
            </a:br>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2) Vẽ </a:t>
            </a: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đối tượng </a:t>
            </a:r>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2D</a:t>
            </a: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
            </a:r>
            <a:b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Người dùng chọn biểu tượng 2D, sau đó chọn vị trí trên màn hình, nhấp giữ và kéo để đạt hình như ý sau đó thả chuột ra. Đối tượng 2D đã được vẽ.</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Chọn biểu tượng tô màu và click để tô màu cho đối tượng 2D</a:t>
            </a:r>
            <a:br>
              <a:rPr lang="en-US" sz="2800" dirty="0" smtClean="0">
                <a:latin typeface="Times New Roman" panose="02020603050405020304" pitchFamily="18" charset="0"/>
                <a:cs typeface="Times New Roman" panose="02020603050405020304" pitchFamily="18" charset="0"/>
              </a:rPr>
            </a:br>
            <a:r>
              <a:rPr lang="en-US"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3)Xóa </a:t>
            </a: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màn hình</a:t>
            </a:r>
            <a:b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Người dùng click vào biểu tượng xóa màn hình để xóa, tạo trang vẽ mới.</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852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859" y="426213"/>
            <a:ext cx="9404723" cy="6199873"/>
          </a:xfrm>
        </p:spPr>
        <p:txBody>
          <a:bodyPr/>
          <a:lstStyle/>
          <a:p>
            <a:endParaRPr lang="en-US" dirty="0"/>
          </a:p>
        </p:txBody>
      </p:sp>
      <p:pic>
        <p:nvPicPr>
          <p:cNvPr id="4" name="Picture 3" descr="C:\Users\Le Van Quoc\Desktop\Document 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303" y="0"/>
            <a:ext cx="11754679" cy="6857999"/>
          </a:xfrm>
          <a:prstGeom prst="rect">
            <a:avLst/>
          </a:prstGeom>
          <a:noFill/>
          <a:ln>
            <a:noFill/>
          </a:ln>
        </p:spPr>
      </p:pic>
    </p:spTree>
    <p:extLst>
      <p:ext uri="{BB962C8B-B14F-4D97-AF65-F5344CB8AC3E}">
        <p14:creationId xmlns:p14="http://schemas.microsoft.com/office/powerpoint/2010/main" val="1845241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615" y="346701"/>
            <a:ext cx="9404723" cy="5643282"/>
          </a:xfrm>
        </p:spPr>
        <p:txBody>
          <a:bodyPr/>
          <a:lstStyle/>
          <a:p>
            <a:r>
              <a:rPr lang="en-US" sz="3600" dirty="0" smtClean="0">
                <a:latin typeface="Times New Roman" panose="02020603050405020304" pitchFamily="18" charset="0"/>
                <a:cs typeface="Times New Roman" panose="02020603050405020304" pitchFamily="18" charset="0"/>
              </a:rPr>
              <a:t>Class </a:t>
            </a:r>
            <a:r>
              <a:rPr lang="en-US" sz="3600" dirty="0" smtClean="0">
                <a:solidFill>
                  <a:schemeClr val="accent1">
                    <a:lumMod val="60000"/>
                    <a:lumOff val="40000"/>
                  </a:schemeClr>
                </a:solidFill>
                <a:latin typeface="Times New Roman" panose="02020603050405020304" pitchFamily="18" charset="0"/>
                <a:cs typeface="Times New Roman" panose="02020603050405020304" pitchFamily="18" charset="0"/>
              </a:rPr>
              <a:t>Paint</a:t>
            </a:r>
            <a:r>
              <a:rPr lang="en-US" sz="36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95959" y="1417983"/>
            <a:ext cx="10137084" cy="4744278"/>
          </a:xfrm>
          <a:prstGeom prst="rect">
            <a:avLst/>
          </a:prstGeom>
        </p:spPr>
      </p:pic>
    </p:spTree>
    <p:extLst>
      <p:ext uri="{BB962C8B-B14F-4D97-AF65-F5344CB8AC3E}">
        <p14:creationId xmlns:p14="http://schemas.microsoft.com/office/powerpoint/2010/main" val="4083122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rPr>
              <a:t>Class1D</a:t>
            </a:r>
            <a:br>
              <a:rPr lang="en-US" dirty="0" smtClean="0">
                <a:solidFill>
                  <a:schemeClr val="accent1">
                    <a:lumMod val="60000"/>
                    <a:lumOff val="40000"/>
                  </a:schemeClr>
                </a:solidFill>
              </a:rPr>
            </a:br>
            <a:r>
              <a:rPr lang="en-US" dirty="0">
                <a:solidFill>
                  <a:schemeClr val="accent1">
                    <a:lumMod val="60000"/>
                    <a:lumOff val="40000"/>
                  </a:schemeClr>
                </a:solidFill>
              </a:rPr>
              <a:t/>
            </a:r>
            <a:br>
              <a:rPr lang="en-US" dirty="0">
                <a:solidFill>
                  <a:schemeClr val="accent1">
                    <a:lumMod val="60000"/>
                    <a:lumOff val="40000"/>
                  </a:schemeClr>
                </a:solidFill>
              </a:rPr>
            </a:br>
            <a:r>
              <a:rPr lang="en-US" dirty="0" smtClean="0">
                <a:solidFill>
                  <a:schemeClr val="accent1">
                    <a:lumMod val="60000"/>
                    <a:lumOff val="40000"/>
                  </a:schemeClr>
                </a:solidFill>
              </a:rPr>
              <a:t/>
            </a:r>
            <a:br>
              <a:rPr lang="en-US" dirty="0" smtClean="0">
                <a:solidFill>
                  <a:schemeClr val="accent1">
                    <a:lumMod val="60000"/>
                    <a:lumOff val="40000"/>
                  </a:schemeClr>
                </a:solidFill>
              </a:rPr>
            </a:br>
            <a:r>
              <a:rPr lang="en-US" dirty="0" smtClean="0">
                <a:solidFill>
                  <a:schemeClr val="accent1">
                    <a:lumMod val="60000"/>
                    <a:lumOff val="40000"/>
                  </a:schemeClr>
                </a:solidFill>
              </a:rPr>
              <a:t/>
            </a:r>
            <a:br>
              <a:rPr lang="en-US" dirty="0" smtClean="0">
                <a:solidFill>
                  <a:schemeClr val="accent1">
                    <a:lumMod val="60000"/>
                    <a:lumOff val="40000"/>
                  </a:schemeClr>
                </a:solidFill>
              </a:rPr>
            </a:br>
            <a:r>
              <a:rPr lang="en-US" dirty="0" smtClean="0">
                <a:solidFill>
                  <a:schemeClr val="accent1">
                    <a:lumMod val="60000"/>
                    <a:lumOff val="40000"/>
                  </a:schemeClr>
                </a:solidFill>
              </a:rPr>
              <a:t>Class2D</a:t>
            </a:r>
            <a:br>
              <a:rPr lang="en-US" dirty="0" smtClean="0">
                <a:solidFill>
                  <a:schemeClr val="accent1">
                    <a:lumMod val="60000"/>
                    <a:lumOff val="40000"/>
                  </a:schemeClr>
                </a:solidFill>
              </a:rPr>
            </a:br>
            <a:endParaRPr lang="en-US" dirty="0">
              <a:solidFill>
                <a:schemeClr val="accent1">
                  <a:lumMod val="60000"/>
                  <a:lumOff val="40000"/>
                </a:schemeClr>
              </a:solidFill>
            </a:endParaRPr>
          </a:p>
        </p:txBody>
      </p:sp>
      <p:pic>
        <p:nvPicPr>
          <p:cNvPr id="4" name="Picture 3"/>
          <p:cNvPicPr>
            <a:picLocks noChangeAspect="1"/>
          </p:cNvPicPr>
          <p:nvPr/>
        </p:nvPicPr>
        <p:blipFill>
          <a:blip r:embed="rId2"/>
          <a:stretch>
            <a:fillRect/>
          </a:stretch>
        </p:blipFill>
        <p:spPr>
          <a:xfrm>
            <a:off x="990667" y="1060262"/>
            <a:ext cx="7200221" cy="1397690"/>
          </a:xfrm>
          <a:prstGeom prst="rect">
            <a:avLst/>
          </a:prstGeom>
        </p:spPr>
      </p:pic>
      <p:pic>
        <p:nvPicPr>
          <p:cNvPr id="5" name="Picture 4"/>
          <p:cNvPicPr>
            <a:picLocks noChangeAspect="1"/>
          </p:cNvPicPr>
          <p:nvPr/>
        </p:nvPicPr>
        <p:blipFill>
          <a:blip r:embed="rId3"/>
          <a:stretch>
            <a:fillRect/>
          </a:stretch>
        </p:blipFill>
        <p:spPr>
          <a:xfrm>
            <a:off x="990667" y="3745395"/>
            <a:ext cx="7271149" cy="1091647"/>
          </a:xfrm>
          <a:prstGeom prst="rect">
            <a:avLst/>
          </a:prstGeom>
        </p:spPr>
      </p:pic>
    </p:spTree>
    <p:extLst>
      <p:ext uri="{BB962C8B-B14F-4D97-AF65-F5344CB8AC3E}">
        <p14:creationId xmlns:p14="http://schemas.microsoft.com/office/powerpoint/2010/main" val="1965534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62775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TotalTime>
  <Words>34</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Century Gothic</vt:lpstr>
      <vt:lpstr>Arial</vt:lpstr>
      <vt:lpstr>Times New Roman</vt:lpstr>
      <vt:lpstr>Wingdings 3</vt:lpstr>
      <vt:lpstr>Ion</vt:lpstr>
      <vt:lpstr>Phát triển Phần mềm hướng đối tượng </vt:lpstr>
      <vt:lpstr>Đề tài:             Thiết kế và cài đặt một ứng dụng GUI cho phép vẽ các đối tượng hình học, bao gồm đối tượng 1D và 2D. Các đối tượng 1D có thuộc tính màu, các đối tượng 2D có thể được tô. Người sử dụng vẽ hình bằng cách thao tác trên chuột. </vt:lpstr>
      <vt:lpstr>Phân tích: A) Yêu cầu đề tài: - Vẽ các đối tượng hình học, bao gồm 1D và 2D - Đối tượng 1D có thuộc tính màu, 2D có thể được tô - Thao tác trên chuột </vt:lpstr>
      <vt:lpstr>B) Chức năng dự kiến - Vẽ các đối tượng hình học 1D: Điểm và đường thẳng - Vẽ các đối tượng hình học 2D: Eclip (hình tròn) , hình chữ nhật (hình vuông)... - Chức năng chọn màu và tô màu - Xóa màn hình </vt:lpstr>
      <vt:lpstr>Dự kiến: 1) Vẽ đối tượng 1D Người dùng chọn biểu tượng vẽ 1D, sau đó chọn màu cần vẽ rồi thao tác bằng chuột để vẽ trên cửa sổ 2) Vẽ đối tượng 2D  - Người dùng chọn biểu tượng 2D, sau đó chọn vị trí trên màn hình, nhấp giữ và kéo để đạt hình như ý sau đó thả chuột ra. Đối tượng 2D đã được vẽ. - Chọn biểu tượng tô màu và click để tô màu cho đối tượng 2D 3)Xóa màn hình Người dùng click vào biểu tượng xóa màn hình để xóa, tạo trang vẽ mới. </vt:lpstr>
      <vt:lpstr>PowerPoint Presentation</vt:lpstr>
      <vt:lpstr>Class Paint:  </vt:lpstr>
      <vt:lpstr>Class1D    Class2D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Phát triển Phần mềm hướng đối tượng </dc:title>
  <dc:creator>Microsoft account</dc:creator>
  <cp:lastModifiedBy>Microsoft account</cp:lastModifiedBy>
  <cp:revision>8</cp:revision>
  <dcterms:created xsi:type="dcterms:W3CDTF">2015-01-04T16:41:38Z</dcterms:created>
  <dcterms:modified xsi:type="dcterms:W3CDTF">2015-01-05T00:56:54Z</dcterms:modified>
</cp:coreProperties>
</file>