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61" r:id="rId3"/>
    <p:sldId id="257" r:id="rId4"/>
    <p:sldId id="258" r:id="rId5"/>
    <p:sldId id="259" r:id="rId6"/>
    <p:sldId id="264" r:id="rId7"/>
    <p:sldId id="260"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6618"/>
    <a:srgbClr val="5EB2D3"/>
    <a:srgbClr val="90C226"/>
    <a:srgbClr val="54A021"/>
    <a:srgbClr val="F89466"/>
    <a:srgbClr val="4472C4"/>
    <a:srgbClr val="ED7D31"/>
    <a:srgbClr val="FFC000"/>
    <a:srgbClr val="0066CC"/>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1B5DC5-C02C-4C13-8AC8-C8C6A92611AA}" type="datetimeFigureOut">
              <a:rPr lang="en-US" smtClean="0"/>
              <a:t>3/24/2019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3ADEC-F996-4766-8D37-85A0281999E0}" type="slidenum">
              <a:rPr lang="en-US" smtClean="0"/>
              <a:t>‹#›</a:t>
            </a:fld>
            <a:endParaRPr lang="en-US"/>
          </a:p>
        </p:txBody>
      </p:sp>
    </p:spTree>
    <p:extLst>
      <p:ext uri="{BB962C8B-B14F-4D97-AF65-F5344CB8AC3E}">
        <p14:creationId xmlns:p14="http://schemas.microsoft.com/office/powerpoint/2010/main" val="1570294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1B5DC5-C02C-4C13-8AC8-C8C6A92611AA}" type="datetimeFigureOut">
              <a:rPr lang="en-US" smtClean="0"/>
              <a:t>3/24/2019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3ADEC-F996-4766-8D37-85A0281999E0}" type="slidenum">
              <a:rPr lang="en-US" smtClean="0"/>
              <a:t>‹#›</a:t>
            </a:fld>
            <a:endParaRPr lang="en-US"/>
          </a:p>
        </p:txBody>
      </p:sp>
    </p:spTree>
    <p:extLst>
      <p:ext uri="{BB962C8B-B14F-4D97-AF65-F5344CB8AC3E}">
        <p14:creationId xmlns:p14="http://schemas.microsoft.com/office/powerpoint/2010/main" val="2302038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1B5DC5-C02C-4C13-8AC8-C8C6A92611AA}" type="datetimeFigureOut">
              <a:rPr lang="en-US" smtClean="0"/>
              <a:t>3/24/2019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3ADEC-F996-4766-8D37-85A0281999E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898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1B5DC5-C02C-4C13-8AC8-C8C6A92611AA}" type="datetimeFigureOut">
              <a:rPr lang="en-US" smtClean="0"/>
              <a:t>3/24/2019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3ADEC-F996-4766-8D37-85A0281999E0}" type="slidenum">
              <a:rPr lang="en-US" smtClean="0"/>
              <a:t>‹#›</a:t>
            </a:fld>
            <a:endParaRPr lang="en-US"/>
          </a:p>
        </p:txBody>
      </p:sp>
    </p:spTree>
    <p:extLst>
      <p:ext uri="{BB962C8B-B14F-4D97-AF65-F5344CB8AC3E}">
        <p14:creationId xmlns:p14="http://schemas.microsoft.com/office/powerpoint/2010/main" val="1555330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1B5DC5-C02C-4C13-8AC8-C8C6A92611AA}" type="datetimeFigureOut">
              <a:rPr lang="en-US" smtClean="0"/>
              <a:t>3/24/2019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3ADEC-F996-4766-8D37-85A0281999E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5773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1B5DC5-C02C-4C13-8AC8-C8C6A92611AA}" type="datetimeFigureOut">
              <a:rPr lang="en-US" smtClean="0"/>
              <a:t>3/24/2019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3ADEC-F996-4766-8D37-85A0281999E0}" type="slidenum">
              <a:rPr lang="en-US" smtClean="0"/>
              <a:t>‹#›</a:t>
            </a:fld>
            <a:endParaRPr lang="en-US"/>
          </a:p>
        </p:txBody>
      </p:sp>
    </p:spTree>
    <p:extLst>
      <p:ext uri="{BB962C8B-B14F-4D97-AF65-F5344CB8AC3E}">
        <p14:creationId xmlns:p14="http://schemas.microsoft.com/office/powerpoint/2010/main" val="573740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B5DC5-C02C-4C13-8AC8-C8C6A92611AA}" type="datetimeFigureOut">
              <a:rPr lang="en-US" smtClean="0"/>
              <a:t>3/24/2019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3ADEC-F996-4766-8D37-85A0281999E0}" type="slidenum">
              <a:rPr lang="en-US" smtClean="0"/>
              <a:t>‹#›</a:t>
            </a:fld>
            <a:endParaRPr lang="en-US"/>
          </a:p>
        </p:txBody>
      </p:sp>
    </p:spTree>
    <p:extLst>
      <p:ext uri="{BB962C8B-B14F-4D97-AF65-F5344CB8AC3E}">
        <p14:creationId xmlns:p14="http://schemas.microsoft.com/office/powerpoint/2010/main" val="699140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B5DC5-C02C-4C13-8AC8-C8C6A92611AA}" type="datetimeFigureOut">
              <a:rPr lang="en-US" smtClean="0"/>
              <a:t>3/24/2019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3ADEC-F996-4766-8D37-85A0281999E0}" type="slidenum">
              <a:rPr lang="en-US" smtClean="0"/>
              <a:t>‹#›</a:t>
            </a:fld>
            <a:endParaRPr lang="en-US"/>
          </a:p>
        </p:txBody>
      </p:sp>
    </p:spTree>
    <p:extLst>
      <p:ext uri="{BB962C8B-B14F-4D97-AF65-F5344CB8AC3E}">
        <p14:creationId xmlns:p14="http://schemas.microsoft.com/office/powerpoint/2010/main" val="620218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B5DC5-C02C-4C13-8AC8-C8C6A92611AA}" type="datetimeFigureOut">
              <a:rPr lang="en-US" smtClean="0"/>
              <a:t>3/24/2019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3ADEC-F996-4766-8D37-85A0281999E0}" type="slidenum">
              <a:rPr lang="en-US" smtClean="0"/>
              <a:t>‹#›</a:t>
            </a:fld>
            <a:endParaRPr lang="en-US"/>
          </a:p>
        </p:txBody>
      </p:sp>
    </p:spTree>
    <p:extLst>
      <p:ext uri="{BB962C8B-B14F-4D97-AF65-F5344CB8AC3E}">
        <p14:creationId xmlns:p14="http://schemas.microsoft.com/office/powerpoint/2010/main" val="574112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1B5DC5-C02C-4C13-8AC8-C8C6A92611AA}" type="datetimeFigureOut">
              <a:rPr lang="en-US" smtClean="0"/>
              <a:t>3/24/2019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3ADEC-F996-4766-8D37-85A0281999E0}" type="slidenum">
              <a:rPr lang="en-US" smtClean="0"/>
              <a:t>‹#›</a:t>
            </a:fld>
            <a:endParaRPr lang="en-US"/>
          </a:p>
        </p:txBody>
      </p:sp>
    </p:spTree>
    <p:extLst>
      <p:ext uri="{BB962C8B-B14F-4D97-AF65-F5344CB8AC3E}">
        <p14:creationId xmlns:p14="http://schemas.microsoft.com/office/powerpoint/2010/main" val="154303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1B5DC5-C02C-4C13-8AC8-C8C6A92611AA}" type="datetimeFigureOut">
              <a:rPr lang="en-US" smtClean="0"/>
              <a:t>3/24/2019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03ADEC-F996-4766-8D37-85A0281999E0}" type="slidenum">
              <a:rPr lang="en-US" smtClean="0"/>
              <a:t>‹#›</a:t>
            </a:fld>
            <a:endParaRPr lang="en-US"/>
          </a:p>
        </p:txBody>
      </p:sp>
    </p:spTree>
    <p:extLst>
      <p:ext uri="{BB962C8B-B14F-4D97-AF65-F5344CB8AC3E}">
        <p14:creationId xmlns:p14="http://schemas.microsoft.com/office/powerpoint/2010/main" val="2656938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1B5DC5-C02C-4C13-8AC8-C8C6A92611AA}" type="datetimeFigureOut">
              <a:rPr lang="en-US" smtClean="0"/>
              <a:t>3/24/2019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03ADEC-F996-4766-8D37-85A0281999E0}" type="slidenum">
              <a:rPr lang="en-US" smtClean="0"/>
              <a:t>‹#›</a:t>
            </a:fld>
            <a:endParaRPr lang="en-US"/>
          </a:p>
        </p:txBody>
      </p:sp>
    </p:spTree>
    <p:extLst>
      <p:ext uri="{BB962C8B-B14F-4D97-AF65-F5344CB8AC3E}">
        <p14:creationId xmlns:p14="http://schemas.microsoft.com/office/powerpoint/2010/main" val="1007944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1B5DC5-C02C-4C13-8AC8-C8C6A92611AA}" type="datetimeFigureOut">
              <a:rPr lang="en-US" smtClean="0"/>
              <a:t>3/24/2019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03ADEC-F996-4766-8D37-85A0281999E0}" type="slidenum">
              <a:rPr lang="en-US" smtClean="0"/>
              <a:t>‹#›</a:t>
            </a:fld>
            <a:endParaRPr lang="en-US"/>
          </a:p>
        </p:txBody>
      </p:sp>
    </p:spTree>
    <p:extLst>
      <p:ext uri="{BB962C8B-B14F-4D97-AF65-F5344CB8AC3E}">
        <p14:creationId xmlns:p14="http://schemas.microsoft.com/office/powerpoint/2010/main" val="1334840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B5DC5-C02C-4C13-8AC8-C8C6A92611AA}" type="datetimeFigureOut">
              <a:rPr lang="en-US" smtClean="0"/>
              <a:t>3/24/2019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03ADEC-F996-4766-8D37-85A0281999E0}" type="slidenum">
              <a:rPr lang="en-US" smtClean="0"/>
              <a:t>‹#›</a:t>
            </a:fld>
            <a:endParaRPr lang="en-US"/>
          </a:p>
        </p:txBody>
      </p:sp>
    </p:spTree>
    <p:extLst>
      <p:ext uri="{BB962C8B-B14F-4D97-AF65-F5344CB8AC3E}">
        <p14:creationId xmlns:p14="http://schemas.microsoft.com/office/powerpoint/2010/main" val="1561736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1B5DC5-C02C-4C13-8AC8-C8C6A92611AA}" type="datetimeFigureOut">
              <a:rPr lang="en-US" smtClean="0"/>
              <a:t>3/24/2019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03ADEC-F996-4766-8D37-85A0281999E0}" type="slidenum">
              <a:rPr lang="en-US" smtClean="0"/>
              <a:t>‹#›</a:t>
            </a:fld>
            <a:endParaRPr lang="en-US"/>
          </a:p>
        </p:txBody>
      </p:sp>
    </p:spTree>
    <p:extLst>
      <p:ext uri="{BB962C8B-B14F-4D97-AF65-F5344CB8AC3E}">
        <p14:creationId xmlns:p14="http://schemas.microsoft.com/office/powerpoint/2010/main" val="1836299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1B5DC5-C02C-4C13-8AC8-C8C6A92611AA}" type="datetimeFigureOut">
              <a:rPr lang="en-US" smtClean="0"/>
              <a:t>3/24/2019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03ADEC-F996-4766-8D37-85A0281999E0}" type="slidenum">
              <a:rPr lang="en-US" smtClean="0"/>
              <a:t>‹#›</a:t>
            </a:fld>
            <a:endParaRPr lang="en-US"/>
          </a:p>
        </p:txBody>
      </p:sp>
    </p:spTree>
    <p:extLst>
      <p:ext uri="{BB962C8B-B14F-4D97-AF65-F5344CB8AC3E}">
        <p14:creationId xmlns:p14="http://schemas.microsoft.com/office/powerpoint/2010/main" val="4011547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1B5DC5-C02C-4C13-8AC8-C8C6A92611AA}" type="datetimeFigureOut">
              <a:rPr lang="en-US" smtClean="0"/>
              <a:t>3/24/2019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A03ADEC-F996-4766-8D37-85A0281999E0}" type="slidenum">
              <a:rPr lang="en-US" smtClean="0"/>
              <a:t>‹#›</a:t>
            </a:fld>
            <a:endParaRPr lang="en-US"/>
          </a:p>
        </p:txBody>
      </p:sp>
    </p:spTree>
    <p:extLst>
      <p:ext uri="{BB962C8B-B14F-4D97-AF65-F5344CB8AC3E}">
        <p14:creationId xmlns:p14="http://schemas.microsoft.com/office/powerpoint/2010/main" val="423138144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hyperlink" Target="https://vietjack.com/csharp/hoc_c_sharp_co_ban_nang_cao.j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64520E-5BC7-48E9-985A-6E1E7B4798ED}"/>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a:off x="1926864" y="96443"/>
            <a:ext cx="986153" cy="986153"/>
          </a:xfrm>
          <a:prstGeom prst="ellipse">
            <a:avLst/>
          </a:prstGeom>
        </p:spPr>
      </p:pic>
      <p:sp>
        <p:nvSpPr>
          <p:cNvPr id="5" name="Rectangle 4">
            <a:extLst>
              <a:ext uri="{FF2B5EF4-FFF2-40B4-BE49-F238E27FC236}">
                <a16:creationId xmlns:a16="http://schemas.microsoft.com/office/drawing/2014/main" id="{846082E8-D0E8-4DA9-BEDC-49697C794010}"/>
              </a:ext>
            </a:extLst>
          </p:cNvPr>
          <p:cNvSpPr/>
          <p:nvPr/>
        </p:nvSpPr>
        <p:spPr>
          <a:xfrm>
            <a:off x="3048000" y="314238"/>
            <a:ext cx="6096000" cy="646331"/>
          </a:xfrm>
          <a:prstGeom prst="rect">
            <a:avLst/>
          </a:prstGeom>
        </p:spPr>
        <p:txBody>
          <a:bodyPr>
            <a:spAutoFit/>
          </a:bodyPr>
          <a:lstStyle/>
          <a:p>
            <a:pPr algn="ctr"/>
            <a:r>
              <a:rPr lang="en-US" noProof="1">
                <a:latin typeface="Times New Roman" panose="02020603050405020304" pitchFamily="18" charset="0"/>
                <a:cs typeface="Times New Roman" panose="02020603050405020304" pitchFamily="18" charset="0"/>
              </a:rPr>
              <a:t>TRƯỜNG ĐẠI HỌC VINH</a:t>
            </a:r>
            <a:br>
              <a:rPr lang="en-US" noProof="1">
                <a:latin typeface="Times New Roman" panose="02020603050405020304" pitchFamily="18" charset="0"/>
                <a:cs typeface="Times New Roman" panose="02020603050405020304" pitchFamily="18" charset="0"/>
              </a:rPr>
            </a:br>
            <a:r>
              <a:rPr lang="en-US" noProof="1">
                <a:latin typeface="Times New Roman" panose="02020603050405020304" pitchFamily="18" charset="0"/>
                <a:cs typeface="Times New Roman" panose="02020603050405020304" pitchFamily="18" charset="0"/>
              </a:rPr>
              <a:t>VIỆN KỸ THUẬT &amp; CÔNG NGHỆ</a:t>
            </a:r>
            <a:endParaRPr lang="vi-VN" noProof="1">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D792060-F96E-40ED-9813-990D75CF33DC}"/>
              </a:ext>
            </a:extLst>
          </p:cNvPr>
          <p:cNvSpPr/>
          <p:nvPr/>
        </p:nvSpPr>
        <p:spPr>
          <a:xfrm>
            <a:off x="1632856" y="1114458"/>
            <a:ext cx="8673737" cy="1323439"/>
          </a:xfrm>
          <a:prstGeom prst="rect">
            <a:avLst/>
          </a:prstGeom>
        </p:spPr>
        <p:txBody>
          <a:bodyPr wrap="square">
            <a:spAutoFit/>
          </a:bodyPr>
          <a:lstStyle/>
          <a:p>
            <a:pPr algn="ctr"/>
            <a:r>
              <a:rPr lang="en-US" sz="4800" b="1">
                <a:solidFill>
                  <a:srgbClr val="FF0000"/>
                </a:solidFill>
                <a:latin typeface="Times New Roman" panose="02020603050405020304" pitchFamily="18" charset="0"/>
                <a:cs typeface="Times New Roman" panose="02020603050405020304" pitchFamily="18" charset="0"/>
              </a:rPr>
              <a:t>BÁO CÁO TIẾN </a:t>
            </a:r>
            <a:r>
              <a:rPr lang="en-US" sz="4800" b="1" smtClean="0">
                <a:solidFill>
                  <a:srgbClr val="FF0000"/>
                </a:solidFill>
                <a:latin typeface="Times New Roman" panose="02020603050405020304" pitchFamily="18" charset="0"/>
                <a:cs typeface="Times New Roman" panose="02020603050405020304" pitchFamily="18" charset="0"/>
              </a:rPr>
              <a:t>ĐỘ NHÓM 26</a:t>
            </a:r>
          </a:p>
          <a:p>
            <a:pPr algn="ctr"/>
            <a:r>
              <a:rPr lang="en-US" sz="3200" b="1" smtClean="0">
                <a:solidFill>
                  <a:srgbClr val="0070C0"/>
                </a:solidFill>
                <a:latin typeface="Times New Roman" panose="02020603050405020304" pitchFamily="18" charset="0"/>
                <a:cs typeface="Times New Roman" panose="02020603050405020304" pitchFamily="18" charset="0"/>
              </a:rPr>
              <a:t>Học phần: Công nghệ phần mềm </a:t>
            </a:r>
            <a:endParaRPr lang="en-US" sz="3200">
              <a:solidFill>
                <a:srgbClr val="0070C0"/>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0FD4079F-7868-4C36-9CB7-F616B70787D8}"/>
              </a:ext>
            </a:extLst>
          </p:cNvPr>
          <p:cNvSpPr/>
          <p:nvPr/>
        </p:nvSpPr>
        <p:spPr>
          <a:xfrm>
            <a:off x="822960" y="2808530"/>
            <a:ext cx="10228216" cy="1384995"/>
          </a:xfrm>
          <a:prstGeom prst="rect">
            <a:avLst/>
          </a:prstGeom>
        </p:spPr>
        <p:txBody>
          <a:bodyPr wrap="square">
            <a:spAutoFit/>
          </a:bodyPr>
          <a:lstStyle/>
          <a:p>
            <a:r>
              <a:rPr lang="en-US" sz="2800" b="1" i="1">
                <a:latin typeface="Times New Roman" panose="02020603050405020304" pitchFamily="18" charset="0"/>
                <a:cs typeface="Times New Roman" panose="02020603050405020304" pitchFamily="18" charset="0"/>
              </a:rPr>
              <a:t>Đề tài: </a:t>
            </a:r>
          </a:p>
          <a:p>
            <a:pPr algn="ctr"/>
            <a:r>
              <a:rPr lang="en-US" sz="2800" b="1">
                <a:solidFill>
                  <a:schemeClr val="accent5"/>
                </a:solidFill>
                <a:latin typeface="Times New Roman" panose="02020603050405020304" pitchFamily="18" charset="0"/>
                <a:cs typeface="Times New Roman" panose="02020603050405020304" pitchFamily="18" charset="0"/>
              </a:rPr>
              <a:t>Hình thành ý t</a:t>
            </a:r>
            <a:r>
              <a:rPr lang="vi-VN" sz="2800" b="1">
                <a:solidFill>
                  <a:schemeClr val="accent5"/>
                </a:solidFill>
                <a:latin typeface="Times New Roman" panose="02020603050405020304" pitchFamily="18" charset="0"/>
                <a:cs typeface="Times New Roman" panose="02020603050405020304" pitchFamily="18" charset="0"/>
              </a:rPr>
              <a:t>ư</a:t>
            </a:r>
            <a:r>
              <a:rPr lang="en-US" sz="2800" b="1">
                <a:solidFill>
                  <a:schemeClr val="accent5"/>
                </a:solidFill>
                <a:latin typeface="Times New Roman" panose="02020603050405020304" pitchFamily="18" charset="0"/>
                <a:cs typeface="Times New Roman" panose="02020603050405020304" pitchFamily="18" charset="0"/>
              </a:rPr>
              <a:t>ởng, thiết kế, triển khai và vận hành </a:t>
            </a:r>
            <a:r>
              <a:rPr lang="en-US" sz="2800" b="1" smtClean="0">
                <a:solidFill>
                  <a:schemeClr val="accent5"/>
                </a:solidFill>
                <a:latin typeface="Times New Roman" panose="02020603050405020304" pitchFamily="18" charset="0"/>
                <a:cs typeface="Times New Roman" panose="02020603050405020304" pitchFamily="18" charset="0"/>
              </a:rPr>
              <a:t>phần mềm quản </a:t>
            </a:r>
            <a:r>
              <a:rPr lang="en-US" sz="2800" b="1">
                <a:solidFill>
                  <a:schemeClr val="accent5"/>
                </a:solidFill>
                <a:latin typeface="Times New Roman" panose="02020603050405020304" pitchFamily="18" charset="0"/>
                <a:cs typeface="Times New Roman" panose="02020603050405020304" pitchFamily="18" charset="0"/>
              </a:rPr>
              <a:t>lý khách sạn</a:t>
            </a:r>
          </a:p>
        </p:txBody>
      </p:sp>
      <p:sp>
        <p:nvSpPr>
          <p:cNvPr id="8" name="TextBox 7">
            <a:extLst>
              <a:ext uri="{FF2B5EF4-FFF2-40B4-BE49-F238E27FC236}">
                <a16:creationId xmlns:a16="http://schemas.microsoft.com/office/drawing/2014/main" id="{5C2FB6C4-A4E3-4D35-B469-21C1D82DEADB}"/>
              </a:ext>
            </a:extLst>
          </p:cNvPr>
          <p:cNvSpPr txBox="1"/>
          <p:nvPr/>
        </p:nvSpPr>
        <p:spPr>
          <a:xfrm>
            <a:off x="3047999" y="4844628"/>
            <a:ext cx="6089383" cy="2031325"/>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Giảng viên h</a:t>
            </a:r>
            <a:r>
              <a:rPr lang="vi-VN" b="1">
                <a:latin typeface="Times New Roman" panose="02020603050405020304" pitchFamily="18" charset="0"/>
                <a:cs typeface="Times New Roman" panose="02020603050405020304" pitchFamily="18" charset="0"/>
              </a:rPr>
              <a:t>ư</a:t>
            </a:r>
            <a:r>
              <a:rPr lang="en-US" b="1">
                <a:latin typeface="Times New Roman" panose="02020603050405020304" pitchFamily="18" charset="0"/>
                <a:cs typeface="Times New Roman" panose="02020603050405020304" pitchFamily="18" charset="0"/>
              </a:rPr>
              <a:t>ớng dẫn:		</a:t>
            </a:r>
            <a:r>
              <a:rPr lang="en-US">
                <a:latin typeface="Times New Roman" panose="02020603050405020304" pitchFamily="18" charset="0"/>
                <a:cs typeface="Times New Roman" panose="02020603050405020304" pitchFamily="18" charset="0"/>
              </a:rPr>
              <a:t>TS. Cao Thanh Sơn</a:t>
            </a:r>
          </a:p>
          <a:p>
            <a:endParaRPr lang="en-US">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Sinh viên thực hiện:</a:t>
            </a:r>
            <a:r>
              <a:rPr lang="en-US">
                <a:latin typeface="Times New Roman" panose="02020603050405020304" pitchFamily="18" charset="0"/>
                <a:cs typeface="Times New Roman" panose="02020603050405020304" pitchFamily="18" charset="0"/>
              </a:rPr>
              <a:t>		Nguyễn Hà 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a:t>
            </a:r>
          </a:p>
          <a:p>
            <a:r>
              <a:rPr lang="en-US">
                <a:latin typeface="Times New Roman" panose="02020603050405020304" pitchFamily="18" charset="0"/>
                <a:cs typeface="Times New Roman" panose="02020603050405020304" pitchFamily="18" charset="0"/>
              </a:rPr>
              <a:t>						Nguyễn Thị </a:t>
            </a:r>
            <a:r>
              <a:rPr lang="en-US" smtClean="0">
                <a:latin typeface="Times New Roman" panose="02020603050405020304" pitchFamily="18" charset="0"/>
                <a:cs typeface="Times New Roman" panose="02020603050405020304" pitchFamily="18" charset="0"/>
              </a:rPr>
              <a:t>Ngọc</a:t>
            </a:r>
          </a:p>
          <a:p>
            <a:r>
              <a:rPr lang="en-US" smtClean="0">
                <a:latin typeface="Times New Roman" panose="02020603050405020304" pitchFamily="18" charset="0"/>
                <a:cs typeface="Times New Roman" panose="02020603050405020304" pitchFamily="18" charset="0"/>
              </a:rPr>
              <a:t>                                                Đặng Ngọc Thành</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p>
        </p:txBody>
      </p:sp>
      <p:sp>
        <p:nvSpPr>
          <p:cNvPr id="9" name="TextBox 8">
            <a:extLst>
              <a:ext uri="{FF2B5EF4-FFF2-40B4-BE49-F238E27FC236}">
                <a16:creationId xmlns:a16="http://schemas.microsoft.com/office/drawing/2014/main" id="{2822615A-8697-4623-AC4B-2C96747065D6}"/>
              </a:ext>
            </a:extLst>
          </p:cNvPr>
          <p:cNvSpPr txBox="1"/>
          <p:nvPr/>
        </p:nvSpPr>
        <p:spPr>
          <a:xfrm>
            <a:off x="4706551" y="6321956"/>
            <a:ext cx="2772280" cy="307777"/>
          </a:xfrm>
          <a:prstGeom prst="rect">
            <a:avLst/>
          </a:prstGeom>
          <a:noFill/>
        </p:spPr>
        <p:txBody>
          <a:bodyPr wrap="square" rtlCol="0">
            <a:spAutoFit/>
          </a:bodyPr>
          <a:lstStyle/>
          <a:p>
            <a:r>
              <a:rPr lang="en-US" sz="1400" i="1">
                <a:latin typeface="Times New Roman" panose="02020603050405020304" pitchFamily="18" charset="0"/>
                <a:cs typeface="Times New Roman" panose="02020603050405020304" pitchFamily="18" charset="0"/>
              </a:rPr>
              <a:t>Vinh, ngày </a:t>
            </a:r>
            <a:r>
              <a:rPr lang="en-US" sz="1400" i="1" smtClean="0">
                <a:latin typeface="Times New Roman" panose="02020603050405020304" pitchFamily="18" charset="0"/>
                <a:cs typeface="Times New Roman" panose="02020603050405020304" pitchFamily="18" charset="0"/>
              </a:rPr>
              <a:t>04 </a:t>
            </a:r>
            <a:r>
              <a:rPr lang="en-US" sz="1400" i="1">
                <a:latin typeface="Times New Roman" panose="02020603050405020304" pitchFamily="18" charset="0"/>
                <a:cs typeface="Times New Roman" panose="02020603050405020304" pitchFamily="18" charset="0"/>
              </a:rPr>
              <a:t>tháng </a:t>
            </a:r>
            <a:r>
              <a:rPr lang="en-US" sz="1400" i="1" smtClean="0">
                <a:latin typeface="Times New Roman" panose="02020603050405020304" pitchFamily="18" charset="0"/>
                <a:cs typeface="Times New Roman" panose="02020603050405020304" pitchFamily="18" charset="0"/>
              </a:rPr>
              <a:t>03 </a:t>
            </a:r>
            <a:r>
              <a:rPr lang="en-US" sz="1400" i="1">
                <a:latin typeface="Times New Roman" panose="02020603050405020304" pitchFamily="18" charset="0"/>
                <a:cs typeface="Times New Roman" panose="02020603050405020304" pitchFamily="18" charset="0"/>
              </a:rPr>
              <a:t>năm 2019</a:t>
            </a:r>
          </a:p>
        </p:txBody>
      </p:sp>
    </p:spTree>
    <p:extLst>
      <p:ext uri="{BB962C8B-B14F-4D97-AF65-F5344CB8AC3E}">
        <p14:creationId xmlns:p14="http://schemas.microsoft.com/office/powerpoint/2010/main" val="1660437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98D7F4-7275-47F7-B9BA-5F2F427A6CEF}"/>
              </a:ext>
            </a:extLst>
          </p:cNvPr>
          <p:cNvSpPr/>
          <p:nvPr/>
        </p:nvSpPr>
        <p:spPr>
          <a:xfrm>
            <a:off x="1736609" y="302335"/>
            <a:ext cx="6988195" cy="830997"/>
          </a:xfrm>
          <a:prstGeom prst="rect">
            <a:avLst/>
          </a:prstGeom>
        </p:spPr>
        <p:txBody>
          <a:bodyPr wrap="none">
            <a:spAutoFit/>
          </a:bodyPr>
          <a:lstStyle/>
          <a:p>
            <a:r>
              <a:rPr lang="en-US" sz="4800" b="1">
                <a:solidFill>
                  <a:srgbClr val="0070C0"/>
                </a:solidFill>
                <a:latin typeface="Times New Roman" panose="02020603050405020304" pitchFamily="18" charset="0"/>
                <a:cs typeface="Times New Roman" panose="02020603050405020304" pitchFamily="18" charset="0"/>
              </a:rPr>
              <a:t>GIỚI THIỆU VỀ ĐỀ TÀI</a:t>
            </a:r>
            <a:endParaRPr lang="en-US" sz="4800">
              <a:solidFill>
                <a:srgbClr val="0070C0"/>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27E7355-5C02-48B2-A8EE-AC0481B83503}"/>
              </a:ext>
            </a:extLst>
          </p:cNvPr>
          <p:cNvSpPr>
            <a:spLocks noGrp="1"/>
          </p:cNvSpPr>
          <p:nvPr>
            <p:ph idx="1"/>
          </p:nvPr>
        </p:nvSpPr>
        <p:spPr>
          <a:xfrm>
            <a:off x="677334" y="1600200"/>
            <a:ext cx="9106746" cy="4826726"/>
          </a:xfrm>
        </p:spPr>
        <p:txBody>
          <a:bodyPr>
            <a:normAutofit/>
          </a:bodyPr>
          <a:lstStyle/>
          <a:p>
            <a:pPr marL="457200" indent="-457200" algn="just">
              <a:buFont typeface="Wingdings 3" charset="2"/>
              <a:buAutoNum type="arabicPeriod"/>
            </a:pPr>
            <a:r>
              <a:rPr lang="en-US" sz="3200" b="1">
                <a:latin typeface="Times New Roman" panose="02020603050405020304" pitchFamily="18" charset="0"/>
                <a:cs typeface="Times New Roman" panose="02020603050405020304" pitchFamily="18" charset="0"/>
              </a:rPr>
              <a:t>Mục tiêu đề tài: </a:t>
            </a:r>
            <a:r>
              <a:rPr lang="en-US" sz="3200">
                <a:latin typeface="Times New Roman" panose="02020603050405020304" pitchFamily="18" charset="0"/>
                <a:cs typeface="Times New Roman" panose="02020603050405020304" pitchFamily="18" charset="0"/>
              </a:rPr>
              <a:t>Tìm hiểu và sử dụng ngôn ngữ lập trình </a:t>
            </a:r>
            <a:r>
              <a:rPr lang="en-US" sz="3200" smtClean="0">
                <a:latin typeface="Times New Roman" panose="02020603050405020304" pitchFamily="18" charset="0"/>
                <a:cs typeface="Times New Roman" panose="02020603050405020304" pitchFamily="18" charset="0"/>
              </a:rPr>
              <a:t>C#, SQLServer… </a:t>
            </a:r>
            <a:r>
              <a:rPr lang="en-US" sz="3200">
                <a:latin typeface="Times New Roman" panose="02020603050405020304" pitchFamily="18" charset="0"/>
                <a:cs typeface="Times New Roman" panose="02020603050405020304" pitchFamily="18" charset="0"/>
              </a:rPr>
              <a:t>để thực hiện và phát triển đề tài</a:t>
            </a:r>
            <a:r>
              <a:rPr lang="en-US" sz="3200" smtClean="0">
                <a:latin typeface="Times New Roman" panose="02020603050405020304" pitchFamily="18" charset="0"/>
                <a:cs typeface="Times New Roman" panose="02020603050405020304" pitchFamily="18" charset="0"/>
              </a:rPr>
              <a:t>.</a:t>
            </a:r>
            <a:endParaRPr lang="en-US" sz="3200" b="1" smtClean="0">
              <a:latin typeface="Times New Roman" panose="02020603050405020304" pitchFamily="18" charset="0"/>
              <a:cs typeface="Times New Roman" panose="02020603050405020304" pitchFamily="18" charset="0"/>
            </a:endParaRPr>
          </a:p>
          <a:p>
            <a:pPr marL="457200" indent="-457200" algn="just">
              <a:buFont typeface="Wingdings 3" charset="2"/>
              <a:buAutoNum type="arabicPeriod"/>
            </a:pPr>
            <a:r>
              <a:rPr lang="en-US" sz="3200" b="1" smtClean="0">
                <a:latin typeface="Times New Roman" panose="02020603050405020304" pitchFamily="18" charset="0"/>
                <a:cs typeface="Times New Roman" panose="02020603050405020304" pitchFamily="18" charset="0"/>
              </a:rPr>
              <a:t>Phạm vi đề tài: </a:t>
            </a:r>
            <a:r>
              <a:rPr lang="en-US" sz="3200" smtClean="0">
                <a:latin typeface="Times New Roman" panose="02020603050405020304" pitchFamily="18" charset="0"/>
                <a:cs typeface="Times New Roman" panose="02020603050405020304" pitchFamily="18" charset="0"/>
              </a:rPr>
              <a:t>Đề tài chủ yếu tập trung vào các nghiệp vụ, dịch vụ chính của một khách sạn chứ không đi sâu vào chi tiết hay thực hiện nhiều nghiệp vụ quá phức tạp. Tuy nhiên, với những nghiệp vụ trong đề tài đã đủ để triển khai ra một dự án thực tế dành cho các khách sạn vừa và nhỏ.</a:t>
            </a:r>
          </a:p>
        </p:txBody>
      </p:sp>
    </p:spTree>
    <p:extLst>
      <p:ext uri="{BB962C8B-B14F-4D97-AF65-F5344CB8AC3E}">
        <p14:creationId xmlns:p14="http://schemas.microsoft.com/office/powerpoint/2010/main" val="3852497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CFB4AFD-6EB6-4567-83B4-292CDEAE6031}"/>
              </a:ext>
            </a:extLst>
          </p:cNvPr>
          <p:cNvSpPr/>
          <p:nvPr/>
        </p:nvSpPr>
        <p:spPr>
          <a:xfrm>
            <a:off x="4439937" y="302335"/>
            <a:ext cx="3312125" cy="830997"/>
          </a:xfrm>
          <a:prstGeom prst="rect">
            <a:avLst/>
          </a:prstGeom>
        </p:spPr>
        <p:txBody>
          <a:bodyPr wrap="none">
            <a:spAutoFit/>
          </a:bodyPr>
          <a:lstStyle/>
          <a:p>
            <a:r>
              <a:rPr lang="en-US" sz="4800" b="1">
                <a:solidFill>
                  <a:srgbClr val="0070C0"/>
                </a:solidFill>
                <a:latin typeface="Times New Roman" panose="02020603050405020304" pitchFamily="18" charset="0"/>
                <a:cs typeface="Times New Roman" panose="02020603050405020304" pitchFamily="18" charset="0"/>
              </a:rPr>
              <a:t>NỘI DUNG</a:t>
            </a:r>
            <a:endParaRPr lang="en-US" sz="4800">
              <a:solidFill>
                <a:srgbClr val="0070C0"/>
              </a:solidFill>
              <a:latin typeface="Times New Roman" panose="02020603050405020304" pitchFamily="18" charset="0"/>
              <a:cs typeface="Times New Roman" panose="02020603050405020304" pitchFamily="18" charset="0"/>
            </a:endParaRPr>
          </a:p>
        </p:txBody>
      </p:sp>
      <p:grpSp>
        <p:nvGrpSpPr>
          <p:cNvPr id="177" name="Group 176">
            <a:extLst>
              <a:ext uri="{FF2B5EF4-FFF2-40B4-BE49-F238E27FC236}">
                <a16:creationId xmlns:a16="http://schemas.microsoft.com/office/drawing/2014/main" id="{94940B93-AE10-45C4-B571-37D367B44151}"/>
              </a:ext>
            </a:extLst>
          </p:cNvPr>
          <p:cNvGrpSpPr/>
          <p:nvPr/>
        </p:nvGrpSpPr>
        <p:grpSpPr>
          <a:xfrm>
            <a:off x="712233" y="2130919"/>
            <a:ext cx="3647184" cy="3673727"/>
            <a:chOff x="3695700" y="1366838"/>
            <a:chExt cx="4799013" cy="4833938"/>
          </a:xfrm>
        </p:grpSpPr>
        <p:sp>
          <p:nvSpPr>
            <p:cNvPr id="178" name="Line 5">
              <a:extLst>
                <a:ext uri="{FF2B5EF4-FFF2-40B4-BE49-F238E27FC236}">
                  <a16:creationId xmlns:a16="http://schemas.microsoft.com/office/drawing/2014/main" id="{E76E54AE-8708-49D1-A2FE-4D087536FF27}"/>
                </a:ext>
              </a:extLst>
            </p:cNvPr>
            <p:cNvSpPr>
              <a:spLocks noChangeShapeType="1"/>
            </p:cNvSpPr>
            <p:nvPr/>
          </p:nvSpPr>
          <p:spPr bwMode="auto">
            <a:xfrm flipH="1">
              <a:off x="7275513" y="2925763"/>
              <a:ext cx="341313" cy="222250"/>
            </a:xfrm>
            <a:prstGeom prst="line">
              <a:avLst/>
            </a:prstGeom>
            <a:noFill/>
            <a:ln w="15875" cap="flat">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79" name="Freeform 6">
              <a:extLst>
                <a:ext uri="{FF2B5EF4-FFF2-40B4-BE49-F238E27FC236}">
                  <a16:creationId xmlns:a16="http://schemas.microsoft.com/office/drawing/2014/main" id="{FA536198-14E3-4507-9932-6B950D819D0D}"/>
                </a:ext>
              </a:extLst>
            </p:cNvPr>
            <p:cNvSpPr>
              <a:spLocks/>
            </p:cNvSpPr>
            <p:nvPr/>
          </p:nvSpPr>
          <p:spPr bwMode="auto">
            <a:xfrm>
              <a:off x="6054725" y="3011488"/>
              <a:ext cx="760413" cy="760413"/>
            </a:xfrm>
            <a:custGeom>
              <a:avLst/>
              <a:gdLst>
                <a:gd name="T0" fmla="*/ 397 w 397"/>
                <a:gd name="T1" fmla="*/ 397 h 397"/>
                <a:gd name="T2" fmla="*/ 0 w 397"/>
                <a:gd name="T3" fmla="*/ 0 h 397"/>
              </a:gdLst>
              <a:ahLst/>
              <a:cxnLst>
                <a:cxn ang="0">
                  <a:pos x="T0" y="T1"/>
                </a:cxn>
                <a:cxn ang="0">
                  <a:pos x="T2" y="T3"/>
                </a:cxn>
              </a:cxnLst>
              <a:rect l="0" t="0" r="r" b="b"/>
              <a:pathLst>
                <a:path w="397" h="397">
                  <a:moveTo>
                    <a:pt x="397" y="397"/>
                  </a:moveTo>
                  <a:cubicBezTo>
                    <a:pt x="397" y="178"/>
                    <a:pt x="219" y="0"/>
                    <a:pt x="0" y="0"/>
                  </a:cubicBezTo>
                </a:path>
              </a:pathLst>
            </a:custGeom>
            <a:noFill/>
            <a:ln w="158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0" name="Freeform 7">
              <a:extLst>
                <a:ext uri="{FF2B5EF4-FFF2-40B4-BE49-F238E27FC236}">
                  <a16:creationId xmlns:a16="http://schemas.microsoft.com/office/drawing/2014/main" id="{442EC469-B17A-4A55-AEA2-4EA3EBA1EABA}"/>
                </a:ext>
              </a:extLst>
            </p:cNvPr>
            <p:cNvSpPr>
              <a:spLocks/>
            </p:cNvSpPr>
            <p:nvPr/>
          </p:nvSpPr>
          <p:spPr bwMode="auto">
            <a:xfrm>
              <a:off x="7226300" y="3148013"/>
              <a:ext cx="198438" cy="1346200"/>
            </a:xfrm>
            <a:custGeom>
              <a:avLst/>
              <a:gdLst>
                <a:gd name="T0" fmla="*/ 0 w 104"/>
                <a:gd name="T1" fmla="*/ 703 h 703"/>
                <a:gd name="T2" fmla="*/ 104 w 104"/>
                <a:gd name="T3" fmla="*/ 330 h 703"/>
                <a:gd name="T4" fmla="*/ 24 w 104"/>
                <a:gd name="T5" fmla="*/ 0 h 703"/>
              </a:gdLst>
              <a:ahLst/>
              <a:cxnLst>
                <a:cxn ang="0">
                  <a:pos x="T0" y="T1"/>
                </a:cxn>
                <a:cxn ang="0">
                  <a:pos x="T2" y="T3"/>
                </a:cxn>
                <a:cxn ang="0">
                  <a:pos x="T4" y="T5"/>
                </a:cxn>
              </a:cxnLst>
              <a:rect l="0" t="0" r="r" b="b"/>
              <a:pathLst>
                <a:path w="104" h="703">
                  <a:moveTo>
                    <a:pt x="0" y="703"/>
                  </a:moveTo>
                  <a:cubicBezTo>
                    <a:pt x="66" y="594"/>
                    <a:pt x="104" y="467"/>
                    <a:pt x="104" y="330"/>
                  </a:cubicBezTo>
                  <a:cubicBezTo>
                    <a:pt x="104" y="211"/>
                    <a:pt x="75" y="99"/>
                    <a:pt x="24" y="0"/>
                  </a:cubicBezTo>
                </a:path>
              </a:pathLst>
            </a:custGeom>
            <a:noFill/>
            <a:ln w="158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1" name="Freeform 8">
              <a:extLst>
                <a:ext uri="{FF2B5EF4-FFF2-40B4-BE49-F238E27FC236}">
                  <a16:creationId xmlns:a16="http://schemas.microsoft.com/office/drawing/2014/main" id="{5BAA7C94-57A4-4C1F-8F8D-43277C9F2610}"/>
                </a:ext>
              </a:extLst>
            </p:cNvPr>
            <p:cNvSpPr>
              <a:spLocks/>
            </p:cNvSpPr>
            <p:nvPr/>
          </p:nvSpPr>
          <p:spPr bwMode="auto">
            <a:xfrm>
              <a:off x="6064250" y="3771901"/>
              <a:ext cx="1057275" cy="1114425"/>
            </a:xfrm>
            <a:custGeom>
              <a:avLst/>
              <a:gdLst>
                <a:gd name="T0" fmla="*/ 0 w 552"/>
                <a:gd name="T1" fmla="*/ 581 h 581"/>
                <a:gd name="T2" fmla="*/ 394 w 552"/>
                <a:gd name="T3" fmla="*/ 399 h 581"/>
                <a:gd name="T4" fmla="*/ 552 w 552"/>
                <a:gd name="T5" fmla="*/ 0 h 581"/>
              </a:gdLst>
              <a:ahLst/>
              <a:cxnLst>
                <a:cxn ang="0">
                  <a:pos x="T0" y="T1"/>
                </a:cxn>
                <a:cxn ang="0">
                  <a:pos x="T2" y="T3"/>
                </a:cxn>
                <a:cxn ang="0">
                  <a:pos x="T4" y="T5"/>
                </a:cxn>
              </a:cxnLst>
              <a:rect l="0" t="0" r="r" b="b"/>
              <a:pathLst>
                <a:path w="552" h="581">
                  <a:moveTo>
                    <a:pt x="0" y="581"/>
                  </a:moveTo>
                  <a:cubicBezTo>
                    <a:pt x="158" y="576"/>
                    <a:pt x="292" y="507"/>
                    <a:pt x="394" y="399"/>
                  </a:cubicBezTo>
                  <a:cubicBezTo>
                    <a:pt x="492" y="295"/>
                    <a:pt x="552" y="154"/>
                    <a:pt x="552" y="0"/>
                  </a:cubicBezTo>
                </a:path>
              </a:pathLst>
            </a:custGeom>
            <a:noFill/>
            <a:ln w="158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2" name="Freeform 9">
              <a:extLst>
                <a:ext uri="{FF2B5EF4-FFF2-40B4-BE49-F238E27FC236}">
                  <a16:creationId xmlns:a16="http://schemas.microsoft.com/office/drawing/2014/main" id="{AA78928D-7CCF-4929-B91D-ACB77BAE58B3}"/>
                </a:ext>
              </a:extLst>
            </p:cNvPr>
            <p:cNvSpPr>
              <a:spLocks/>
            </p:cNvSpPr>
            <p:nvPr/>
          </p:nvSpPr>
          <p:spPr bwMode="auto">
            <a:xfrm>
              <a:off x="7546975" y="2919413"/>
              <a:ext cx="273050" cy="1785938"/>
            </a:xfrm>
            <a:custGeom>
              <a:avLst/>
              <a:gdLst>
                <a:gd name="T0" fmla="*/ 0 w 142"/>
                <a:gd name="T1" fmla="*/ 932 h 932"/>
                <a:gd name="T2" fmla="*/ 142 w 142"/>
                <a:gd name="T3" fmla="*/ 429 h 932"/>
                <a:gd name="T4" fmla="*/ 36 w 142"/>
                <a:gd name="T5" fmla="*/ 0 h 932"/>
              </a:gdLst>
              <a:ahLst/>
              <a:cxnLst>
                <a:cxn ang="0">
                  <a:pos x="T0" y="T1"/>
                </a:cxn>
                <a:cxn ang="0">
                  <a:pos x="T2" y="T3"/>
                </a:cxn>
                <a:cxn ang="0">
                  <a:pos x="T4" y="T5"/>
                </a:cxn>
              </a:cxnLst>
              <a:rect l="0" t="0" r="r" b="b"/>
              <a:pathLst>
                <a:path w="142" h="932">
                  <a:moveTo>
                    <a:pt x="0" y="932"/>
                  </a:moveTo>
                  <a:cubicBezTo>
                    <a:pt x="86" y="792"/>
                    <a:pt x="142" y="606"/>
                    <a:pt x="142" y="429"/>
                  </a:cubicBezTo>
                  <a:cubicBezTo>
                    <a:pt x="142" y="274"/>
                    <a:pt x="104" y="128"/>
                    <a:pt x="36" y="0"/>
                  </a:cubicBezTo>
                </a:path>
              </a:pathLst>
            </a:custGeom>
            <a:noFill/>
            <a:ln w="158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3" name="Freeform 10">
              <a:extLst>
                <a:ext uri="{FF2B5EF4-FFF2-40B4-BE49-F238E27FC236}">
                  <a16:creationId xmlns:a16="http://schemas.microsoft.com/office/drawing/2014/main" id="{761E4E83-D90D-4A40-98EA-EC3F260C143A}"/>
                </a:ext>
              </a:extLst>
            </p:cNvPr>
            <p:cNvSpPr>
              <a:spLocks/>
            </p:cNvSpPr>
            <p:nvPr/>
          </p:nvSpPr>
          <p:spPr bwMode="auto">
            <a:xfrm>
              <a:off x="6054725" y="4959351"/>
              <a:ext cx="1760538" cy="935038"/>
            </a:xfrm>
            <a:custGeom>
              <a:avLst/>
              <a:gdLst>
                <a:gd name="T0" fmla="*/ 0 w 919"/>
                <a:gd name="T1" fmla="*/ 488 h 488"/>
                <a:gd name="T2" fmla="*/ 577 w 919"/>
                <a:gd name="T3" fmla="*/ 326 h 488"/>
                <a:gd name="T4" fmla="*/ 919 w 919"/>
                <a:gd name="T5" fmla="*/ 0 h 488"/>
              </a:gdLst>
              <a:ahLst/>
              <a:cxnLst>
                <a:cxn ang="0">
                  <a:pos x="T0" y="T1"/>
                </a:cxn>
                <a:cxn ang="0">
                  <a:pos x="T2" y="T3"/>
                </a:cxn>
                <a:cxn ang="0">
                  <a:pos x="T4" y="T5"/>
                </a:cxn>
              </a:cxnLst>
              <a:rect l="0" t="0" r="r" b="b"/>
              <a:pathLst>
                <a:path w="919" h="488">
                  <a:moveTo>
                    <a:pt x="0" y="488"/>
                  </a:moveTo>
                  <a:cubicBezTo>
                    <a:pt x="211" y="488"/>
                    <a:pt x="409" y="429"/>
                    <a:pt x="577" y="326"/>
                  </a:cubicBezTo>
                  <a:cubicBezTo>
                    <a:pt x="713" y="243"/>
                    <a:pt x="830" y="131"/>
                    <a:pt x="919" y="0"/>
                  </a:cubicBezTo>
                </a:path>
              </a:pathLst>
            </a:custGeom>
            <a:noFill/>
            <a:ln w="158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4" name="Oval 11">
              <a:extLst>
                <a:ext uri="{FF2B5EF4-FFF2-40B4-BE49-F238E27FC236}">
                  <a16:creationId xmlns:a16="http://schemas.microsoft.com/office/drawing/2014/main" id="{FBA6CF01-66E8-4521-8A7D-C3793A41877A}"/>
                </a:ext>
              </a:extLst>
            </p:cNvPr>
            <p:cNvSpPr>
              <a:spLocks noChangeArrowheads="1"/>
            </p:cNvSpPr>
            <p:nvPr/>
          </p:nvSpPr>
          <p:spPr bwMode="auto">
            <a:xfrm>
              <a:off x="6750050" y="3706813"/>
              <a:ext cx="130175" cy="130175"/>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5" name="Oval 12">
              <a:extLst>
                <a:ext uri="{FF2B5EF4-FFF2-40B4-BE49-F238E27FC236}">
                  <a16:creationId xmlns:a16="http://schemas.microsoft.com/office/drawing/2014/main" id="{7689B596-7C30-4D6C-BC25-B5D56D90406D}"/>
                </a:ext>
              </a:extLst>
            </p:cNvPr>
            <p:cNvSpPr>
              <a:spLocks noChangeArrowheads="1"/>
            </p:cNvSpPr>
            <p:nvPr/>
          </p:nvSpPr>
          <p:spPr bwMode="auto">
            <a:xfrm>
              <a:off x="6915150" y="3573463"/>
              <a:ext cx="415925" cy="414338"/>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6" name="Oval 13">
              <a:extLst>
                <a:ext uri="{FF2B5EF4-FFF2-40B4-BE49-F238E27FC236}">
                  <a16:creationId xmlns:a16="http://schemas.microsoft.com/office/drawing/2014/main" id="{F58E28DC-BE36-485A-9E62-5F62458E74EA}"/>
                </a:ext>
              </a:extLst>
            </p:cNvPr>
            <p:cNvSpPr>
              <a:spLocks noChangeArrowheads="1"/>
            </p:cNvSpPr>
            <p:nvPr/>
          </p:nvSpPr>
          <p:spPr bwMode="auto">
            <a:xfrm>
              <a:off x="7461250" y="4606926"/>
              <a:ext cx="171450" cy="168275"/>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7" name="Oval 14">
              <a:extLst>
                <a:ext uri="{FF2B5EF4-FFF2-40B4-BE49-F238E27FC236}">
                  <a16:creationId xmlns:a16="http://schemas.microsoft.com/office/drawing/2014/main" id="{9376041E-49CB-4AC3-802F-EF83D95D5B96}"/>
                </a:ext>
              </a:extLst>
            </p:cNvPr>
            <p:cNvSpPr>
              <a:spLocks noChangeArrowheads="1"/>
            </p:cNvSpPr>
            <p:nvPr/>
          </p:nvSpPr>
          <p:spPr bwMode="auto">
            <a:xfrm>
              <a:off x="7210425" y="3082926"/>
              <a:ext cx="130175" cy="131763"/>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8" name="Oval 15">
              <a:extLst>
                <a:ext uri="{FF2B5EF4-FFF2-40B4-BE49-F238E27FC236}">
                  <a16:creationId xmlns:a16="http://schemas.microsoft.com/office/drawing/2014/main" id="{6CEB8A68-A424-4B27-B500-94B1E41B2307}"/>
                </a:ext>
              </a:extLst>
            </p:cNvPr>
            <p:cNvSpPr>
              <a:spLocks noChangeArrowheads="1"/>
            </p:cNvSpPr>
            <p:nvPr/>
          </p:nvSpPr>
          <p:spPr bwMode="auto">
            <a:xfrm>
              <a:off x="7612063" y="4770438"/>
              <a:ext cx="406400" cy="406400"/>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89" name="Oval 16">
              <a:extLst>
                <a:ext uri="{FF2B5EF4-FFF2-40B4-BE49-F238E27FC236}">
                  <a16:creationId xmlns:a16="http://schemas.microsoft.com/office/drawing/2014/main" id="{D9B471B9-3CE6-4898-BB36-9A235EC15978}"/>
                </a:ext>
              </a:extLst>
            </p:cNvPr>
            <p:cNvSpPr>
              <a:spLocks noChangeArrowheads="1"/>
            </p:cNvSpPr>
            <p:nvPr/>
          </p:nvSpPr>
          <p:spPr bwMode="auto">
            <a:xfrm>
              <a:off x="7404100" y="2713038"/>
              <a:ext cx="415925" cy="412750"/>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0" name="Oval 17">
              <a:extLst>
                <a:ext uri="{FF2B5EF4-FFF2-40B4-BE49-F238E27FC236}">
                  <a16:creationId xmlns:a16="http://schemas.microsoft.com/office/drawing/2014/main" id="{ADF32CF9-9E1A-4EFB-A0CB-C579FA3173A0}"/>
                </a:ext>
              </a:extLst>
            </p:cNvPr>
            <p:cNvSpPr>
              <a:spLocks noChangeArrowheads="1"/>
            </p:cNvSpPr>
            <p:nvPr/>
          </p:nvSpPr>
          <p:spPr bwMode="auto">
            <a:xfrm>
              <a:off x="7075488" y="4330701"/>
              <a:ext cx="307975" cy="306388"/>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1" name="Line 18">
              <a:extLst>
                <a:ext uri="{FF2B5EF4-FFF2-40B4-BE49-F238E27FC236}">
                  <a16:creationId xmlns:a16="http://schemas.microsoft.com/office/drawing/2014/main" id="{37191549-4F2C-4E4B-8D20-E83C6A3DE79A}"/>
                </a:ext>
              </a:extLst>
            </p:cNvPr>
            <p:cNvSpPr>
              <a:spLocks noChangeShapeType="1"/>
            </p:cNvSpPr>
            <p:nvPr/>
          </p:nvSpPr>
          <p:spPr bwMode="auto">
            <a:xfrm>
              <a:off x="7546975" y="4695826"/>
              <a:ext cx="268288" cy="277813"/>
            </a:xfrm>
            <a:prstGeom prst="line">
              <a:avLst/>
            </a:prstGeom>
            <a:noFill/>
            <a:ln w="15875" cap="flat">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2" name="Line 19">
              <a:extLst>
                <a:ext uri="{FF2B5EF4-FFF2-40B4-BE49-F238E27FC236}">
                  <a16:creationId xmlns:a16="http://schemas.microsoft.com/office/drawing/2014/main" id="{46B7B6EB-661C-4396-A894-C8551FBFEE6A}"/>
                </a:ext>
              </a:extLst>
            </p:cNvPr>
            <p:cNvSpPr>
              <a:spLocks noChangeShapeType="1"/>
            </p:cNvSpPr>
            <p:nvPr/>
          </p:nvSpPr>
          <p:spPr bwMode="auto">
            <a:xfrm>
              <a:off x="6065838" y="4886326"/>
              <a:ext cx="0" cy="1008063"/>
            </a:xfrm>
            <a:prstGeom prst="line">
              <a:avLst/>
            </a:prstGeom>
            <a:noFill/>
            <a:ln w="14288" cap="flat">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3" name="Oval 20">
              <a:extLst>
                <a:ext uri="{FF2B5EF4-FFF2-40B4-BE49-F238E27FC236}">
                  <a16:creationId xmlns:a16="http://schemas.microsoft.com/office/drawing/2014/main" id="{9FEE6CED-5DD1-46A0-9A38-6F020DCE9F5C}"/>
                </a:ext>
              </a:extLst>
            </p:cNvPr>
            <p:cNvSpPr>
              <a:spLocks noChangeArrowheads="1"/>
            </p:cNvSpPr>
            <p:nvPr/>
          </p:nvSpPr>
          <p:spPr bwMode="auto">
            <a:xfrm>
              <a:off x="5783263" y="5610226"/>
              <a:ext cx="568325" cy="568325"/>
            </a:xfrm>
            <a:prstGeom prst="ellipse">
              <a:avLst/>
            </a:prstGeom>
            <a:solidFill>
              <a:srgbClr val="0FA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4" name="Line 21">
              <a:extLst>
                <a:ext uri="{FF2B5EF4-FFF2-40B4-BE49-F238E27FC236}">
                  <a16:creationId xmlns:a16="http://schemas.microsoft.com/office/drawing/2014/main" id="{C67B3816-E5B6-410C-866B-8E26CABF2C09}"/>
                </a:ext>
              </a:extLst>
            </p:cNvPr>
            <p:cNvSpPr>
              <a:spLocks noChangeShapeType="1"/>
            </p:cNvSpPr>
            <p:nvPr/>
          </p:nvSpPr>
          <p:spPr bwMode="auto">
            <a:xfrm>
              <a:off x="6815138" y="3771901"/>
              <a:ext cx="306388" cy="0"/>
            </a:xfrm>
            <a:prstGeom prst="line">
              <a:avLst/>
            </a:prstGeom>
            <a:noFill/>
            <a:ln w="7938" cap="flat">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5" name="Freeform 22">
              <a:extLst>
                <a:ext uri="{FF2B5EF4-FFF2-40B4-BE49-F238E27FC236}">
                  <a16:creationId xmlns:a16="http://schemas.microsoft.com/office/drawing/2014/main" id="{A81AC01B-CD23-4C03-9A84-FB36EF497AD5}"/>
                </a:ext>
              </a:extLst>
            </p:cNvPr>
            <p:cNvSpPr>
              <a:spLocks noEditPoints="1"/>
            </p:cNvSpPr>
            <p:nvPr/>
          </p:nvSpPr>
          <p:spPr bwMode="auto">
            <a:xfrm>
              <a:off x="7194550" y="4370388"/>
              <a:ext cx="152400" cy="153988"/>
            </a:xfrm>
            <a:custGeom>
              <a:avLst/>
              <a:gdLst>
                <a:gd name="T0" fmla="*/ 65 w 79"/>
                <a:gd name="T1" fmla="*/ 14 h 80"/>
                <a:gd name="T2" fmla="*/ 14 w 79"/>
                <a:gd name="T3" fmla="*/ 14 h 80"/>
                <a:gd name="T4" fmla="*/ 14 w 79"/>
                <a:gd name="T5" fmla="*/ 66 h 80"/>
                <a:gd name="T6" fmla="*/ 65 w 79"/>
                <a:gd name="T7" fmla="*/ 66 h 80"/>
                <a:gd name="T8" fmla="*/ 65 w 79"/>
                <a:gd name="T9" fmla="*/ 14 h 80"/>
                <a:gd name="T10" fmla="*/ 20 w 79"/>
                <a:gd name="T11" fmla="*/ 59 h 80"/>
                <a:gd name="T12" fmla="*/ 20 w 79"/>
                <a:gd name="T13" fmla="*/ 21 h 80"/>
                <a:gd name="T14" fmla="*/ 59 w 79"/>
                <a:gd name="T15" fmla="*/ 21 h 80"/>
                <a:gd name="T16" fmla="*/ 59 w 79"/>
                <a:gd name="T17" fmla="*/ 59 h 80"/>
                <a:gd name="T18" fmla="*/ 20 w 79"/>
                <a:gd name="T19" fmla="*/ 5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0">
                  <a:moveTo>
                    <a:pt x="65" y="14"/>
                  </a:moveTo>
                  <a:cubicBezTo>
                    <a:pt x="51" y="0"/>
                    <a:pt x="28" y="0"/>
                    <a:pt x="14" y="14"/>
                  </a:cubicBezTo>
                  <a:cubicBezTo>
                    <a:pt x="0" y="29"/>
                    <a:pt x="0" y="52"/>
                    <a:pt x="14" y="66"/>
                  </a:cubicBezTo>
                  <a:cubicBezTo>
                    <a:pt x="28" y="80"/>
                    <a:pt x="51" y="80"/>
                    <a:pt x="65" y="66"/>
                  </a:cubicBezTo>
                  <a:cubicBezTo>
                    <a:pt x="79" y="52"/>
                    <a:pt x="79" y="29"/>
                    <a:pt x="65" y="14"/>
                  </a:cubicBezTo>
                  <a:close/>
                  <a:moveTo>
                    <a:pt x="20" y="59"/>
                  </a:moveTo>
                  <a:cubicBezTo>
                    <a:pt x="10" y="49"/>
                    <a:pt x="10" y="31"/>
                    <a:pt x="20" y="21"/>
                  </a:cubicBezTo>
                  <a:cubicBezTo>
                    <a:pt x="31" y="10"/>
                    <a:pt x="48" y="10"/>
                    <a:pt x="59" y="21"/>
                  </a:cubicBezTo>
                  <a:cubicBezTo>
                    <a:pt x="69" y="31"/>
                    <a:pt x="69" y="49"/>
                    <a:pt x="59" y="59"/>
                  </a:cubicBezTo>
                  <a:cubicBezTo>
                    <a:pt x="48" y="70"/>
                    <a:pt x="31" y="70"/>
                    <a:pt x="20"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6" name="Freeform 23">
              <a:extLst>
                <a:ext uri="{FF2B5EF4-FFF2-40B4-BE49-F238E27FC236}">
                  <a16:creationId xmlns:a16="http://schemas.microsoft.com/office/drawing/2014/main" id="{95392EB6-FB5A-41C2-A2EC-B5B7F4F3BE7E}"/>
                </a:ext>
              </a:extLst>
            </p:cNvPr>
            <p:cNvSpPr>
              <a:spLocks/>
            </p:cNvSpPr>
            <p:nvPr/>
          </p:nvSpPr>
          <p:spPr bwMode="auto">
            <a:xfrm>
              <a:off x="7129463" y="4494213"/>
              <a:ext cx="92075" cy="95250"/>
            </a:xfrm>
            <a:custGeom>
              <a:avLst/>
              <a:gdLst>
                <a:gd name="T0" fmla="*/ 17 w 48"/>
                <a:gd name="T1" fmla="*/ 45 h 49"/>
                <a:gd name="T2" fmla="*/ 3 w 48"/>
                <a:gd name="T3" fmla="*/ 45 h 49"/>
                <a:gd name="T4" fmla="*/ 3 w 48"/>
                <a:gd name="T5" fmla="*/ 45 h 49"/>
                <a:gd name="T6" fmla="*/ 3 w 48"/>
                <a:gd name="T7" fmla="*/ 31 h 49"/>
                <a:gd name="T8" fmla="*/ 31 w 48"/>
                <a:gd name="T9" fmla="*/ 4 h 49"/>
                <a:gd name="T10" fmla="*/ 45 w 48"/>
                <a:gd name="T11" fmla="*/ 4 h 49"/>
                <a:gd name="T12" fmla="*/ 45 w 48"/>
                <a:gd name="T13" fmla="*/ 4 h 49"/>
                <a:gd name="T14" fmla="*/ 45 w 48"/>
                <a:gd name="T15" fmla="*/ 18 h 49"/>
                <a:gd name="T16" fmla="*/ 17 w 48"/>
                <a:gd name="T17" fmla="*/ 4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9">
                  <a:moveTo>
                    <a:pt x="17" y="45"/>
                  </a:moveTo>
                  <a:cubicBezTo>
                    <a:pt x="14" y="49"/>
                    <a:pt x="7" y="49"/>
                    <a:pt x="3" y="45"/>
                  </a:cubicBezTo>
                  <a:cubicBezTo>
                    <a:pt x="3" y="45"/>
                    <a:pt x="3" y="45"/>
                    <a:pt x="3" y="45"/>
                  </a:cubicBezTo>
                  <a:cubicBezTo>
                    <a:pt x="0" y="41"/>
                    <a:pt x="0" y="35"/>
                    <a:pt x="3" y="31"/>
                  </a:cubicBezTo>
                  <a:cubicBezTo>
                    <a:pt x="31" y="4"/>
                    <a:pt x="31" y="4"/>
                    <a:pt x="31" y="4"/>
                  </a:cubicBezTo>
                  <a:cubicBezTo>
                    <a:pt x="34" y="0"/>
                    <a:pt x="41" y="0"/>
                    <a:pt x="45" y="4"/>
                  </a:cubicBezTo>
                  <a:cubicBezTo>
                    <a:pt x="45" y="4"/>
                    <a:pt x="45" y="4"/>
                    <a:pt x="45" y="4"/>
                  </a:cubicBezTo>
                  <a:cubicBezTo>
                    <a:pt x="48" y="8"/>
                    <a:pt x="48" y="14"/>
                    <a:pt x="45" y="18"/>
                  </a:cubicBezTo>
                  <a:lnTo>
                    <a:pt x="17"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7" name="Freeform 24">
              <a:extLst>
                <a:ext uri="{FF2B5EF4-FFF2-40B4-BE49-F238E27FC236}">
                  <a16:creationId xmlns:a16="http://schemas.microsoft.com/office/drawing/2014/main" id="{9A87BDE3-0B89-49AB-8A4E-5D15DEBC3EFB}"/>
                </a:ext>
              </a:extLst>
            </p:cNvPr>
            <p:cNvSpPr>
              <a:spLocks/>
            </p:cNvSpPr>
            <p:nvPr/>
          </p:nvSpPr>
          <p:spPr bwMode="auto">
            <a:xfrm>
              <a:off x="7183438" y="4481513"/>
              <a:ext cx="52388" cy="53975"/>
            </a:xfrm>
            <a:custGeom>
              <a:avLst/>
              <a:gdLst>
                <a:gd name="T0" fmla="*/ 6 w 27"/>
                <a:gd name="T1" fmla="*/ 26 h 28"/>
                <a:gd name="T2" fmla="*/ 1 w 27"/>
                <a:gd name="T3" fmla="*/ 26 h 28"/>
                <a:gd name="T4" fmla="*/ 1 w 27"/>
                <a:gd name="T5" fmla="*/ 26 h 28"/>
                <a:gd name="T6" fmla="*/ 1 w 27"/>
                <a:gd name="T7" fmla="*/ 21 h 28"/>
                <a:gd name="T8" fmla="*/ 21 w 27"/>
                <a:gd name="T9" fmla="*/ 2 h 28"/>
                <a:gd name="T10" fmla="*/ 26 w 27"/>
                <a:gd name="T11" fmla="*/ 2 h 28"/>
                <a:gd name="T12" fmla="*/ 26 w 27"/>
                <a:gd name="T13" fmla="*/ 2 h 28"/>
                <a:gd name="T14" fmla="*/ 26 w 27"/>
                <a:gd name="T15" fmla="*/ 7 h 28"/>
                <a:gd name="T16" fmla="*/ 6 w 27"/>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6" y="26"/>
                  </a:moveTo>
                  <a:cubicBezTo>
                    <a:pt x="5" y="28"/>
                    <a:pt x="3" y="28"/>
                    <a:pt x="1" y="26"/>
                  </a:cubicBezTo>
                  <a:cubicBezTo>
                    <a:pt x="1" y="26"/>
                    <a:pt x="1" y="26"/>
                    <a:pt x="1" y="26"/>
                  </a:cubicBezTo>
                  <a:cubicBezTo>
                    <a:pt x="0" y="25"/>
                    <a:pt x="0" y="23"/>
                    <a:pt x="1" y="21"/>
                  </a:cubicBezTo>
                  <a:cubicBezTo>
                    <a:pt x="21" y="2"/>
                    <a:pt x="21" y="2"/>
                    <a:pt x="21" y="2"/>
                  </a:cubicBezTo>
                  <a:cubicBezTo>
                    <a:pt x="22" y="0"/>
                    <a:pt x="25" y="0"/>
                    <a:pt x="26" y="2"/>
                  </a:cubicBezTo>
                  <a:cubicBezTo>
                    <a:pt x="26" y="2"/>
                    <a:pt x="26" y="2"/>
                    <a:pt x="26" y="2"/>
                  </a:cubicBezTo>
                  <a:cubicBezTo>
                    <a:pt x="27" y="3"/>
                    <a:pt x="27" y="5"/>
                    <a:pt x="26" y="7"/>
                  </a:cubicBezTo>
                  <a:lnTo>
                    <a:pt x="6"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8" name="Freeform 25">
              <a:extLst>
                <a:ext uri="{FF2B5EF4-FFF2-40B4-BE49-F238E27FC236}">
                  <a16:creationId xmlns:a16="http://schemas.microsoft.com/office/drawing/2014/main" id="{08369189-15BA-48F8-867B-86CB85A3734C}"/>
                </a:ext>
              </a:extLst>
            </p:cNvPr>
            <p:cNvSpPr>
              <a:spLocks/>
            </p:cNvSpPr>
            <p:nvPr/>
          </p:nvSpPr>
          <p:spPr bwMode="auto">
            <a:xfrm>
              <a:off x="7232650" y="4395788"/>
              <a:ext cx="88900" cy="88900"/>
            </a:xfrm>
            <a:custGeom>
              <a:avLst/>
              <a:gdLst>
                <a:gd name="T0" fmla="*/ 34 w 46"/>
                <a:gd name="T1" fmla="*/ 13 h 47"/>
                <a:gd name="T2" fmla="*/ 35 w 46"/>
                <a:gd name="T3" fmla="*/ 47 h 47"/>
                <a:gd name="T4" fmla="*/ 37 w 46"/>
                <a:gd name="T5" fmla="*/ 45 h 47"/>
                <a:gd name="T6" fmla="*/ 37 w 46"/>
                <a:gd name="T7" fmla="*/ 10 h 47"/>
                <a:gd name="T8" fmla="*/ 1 w 46"/>
                <a:gd name="T9" fmla="*/ 10 h 47"/>
                <a:gd name="T10" fmla="*/ 0 w 46"/>
                <a:gd name="T11" fmla="*/ 12 h 47"/>
                <a:gd name="T12" fmla="*/ 34 w 46"/>
                <a:gd name="T13" fmla="*/ 13 h 47"/>
              </a:gdLst>
              <a:ahLst/>
              <a:cxnLst>
                <a:cxn ang="0">
                  <a:pos x="T0" y="T1"/>
                </a:cxn>
                <a:cxn ang="0">
                  <a:pos x="T2" y="T3"/>
                </a:cxn>
                <a:cxn ang="0">
                  <a:pos x="T4" y="T5"/>
                </a:cxn>
                <a:cxn ang="0">
                  <a:pos x="T6" y="T7"/>
                </a:cxn>
                <a:cxn ang="0">
                  <a:pos x="T8" y="T9"/>
                </a:cxn>
                <a:cxn ang="0">
                  <a:pos x="T10" y="T11"/>
                </a:cxn>
                <a:cxn ang="0">
                  <a:pos x="T12" y="T13"/>
                </a:cxn>
              </a:cxnLst>
              <a:rect l="0" t="0" r="r" b="b"/>
              <a:pathLst>
                <a:path w="46" h="47">
                  <a:moveTo>
                    <a:pt x="34" y="13"/>
                  </a:moveTo>
                  <a:cubicBezTo>
                    <a:pt x="43" y="22"/>
                    <a:pt x="43" y="37"/>
                    <a:pt x="35" y="47"/>
                  </a:cubicBezTo>
                  <a:cubicBezTo>
                    <a:pt x="36" y="46"/>
                    <a:pt x="36" y="46"/>
                    <a:pt x="37" y="45"/>
                  </a:cubicBezTo>
                  <a:cubicBezTo>
                    <a:pt x="46" y="36"/>
                    <a:pt x="46" y="20"/>
                    <a:pt x="37" y="10"/>
                  </a:cubicBezTo>
                  <a:cubicBezTo>
                    <a:pt x="27" y="0"/>
                    <a:pt x="11" y="0"/>
                    <a:pt x="1" y="10"/>
                  </a:cubicBezTo>
                  <a:cubicBezTo>
                    <a:pt x="1" y="10"/>
                    <a:pt x="0" y="11"/>
                    <a:pt x="0" y="12"/>
                  </a:cubicBezTo>
                  <a:cubicBezTo>
                    <a:pt x="10" y="3"/>
                    <a:pt x="24" y="4"/>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99" name="Oval 26">
              <a:extLst>
                <a:ext uri="{FF2B5EF4-FFF2-40B4-BE49-F238E27FC236}">
                  <a16:creationId xmlns:a16="http://schemas.microsoft.com/office/drawing/2014/main" id="{F166E71D-29E3-4A33-895A-C59A44012A62}"/>
                </a:ext>
              </a:extLst>
            </p:cNvPr>
            <p:cNvSpPr>
              <a:spLocks noChangeArrowheads="1"/>
            </p:cNvSpPr>
            <p:nvPr/>
          </p:nvSpPr>
          <p:spPr bwMode="auto">
            <a:xfrm>
              <a:off x="5875338" y="2832101"/>
              <a:ext cx="358775" cy="360363"/>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0" name="Freeform 27">
              <a:extLst>
                <a:ext uri="{FF2B5EF4-FFF2-40B4-BE49-F238E27FC236}">
                  <a16:creationId xmlns:a16="http://schemas.microsoft.com/office/drawing/2014/main" id="{F365560F-38B4-4424-906A-02C2565B5A2F}"/>
                </a:ext>
              </a:extLst>
            </p:cNvPr>
            <p:cNvSpPr>
              <a:spLocks noEditPoints="1"/>
            </p:cNvSpPr>
            <p:nvPr/>
          </p:nvSpPr>
          <p:spPr bwMode="auto">
            <a:xfrm>
              <a:off x="5943600" y="2900363"/>
              <a:ext cx="220663" cy="222250"/>
            </a:xfrm>
            <a:custGeom>
              <a:avLst/>
              <a:gdLst>
                <a:gd name="T0" fmla="*/ 99 w 115"/>
                <a:gd name="T1" fmla="*/ 88 h 116"/>
                <a:gd name="T2" fmla="*/ 104 w 115"/>
                <a:gd name="T3" fmla="*/ 75 h 116"/>
                <a:gd name="T4" fmla="*/ 23 w 115"/>
                <a:gd name="T5" fmla="*/ 24 h 116"/>
                <a:gd name="T6" fmla="*/ 30 w 115"/>
                <a:gd name="T7" fmla="*/ 24 h 116"/>
                <a:gd name="T8" fmla="*/ 27 w 115"/>
                <a:gd name="T9" fmla="*/ 24 h 116"/>
                <a:gd name="T10" fmla="*/ 21 w 115"/>
                <a:gd name="T11" fmla="*/ 34 h 116"/>
                <a:gd name="T12" fmla="*/ 28 w 115"/>
                <a:gd name="T13" fmla="*/ 32 h 116"/>
                <a:gd name="T14" fmla="*/ 32 w 115"/>
                <a:gd name="T15" fmla="*/ 40 h 116"/>
                <a:gd name="T16" fmla="*/ 25 w 115"/>
                <a:gd name="T17" fmla="*/ 45 h 116"/>
                <a:gd name="T18" fmla="*/ 15 w 115"/>
                <a:gd name="T19" fmla="*/ 52 h 116"/>
                <a:gd name="T20" fmla="*/ 25 w 115"/>
                <a:gd name="T21" fmla="*/ 61 h 116"/>
                <a:gd name="T22" fmla="*/ 40 w 115"/>
                <a:gd name="T23" fmla="*/ 70 h 116"/>
                <a:gd name="T24" fmla="*/ 34 w 115"/>
                <a:gd name="T25" fmla="*/ 86 h 116"/>
                <a:gd name="T26" fmla="*/ 28 w 115"/>
                <a:gd name="T27" fmla="*/ 100 h 116"/>
                <a:gd name="T28" fmla="*/ 25 w 115"/>
                <a:gd name="T29" fmla="*/ 90 h 116"/>
                <a:gd name="T30" fmla="*/ 21 w 115"/>
                <a:gd name="T31" fmla="*/ 68 h 116"/>
                <a:gd name="T32" fmla="*/ 11 w 115"/>
                <a:gd name="T33" fmla="*/ 55 h 116"/>
                <a:gd name="T34" fmla="*/ 33 w 115"/>
                <a:gd name="T35" fmla="*/ 11 h 116"/>
                <a:gd name="T36" fmla="*/ 23 w 115"/>
                <a:gd name="T37" fmla="*/ 19 h 116"/>
                <a:gd name="T38" fmla="*/ 103 w 115"/>
                <a:gd name="T39" fmla="*/ 48 h 116"/>
                <a:gd name="T40" fmla="*/ 96 w 115"/>
                <a:gd name="T41" fmla="*/ 57 h 116"/>
                <a:gd name="T42" fmla="*/ 92 w 115"/>
                <a:gd name="T43" fmla="*/ 62 h 116"/>
                <a:gd name="T44" fmla="*/ 84 w 115"/>
                <a:gd name="T45" fmla="*/ 63 h 116"/>
                <a:gd name="T46" fmla="*/ 75 w 115"/>
                <a:gd name="T47" fmla="*/ 54 h 116"/>
                <a:gd name="T48" fmla="*/ 68 w 115"/>
                <a:gd name="T49" fmla="*/ 58 h 116"/>
                <a:gd name="T50" fmla="*/ 69 w 115"/>
                <a:gd name="T51" fmla="*/ 69 h 116"/>
                <a:gd name="T52" fmla="*/ 56 w 115"/>
                <a:gd name="T53" fmla="*/ 75 h 116"/>
                <a:gd name="T54" fmla="*/ 44 w 115"/>
                <a:gd name="T55" fmla="*/ 56 h 116"/>
                <a:gd name="T56" fmla="*/ 60 w 115"/>
                <a:gd name="T57" fmla="*/ 49 h 116"/>
                <a:gd name="T58" fmla="*/ 62 w 115"/>
                <a:gd name="T59" fmla="*/ 48 h 116"/>
                <a:gd name="T60" fmla="*/ 58 w 115"/>
                <a:gd name="T61" fmla="*/ 47 h 116"/>
                <a:gd name="T62" fmla="*/ 48 w 115"/>
                <a:gd name="T63" fmla="*/ 47 h 116"/>
                <a:gd name="T64" fmla="*/ 49 w 115"/>
                <a:gd name="T65" fmla="*/ 37 h 116"/>
                <a:gd name="T66" fmla="*/ 53 w 115"/>
                <a:gd name="T67" fmla="*/ 37 h 116"/>
                <a:gd name="T68" fmla="*/ 58 w 115"/>
                <a:gd name="T69" fmla="*/ 23 h 116"/>
                <a:gd name="T70" fmla="*/ 73 w 115"/>
                <a:gd name="T71" fmla="*/ 24 h 116"/>
                <a:gd name="T72" fmla="*/ 82 w 115"/>
                <a:gd name="T73" fmla="*/ 19 h 116"/>
                <a:gd name="T74" fmla="*/ 93 w 115"/>
                <a:gd name="T75" fmla="*/ 20 h 116"/>
                <a:gd name="T76" fmla="*/ 103 w 115"/>
                <a:gd name="T77" fmla="*/ 61 h 116"/>
                <a:gd name="T78" fmla="*/ 103 w 115"/>
                <a:gd name="T79" fmla="*/ 68 h 116"/>
                <a:gd name="T80" fmla="*/ 100 w 115"/>
                <a:gd name="T81" fmla="*/ 66 h 116"/>
                <a:gd name="T82" fmla="*/ 102 w 115"/>
                <a:gd name="T83" fmla="*/ 57 h 116"/>
                <a:gd name="T84" fmla="*/ 105 w 115"/>
                <a:gd name="T85" fmla="*/ 49 h 116"/>
                <a:gd name="T86" fmla="*/ 107 w 115"/>
                <a:gd name="T87" fmla="*/ 38 h 116"/>
                <a:gd name="T88" fmla="*/ 85 w 115"/>
                <a:gd name="T89" fmla="*/ 64 h 116"/>
                <a:gd name="T90" fmla="*/ 71 w 115"/>
                <a:gd name="T91" fmla="*/ 74 h 116"/>
                <a:gd name="T92" fmla="*/ 35 w 115"/>
                <a:gd name="T93" fmla="*/ 25 h 116"/>
                <a:gd name="T94" fmla="*/ 31 w 115"/>
                <a:gd name="T95" fmla="*/ 17 h 116"/>
                <a:gd name="T96" fmla="*/ 45 w 115"/>
                <a:gd name="T97" fmla="*/ 11 h 116"/>
                <a:gd name="T98" fmla="*/ 49 w 115"/>
                <a:gd name="T99" fmla="*/ 17 h 116"/>
                <a:gd name="T100" fmla="*/ 41 w 115"/>
                <a:gd name="T101" fmla="*/ 27 h 116"/>
                <a:gd name="T102" fmla="*/ 56 w 115"/>
                <a:gd name="T103" fmla="*/ 16 h 116"/>
                <a:gd name="T104" fmla="*/ 58 w 115"/>
                <a:gd name="T105" fmla="*/ 14 h 116"/>
                <a:gd name="T106" fmla="*/ 46 w 115"/>
                <a:gd name="T107" fmla="*/ 27 h 116"/>
                <a:gd name="T108" fmla="*/ 74 w 115"/>
                <a:gd name="T109" fmla="*/ 19 h 116"/>
                <a:gd name="T110" fmla="*/ 86 w 115"/>
                <a:gd name="T111" fmla="*/ 15 h 116"/>
                <a:gd name="T112" fmla="*/ 27 w 115"/>
                <a:gd name="T113" fmla="*/ 57 h 116"/>
                <a:gd name="T114" fmla="*/ 24 w 115"/>
                <a:gd name="T115" fmla="*/ 58 h 116"/>
                <a:gd name="T116" fmla="*/ 23 w 115"/>
                <a:gd name="T117" fmla="*/ 54 h 116"/>
                <a:gd name="T118" fmla="*/ 109 w 115"/>
                <a:gd name="T119" fmla="*/ 7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5" h="116">
                  <a:moveTo>
                    <a:pt x="58" y="0"/>
                  </a:moveTo>
                  <a:cubicBezTo>
                    <a:pt x="26" y="0"/>
                    <a:pt x="0" y="26"/>
                    <a:pt x="0" y="58"/>
                  </a:cubicBezTo>
                  <a:cubicBezTo>
                    <a:pt x="0" y="90"/>
                    <a:pt x="26" y="116"/>
                    <a:pt x="58" y="116"/>
                  </a:cubicBezTo>
                  <a:cubicBezTo>
                    <a:pt x="90" y="116"/>
                    <a:pt x="115" y="90"/>
                    <a:pt x="115" y="58"/>
                  </a:cubicBezTo>
                  <a:cubicBezTo>
                    <a:pt x="115" y="26"/>
                    <a:pt x="90" y="0"/>
                    <a:pt x="58" y="0"/>
                  </a:cubicBezTo>
                  <a:close/>
                  <a:moveTo>
                    <a:pt x="108" y="75"/>
                  </a:moveTo>
                  <a:cubicBezTo>
                    <a:pt x="107" y="75"/>
                    <a:pt x="107" y="75"/>
                    <a:pt x="107" y="76"/>
                  </a:cubicBezTo>
                  <a:cubicBezTo>
                    <a:pt x="107" y="76"/>
                    <a:pt x="107" y="76"/>
                    <a:pt x="107" y="76"/>
                  </a:cubicBezTo>
                  <a:cubicBezTo>
                    <a:pt x="106" y="80"/>
                    <a:pt x="104" y="83"/>
                    <a:pt x="102" y="87"/>
                  </a:cubicBezTo>
                  <a:cubicBezTo>
                    <a:pt x="102" y="87"/>
                    <a:pt x="101" y="87"/>
                    <a:pt x="101" y="87"/>
                  </a:cubicBezTo>
                  <a:cubicBezTo>
                    <a:pt x="100" y="87"/>
                    <a:pt x="99" y="88"/>
                    <a:pt x="99" y="88"/>
                  </a:cubicBezTo>
                  <a:cubicBezTo>
                    <a:pt x="98" y="88"/>
                    <a:pt x="98" y="88"/>
                    <a:pt x="98" y="88"/>
                  </a:cubicBezTo>
                  <a:cubicBezTo>
                    <a:pt x="97" y="87"/>
                    <a:pt x="98" y="86"/>
                    <a:pt x="98" y="85"/>
                  </a:cubicBezTo>
                  <a:cubicBezTo>
                    <a:pt x="98" y="85"/>
                    <a:pt x="98" y="85"/>
                    <a:pt x="97" y="84"/>
                  </a:cubicBezTo>
                  <a:cubicBezTo>
                    <a:pt x="98" y="83"/>
                    <a:pt x="97" y="82"/>
                    <a:pt x="97" y="81"/>
                  </a:cubicBezTo>
                  <a:cubicBezTo>
                    <a:pt x="97" y="81"/>
                    <a:pt x="98" y="81"/>
                    <a:pt x="99" y="81"/>
                  </a:cubicBezTo>
                  <a:cubicBezTo>
                    <a:pt x="99" y="80"/>
                    <a:pt x="99" y="79"/>
                    <a:pt x="99" y="79"/>
                  </a:cubicBezTo>
                  <a:cubicBezTo>
                    <a:pt x="100" y="78"/>
                    <a:pt x="100" y="79"/>
                    <a:pt x="100" y="79"/>
                  </a:cubicBezTo>
                  <a:cubicBezTo>
                    <a:pt x="100" y="79"/>
                    <a:pt x="100" y="78"/>
                    <a:pt x="100" y="78"/>
                  </a:cubicBezTo>
                  <a:cubicBezTo>
                    <a:pt x="101" y="78"/>
                    <a:pt x="101" y="77"/>
                    <a:pt x="102" y="78"/>
                  </a:cubicBezTo>
                  <a:cubicBezTo>
                    <a:pt x="102" y="77"/>
                    <a:pt x="102" y="76"/>
                    <a:pt x="103" y="76"/>
                  </a:cubicBezTo>
                  <a:cubicBezTo>
                    <a:pt x="103" y="75"/>
                    <a:pt x="104" y="75"/>
                    <a:pt x="104" y="75"/>
                  </a:cubicBezTo>
                  <a:cubicBezTo>
                    <a:pt x="105" y="75"/>
                    <a:pt x="104" y="74"/>
                    <a:pt x="105" y="74"/>
                  </a:cubicBezTo>
                  <a:cubicBezTo>
                    <a:pt x="106" y="74"/>
                    <a:pt x="107" y="74"/>
                    <a:pt x="108" y="75"/>
                  </a:cubicBezTo>
                  <a:cubicBezTo>
                    <a:pt x="108" y="75"/>
                    <a:pt x="108" y="75"/>
                    <a:pt x="108" y="75"/>
                  </a:cubicBezTo>
                  <a:close/>
                  <a:moveTo>
                    <a:pt x="17" y="24"/>
                  </a:moveTo>
                  <a:cubicBezTo>
                    <a:pt x="17" y="25"/>
                    <a:pt x="18" y="25"/>
                    <a:pt x="18" y="25"/>
                  </a:cubicBezTo>
                  <a:cubicBezTo>
                    <a:pt x="19" y="25"/>
                    <a:pt x="19" y="24"/>
                    <a:pt x="19" y="24"/>
                  </a:cubicBezTo>
                  <a:cubicBezTo>
                    <a:pt x="19" y="24"/>
                    <a:pt x="20" y="25"/>
                    <a:pt x="20" y="25"/>
                  </a:cubicBezTo>
                  <a:cubicBezTo>
                    <a:pt x="20" y="25"/>
                    <a:pt x="20" y="23"/>
                    <a:pt x="20" y="23"/>
                  </a:cubicBezTo>
                  <a:cubicBezTo>
                    <a:pt x="20" y="22"/>
                    <a:pt x="20" y="22"/>
                    <a:pt x="20" y="22"/>
                  </a:cubicBezTo>
                  <a:cubicBezTo>
                    <a:pt x="21" y="21"/>
                    <a:pt x="21" y="22"/>
                    <a:pt x="21" y="22"/>
                  </a:cubicBezTo>
                  <a:cubicBezTo>
                    <a:pt x="22" y="23"/>
                    <a:pt x="22" y="23"/>
                    <a:pt x="23" y="24"/>
                  </a:cubicBezTo>
                  <a:cubicBezTo>
                    <a:pt x="23" y="25"/>
                    <a:pt x="22" y="25"/>
                    <a:pt x="23" y="25"/>
                  </a:cubicBezTo>
                  <a:cubicBezTo>
                    <a:pt x="23" y="25"/>
                    <a:pt x="23" y="24"/>
                    <a:pt x="23" y="24"/>
                  </a:cubicBezTo>
                  <a:cubicBezTo>
                    <a:pt x="24" y="23"/>
                    <a:pt x="23" y="24"/>
                    <a:pt x="23" y="24"/>
                  </a:cubicBezTo>
                  <a:cubicBezTo>
                    <a:pt x="22" y="22"/>
                    <a:pt x="23" y="20"/>
                    <a:pt x="23" y="20"/>
                  </a:cubicBezTo>
                  <a:cubicBezTo>
                    <a:pt x="24" y="20"/>
                    <a:pt x="24" y="20"/>
                    <a:pt x="24" y="21"/>
                  </a:cubicBezTo>
                  <a:cubicBezTo>
                    <a:pt x="24" y="20"/>
                    <a:pt x="26" y="20"/>
                    <a:pt x="26" y="21"/>
                  </a:cubicBezTo>
                  <a:cubicBezTo>
                    <a:pt x="26" y="21"/>
                    <a:pt x="27" y="21"/>
                    <a:pt x="28" y="21"/>
                  </a:cubicBezTo>
                  <a:cubicBezTo>
                    <a:pt x="28" y="21"/>
                    <a:pt x="28" y="21"/>
                    <a:pt x="28" y="22"/>
                  </a:cubicBezTo>
                  <a:cubicBezTo>
                    <a:pt x="29" y="22"/>
                    <a:pt x="29" y="22"/>
                    <a:pt x="30" y="22"/>
                  </a:cubicBezTo>
                  <a:cubicBezTo>
                    <a:pt x="30" y="23"/>
                    <a:pt x="30" y="23"/>
                    <a:pt x="30" y="23"/>
                  </a:cubicBezTo>
                  <a:cubicBezTo>
                    <a:pt x="30" y="24"/>
                    <a:pt x="30" y="24"/>
                    <a:pt x="30" y="24"/>
                  </a:cubicBezTo>
                  <a:cubicBezTo>
                    <a:pt x="30" y="24"/>
                    <a:pt x="31" y="25"/>
                    <a:pt x="31" y="25"/>
                  </a:cubicBezTo>
                  <a:cubicBezTo>
                    <a:pt x="32" y="25"/>
                    <a:pt x="31" y="25"/>
                    <a:pt x="32" y="25"/>
                  </a:cubicBezTo>
                  <a:cubicBezTo>
                    <a:pt x="32" y="26"/>
                    <a:pt x="32" y="26"/>
                    <a:pt x="32" y="27"/>
                  </a:cubicBezTo>
                  <a:cubicBezTo>
                    <a:pt x="31" y="26"/>
                    <a:pt x="31" y="27"/>
                    <a:pt x="31" y="27"/>
                  </a:cubicBezTo>
                  <a:cubicBezTo>
                    <a:pt x="31" y="27"/>
                    <a:pt x="30" y="27"/>
                    <a:pt x="30" y="27"/>
                  </a:cubicBezTo>
                  <a:cubicBezTo>
                    <a:pt x="30" y="27"/>
                    <a:pt x="30" y="27"/>
                    <a:pt x="30" y="28"/>
                  </a:cubicBezTo>
                  <a:cubicBezTo>
                    <a:pt x="30" y="29"/>
                    <a:pt x="30" y="29"/>
                    <a:pt x="30" y="30"/>
                  </a:cubicBezTo>
                  <a:cubicBezTo>
                    <a:pt x="29" y="30"/>
                    <a:pt x="28" y="29"/>
                    <a:pt x="27" y="28"/>
                  </a:cubicBezTo>
                  <a:cubicBezTo>
                    <a:pt x="26" y="28"/>
                    <a:pt x="26" y="28"/>
                    <a:pt x="25" y="28"/>
                  </a:cubicBezTo>
                  <a:cubicBezTo>
                    <a:pt x="26" y="26"/>
                    <a:pt x="28" y="27"/>
                    <a:pt x="28" y="25"/>
                  </a:cubicBezTo>
                  <a:cubicBezTo>
                    <a:pt x="28" y="24"/>
                    <a:pt x="27" y="25"/>
                    <a:pt x="27" y="24"/>
                  </a:cubicBezTo>
                  <a:cubicBezTo>
                    <a:pt x="26" y="24"/>
                    <a:pt x="26" y="23"/>
                    <a:pt x="26" y="24"/>
                  </a:cubicBezTo>
                  <a:cubicBezTo>
                    <a:pt x="25" y="23"/>
                    <a:pt x="25" y="23"/>
                    <a:pt x="24" y="23"/>
                  </a:cubicBezTo>
                  <a:cubicBezTo>
                    <a:pt x="24" y="24"/>
                    <a:pt x="25" y="24"/>
                    <a:pt x="25" y="24"/>
                  </a:cubicBezTo>
                  <a:cubicBezTo>
                    <a:pt x="25" y="24"/>
                    <a:pt x="25" y="25"/>
                    <a:pt x="25" y="26"/>
                  </a:cubicBezTo>
                  <a:cubicBezTo>
                    <a:pt x="24" y="26"/>
                    <a:pt x="23" y="27"/>
                    <a:pt x="22" y="27"/>
                  </a:cubicBezTo>
                  <a:cubicBezTo>
                    <a:pt x="22" y="27"/>
                    <a:pt x="22" y="27"/>
                    <a:pt x="22" y="28"/>
                  </a:cubicBezTo>
                  <a:cubicBezTo>
                    <a:pt x="21" y="28"/>
                    <a:pt x="21" y="29"/>
                    <a:pt x="21" y="29"/>
                  </a:cubicBezTo>
                  <a:cubicBezTo>
                    <a:pt x="20" y="30"/>
                    <a:pt x="20" y="30"/>
                    <a:pt x="19" y="31"/>
                  </a:cubicBezTo>
                  <a:cubicBezTo>
                    <a:pt x="19" y="31"/>
                    <a:pt x="19" y="31"/>
                    <a:pt x="19" y="31"/>
                  </a:cubicBezTo>
                  <a:cubicBezTo>
                    <a:pt x="19" y="32"/>
                    <a:pt x="20" y="32"/>
                    <a:pt x="19" y="33"/>
                  </a:cubicBezTo>
                  <a:cubicBezTo>
                    <a:pt x="20" y="33"/>
                    <a:pt x="21" y="34"/>
                    <a:pt x="21" y="34"/>
                  </a:cubicBezTo>
                  <a:cubicBezTo>
                    <a:pt x="22" y="34"/>
                    <a:pt x="22" y="34"/>
                    <a:pt x="22" y="34"/>
                  </a:cubicBezTo>
                  <a:cubicBezTo>
                    <a:pt x="22" y="34"/>
                    <a:pt x="22" y="34"/>
                    <a:pt x="23" y="34"/>
                  </a:cubicBezTo>
                  <a:cubicBezTo>
                    <a:pt x="23" y="35"/>
                    <a:pt x="23" y="36"/>
                    <a:pt x="23" y="37"/>
                  </a:cubicBezTo>
                  <a:cubicBezTo>
                    <a:pt x="24" y="36"/>
                    <a:pt x="24" y="35"/>
                    <a:pt x="24" y="34"/>
                  </a:cubicBezTo>
                  <a:cubicBezTo>
                    <a:pt x="24" y="34"/>
                    <a:pt x="24" y="34"/>
                    <a:pt x="24" y="34"/>
                  </a:cubicBezTo>
                  <a:cubicBezTo>
                    <a:pt x="24" y="33"/>
                    <a:pt x="24" y="34"/>
                    <a:pt x="25" y="34"/>
                  </a:cubicBezTo>
                  <a:cubicBezTo>
                    <a:pt x="24" y="32"/>
                    <a:pt x="25" y="31"/>
                    <a:pt x="25" y="29"/>
                  </a:cubicBezTo>
                  <a:cubicBezTo>
                    <a:pt x="25" y="29"/>
                    <a:pt x="25" y="29"/>
                    <a:pt x="26" y="29"/>
                  </a:cubicBezTo>
                  <a:cubicBezTo>
                    <a:pt x="26" y="29"/>
                    <a:pt x="26" y="30"/>
                    <a:pt x="27" y="29"/>
                  </a:cubicBezTo>
                  <a:cubicBezTo>
                    <a:pt x="27" y="29"/>
                    <a:pt x="27" y="30"/>
                    <a:pt x="28" y="30"/>
                  </a:cubicBezTo>
                  <a:cubicBezTo>
                    <a:pt x="28" y="30"/>
                    <a:pt x="28" y="31"/>
                    <a:pt x="28" y="32"/>
                  </a:cubicBezTo>
                  <a:cubicBezTo>
                    <a:pt x="28" y="32"/>
                    <a:pt x="29" y="32"/>
                    <a:pt x="29" y="32"/>
                  </a:cubicBezTo>
                  <a:cubicBezTo>
                    <a:pt x="30" y="32"/>
                    <a:pt x="30" y="31"/>
                    <a:pt x="30" y="31"/>
                  </a:cubicBezTo>
                  <a:cubicBezTo>
                    <a:pt x="31" y="31"/>
                    <a:pt x="30" y="33"/>
                    <a:pt x="31" y="33"/>
                  </a:cubicBezTo>
                  <a:cubicBezTo>
                    <a:pt x="31" y="33"/>
                    <a:pt x="31" y="34"/>
                    <a:pt x="31" y="34"/>
                  </a:cubicBezTo>
                  <a:cubicBezTo>
                    <a:pt x="31" y="35"/>
                    <a:pt x="32" y="35"/>
                    <a:pt x="32" y="36"/>
                  </a:cubicBezTo>
                  <a:cubicBezTo>
                    <a:pt x="32" y="36"/>
                    <a:pt x="32" y="35"/>
                    <a:pt x="33" y="36"/>
                  </a:cubicBezTo>
                  <a:cubicBezTo>
                    <a:pt x="33" y="37"/>
                    <a:pt x="33" y="37"/>
                    <a:pt x="33" y="38"/>
                  </a:cubicBezTo>
                  <a:cubicBezTo>
                    <a:pt x="33" y="39"/>
                    <a:pt x="33" y="39"/>
                    <a:pt x="34" y="40"/>
                  </a:cubicBezTo>
                  <a:cubicBezTo>
                    <a:pt x="33" y="40"/>
                    <a:pt x="34" y="41"/>
                    <a:pt x="34" y="41"/>
                  </a:cubicBezTo>
                  <a:cubicBezTo>
                    <a:pt x="33" y="41"/>
                    <a:pt x="33" y="40"/>
                    <a:pt x="32" y="41"/>
                  </a:cubicBezTo>
                  <a:cubicBezTo>
                    <a:pt x="32" y="41"/>
                    <a:pt x="32" y="40"/>
                    <a:pt x="32" y="40"/>
                  </a:cubicBezTo>
                  <a:cubicBezTo>
                    <a:pt x="32" y="40"/>
                    <a:pt x="32" y="41"/>
                    <a:pt x="31" y="40"/>
                  </a:cubicBezTo>
                  <a:cubicBezTo>
                    <a:pt x="31" y="39"/>
                    <a:pt x="32" y="39"/>
                    <a:pt x="32" y="37"/>
                  </a:cubicBezTo>
                  <a:cubicBezTo>
                    <a:pt x="32" y="37"/>
                    <a:pt x="31" y="39"/>
                    <a:pt x="30" y="38"/>
                  </a:cubicBezTo>
                  <a:cubicBezTo>
                    <a:pt x="30" y="39"/>
                    <a:pt x="30" y="39"/>
                    <a:pt x="30" y="39"/>
                  </a:cubicBezTo>
                  <a:cubicBezTo>
                    <a:pt x="30" y="39"/>
                    <a:pt x="29" y="39"/>
                    <a:pt x="29" y="40"/>
                  </a:cubicBezTo>
                  <a:cubicBezTo>
                    <a:pt x="29" y="41"/>
                    <a:pt x="30" y="41"/>
                    <a:pt x="30" y="41"/>
                  </a:cubicBezTo>
                  <a:cubicBezTo>
                    <a:pt x="30" y="42"/>
                    <a:pt x="29" y="42"/>
                    <a:pt x="28" y="42"/>
                  </a:cubicBezTo>
                  <a:cubicBezTo>
                    <a:pt x="28" y="42"/>
                    <a:pt x="29" y="42"/>
                    <a:pt x="29" y="41"/>
                  </a:cubicBezTo>
                  <a:cubicBezTo>
                    <a:pt x="28" y="42"/>
                    <a:pt x="27" y="42"/>
                    <a:pt x="26" y="43"/>
                  </a:cubicBezTo>
                  <a:cubicBezTo>
                    <a:pt x="26" y="43"/>
                    <a:pt x="27" y="43"/>
                    <a:pt x="27" y="44"/>
                  </a:cubicBezTo>
                  <a:cubicBezTo>
                    <a:pt x="26" y="44"/>
                    <a:pt x="25" y="44"/>
                    <a:pt x="25" y="45"/>
                  </a:cubicBezTo>
                  <a:cubicBezTo>
                    <a:pt x="25" y="46"/>
                    <a:pt x="24" y="46"/>
                    <a:pt x="25" y="47"/>
                  </a:cubicBezTo>
                  <a:cubicBezTo>
                    <a:pt x="24" y="47"/>
                    <a:pt x="24" y="47"/>
                    <a:pt x="24" y="47"/>
                  </a:cubicBezTo>
                  <a:cubicBezTo>
                    <a:pt x="24" y="48"/>
                    <a:pt x="24" y="48"/>
                    <a:pt x="24" y="48"/>
                  </a:cubicBezTo>
                  <a:cubicBezTo>
                    <a:pt x="22" y="49"/>
                    <a:pt x="22" y="49"/>
                    <a:pt x="21" y="51"/>
                  </a:cubicBezTo>
                  <a:cubicBezTo>
                    <a:pt x="21" y="51"/>
                    <a:pt x="22" y="52"/>
                    <a:pt x="22" y="52"/>
                  </a:cubicBezTo>
                  <a:cubicBezTo>
                    <a:pt x="22" y="53"/>
                    <a:pt x="22" y="53"/>
                    <a:pt x="22" y="54"/>
                  </a:cubicBezTo>
                  <a:cubicBezTo>
                    <a:pt x="21" y="54"/>
                    <a:pt x="21" y="53"/>
                    <a:pt x="21" y="52"/>
                  </a:cubicBezTo>
                  <a:cubicBezTo>
                    <a:pt x="21" y="51"/>
                    <a:pt x="19" y="52"/>
                    <a:pt x="19" y="51"/>
                  </a:cubicBezTo>
                  <a:cubicBezTo>
                    <a:pt x="18" y="52"/>
                    <a:pt x="18" y="52"/>
                    <a:pt x="18" y="52"/>
                  </a:cubicBezTo>
                  <a:cubicBezTo>
                    <a:pt x="17" y="52"/>
                    <a:pt x="17" y="51"/>
                    <a:pt x="16" y="51"/>
                  </a:cubicBezTo>
                  <a:cubicBezTo>
                    <a:pt x="16" y="52"/>
                    <a:pt x="15" y="52"/>
                    <a:pt x="15" y="52"/>
                  </a:cubicBezTo>
                  <a:cubicBezTo>
                    <a:pt x="15" y="54"/>
                    <a:pt x="14" y="58"/>
                    <a:pt x="16" y="57"/>
                  </a:cubicBezTo>
                  <a:cubicBezTo>
                    <a:pt x="17" y="57"/>
                    <a:pt x="16" y="56"/>
                    <a:pt x="17" y="56"/>
                  </a:cubicBezTo>
                  <a:cubicBezTo>
                    <a:pt x="18" y="56"/>
                    <a:pt x="18" y="56"/>
                    <a:pt x="19" y="56"/>
                  </a:cubicBezTo>
                  <a:cubicBezTo>
                    <a:pt x="19" y="57"/>
                    <a:pt x="18" y="58"/>
                    <a:pt x="18" y="58"/>
                  </a:cubicBezTo>
                  <a:cubicBezTo>
                    <a:pt x="19" y="59"/>
                    <a:pt x="20" y="59"/>
                    <a:pt x="20" y="59"/>
                  </a:cubicBezTo>
                  <a:cubicBezTo>
                    <a:pt x="20" y="61"/>
                    <a:pt x="20" y="62"/>
                    <a:pt x="20" y="63"/>
                  </a:cubicBezTo>
                  <a:cubicBezTo>
                    <a:pt x="21" y="62"/>
                    <a:pt x="21" y="62"/>
                    <a:pt x="21" y="62"/>
                  </a:cubicBezTo>
                  <a:cubicBezTo>
                    <a:pt x="22" y="62"/>
                    <a:pt x="22" y="62"/>
                    <a:pt x="22" y="63"/>
                  </a:cubicBezTo>
                  <a:cubicBezTo>
                    <a:pt x="22" y="62"/>
                    <a:pt x="23" y="62"/>
                    <a:pt x="23" y="61"/>
                  </a:cubicBezTo>
                  <a:cubicBezTo>
                    <a:pt x="24" y="61"/>
                    <a:pt x="24" y="61"/>
                    <a:pt x="24" y="60"/>
                  </a:cubicBezTo>
                  <a:cubicBezTo>
                    <a:pt x="25" y="60"/>
                    <a:pt x="25" y="61"/>
                    <a:pt x="25" y="61"/>
                  </a:cubicBezTo>
                  <a:cubicBezTo>
                    <a:pt x="26" y="61"/>
                    <a:pt x="25" y="60"/>
                    <a:pt x="26" y="61"/>
                  </a:cubicBezTo>
                  <a:cubicBezTo>
                    <a:pt x="26" y="61"/>
                    <a:pt x="27" y="61"/>
                    <a:pt x="27" y="62"/>
                  </a:cubicBezTo>
                  <a:cubicBezTo>
                    <a:pt x="27" y="62"/>
                    <a:pt x="27" y="62"/>
                    <a:pt x="28" y="62"/>
                  </a:cubicBezTo>
                  <a:cubicBezTo>
                    <a:pt x="29" y="62"/>
                    <a:pt x="29" y="63"/>
                    <a:pt x="30" y="63"/>
                  </a:cubicBezTo>
                  <a:cubicBezTo>
                    <a:pt x="30" y="64"/>
                    <a:pt x="31" y="64"/>
                    <a:pt x="31" y="65"/>
                  </a:cubicBezTo>
                  <a:cubicBezTo>
                    <a:pt x="33" y="64"/>
                    <a:pt x="34" y="67"/>
                    <a:pt x="33" y="68"/>
                  </a:cubicBezTo>
                  <a:cubicBezTo>
                    <a:pt x="33" y="68"/>
                    <a:pt x="34" y="68"/>
                    <a:pt x="34" y="68"/>
                  </a:cubicBezTo>
                  <a:cubicBezTo>
                    <a:pt x="34" y="69"/>
                    <a:pt x="36" y="68"/>
                    <a:pt x="36" y="69"/>
                  </a:cubicBezTo>
                  <a:cubicBezTo>
                    <a:pt x="36" y="69"/>
                    <a:pt x="37" y="69"/>
                    <a:pt x="37" y="69"/>
                  </a:cubicBezTo>
                  <a:cubicBezTo>
                    <a:pt x="38" y="69"/>
                    <a:pt x="39" y="70"/>
                    <a:pt x="39" y="70"/>
                  </a:cubicBezTo>
                  <a:cubicBezTo>
                    <a:pt x="39" y="70"/>
                    <a:pt x="39" y="70"/>
                    <a:pt x="40" y="70"/>
                  </a:cubicBezTo>
                  <a:cubicBezTo>
                    <a:pt x="40" y="71"/>
                    <a:pt x="40" y="71"/>
                    <a:pt x="40" y="72"/>
                  </a:cubicBezTo>
                  <a:cubicBezTo>
                    <a:pt x="40" y="72"/>
                    <a:pt x="40" y="72"/>
                    <a:pt x="40" y="73"/>
                  </a:cubicBezTo>
                  <a:cubicBezTo>
                    <a:pt x="39" y="73"/>
                    <a:pt x="40" y="74"/>
                    <a:pt x="39" y="74"/>
                  </a:cubicBezTo>
                  <a:cubicBezTo>
                    <a:pt x="39" y="75"/>
                    <a:pt x="39" y="75"/>
                    <a:pt x="39" y="76"/>
                  </a:cubicBezTo>
                  <a:cubicBezTo>
                    <a:pt x="38" y="76"/>
                    <a:pt x="38" y="76"/>
                    <a:pt x="38" y="76"/>
                  </a:cubicBezTo>
                  <a:cubicBezTo>
                    <a:pt x="38" y="76"/>
                    <a:pt x="38" y="77"/>
                    <a:pt x="38" y="77"/>
                  </a:cubicBezTo>
                  <a:cubicBezTo>
                    <a:pt x="38" y="78"/>
                    <a:pt x="37" y="80"/>
                    <a:pt x="37" y="81"/>
                  </a:cubicBezTo>
                  <a:cubicBezTo>
                    <a:pt x="37" y="81"/>
                    <a:pt x="37" y="81"/>
                    <a:pt x="36" y="82"/>
                  </a:cubicBezTo>
                  <a:cubicBezTo>
                    <a:pt x="35" y="82"/>
                    <a:pt x="35" y="82"/>
                    <a:pt x="35" y="83"/>
                  </a:cubicBezTo>
                  <a:cubicBezTo>
                    <a:pt x="35" y="83"/>
                    <a:pt x="35" y="84"/>
                    <a:pt x="35" y="84"/>
                  </a:cubicBezTo>
                  <a:cubicBezTo>
                    <a:pt x="35" y="85"/>
                    <a:pt x="34" y="85"/>
                    <a:pt x="34" y="86"/>
                  </a:cubicBezTo>
                  <a:cubicBezTo>
                    <a:pt x="33" y="86"/>
                    <a:pt x="33" y="87"/>
                    <a:pt x="33" y="87"/>
                  </a:cubicBezTo>
                  <a:cubicBezTo>
                    <a:pt x="33" y="87"/>
                    <a:pt x="33" y="87"/>
                    <a:pt x="33" y="87"/>
                  </a:cubicBezTo>
                  <a:cubicBezTo>
                    <a:pt x="32" y="87"/>
                    <a:pt x="32" y="87"/>
                    <a:pt x="31" y="87"/>
                  </a:cubicBezTo>
                  <a:cubicBezTo>
                    <a:pt x="31" y="88"/>
                    <a:pt x="32" y="89"/>
                    <a:pt x="32" y="90"/>
                  </a:cubicBezTo>
                  <a:cubicBezTo>
                    <a:pt x="31" y="90"/>
                    <a:pt x="31" y="90"/>
                    <a:pt x="30" y="90"/>
                  </a:cubicBezTo>
                  <a:cubicBezTo>
                    <a:pt x="30" y="91"/>
                    <a:pt x="30" y="92"/>
                    <a:pt x="28" y="92"/>
                  </a:cubicBezTo>
                  <a:cubicBezTo>
                    <a:pt x="30" y="92"/>
                    <a:pt x="29" y="94"/>
                    <a:pt x="28" y="95"/>
                  </a:cubicBezTo>
                  <a:cubicBezTo>
                    <a:pt x="28" y="95"/>
                    <a:pt x="29" y="95"/>
                    <a:pt x="29" y="96"/>
                  </a:cubicBezTo>
                  <a:cubicBezTo>
                    <a:pt x="29" y="96"/>
                    <a:pt x="29" y="97"/>
                    <a:pt x="28" y="97"/>
                  </a:cubicBezTo>
                  <a:cubicBezTo>
                    <a:pt x="28" y="98"/>
                    <a:pt x="28" y="98"/>
                    <a:pt x="28" y="99"/>
                  </a:cubicBezTo>
                  <a:cubicBezTo>
                    <a:pt x="28" y="99"/>
                    <a:pt x="28" y="99"/>
                    <a:pt x="28" y="100"/>
                  </a:cubicBezTo>
                  <a:cubicBezTo>
                    <a:pt x="28" y="100"/>
                    <a:pt x="29" y="100"/>
                    <a:pt x="29" y="100"/>
                  </a:cubicBezTo>
                  <a:cubicBezTo>
                    <a:pt x="29" y="101"/>
                    <a:pt x="28" y="101"/>
                    <a:pt x="27" y="101"/>
                  </a:cubicBezTo>
                  <a:cubicBezTo>
                    <a:pt x="27" y="101"/>
                    <a:pt x="27" y="100"/>
                    <a:pt x="26" y="100"/>
                  </a:cubicBezTo>
                  <a:cubicBezTo>
                    <a:pt x="26" y="100"/>
                    <a:pt x="26" y="100"/>
                    <a:pt x="26" y="100"/>
                  </a:cubicBezTo>
                  <a:cubicBezTo>
                    <a:pt x="26" y="100"/>
                    <a:pt x="26" y="100"/>
                    <a:pt x="26" y="99"/>
                  </a:cubicBezTo>
                  <a:cubicBezTo>
                    <a:pt x="26" y="99"/>
                    <a:pt x="26" y="98"/>
                    <a:pt x="25" y="97"/>
                  </a:cubicBezTo>
                  <a:cubicBezTo>
                    <a:pt x="25" y="96"/>
                    <a:pt x="25" y="95"/>
                    <a:pt x="25" y="94"/>
                  </a:cubicBezTo>
                  <a:cubicBezTo>
                    <a:pt x="25" y="93"/>
                    <a:pt x="25" y="93"/>
                    <a:pt x="25" y="92"/>
                  </a:cubicBezTo>
                  <a:cubicBezTo>
                    <a:pt x="25" y="92"/>
                    <a:pt x="24" y="92"/>
                    <a:pt x="25" y="92"/>
                  </a:cubicBezTo>
                  <a:cubicBezTo>
                    <a:pt x="25" y="91"/>
                    <a:pt x="26" y="91"/>
                    <a:pt x="25" y="90"/>
                  </a:cubicBezTo>
                  <a:cubicBezTo>
                    <a:pt x="25" y="90"/>
                    <a:pt x="25" y="91"/>
                    <a:pt x="25" y="90"/>
                  </a:cubicBezTo>
                  <a:cubicBezTo>
                    <a:pt x="25" y="89"/>
                    <a:pt x="24" y="86"/>
                    <a:pt x="25" y="86"/>
                  </a:cubicBezTo>
                  <a:cubicBezTo>
                    <a:pt x="26" y="84"/>
                    <a:pt x="25" y="83"/>
                    <a:pt x="25" y="82"/>
                  </a:cubicBezTo>
                  <a:cubicBezTo>
                    <a:pt x="25" y="82"/>
                    <a:pt x="25" y="82"/>
                    <a:pt x="25" y="82"/>
                  </a:cubicBezTo>
                  <a:cubicBezTo>
                    <a:pt x="25" y="81"/>
                    <a:pt x="25" y="81"/>
                    <a:pt x="25" y="80"/>
                  </a:cubicBezTo>
                  <a:cubicBezTo>
                    <a:pt x="25" y="79"/>
                    <a:pt x="25" y="79"/>
                    <a:pt x="25" y="78"/>
                  </a:cubicBezTo>
                  <a:cubicBezTo>
                    <a:pt x="23" y="77"/>
                    <a:pt x="23" y="76"/>
                    <a:pt x="23" y="76"/>
                  </a:cubicBezTo>
                  <a:cubicBezTo>
                    <a:pt x="22" y="75"/>
                    <a:pt x="23" y="75"/>
                    <a:pt x="23" y="75"/>
                  </a:cubicBezTo>
                  <a:cubicBezTo>
                    <a:pt x="22" y="74"/>
                    <a:pt x="21" y="74"/>
                    <a:pt x="21" y="72"/>
                  </a:cubicBezTo>
                  <a:cubicBezTo>
                    <a:pt x="21" y="72"/>
                    <a:pt x="22" y="72"/>
                    <a:pt x="22" y="72"/>
                  </a:cubicBezTo>
                  <a:cubicBezTo>
                    <a:pt x="22" y="71"/>
                    <a:pt x="21" y="71"/>
                    <a:pt x="21" y="71"/>
                  </a:cubicBezTo>
                  <a:cubicBezTo>
                    <a:pt x="22" y="70"/>
                    <a:pt x="20" y="69"/>
                    <a:pt x="21" y="68"/>
                  </a:cubicBezTo>
                  <a:cubicBezTo>
                    <a:pt x="21" y="67"/>
                    <a:pt x="22" y="67"/>
                    <a:pt x="22" y="66"/>
                  </a:cubicBezTo>
                  <a:cubicBezTo>
                    <a:pt x="21" y="65"/>
                    <a:pt x="22" y="65"/>
                    <a:pt x="22" y="65"/>
                  </a:cubicBezTo>
                  <a:cubicBezTo>
                    <a:pt x="22" y="64"/>
                    <a:pt x="21" y="64"/>
                    <a:pt x="21" y="63"/>
                  </a:cubicBezTo>
                  <a:cubicBezTo>
                    <a:pt x="21" y="63"/>
                    <a:pt x="21" y="64"/>
                    <a:pt x="21" y="64"/>
                  </a:cubicBezTo>
                  <a:cubicBezTo>
                    <a:pt x="20" y="64"/>
                    <a:pt x="20" y="63"/>
                    <a:pt x="19" y="63"/>
                  </a:cubicBezTo>
                  <a:cubicBezTo>
                    <a:pt x="19" y="62"/>
                    <a:pt x="19" y="62"/>
                    <a:pt x="19" y="62"/>
                  </a:cubicBezTo>
                  <a:cubicBezTo>
                    <a:pt x="18" y="62"/>
                    <a:pt x="18" y="61"/>
                    <a:pt x="18" y="61"/>
                  </a:cubicBezTo>
                  <a:cubicBezTo>
                    <a:pt x="17" y="61"/>
                    <a:pt x="17" y="61"/>
                    <a:pt x="16" y="61"/>
                  </a:cubicBezTo>
                  <a:cubicBezTo>
                    <a:pt x="16" y="60"/>
                    <a:pt x="16" y="60"/>
                    <a:pt x="16" y="59"/>
                  </a:cubicBezTo>
                  <a:cubicBezTo>
                    <a:pt x="14" y="60"/>
                    <a:pt x="13" y="59"/>
                    <a:pt x="12" y="58"/>
                  </a:cubicBezTo>
                  <a:cubicBezTo>
                    <a:pt x="11" y="57"/>
                    <a:pt x="11" y="57"/>
                    <a:pt x="11" y="55"/>
                  </a:cubicBezTo>
                  <a:cubicBezTo>
                    <a:pt x="11" y="55"/>
                    <a:pt x="10" y="54"/>
                    <a:pt x="10" y="54"/>
                  </a:cubicBezTo>
                  <a:cubicBezTo>
                    <a:pt x="10" y="53"/>
                    <a:pt x="10" y="53"/>
                    <a:pt x="9" y="53"/>
                  </a:cubicBezTo>
                  <a:cubicBezTo>
                    <a:pt x="9" y="54"/>
                    <a:pt x="10" y="54"/>
                    <a:pt x="10" y="55"/>
                  </a:cubicBezTo>
                  <a:cubicBezTo>
                    <a:pt x="9" y="55"/>
                    <a:pt x="9" y="54"/>
                    <a:pt x="9" y="55"/>
                  </a:cubicBezTo>
                  <a:cubicBezTo>
                    <a:pt x="8" y="54"/>
                    <a:pt x="8" y="53"/>
                    <a:pt x="7" y="53"/>
                  </a:cubicBezTo>
                  <a:cubicBezTo>
                    <a:pt x="7" y="52"/>
                    <a:pt x="7" y="52"/>
                    <a:pt x="7" y="52"/>
                  </a:cubicBezTo>
                  <a:cubicBezTo>
                    <a:pt x="7" y="51"/>
                    <a:pt x="7" y="50"/>
                    <a:pt x="6" y="49"/>
                  </a:cubicBezTo>
                  <a:cubicBezTo>
                    <a:pt x="6" y="49"/>
                    <a:pt x="6" y="49"/>
                    <a:pt x="6" y="49"/>
                  </a:cubicBezTo>
                  <a:cubicBezTo>
                    <a:pt x="8" y="40"/>
                    <a:pt x="12" y="31"/>
                    <a:pt x="17" y="24"/>
                  </a:cubicBezTo>
                  <a:close/>
                  <a:moveTo>
                    <a:pt x="24" y="18"/>
                  </a:moveTo>
                  <a:cubicBezTo>
                    <a:pt x="27" y="15"/>
                    <a:pt x="30" y="13"/>
                    <a:pt x="33" y="11"/>
                  </a:cubicBezTo>
                  <a:cubicBezTo>
                    <a:pt x="33" y="12"/>
                    <a:pt x="34" y="11"/>
                    <a:pt x="34" y="12"/>
                  </a:cubicBezTo>
                  <a:cubicBezTo>
                    <a:pt x="34" y="13"/>
                    <a:pt x="32" y="12"/>
                    <a:pt x="32" y="13"/>
                  </a:cubicBezTo>
                  <a:cubicBezTo>
                    <a:pt x="31" y="13"/>
                    <a:pt x="32" y="13"/>
                    <a:pt x="32" y="14"/>
                  </a:cubicBezTo>
                  <a:cubicBezTo>
                    <a:pt x="31" y="14"/>
                    <a:pt x="31" y="14"/>
                    <a:pt x="31" y="15"/>
                  </a:cubicBezTo>
                  <a:cubicBezTo>
                    <a:pt x="29" y="14"/>
                    <a:pt x="29" y="15"/>
                    <a:pt x="28" y="15"/>
                  </a:cubicBezTo>
                  <a:cubicBezTo>
                    <a:pt x="29" y="17"/>
                    <a:pt x="28" y="17"/>
                    <a:pt x="28" y="18"/>
                  </a:cubicBezTo>
                  <a:cubicBezTo>
                    <a:pt x="27" y="18"/>
                    <a:pt x="27" y="18"/>
                    <a:pt x="26" y="18"/>
                  </a:cubicBezTo>
                  <a:cubicBezTo>
                    <a:pt x="26" y="18"/>
                    <a:pt x="27" y="18"/>
                    <a:pt x="27" y="18"/>
                  </a:cubicBezTo>
                  <a:cubicBezTo>
                    <a:pt x="27" y="19"/>
                    <a:pt x="27" y="19"/>
                    <a:pt x="26" y="19"/>
                  </a:cubicBezTo>
                  <a:cubicBezTo>
                    <a:pt x="26" y="20"/>
                    <a:pt x="24" y="19"/>
                    <a:pt x="23" y="19"/>
                  </a:cubicBezTo>
                  <a:cubicBezTo>
                    <a:pt x="23" y="19"/>
                    <a:pt x="23" y="19"/>
                    <a:pt x="23" y="19"/>
                  </a:cubicBezTo>
                  <a:cubicBezTo>
                    <a:pt x="23" y="19"/>
                    <a:pt x="23" y="19"/>
                    <a:pt x="23" y="18"/>
                  </a:cubicBezTo>
                  <a:cubicBezTo>
                    <a:pt x="24" y="19"/>
                    <a:pt x="24" y="19"/>
                    <a:pt x="25" y="19"/>
                  </a:cubicBezTo>
                  <a:cubicBezTo>
                    <a:pt x="25" y="18"/>
                    <a:pt x="24" y="18"/>
                    <a:pt x="24" y="18"/>
                  </a:cubicBezTo>
                  <a:close/>
                  <a:moveTo>
                    <a:pt x="104" y="34"/>
                  </a:moveTo>
                  <a:cubicBezTo>
                    <a:pt x="104" y="34"/>
                    <a:pt x="104" y="34"/>
                    <a:pt x="104" y="35"/>
                  </a:cubicBezTo>
                  <a:cubicBezTo>
                    <a:pt x="104" y="36"/>
                    <a:pt x="105" y="35"/>
                    <a:pt x="105" y="35"/>
                  </a:cubicBezTo>
                  <a:cubicBezTo>
                    <a:pt x="105" y="35"/>
                    <a:pt x="106" y="36"/>
                    <a:pt x="106" y="37"/>
                  </a:cubicBezTo>
                  <a:cubicBezTo>
                    <a:pt x="106" y="38"/>
                    <a:pt x="106" y="39"/>
                    <a:pt x="106" y="40"/>
                  </a:cubicBezTo>
                  <a:cubicBezTo>
                    <a:pt x="105" y="41"/>
                    <a:pt x="105" y="42"/>
                    <a:pt x="105" y="43"/>
                  </a:cubicBezTo>
                  <a:cubicBezTo>
                    <a:pt x="104" y="43"/>
                    <a:pt x="104" y="43"/>
                    <a:pt x="103" y="43"/>
                  </a:cubicBezTo>
                  <a:cubicBezTo>
                    <a:pt x="103" y="45"/>
                    <a:pt x="104" y="47"/>
                    <a:pt x="103" y="48"/>
                  </a:cubicBezTo>
                  <a:cubicBezTo>
                    <a:pt x="102" y="48"/>
                    <a:pt x="102" y="48"/>
                    <a:pt x="102" y="47"/>
                  </a:cubicBezTo>
                  <a:cubicBezTo>
                    <a:pt x="102" y="46"/>
                    <a:pt x="101" y="46"/>
                    <a:pt x="101" y="45"/>
                  </a:cubicBezTo>
                  <a:cubicBezTo>
                    <a:pt x="100" y="45"/>
                    <a:pt x="101" y="46"/>
                    <a:pt x="100" y="46"/>
                  </a:cubicBezTo>
                  <a:cubicBezTo>
                    <a:pt x="100" y="47"/>
                    <a:pt x="100" y="47"/>
                    <a:pt x="100" y="47"/>
                  </a:cubicBezTo>
                  <a:cubicBezTo>
                    <a:pt x="100" y="47"/>
                    <a:pt x="100" y="47"/>
                    <a:pt x="100" y="48"/>
                  </a:cubicBezTo>
                  <a:cubicBezTo>
                    <a:pt x="100" y="48"/>
                    <a:pt x="100" y="49"/>
                    <a:pt x="100" y="49"/>
                  </a:cubicBezTo>
                  <a:cubicBezTo>
                    <a:pt x="100" y="49"/>
                    <a:pt x="101" y="50"/>
                    <a:pt x="101" y="50"/>
                  </a:cubicBezTo>
                  <a:cubicBezTo>
                    <a:pt x="100" y="51"/>
                    <a:pt x="101" y="52"/>
                    <a:pt x="100" y="53"/>
                  </a:cubicBezTo>
                  <a:cubicBezTo>
                    <a:pt x="100" y="53"/>
                    <a:pt x="100" y="53"/>
                    <a:pt x="100" y="53"/>
                  </a:cubicBezTo>
                  <a:cubicBezTo>
                    <a:pt x="100" y="54"/>
                    <a:pt x="99" y="55"/>
                    <a:pt x="98" y="56"/>
                  </a:cubicBezTo>
                  <a:cubicBezTo>
                    <a:pt x="97" y="56"/>
                    <a:pt x="97" y="56"/>
                    <a:pt x="96" y="57"/>
                  </a:cubicBezTo>
                  <a:cubicBezTo>
                    <a:pt x="97" y="57"/>
                    <a:pt x="97" y="57"/>
                    <a:pt x="97" y="57"/>
                  </a:cubicBezTo>
                  <a:cubicBezTo>
                    <a:pt x="97" y="58"/>
                    <a:pt x="97" y="58"/>
                    <a:pt x="96" y="58"/>
                  </a:cubicBezTo>
                  <a:cubicBezTo>
                    <a:pt x="97" y="61"/>
                    <a:pt x="96" y="63"/>
                    <a:pt x="94" y="63"/>
                  </a:cubicBezTo>
                  <a:cubicBezTo>
                    <a:pt x="94" y="63"/>
                    <a:pt x="94" y="62"/>
                    <a:pt x="94" y="62"/>
                  </a:cubicBezTo>
                  <a:cubicBezTo>
                    <a:pt x="94" y="62"/>
                    <a:pt x="93" y="61"/>
                    <a:pt x="93" y="61"/>
                  </a:cubicBezTo>
                  <a:cubicBezTo>
                    <a:pt x="92" y="61"/>
                    <a:pt x="93" y="62"/>
                    <a:pt x="93" y="63"/>
                  </a:cubicBezTo>
                  <a:cubicBezTo>
                    <a:pt x="93" y="63"/>
                    <a:pt x="93" y="64"/>
                    <a:pt x="94" y="64"/>
                  </a:cubicBezTo>
                  <a:cubicBezTo>
                    <a:pt x="94" y="65"/>
                    <a:pt x="95" y="66"/>
                    <a:pt x="95" y="67"/>
                  </a:cubicBezTo>
                  <a:cubicBezTo>
                    <a:pt x="94" y="66"/>
                    <a:pt x="93" y="65"/>
                    <a:pt x="92" y="64"/>
                  </a:cubicBezTo>
                  <a:cubicBezTo>
                    <a:pt x="92" y="64"/>
                    <a:pt x="92" y="63"/>
                    <a:pt x="92" y="63"/>
                  </a:cubicBezTo>
                  <a:cubicBezTo>
                    <a:pt x="91" y="62"/>
                    <a:pt x="92" y="62"/>
                    <a:pt x="92" y="62"/>
                  </a:cubicBezTo>
                  <a:cubicBezTo>
                    <a:pt x="92" y="61"/>
                    <a:pt x="92" y="61"/>
                    <a:pt x="91" y="61"/>
                  </a:cubicBezTo>
                  <a:cubicBezTo>
                    <a:pt x="91" y="60"/>
                    <a:pt x="91" y="60"/>
                    <a:pt x="91" y="59"/>
                  </a:cubicBezTo>
                  <a:cubicBezTo>
                    <a:pt x="91" y="59"/>
                    <a:pt x="90" y="59"/>
                    <a:pt x="90" y="59"/>
                  </a:cubicBezTo>
                  <a:cubicBezTo>
                    <a:pt x="89" y="58"/>
                    <a:pt x="90" y="58"/>
                    <a:pt x="90" y="58"/>
                  </a:cubicBezTo>
                  <a:cubicBezTo>
                    <a:pt x="89" y="57"/>
                    <a:pt x="89" y="56"/>
                    <a:pt x="89" y="56"/>
                  </a:cubicBezTo>
                  <a:cubicBezTo>
                    <a:pt x="88" y="56"/>
                    <a:pt x="88" y="56"/>
                    <a:pt x="87" y="57"/>
                  </a:cubicBezTo>
                  <a:cubicBezTo>
                    <a:pt x="87" y="57"/>
                    <a:pt x="86" y="57"/>
                    <a:pt x="86" y="58"/>
                  </a:cubicBezTo>
                  <a:cubicBezTo>
                    <a:pt x="86" y="58"/>
                    <a:pt x="86" y="59"/>
                    <a:pt x="85" y="59"/>
                  </a:cubicBezTo>
                  <a:cubicBezTo>
                    <a:pt x="85" y="59"/>
                    <a:pt x="85" y="59"/>
                    <a:pt x="85" y="60"/>
                  </a:cubicBezTo>
                  <a:cubicBezTo>
                    <a:pt x="85" y="60"/>
                    <a:pt x="85" y="60"/>
                    <a:pt x="85" y="60"/>
                  </a:cubicBezTo>
                  <a:cubicBezTo>
                    <a:pt x="85" y="61"/>
                    <a:pt x="84" y="62"/>
                    <a:pt x="84" y="63"/>
                  </a:cubicBezTo>
                  <a:cubicBezTo>
                    <a:pt x="83" y="63"/>
                    <a:pt x="83" y="63"/>
                    <a:pt x="83" y="63"/>
                  </a:cubicBezTo>
                  <a:cubicBezTo>
                    <a:pt x="83" y="63"/>
                    <a:pt x="83" y="62"/>
                    <a:pt x="83" y="62"/>
                  </a:cubicBezTo>
                  <a:cubicBezTo>
                    <a:pt x="83" y="61"/>
                    <a:pt x="82" y="61"/>
                    <a:pt x="82" y="61"/>
                  </a:cubicBezTo>
                  <a:cubicBezTo>
                    <a:pt x="82" y="60"/>
                    <a:pt x="81" y="59"/>
                    <a:pt x="81" y="58"/>
                  </a:cubicBezTo>
                  <a:cubicBezTo>
                    <a:pt x="81" y="57"/>
                    <a:pt x="80" y="57"/>
                    <a:pt x="81" y="56"/>
                  </a:cubicBezTo>
                  <a:cubicBezTo>
                    <a:pt x="80" y="56"/>
                    <a:pt x="80" y="56"/>
                    <a:pt x="80" y="56"/>
                  </a:cubicBezTo>
                  <a:cubicBezTo>
                    <a:pt x="80" y="56"/>
                    <a:pt x="80" y="55"/>
                    <a:pt x="80" y="55"/>
                  </a:cubicBezTo>
                  <a:cubicBezTo>
                    <a:pt x="79" y="55"/>
                    <a:pt x="79" y="54"/>
                    <a:pt x="78" y="54"/>
                  </a:cubicBezTo>
                  <a:cubicBezTo>
                    <a:pt x="77" y="54"/>
                    <a:pt x="77" y="54"/>
                    <a:pt x="77" y="54"/>
                  </a:cubicBezTo>
                  <a:cubicBezTo>
                    <a:pt x="76" y="54"/>
                    <a:pt x="76" y="55"/>
                    <a:pt x="75" y="55"/>
                  </a:cubicBezTo>
                  <a:cubicBezTo>
                    <a:pt x="75" y="54"/>
                    <a:pt x="75" y="54"/>
                    <a:pt x="75" y="54"/>
                  </a:cubicBezTo>
                  <a:cubicBezTo>
                    <a:pt x="73" y="54"/>
                    <a:pt x="73" y="52"/>
                    <a:pt x="72" y="51"/>
                  </a:cubicBezTo>
                  <a:cubicBezTo>
                    <a:pt x="72" y="51"/>
                    <a:pt x="72" y="51"/>
                    <a:pt x="72" y="51"/>
                  </a:cubicBezTo>
                  <a:cubicBezTo>
                    <a:pt x="72" y="51"/>
                    <a:pt x="72" y="52"/>
                    <a:pt x="73" y="52"/>
                  </a:cubicBezTo>
                  <a:cubicBezTo>
                    <a:pt x="73" y="53"/>
                    <a:pt x="73" y="53"/>
                    <a:pt x="73" y="54"/>
                  </a:cubicBezTo>
                  <a:cubicBezTo>
                    <a:pt x="74" y="54"/>
                    <a:pt x="74" y="54"/>
                    <a:pt x="75" y="54"/>
                  </a:cubicBezTo>
                  <a:cubicBezTo>
                    <a:pt x="75" y="55"/>
                    <a:pt x="76" y="55"/>
                    <a:pt x="76" y="56"/>
                  </a:cubicBezTo>
                  <a:cubicBezTo>
                    <a:pt x="76" y="57"/>
                    <a:pt x="75" y="57"/>
                    <a:pt x="75" y="57"/>
                  </a:cubicBezTo>
                  <a:cubicBezTo>
                    <a:pt x="75" y="58"/>
                    <a:pt x="74" y="58"/>
                    <a:pt x="74" y="58"/>
                  </a:cubicBezTo>
                  <a:cubicBezTo>
                    <a:pt x="73" y="59"/>
                    <a:pt x="73" y="59"/>
                    <a:pt x="73" y="59"/>
                  </a:cubicBezTo>
                  <a:cubicBezTo>
                    <a:pt x="72" y="60"/>
                    <a:pt x="71" y="60"/>
                    <a:pt x="70" y="61"/>
                  </a:cubicBezTo>
                  <a:cubicBezTo>
                    <a:pt x="69" y="60"/>
                    <a:pt x="69" y="59"/>
                    <a:pt x="68" y="58"/>
                  </a:cubicBezTo>
                  <a:cubicBezTo>
                    <a:pt x="68" y="57"/>
                    <a:pt x="67" y="56"/>
                    <a:pt x="66" y="55"/>
                  </a:cubicBezTo>
                  <a:cubicBezTo>
                    <a:pt x="67" y="55"/>
                    <a:pt x="66" y="54"/>
                    <a:pt x="66" y="53"/>
                  </a:cubicBezTo>
                  <a:cubicBezTo>
                    <a:pt x="66" y="53"/>
                    <a:pt x="66" y="54"/>
                    <a:pt x="66" y="55"/>
                  </a:cubicBezTo>
                  <a:cubicBezTo>
                    <a:pt x="66" y="56"/>
                    <a:pt x="67" y="56"/>
                    <a:pt x="67" y="56"/>
                  </a:cubicBezTo>
                  <a:cubicBezTo>
                    <a:pt x="66" y="58"/>
                    <a:pt x="68" y="58"/>
                    <a:pt x="68" y="59"/>
                  </a:cubicBezTo>
                  <a:cubicBezTo>
                    <a:pt x="68" y="60"/>
                    <a:pt x="69" y="60"/>
                    <a:pt x="69" y="62"/>
                  </a:cubicBezTo>
                  <a:cubicBezTo>
                    <a:pt x="70" y="62"/>
                    <a:pt x="70" y="62"/>
                    <a:pt x="71" y="62"/>
                  </a:cubicBezTo>
                  <a:cubicBezTo>
                    <a:pt x="71" y="62"/>
                    <a:pt x="71" y="61"/>
                    <a:pt x="72" y="61"/>
                  </a:cubicBezTo>
                  <a:cubicBezTo>
                    <a:pt x="73" y="61"/>
                    <a:pt x="72" y="62"/>
                    <a:pt x="72" y="63"/>
                  </a:cubicBezTo>
                  <a:cubicBezTo>
                    <a:pt x="71" y="65"/>
                    <a:pt x="71" y="66"/>
                    <a:pt x="70" y="68"/>
                  </a:cubicBezTo>
                  <a:cubicBezTo>
                    <a:pt x="69" y="68"/>
                    <a:pt x="69" y="68"/>
                    <a:pt x="69" y="69"/>
                  </a:cubicBezTo>
                  <a:cubicBezTo>
                    <a:pt x="68" y="70"/>
                    <a:pt x="68" y="70"/>
                    <a:pt x="68" y="71"/>
                  </a:cubicBezTo>
                  <a:cubicBezTo>
                    <a:pt x="68" y="73"/>
                    <a:pt x="68" y="75"/>
                    <a:pt x="68" y="77"/>
                  </a:cubicBezTo>
                  <a:cubicBezTo>
                    <a:pt x="66" y="78"/>
                    <a:pt x="66" y="79"/>
                    <a:pt x="66" y="82"/>
                  </a:cubicBezTo>
                  <a:cubicBezTo>
                    <a:pt x="65" y="82"/>
                    <a:pt x="65" y="82"/>
                    <a:pt x="65" y="82"/>
                  </a:cubicBezTo>
                  <a:cubicBezTo>
                    <a:pt x="65" y="83"/>
                    <a:pt x="64" y="83"/>
                    <a:pt x="64" y="84"/>
                  </a:cubicBezTo>
                  <a:cubicBezTo>
                    <a:pt x="64" y="85"/>
                    <a:pt x="63" y="85"/>
                    <a:pt x="63" y="86"/>
                  </a:cubicBezTo>
                  <a:cubicBezTo>
                    <a:pt x="61" y="87"/>
                    <a:pt x="60" y="88"/>
                    <a:pt x="59" y="88"/>
                  </a:cubicBezTo>
                  <a:cubicBezTo>
                    <a:pt x="58" y="87"/>
                    <a:pt x="58" y="85"/>
                    <a:pt x="57" y="84"/>
                  </a:cubicBezTo>
                  <a:cubicBezTo>
                    <a:pt x="57" y="83"/>
                    <a:pt x="57" y="83"/>
                    <a:pt x="57" y="82"/>
                  </a:cubicBezTo>
                  <a:cubicBezTo>
                    <a:pt x="57" y="81"/>
                    <a:pt x="56" y="80"/>
                    <a:pt x="56" y="79"/>
                  </a:cubicBezTo>
                  <a:cubicBezTo>
                    <a:pt x="56" y="78"/>
                    <a:pt x="56" y="76"/>
                    <a:pt x="56" y="75"/>
                  </a:cubicBezTo>
                  <a:cubicBezTo>
                    <a:pt x="56" y="74"/>
                    <a:pt x="56" y="73"/>
                    <a:pt x="56" y="72"/>
                  </a:cubicBezTo>
                  <a:cubicBezTo>
                    <a:pt x="56" y="71"/>
                    <a:pt x="55" y="70"/>
                    <a:pt x="55" y="69"/>
                  </a:cubicBezTo>
                  <a:cubicBezTo>
                    <a:pt x="55" y="68"/>
                    <a:pt x="55" y="67"/>
                    <a:pt x="55" y="65"/>
                  </a:cubicBezTo>
                  <a:cubicBezTo>
                    <a:pt x="54" y="65"/>
                    <a:pt x="54" y="66"/>
                    <a:pt x="54" y="66"/>
                  </a:cubicBezTo>
                  <a:cubicBezTo>
                    <a:pt x="53" y="66"/>
                    <a:pt x="53" y="65"/>
                    <a:pt x="52" y="65"/>
                  </a:cubicBezTo>
                  <a:cubicBezTo>
                    <a:pt x="52" y="65"/>
                    <a:pt x="52" y="65"/>
                    <a:pt x="52" y="65"/>
                  </a:cubicBezTo>
                  <a:cubicBezTo>
                    <a:pt x="51" y="65"/>
                    <a:pt x="51" y="65"/>
                    <a:pt x="51" y="66"/>
                  </a:cubicBezTo>
                  <a:cubicBezTo>
                    <a:pt x="50" y="66"/>
                    <a:pt x="49" y="66"/>
                    <a:pt x="48" y="66"/>
                  </a:cubicBezTo>
                  <a:cubicBezTo>
                    <a:pt x="47" y="66"/>
                    <a:pt x="47" y="65"/>
                    <a:pt x="46" y="64"/>
                  </a:cubicBezTo>
                  <a:cubicBezTo>
                    <a:pt x="45" y="63"/>
                    <a:pt x="45" y="62"/>
                    <a:pt x="44" y="61"/>
                  </a:cubicBezTo>
                  <a:cubicBezTo>
                    <a:pt x="44" y="60"/>
                    <a:pt x="44" y="58"/>
                    <a:pt x="44" y="56"/>
                  </a:cubicBezTo>
                  <a:cubicBezTo>
                    <a:pt x="45" y="55"/>
                    <a:pt x="45" y="55"/>
                    <a:pt x="45" y="53"/>
                  </a:cubicBezTo>
                  <a:cubicBezTo>
                    <a:pt x="46" y="53"/>
                    <a:pt x="47" y="52"/>
                    <a:pt x="47" y="52"/>
                  </a:cubicBezTo>
                  <a:cubicBezTo>
                    <a:pt x="47" y="51"/>
                    <a:pt x="47" y="50"/>
                    <a:pt x="47" y="49"/>
                  </a:cubicBezTo>
                  <a:cubicBezTo>
                    <a:pt x="48" y="48"/>
                    <a:pt x="49" y="48"/>
                    <a:pt x="49" y="47"/>
                  </a:cubicBezTo>
                  <a:cubicBezTo>
                    <a:pt x="49" y="47"/>
                    <a:pt x="50" y="48"/>
                    <a:pt x="50" y="48"/>
                  </a:cubicBezTo>
                  <a:cubicBezTo>
                    <a:pt x="50" y="47"/>
                    <a:pt x="52" y="47"/>
                    <a:pt x="53" y="47"/>
                  </a:cubicBezTo>
                  <a:cubicBezTo>
                    <a:pt x="54" y="47"/>
                    <a:pt x="55" y="47"/>
                    <a:pt x="56" y="47"/>
                  </a:cubicBezTo>
                  <a:cubicBezTo>
                    <a:pt x="56" y="47"/>
                    <a:pt x="56" y="47"/>
                    <a:pt x="56" y="47"/>
                  </a:cubicBezTo>
                  <a:cubicBezTo>
                    <a:pt x="56" y="48"/>
                    <a:pt x="56" y="48"/>
                    <a:pt x="56" y="49"/>
                  </a:cubicBezTo>
                  <a:cubicBezTo>
                    <a:pt x="57" y="50"/>
                    <a:pt x="58" y="50"/>
                    <a:pt x="59" y="51"/>
                  </a:cubicBezTo>
                  <a:cubicBezTo>
                    <a:pt x="60" y="50"/>
                    <a:pt x="59" y="50"/>
                    <a:pt x="60" y="49"/>
                  </a:cubicBezTo>
                  <a:cubicBezTo>
                    <a:pt x="62" y="49"/>
                    <a:pt x="63" y="50"/>
                    <a:pt x="65" y="50"/>
                  </a:cubicBezTo>
                  <a:cubicBezTo>
                    <a:pt x="65" y="50"/>
                    <a:pt x="65" y="49"/>
                    <a:pt x="65" y="48"/>
                  </a:cubicBezTo>
                  <a:cubicBezTo>
                    <a:pt x="65" y="48"/>
                    <a:pt x="65" y="48"/>
                    <a:pt x="65" y="47"/>
                  </a:cubicBezTo>
                  <a:cubicBezTo>
                    <a:pt x="65" y="47"/>
                    <a:pt x="65" y="48"/>
                    <a:pt x="65" y="48"/>
                  </a:cubicBezTo>
                  <a:cubicBezTo>
                    <a:pt x="64" y="48"/>
                    <a:pt x="65" y="47"/>
                    <a:pt x="64" y="47"/>
                  </a:cubicBezTo>
                  <a:cubicBezTo>
                    <a:pt x="64" y="48"/>
                    <a:pt x="63" y="48"/>
                    <a:pt x="62" y="47"/>
                  </a:cubicBezTo>
                  <a:cubicBezTo>
                    <a:pt x="62" y="47"/>
                    <a:pt x="62" y="46"/>
                    <a:pt x="61" y="46"/>
                  </a:cubicBezTo>
                  <a:cubicBezTo>
                    <a:pt x="62" y="45"/>
                    <a:pt x="61" y="45"/>
                    <a:pt x="62" y="45"/>
                  </a:cubicBezTo>
                  <a:cubicBezTo>
                    <a:pt x="61" y="45"/>
                    <a:pt x="61" y="45"/>
                    <a:pt x="61" y="45"/>
                  </a:cubicBezTo>
                  <a:cubicBezTo>
                    <a:pt x="61" y="45"/>
                    <a:pt x="61" y="46"/>
                    <a:pt x="61" y="47"/>
                  </a:cubicBezTo>
                  <a:cubicBezTo>
                    <a:pt x="61" y="47"/>
                    <a:pt x="62" y="47"/>
                    <a:pt x="62" y="48"/>
                  </a:cubicBezTo>
                  <a:cubicBezTo>
                    <a:pt x="61" y="48"/>
                    <a:pt x="61" y="48"/>
                    <a:pt x="61" y="47"/>
                  </a:cubicBezTo>
                  <a:cubicBezTo>
                    <a:pt x="61" y="47"/>
                    <a:pt x="61" y="47"/>
                    <a:pt x="61" y="47"/>
                  </a:cubicBezTo>
                  <a:cubicBezTo>
                    <a:pt x="60" y="47"/>
                    <a:pt x="60" y="47"/>
                    <a:pt x="60" y="47"/>
                  </a:cubicBezTo>
                  <a:cubicBezTo>
                    <a:pt x="60" y="47"/>
                    <a:pt x="60" y="46"/>
                    <a:pt x="60" y="46"/>
                  </a:cubicBezTo>
                  <a:cubicBezTo>
                    <a:pt x="60" y="45"/>
                    <a:pt x="59" y="45"/>
                    <a:pt x="59" y="45"/>
                  </a:cubicBezTo>
                  <a:cubicBezTo>
                    <a:pt x="59" y="45"/>
                    <a:pt x="59" y="44"/>
                    <a:pt x="59" y="44"/>
                  </a:cubicBezTo>
                  <a:cubicBezTo>
                    <a:pt x="58" y="43"/>
                    <a:pt x="57" y="43"/>
                    <a:pt x="57" y="42"/>
                  </a:cubicBezTo>
                  <a:cubicBezTo>
                    <a:pt x="56" y="43"/>
                    <a:pt x="58" y="44"/>
                    <a:pt x="59" y="45"/>
                  </a:cubicBezTo>
                  <a:cubicBezTo>
                    <a:pt x="59" y="45"/>
                    <a:pt x="58" y="44"/>
                    <a:pt x="58" y="45"/>
                  </a:cubicBezTo>
                  <a:cubicBezTo>
                    <a:pt x="58" y="45"/>
                    <a:pt x="58" y="45"/>
                    <a:pt x="58" y="45"/>
                  </a:cubicBezTo>
                  <a:cubicBezTo>
                    <a:pt x="58" y="46"/>
                    <a:pt x="57" y="46"/>
                    <a:pt x="58" y="47"/>
                  </a:cubicBezTo>
                  <a:cubicBezTo>
                    <a:pt x="57" y="46"/>
                    <a:pt x="57" y="46"/>
                    <a:pt x="57" y="46"/>
                  </a:cubicBezTo>
                  <a:cubicBezTo>
                    <a:pt x="57" y="46"/>
                    <a:pt x="57" y="46"/>
                    <a:pt x="58" y="45"/>
                  </a:cubicBezTo>
                  <a:cubicBezTo>
                    <a:pt x="57" y="44"/>
                    <a:pt x="57" y="44"/>
                    <a:pt x="56" y="44"/>
                  </a:cubicBezTo>
                  <a:cubicBezTo>
                    <a:pt x="56" y="44"/>
                    <a:pt x="56" y="43"/>
                    <a:pt x="55" y="43"/>
                  </a:cubicBezTo>
                  <a:cubicBezTo>
                    <a:pt x="55" y="44"/>
                    <a:pt x="56" y="45"/>
                    <a:pt x="55" y="46"/>
                  </a:cubicBezTo>
                  <a:cubicBezTo>
                    <a:pt x="55" y="45"/>
                    <a:pt x="54" y="43"/>
                    <a:pt x="55" y="42"/>
                  </a:cubicBezTo>
                  <a:cubicBezTo>
                    <a:pt x="54" y="42"/>
                    <a:pt x="54" y="43"/>
                    <a:pt x="53" y="43"/>
                  </a:cubicBezTo>
                  <a:cubicBezTo>
                    <a:pt x="52" y="43"/>
                    <a:pt x="52" y="44"/>
                    <a:pt x="52" y="44"/>
                  </a:cubicBezTo>
                  <a:cubicBezTo>
                    <a:pt x="52" y="46"/>
                    <a:pt x="51" y="46"/>
                    <a:pt x="51" y="47"/>
                  </a:cubicBezTo>
                  <a:cubicBezTo>
                    <a:pt x="50" y="47"/>
                    <a:pt x="50" y="47"/>
                    <a:pt x="49" y="47"/>
                  </a:cubicBezTo>
                  <a:cubicBezTo>
                    <a:pt x="49" y="47"/>
                    <a:pt x="48" y="47"/>
                    <a:pt x="48" y="47"/>
                  </a:cubicBezTo>
                  <a:cubicBezTo>
                    <a:pt x="48" y="46"/>
                    <a:pt x="47" y="46"/>
                    <a:pt x="47" y="45"/>
                  </a:cubicBezTo>
                  <a:cubicBezTo>
                    <a:pt x="48" y="45"/>
                    <a:pt x="47" y="43"/>
                    <a:pt x="48" y="43"/>
                  </a:cubicBezTo>
                  <a:cubicBezTo>
                    <a:pt x="49" y="43"/>
                    <a:pt x="49" y="42"/>
                    <a:pt x="50" y="43"/>
                  </a:cubicBezTo>
                  <a:cubicBezTo>
                    <a:pt x="51" y="43"/>
                    <a:pt x="51" y="42"/>
                    <a:pt x="51" y="42"/>
                  </a:cubicBezTo>
                  <a:cubicBezTo>
                    <a:pt x="51" y="41"/>
                    <a:pt x="50" y="41"/>
                    <a:pt x="50" y="40"/>
                  </a:cubicBezTo>
                  <a:cubicBezTo>
                    <a:pt x="50" y="40"/>
                    <a:pt x="49" y="40"/>
                    <a:pt x="49" y="40"/>
                  </a:cubicBezTo>
                  <a:cubicBezTo>
                    <a:pt x="49" y="39"/>
                    <a:pt x="49" y="39"/>
                    <a:pt x="50" y="39"/>
                  </a:cubicBezTo>
                  <a:cubicBezTo>
                    <a:pt x="50" y="39"/>
                    <a:pt x="50" y="38"/>
                    <a:pt x="51" y="38"/>
                  </a:cubicBezTo>
                  <a:cubicBezTo>
                    <a:pt x="51" y="38"/>
                    <a:pt x="51" y="38"/>
                    <a:pt x="51" y="38"/>
                  </a:cubicBezTo>
                  <a:cubicBezTo>
                    <a:pt x="50" y="38"/>
                    <a:pt x="49" y="38"/>
                    <a:pt x="49" y="38"/>
                  </a:cubicBezTo>
                  <a:cubicBezTo>
                    <a:pt x="48" y="37"/>
                    <a:pt x="49" y="38"/>
                    <a:pt x="49" y="37"/>
                  </a:cubicBezTo>
                  <a:cubicBezTo>
                    <a:pt x="49" y="37"/>
                    <a:pt x="49" y="37"/>
                    <a:pt x="49" y="36"/>
                  </a:cubicBezTo>
                  <a:cubicBezTo>
                    <a:pt x="49" y="36"/>
                    <a:pt x="50" y="36"/>
                    <a:pt x="50" y="35"/>
                  </a:cubicBezTo>
                  <a:cubicBezTo>
                    <a:pt x="50" y="35"/>
                    <a:pt x="50" y="35"/>
                    <a:pt x="49" y="34"/>
                  </a:cubicBezTo>
                  <a:cubicBezTo>
                    <a:pt x="49" y="33"/>
                    <a:pt x="49" y="33"/>
                    <a:pt x="49" y="32"/>
                  </a:cubicBezTo>
                  <a:cubicBezTo>
                    <a:pt x="50" y="32"/>
                    <a:pt x="50" y="31"/>
                    <a:pt x="51" y="31"/>
                  </a:cubicBezTo>
                  <a:cubicBezTo>
                    <a:pt x="51" y="32"/>
                    <a:pt x="50" y="32"/>
                    <a:pt x="50" y="32"/>
                  </a:cubicBezTo>
                  <a:cubicBezTo>
                    <a:pt x="50" y="32"/>
                    <a:pt x="51" y="33"/>
                    <a:pt x="51" y="33"/>
                  </a:cubicBezTo>
                  <a:cubicBezTo>
                    <a:pt x="50" y="34"/>
                    <a:pt x="52" y="34"/>
                    <a:pt x="51" y="35"/>
                  </a:cubicBezTo>
                  <a:cubicBezTo>
                    <a:pt x="52" y="35"/>
                    <a:pt x="52" y="36"/>
                    <a:pt x="52" y="36"/>
                  </a:cubicBezTo>
                  <a:cubicBezTo>
                    <a:pt x="51" y="36"/>
                    <a:pt x="52" y="37"/>
                    <a:pt x="51" y="38"/>
                  </a:cubicBezTo>
                  <a:cubicBezTo>
                    <a:pt x="52" y="38"/>
                    <a:pt x="52" y="37"/>
                    <a:pt x="53" y="37"/>
                  </a:cubicBezTo>
                  <a:cubicBezTo>
                    <a:pt x="52" y="36"/>
                    <a:pt x="53" y="36"/>
                    <a:pt x="53" y="36"/>
                  </a:cubicBezTo>
                  <a:cubicBezTo>
                    <a:pt x="54" y="36"/>
                    <a:pt x="54" y="35"/>
                    <a:pt x="55" y="35"/>
                  </a:cubicBezTo>
                  <a:cubicBezTo>
                    <a:pt x="55" y="35"/>
                    <a:pt x="55" y="35"/>
                    <a:pt x="54" y="35"/>
                  </a:cubicBezTo>
                  <a:cubicBezTo>
                    <a:pt x="54" y="34"/>
                    <a:pt x="55" y="34"/>
                    <a:pt x="55" y="33"/>
                  </a:cubicBezTo>
                  <a:cubicBezTo>
                    <a:pt x="55" y="33"/>
                    <a:pt x="54" y="33"/>
                    <a:pt x="53" y="33"/>
                  </a:cubicBezTo>
                  <a:cubicBezTo>
                    <a:pt x="54" y="32"/>
                    <a:pt x="53" y="31"/>
                    <a:pt x="53" y="30"/>
                  </a:cubicBezTo>
                  <a:cubicBezTo>
                    <a:pt x="53" y="29"/>
                    <a:pt x="54" y="28"/>
                    <a:pt x="55" y="28"/>
                  </a:cubicBezTo>
                  <a:cubicBezTo>
                    <a:pt x="55" y="28"/>
                    <a:pt x="55" y="27"/>
                    <a:pt x="55" y="27"/>
                  </a:cubicBezTo>
                  <a:cubicBezTo>
                    <a:pt x="55" y="27"/>
                    <a:pt x="55" y="27"/>
                    <a:pt x="55" y="27"/>
                  </a:cubicBezTo>
                  <a:cubicBezTo>
                    <a:pt x="56" y="27"/>
                    <a:pt x="56" y="26"/>
                    <a:pt x="56" y="25"/>
                  </a:cubicBezTo>
                  <a:cubicBezTo>
                    <a:pt x="57" y="24"/>
                    <a:pt x="58" y="24"/>
                    <a:pt x="58" y="23"/>
                  </a:cubicBezTo>
                  <a:cubicBezTo>
                    <a:pt x="59" y="23"/>
                    <a:pt x="59" y="23"/>
                    <a:pt x="59" y="23"/>
                  </a:cubicBezTo>
                  <a:cubicBezTo>
                    <a:pt x="59" y="23"/>
                    <a:pt x="60" y="22"/>
                    <a:pt x="60" y="22"/>
                  </a:cubicBezTo>
                  <a:cubicBezTo>
                    <a:pt x="61" y="22"/>
                    <a:pt x="61" y="22"/>
                    <a:pt x="62" y="22"/>
                  </a:cubicBezTo>
                  <a:cubicBezTo>
                    <a:pt x="62" y="22"/>
                    <a:pt x="63" y="23"/>
                    <a:pt x="63" y="23"/>
                  </a:cubicBezTo>
                  <a:cubicBezTo>
                    <a:pt x="63" y="23"/>
                    <a:pt x="64" y="23"/>
                    <a:pt x="64" y="24"/>
                  </a:cubicBezTo>
                  <a:cubicBezTo>
                    <a:pt x="65" y="24"/>
                    <a:pt x="67" y="25"/>
                    <a:pt x="66" y="26"/>
                  </a:cubicBezTo>
                  <a:cubicBezTo>
                    <a:pt x="67" y="26"/>
                    <a:pt x="67" y="25"/>
                    <a:pt x="67" y="24"/>
                  </a:cubicBezTo>
                  <a:cubicBezTo>
                    <a:pt x="68" y="24"/>
                    <a:pt x="68" y="24"/>
                    <a:pt x="68" y="24"/>
                  </a:cubicBezTo>
                  <a:cubicBezTo>
                    <a:pt x="68" y="25"/>
                    <a:pt x="68" y="25"/>
                    <a:pt x="68" y="25"/>
                  </a:cubicBezTo>
                  <a:cubicBezTo>
                    <a:pt x="69" y="25"/>
                    <a:pt x="70" y="24"/>
                    <a:pt x="71" y="24"/>
                  </a:cubicBezTo>
                  <a:cubicBezTo>
                    <a:pt x="72" y="24"/>
                    <a:pt x="72" y="24"/>
                    <a:pt x="73" y="24"/>
                  </a:cubicBezTo>
                  <a:cubicBezTo>
                    <a:pt x="73" y="23"/>
                    <a:pt x="72" y="24"/>
                    <a:pt x="72" y="23"/>
                  </a:cubicBezTo>
                  <a:cubicBezTo>
                    <a:pt x="74" y="23"/>
                    <a:pt x="74" y="23"/>
                    <a:pt x="75" y="23"/>
                  </a:cubicBezTo>
                  <a:cubicBezTo>
                    <a:pt x="75" y="22"/>
                    <a:pt x="76" y="22"/>
                    <a:pt x="77" y="21"/>
                  </a:cubicBezTo>
                  <a:cubicBezTo>
                    <a:pt x="77" y="21"/>
                    <a:pt x="77" y="21"/>
                    <a:pt x="78" y="22"/>
                  </a:cubicBezTo>
                  <a:cubicBezTo>
                    <a:pt x="78" y="22"/>
                    <a:pt x="78" y="21"/>
                    <a:pt x="79" y="21"/>
                  </a:cubicBezTo>
                  <a:cubicBezTo>
                    <a:pt x="79" y="22"/>
                    <a:pt x="79" y="22"/>
                    <a:pt x="79" y="22"/>
                  </a:cubicBezTo>
                  <a:cubicBezTo>
                    <a:pt x="79" y="22"/>
                    <a:pt x="79" y="22"/>
                    <a:pt x="79" y="21"/>
                  </a:cubicBezTo>
                  <a:cubicBezTo>
                    <a:pt x="80" y="21"/>
                    <a:pt x="80" y="22"/>
                    <a:pt x="81" y="22"/>
                  </a:cubicBezTo>
                  <a:cubicBezTo>
                    <a:pt x="81" y="21"/>
                    <a:pt x="80" y="21"/>
                    <a:pt x="80" y="21"/>
                  </a:cubicBezTo>
                  <a:cubicBezTo>
                    <a:pt x="80" y="20"/>
                    <a:pt x="81" y="20"/>
                    <a:pt x="81" y="20"/>
                  </a:cubicBezTo>
                  <a:cubicBezTo>
                    <a:pt x="82" y="20"/>
                    <a:pt x="81" y="19"/>
                    <a:pt x="82" y="19"/>
                  </a:cubicBezTo>
                  <a:cubicBezTo>
                    <a:pt x="82" y="19"/>
                    <a:pt x="82" y="19"/>
                    <a:pt x="83" y="19"/>
                  </a:cubicBezTo>
                  <a:cubicBezTo>
                    <a:pt x="84" y="19"/>
                    <a:pt x="84" y="18"/>
                    <a:pt x="85" y="18"/>
                  </a:cubicBezTo>
                  <a:cubicBezTo>
                    <a:pt x="85" y="18"/>
                    <a:pt x="85" y="18"/>
                    <a:pt x="85" y="18"/>
                  </a:cubicBezTo>
                  <a:cubicBezTo>
                    <a:pt x="86" y="18"/>
                    <a:pt x="86" y="17"/>
                    <a:pt x="87" y="18"/>
                  </a:cubicBezTo>
                  <a:cubicBezTo>
                    <a:pt x="87" y="17"/>
                    <a:pt x="87" y="17"/>
                    <a:pt x="87" y="16"/>
                  </a:cubicBezTo>
                  <a:cubicBezTo>
                    <a:pt x="88" y="16"/>
                    <a:pt x="88" y="17"/>
                    <a:pt x="88" y="17"/>
                  </a:cubicBezTo>
                  <a:cubicBezTo>
                    <a:pt x="89" y="17"/>
                    <a:pt x="90" y="17"/>
                    <a:pt x="90" y="17"/>
                  </a:cubicBezTo>
                  <a:cubicBezTo>
                    <a:pt x="91" y="18"/>
                    <a:pt x="91" y="18"/>
                    <a:pt x="91" y="18"/>
                  </a:cubicBezTo>
                  <a:cubicBezTo>
                    <a:pt x="91" y="19"/>
                    <a:pt x="91" y="19"/>
                    <a:pt x="91" y="20"/>
                  </a:cubicBezTo>
                  <a:cubicBezTo>
                    <a:pt x="92" y="19"/>
                    <a:pt x="92" y="20"/>
                    <a:pt x="93" y="20"/>
                  </a:cubicBezTo>
                  <a:cubicBezTo>
                    <a:pt x="93" y="20"/>
                    <a:pt x="93" y="20"/>
                    <a:pt x="93" y="20"/>
                  </a:cubicBezTo>
                  <a:cubicBezTo>
                    <a:pt x="94" y="20"/>
                    <a:pt x="94" y="20"/>
                    <a:pt x="95" y="20"/>
                  </a:cubicBezTo>
                  <a:cubicBezTo>
                    <a:pt x="99" y="24"/>
                    <a:pt x="102" y="29"/>
                    <a:pt x="104" y="34"/>
                  </a:cubicBezTo>
                  <a:close/>
                  <a:moveTo>
                    <a:pt x="108" y="43"/>
                  </a:moveTo>
                  <a:cubicBezTo>
                    <a:pt x="108" y="43"/>
                    <a:pt x="108" y="43"/>
                    <a:pt x="108" y="43"/>
                  </a:cubicBezTo>
                  <a:cubicBezTo>
                    <a:pt x="108" y="43"/>
                    <a:pt x="108" y="43"/>
                    <a:pt x="108" y="43"/>
                  </a:cubicBezTo>
                  <a:cubicBezTo>
                    <a:pt x="107" y="43"/>
                    <a:pt x="107" y="44"/>
                    <a:pt x="107" y="43"/>
                  </a:cubicBezTo>
                  <a:cubicBezTo>
                    <a:pt x="107" y="42"/>
                    <a:pt x="107" y="42"/>
                    <a:pt x="107" y="41"/>
                  </a:cubicBezTo>
                  <a:cubicBezTo>
                    <a:pt x="107" y="41"/>
                    <a:pt x="107" y="41"/>
                    <a:pt x="108" y="41"/>
                  </a:cubicBezTo>
                  <a:cubicBezTo>
                    <a:pt x="108" y="42"/>
                    <a:pt x="108" y="42"/>
                    <a:pt x="108" y="43"/>
                  </a:cubicBezTo>
                  <a:close/>
                  <a:moveTo>
                    <a:pt x="102" y="62"/>
                  </a:moveTo>
                  <a:cubicBezTo>
                    <a:pt x="102" y="61"/>
                    <a:pt x="102" y="61"/>
                    <a:pt x="103" y="61"/>
                  </a:cubicBezTo>
                  <a:cubicBezTo>
                    <a:pt x="103" y="60"/>
                    <a:pt x="103" y="60"/>
                    <a:pt x="103" y="60"/>
                  </a:cubicBezTo>
                  <a:cubicBezTo>
                    <a:pt x="104" y="60"/>
                    <a:pt x="104" y="60"/>
                    <a:pt x="104" y="61"/>
                  </a:cubicBezTo>
                  <a:cubicBezTo>
                    <a:pt x="104" y="61"/>
                    <a:pt x="105" y="61"/>
                    <a:pt x="105" y="62"/>
                  </a:cubicBezTo>
                  <a:cubicBezTo>
                    <a:pt x="104" y="62"/>
                    <a:pt x="104" y="62"/>
                    <a:pt x="103" y="63"/>
                  </a:cubicBezTo>
                  <a:cubicBezTo>
                    <a:pt x="103" y="62"/>
                    <a:pt x="103" y="62"/>
                    <a:pt x="103" y="62"/>
                  </a:cubicBezTo>
                  <a:cubicBezTo>
                    <a:pt x="103" y="61"/>
                    <a:pt x="102" y="62"/>
                    <a:pt x="102" y="62"/>
                  </a:cubicBezTo>
                  <a:close/>
                  <a:moveTo>
                    <a:pt x="103" y="70"/>
                  </a:moveTo>
                  <a:cubicBezTo>
                    <a:pt x="102" y="70"/>
                    <a:pt x="102" y="70"/>
                    <a:pt x="101" y="69"/>
                  </a:cubicBezTo>
                  <a:cubicBezTo>
                    <a:pt x="101" y="70"/>
                    <a:pt x="101" y="70"/>
                    <a:pt x="101" y="71"/>
                  </a:cubicBezTo>
                  <a:cubicBezTo>
                    <a:pt x="100" y="70"/>
                    <a:pt x="100" y="68"/>
                    <a:pt x="101" y="67"/>
                  </a:cubicBezTo>
                  <a:cubicBezTo>
                    <a:pt x="102" y="67"/>
                    <a:pt x="103" y="67"/>
                    <a:pt x="103" y="68"/>
                  </a:cubicBezTo>
                  <a:cubicBezTo>
                    <a:pt x="102" y="68"/>
                    <a:pt x="102" y="68"/>
                    <a:pt x="102" y="68"/>
                  </a:cubicBezTo>
                  <a:cubicBezTo>
                    <a:pt x="102" y="69"/>
                    <a:pt x="102" y="69"/>
                    <a:pt x="103" y="70"/>
                  </a:cubicBezTo>
                  <a:close/>
                  <a:moveTo>
                    <a:pt x="100" y="68"/>
                  </a:moveTo>
                  <a:cubicBezTo>
                    <a:pt x="100" y="68"/>
                    <a:pt x="100" y="69"/>
                    <a:pt x="99" y="70"/>
                  </a:cubicBezTo>
                  <a:cubicBezTo>
                    <a:pt x="99" y="70"/>
                    <a:pt x="100" y="70"/>
                    <a:pt x="100" y="70"/>
                  </a:cubicBezTo>
                  <a:cubicBezTo>
                    <a:pt x="100" y="70"/>
                    <a:pt x="99" y="70"/>
                    <a:pt x="99" y="70"/>
                  </a:cubicBezTo>
                  <a:cubicBezTo>
                    <a:pt x="98" y="71"/>
                    <a:pt x="98" y="69"/>
                    <a:pt x="97" y="70"/>
                  </a:cubicBezTo>
                  <a:cubicBezTo>
                    <a:pt x="97" y="69"/>
                    <a:pt x="96" y="69"/>
                    <a:pt x="96" y="68"/>
                  </a:cubicBezTo>
                  <a:cubicBezTo>
                    <a:pt x="97" y="66"/>
                    <a:pt x="99" y="66"/>
                    <a:pt x="99" y="64"/>
                  </a:cubicBezTo>
                  <a:cubicBezTo>
                    <a:pt x="100" y="64"/>
                    <a:pt x="100" y="64"/>
                    <a:pt x="101" y="65"/>
                  </a:cubicBezTo>
                  <a:cubicBezTo>
                    <a:pt x="101" y="65"/>
                    <a:pt x="100" y="66"/>
                    <a:pt x="100" y="66"/>
                  </a:cubicBezTo>
                  <a:cubicBezTo>
                    <a:pt x="100" y="66"/>
                    <a:pt x="100" y="67"/>
                    <a:pt x="100" y="68"/>
                  </a:cubicBezTo>
                  <a:close/>
                  <a:moveTo>
                    <a:pt x="99" y="73"/>
                  </a:moveTo>
                  <a:cubicBezTo>
                    <a:pt x="97" y="73"/>
                    <a:pt x="96" y="72"/>
                    <a:pt x="95" y="72"/>
                  </a:cubicBezTo>
                  <a:cubicBezTo>
                    <a:pt x="95" y="71"/>
                    <a:pt x="95" y="71"/>
                    <a:pt x="95" y="71"/>
                  </a:cubicBezTo>
                  <a:cubicBezTo>
                    <a:pt x="96" y="71"/>
                    <a:pt x="97" y="71"/>
                    <a:pt x="99" y="71"/>
                  </a:cubicBezTo>
                  <a:cubicBezTo>
                    <a:pt x="99" y="72"/>
                    <a:pt x="99" y="72"/>
                    <a:pt x="99" y="73"/>
                  </a:cubicBezTo>
                  <a:close/>
                  <a:moveTo>
                    <a:pt x="100" y="56"/>
                  </a:moveTo>
                  <a:cubicBezTo>
                    <a:pt x="100" y="55"/>
                    <a:pt x="100" y="55"/>
                    <a:pt x="100" y="54"/>
                  </a:cubicBezTo>
                  <a:cubicBezTo>
                    <a:pt x="100" y="54"/>
                    <a:pt x="101" y="53"/>
                    <a:pt x="101" y="54"/>
                  </a:cubicBezTo>
                  <a:cubicBezTo>
                    <a:pt x="101" y="55"/>
                    <a:pt x="101" y="56"/>
                    <a:pt x="100" y="56"/>
                  </a:cubicBezTo>
                  <a:close/>
                  <a:moveTo>
                    <a:pt x="102" y="57"/>
                  </a:moveTo>
                  <a:cubicBezTo>
                    <a:pt x="102" y="58"/>
                    <a:pt x="102" y="58"/>
                    <a:pt x="102" y="59"/>
                  </a:cubicBezTo>
                  <a:cubicBezTo>
                    <a:pt x="101" y="59"/>
                    <a:pt x="101" y="58"/>
                    <a:pt x="101" y="58"/>
                  </a:cubicBezTo>
                  <a:cubicBezTo>
                    <a:pt x="101" y="57"/>
                    <a:pt x="102" y="56"/>
                    <a:pt x="102" y="57"/>
                  </a:cubicBezTo>
                  <a:close/>
                  <a:moveTo>
                    <a:pt x="107" y="67"/>
                  </a:moveTo>
                  <a:cubicBezTo>
                    <a:pt x="107" y="68"/>
                    <a:pt x="105" y="68"/>
                    <a:pt x="105" y="68"/>
                  </a:cubicBezTo>
                  <a:cubicBezTo>
                    <a:pt x="105" y="67"/>
                    <a:pt x="106" y="67"/>
                    <a:pt x="107" y="67"/>
                  </a:cubicBezTo>
                  <a:close/>
                  <a:moveTo>
                    <a:pt x="106" y="49"/>
                  </a:moveTo>
                  <a:cubicBezTo>
                    <a:pt x="106" y="49"/>
                    <a:pt x="106" y="49"/>
                    <a:pt x="105" y="49"/>
                  </a:cubicBezTo>
                  <a:cubicBezTo>
                    <a:pt x="105" y="49"/>
                    <a:pt x="104" y="49"/>
                    <a:pt x="104" y="50"/>
                  </a:cubicBezTo>
                  <a:cubicBezTo>
                    <a:pt x="104" y="50"/>
                    <a:pt x="104" y="50"/>
                    <a:pt x="104" y="49"/>
                  </a:cubicBezTo>
                  <a:cubicBezTo>
                    <a:pt x="104" y="49"/>
                    <a:pt x="104" y="49"/>
                    <a:pt x="105" y="49"/>
                  </a:cubicBezTo>
                  <a:cubicBezTo>
                    <a:pt x="105" y="48"/>
                    <a:pt x="104" y="49"/>
                    <a:pt x="104" y="49"/>
                  </a:cubicBezTo>
                  <a:cubicBezTo>
                    <a:pt x="104" y="48"/>
                    <a:pt x="105" y="48"/>
                    <a:pt x="106" y="47"/>
                  </a:cubicBezTo>
                  <a:cubicBezTo>
                    <a:pt x="106" y="47"/>
                    <a:pt x="106" y="46"/>
                    <a:pt x="107" y="46"/>
                  </a:cubicBezTo>
                  <a:cubicBezTo>
                    <a:pt x="107" y="46"/>
                    <a:pt x="107" y="46"/>
                    <a:pt x="107" y="46"/>
                  </a:cubicBezTo>
                  <a:cubicBezTo>
                    <a:pt x="107" y="45"/>
                    <a:pt x="107" y="44"/>
                    <a:pt x="107" y="43"/>
                  </a:cubicBezTo>
                  <a:cubicBezTo>
                    <a:pt x="107" y="43"/>
                    <a:pt x="108" y="43"/>
                    <a:pt x="108" y="43"/>
                  </a:cubicBezTo>
                  <a:cubicBezTo>
                    <a:pt x="108" y="45"/>
                    <a:pt x="108" y="46"/>
                    <a:pt x="108" y="47"/>
                  </a:cubicBezTo>
                  <a:cubicBezTo>
                    <a:pt x="108" y="48"/>
                    <a:pt x="106" y="48"/>
                    <a:pt x="106" y="49"/>
                  </a:cubicBezTo>
                  <a:close/>
                  <a:moveTo>
                    <a:pt x="107" y="38"/>
                  </a:moveTo>
                  <a:cubicBezTo>
                    <a:pt x="107" y="39"/>
                    <a:pt x="107" y="40"/>
                    <a:pt x="107" y="40"/>
                  </a:cubicBezTo>
                  <a:cubicBezTo>
                    <a:pt x="107" y="40"/>
                    <a:pt x="107" y="39"/>
                    <a:pt x="107" y="38"/>
                  </a:cubicBezTo>
                  <a:close/>
                  <a:moveTo>
                    <a:pt x="91" y="65"/>
                  </a:moveTo>
                  <a:cubicBezTo>
                    <a:pt x="91" y="64"/>
                    <a:pt x="91" y="65"/>
                    <a:pt x="91" y="64"/>
                  </a:cubicBezTo>
                  <a:cubicBezTo>
                    <a:pt x="92" y="64"/>
                    <a:pt x="92" y="65"/>
                    <a:pt x="92" y="65"/>
                  </a:cubicBezTo>
                  <a:cubicBezTo>
                    <a:pt x="92" y="65"/>
                    <a:pt x="93" y="66"/>
                    <a:pt x="93" y="66"/>
                  </a:cubicBezTo>
                  <a:cubicBezTo>
                    <a:pt x="93" y="67"/>
                    <a:pt x="94" y="67"/>
                    <a:pt x="94" y="68"/>
                  </a:cubicBezTo>
                  <a:cubicBezTo>
                    <a:pt x="94" y="69"/>
                    <a:pt x="95" y="70"/>
                    <a:pt x="95" y="70"/>
                  </a:cubicBezTo>
                  <a:cubicBezTo>
                    <a:pt x="94" y="71"/>
                    <a:pt x="94" y="69"/>
                    <a:pt x="93" y="69"/>
                  </a:cubicBezTo>
                  <a:cubicBezTo>
                    <a:pt x="93" y="67"/>
                    <a:pt x="91" y="67"/>
                    <a:pt x="91" y="65"/>
                  </a:cubicBezTo>
                  <a:close/>
                  <a:moveTo>
                    <a:pt x="85" y="62"/>
                  </a:moveTo>
                  <a:cubicBezTo>
                    <a:pt x="85" y="63"/>
                    <a:pt x="85" y="63"/>
                    <a:pt x="85" y="64"/>
                  </a:cubicBezTo>
                  <a:cubicBezTo>
                    <a:pt x="85" y="64"/>
                    <a:pt x="85" y="64"/>
                    <a:pt x="85" y="64"/>
                  </a:cubicBezTo>
                  <a:cubicBezTo>
                    <a:pt x="84" y="64"/>
                    <a:pt x="85" y="63"/>
                    <a:pt x="85" y="62"/>
                  </a:cubicBezTo>
                  <a:close/>
                  <a:moveTo>
                    <a:pt x="72" y="79"/>
                  </a:moveTo>
                  <a:cubicBezTo>
                    <a:pt x="71" y="79"/>
                    <a:pt x="71" y="79"/>
                    <a:pt x="71" y="79"/>
                  </a:cubicBezTo>
                  <a:cubicBezTo>
                    <a:pt x="71" y="80"/>
                    <a:pt x="71" y="80"/>
                    <a:pt x="71" y="80"/>
                  </a:cubicBezTo>
                  <a:cubicBezTo>
                    <a:pt x="71" y="81"/>
                    <a:pt x="71" y="82"/>
                    <a:pt x="71" y="83"/>
                  </a:cubicBezTo>
                  <a:cubicBezTo>
                    <a:pt x="70" y="82"/>
                    <a:pt x="70" y="83"/>
                    <a:pt x="69" y="83"/>
                  </a:cubicBezTo>
                  <a:cubicBezTo>
                    <a:pt x="68" y="82"/>
                    <a:pt x="69" y="81"/>
                    <a:pt x="69" y="80"/>
                  </a:cubicBezTo>
                  <a:cubicBezTo>
                    <a:pt x="69" y="80"/>
                    <a:pt x="69" y="79"/>
                    <a:pt x="69" y="79"/>
                  </a:cubicBezTo>
                  <a:cubicBezTo>
                    <a:pt x="69" y="78"/>
                    <a:pt x="69" y="78"/>
                    <a:pt x="69" y="78"/>
                  </a:cubicBezTo>
                  <a:cubicBezTo>
                    <a:pt x="69" y="77"/>
                    <a:pt x="70" y="76"/>
                    <a:pt x="71" y="76"/>
                  </a:cubicBezTo>
                  <a:cubicBezTo>
                    <a:pt x="71" y="75"/>
                    <a:pt x="71" y="75"/>
                    <a:pt x="71" y="74"/>
                  </a:cubicBezTo>
                  <a:cubicBezTo>
                    <a:pt x="72" y="74"/>
                    <a:pt x="71" y="76"/>
                    <a:pt x="72" y="76"/>
                  </a:cubicBezTo>
                  <a:cubicBezTo>
                    <a:pt x="72" y="77"/>
                    <a:pt x="71" y="78"/>
                    <a:pt x="72" y="79"/>
                  </a:cubicBezTo>
                  <a:close/>
                  <a:moveTo>
                    <a:pt x="32" y="98"/>
                  </a:moveTo>
                  <a:cubicBezTo>
                    <a:pt x="32" y="97"/>
                    <a:pt x="33" y="97"/>
                    <a:pt x="33" y="98"/>
                  </a:cubicBezTo>
                  <a:cubicBezTo>
                    <a:pt x="32" y="98"/>
                    <a:pt x="32" y="98"/>
                    <a:pt x="32" y="98"/>
                  </a:cubicBezTo>
                  <a:close/>
                  <a:moveTo>
                    <a:pt x="39" y="30"/>
                  </a:moveTo>
                  <a:cubicBezTo>
                    <a:pt x="38" y="31"/>
                    <a:pt x="38" y="31"/>
                    <a:pt x="38" y="32"/>
                  </a:cubicBezTo>
                  <a:cubicBezTo>
                    <a:pt x="37" y="32"/>
                    <a:pt x="38" y="31"/>
                    <a:pt x="37" y="31"/>
                  </a:cubicBezTo>
                  <a:cubicBezTo>
                    <a:pt x="37" y="31"/>
                    <a:pt x="36" y="31"/>
                    <a:pt x="36" y="31"/>
                  </a:cubicBezTo>
                  <a:cubicBezTo>
                    <a:pt x="35" y="29"/>
                    <a:pt x="36" y="27"/>
                    <a:pt x="35" y="26"/>
                  </a:cubicBezTo>
                  <a:cubicBezTo>
                    <a:pt x="34" y="25"/>
                    <a:pt x="35" y="25"/>
                    <a:pt x="35" y="25"/>
                  </a:cubicBezTo>
                  <a:cubicBezTo>
                    <a:pt x="35" y="25"/>
                    <a:pt x="36" y="24"/>
                    <a:pt x="36" y="24"/>
                  </a:cubicBezTo>
                  <a:cubicBezTo>
                    <a:pt x="36" y="23"/>
                    <a:pt x="35" y="23"/>
                    <a:pt x="35" y="22"/>
                  </a:cubicBezTo>
                  <a:cubicBezTo>
                    <a:pt x="35" y="22"/>
                    <a:pt x="36" y="23"/>
                    <a:pt x="36" y="22"/>
                  </a:cubicBezTo>
                  <a:cubicBezTo>
                    <a:pt x="35" y="21"/>
                    <a:pt x="35" y="22"/>
                    <a:pt x="34" y="22"/>
                  </a:cubicBezTo>
                  <a:cubicBezTo>
                    <a:pt x="34" y="21"/>
                    <a:pt x="34" y="21"/>
                    <a:pt x="35" y="21"/>
                  </a:cubicBezTo>
                  <a:cubicBezTo>
                    <a:pt x="34" y="20"/>
                    <a:pt x="34" y="20"/>
                    <a:pt x="34" y="19"/>
                  </a:cubicBezTo>
                  <a:cubicBezTo>
                    <a:pt x="33" y="19"/>
                    <a:pt x="33" y="19"/>
                    <a:pt x="32" y="18"/>
                  </a:cubicBezTo>
                  <a:cubicBezTo>
                    <a:pt x="32" y="18"/>
                    <a:pt x="32" y="19"/>
                    <a:pt x="31" y="19"/>
                  </a:cubicBezTo>
                  <a:cubicBezTo>
                    <a:pt x="31" y="18"/>
                    <a:pt x="30" y="18"/>
                    <a:pt x="30" y="17"/>
                  </a:cubicBezTo>
                  <a:cubicBezTo>
                    <a:pt x="30" y="17"/>
                    <a:pt x="31" y="17"/>
                    <a:pt x="32" y="17"/>
                  </a:cubicBezTo>
                  <a:cubicBezTo>
                    <a:pt x="32" y="16"/>
                    <a:pt x="31" y="17"/>
                    <a:pt x="31" y="17"/>
                  </a:cubicBezTo>
                  <a:cubicBezTo>
                    <a:pt x="31" y="16"/>
                    <a:pt x="30" y="16"/>
                    <a:pt x="30" y="17"/>
                  </a:cubicBezTo>
                  <a:cubicBezTo>
                    <a:pt x="30" y="17"/>
                    <a:pt x="30" y="16"/>
                    <a:pt x="29" y="17"/>
                  </a:cubicBezTo>
                  <a:cubicBezTo>
                    <a:pt x="29" y="16"/>
                    <a:pt x="30" y="16"/>
                    <a:pt x="30" y="16"/>
                  </a:cubicBezTo>
                  <a:cubicBezTo>
                    <a:pt x="31" y="15"/>
                    <a:pt x="32" y="15"/>
                    <a:pt x="32" y="15"/>
                  </a:cubicBezTo>
                  <a:cubicBezTo>
                    <a:pt x="32" y="14"/>
                    <a:pt x="31" y="15"/>
                    <a:pt x="32" y="14"/>
                  </a:cubicBezTo>
                  <a:cubicBezTo>
                    <a:pt x="33" y="14"/>
                    <a:pt x="34" y="12"/>
                    <a:pt x="36" y="12"/>
                  </a:cubicBezTo>
                  <a:cubicBezTo>
                    <a:pt x="37" y="13"/>
                    <a:pt x="38" y="12"/>
                    <a:pt x="39" y="12"/>
                  </a:cubicBezTo>
                  <a:cubicBezTo>
                    <a:pt x="39" y="12"/>
                    <a:pt x="39" y="11"/>
                    <a:pt x="39" y="11"/>
                  </a:cubicBezTo>
                  <a:cubicBezTo>
                    <a:pt x="39" y="10"/>
                    <a:pt x="40" y="11"/>
                    <a:pt x="41" y="11"/>
                  </a:cubicBezTo>
                  <a:cubicBezTo>
                    <a:pt x="42" y="10"/>
                    <a:pt x="44" y="11"/>
                    <a:pt x="44" y="10"/>
                  </a:cubicBezTo>
                  <a:cubicBezTo>
                    <a:pt x="45" y="10"/>
                    <a:pt x="45" y="10"/>
                    <a:pt x="45" y="11"/>
                  </a:cubicBezTo>
                  <a:cubicBezTo>
                    <a:pt x="45" y="10"/>
                    <a:pt x="46" y="10"/>
                    <a:pt x="47" y="11"/>
                  </a:cubicBezTo>
                  <a:cubicBezTo>
                    <a:pt x="48" y="10"/>
                    <a:pt x="48" y="11"/>
                    <a:pt x="49" y="11"/>
                  </a:cubicBezTo>
                  <a:cubicBezTo>
                    <a:pt x="49" y="12"/>
                    <a:pt x="47" y="12"/>
                    <a:pt x="47" y="13"/>
                  </a:cubicBezTo>
                  <a:cubicBezTo>
                    <a:pt x="47" y="13"/>
                    <a:pt x="48" y="12"/>
                    <a:pt x="49" y="12"/>
                  </a:cubicBezTo>
                  <a:cubicBezTo>
                    <a:pt x="50" y="12"/>
                    <a:pt x="49" y="13"/>
                    <a:pt x="50" y="13"/>
                  </a:cubicBezTo>
                  <a:cubicBezTo>
                    <a:pt x="50" y="13"/>
                    <a:pt x="51" y="13"/>
                    <a:pt x="51" y="13"/>
                  </a:cubicBezTo>
                  <a:cubicBezTo>
                    <a:pt x="51" y="14"/>
                    <a:pt x="50" y="14"/>
                    <a:pt x="49" y="14"/>
                  </a:cubicBezTo>
                  <a:cubicBezTo>
                    <a:pt x="49" y="14"/>
                    <a:pt x="49" y="15"/>
                    <a:pt x="48" y="14"/>
                  </a:cubicBezTo>
                  <a:cubicBezTo>
                    <a:pt x="48" y="15"/>
                    <a:pt x="49" y="15"/>
                    <a:pt x="48" y="16"/>
                  </a:cubicBezTo>
                  <a:cubicBezTo>
                    <a:pt x="48" y="15"/>
                    <a:pt x="48" y="16"/>
                    <a:pt x="47" y="16"/>
                  </a:cubicBezTo>
                  <a:cubicBezTo>
                    <a:pt x="48" y="17"/>
                    <a:pt x="49" y="16"/>
                    <a:pt x="49" y="17"/>
                  </a:cubicBezTo>
                  <a:cubicBezTo>
                    <a:pt x="48" y="17"/>
                    <a:pt x="48" y="17"/>
                    <a:pt x="47" y="18"/>
                  </a:cubicBezTo>
                  <a:cubicBezTo>
                    <a:pt x="47" y="19"/>
                    <a:pt x="48" y="21"/>
                    <a:pt x="47" y="21"/>
                  </a:cubicBezTo>
                  <a:cubicBezTo>
                    <a:pt x="47" y="21"/>
                    <a:pt x="47" y="21"/>
                    <a:pt x="47" y="22"/>
                  </a:cubicBezTo>
                  <a:cubicBezTo>
                    <a:pt x="47" y="22"/>
                    <a:pt x="46" y="22"/>
                    <a:pt x="46" y="22"/>
                  </a:cubicBezTo>
                  <a:cubicBezTo>
                    <a:pt x="46" y="22"/>
                    <a:pt x="47" y="22"/>
                    <a:pt x="47" y="23"/>
                  </a:cubicBezTo>
                  <a:cubicBezTo>
                    <a:pt x="46" y="23"/>
                    <a:pt x="45" y="22"/>
                    <a:pt x="45" y="22"/>
                  </a:cubicBezTo>
                  <a:cubicBezTo>
                    <a:pt x="44" y="22"/>
                    <a:pt x="44" y="22"/>
                    <a:pt x="44" y="22"/>
                  </a:cubicBezTo>
                  <a:cubicBezTo>
                    <a:pt x="44" y="23"/>
                    <a:pt x="45" y="23"/>
                    <a:pt x="45" y="23"/>
                  </a:cubicBezTo>
                  <a:cubicBezTo>
                    <a:pt x="46" y="24"/>
                    <a:pt x="44" y="24"/>
                    <a:pt x="44" y="25"/>
                  </a:cubicBezTo>
                  <a:cubicBezTo>
                    <a:pt x="44" y="25"/>
                    <a:pt x="43" y="26"/>
                    <a:pt x="42" y="26"/>
                  </a:cubicBezTo>
                  <a:cubicBezTo>
                    <a:pt x="42" y="26"/>
                    <a:pt x="42" y="26"/>
                    <a:pt x="41" y="27"/>
                  </a:cubicBezTo>
                  <a:cubicBezTo>
                    <a:pt x="41" y="26"/>
                    <a:pt x="41" y="27"/>
                    <a:pt x="40" y="27"/>
                  </a:cubicBezTo>
                  <a:cubicBezTo>
                    <a:pt x="40" y="27"/>
                    <a:pt x="40" y="27"/>
                    <a:pt x="39" y="27"/>
                  </a:cubicBezTo>
                  <a:cubicBezTo>
                    <a:pt x="39" y="29"/>
                    <a:pt x="38" y="29"/>
                    <a:pt x="39" y="30"/>
                  </a:cubicBezTo>
                  <a:close/>
                  <a:moveTo>
                    <a:pt x="58" y="15"/>
                  </a:moveTo>
                  <a:cubicBezTo>
                    <a:pt x="58" y="15"/>
                    <a:pt x="59" y="15"/>
                    <a:pt x="59" y="15"/>
                  </a:cubicBezTo>
                  <a:cubicBezTo>
                    <a:pt x="59" y="16"/>
                    <a:pt x="60" y="16"/>
                    <a:pt x="60" y="17"/>
                  </a:cubicBezTo>
                  <a:cubicBezTo>
                    <a:pt x="59" y="18"/>
                    <a:pt x="59" y="17"/>
                    <a:pt x="58" y="16"/>
                  </a:cubicBezTo>
                  <a:cubicBezTo>
                    <a:pt x="58" y="17"/>
                    <a:pt x="58" y="18"/>
                    <a:pt x="58" y="19"/>
                  </a:cubicBezTo>
                  <a:cubicBezTo>
                    <a:pt x="57" y="19"/>
                    <a:pt x="57" y="19"/>
                    <a:pt x="57" y="18"/>
                  </a:cubicBezTo>
                  <a:cubicBezTo>
                    <a:pt x="56" y="18"/>
                    <a:pt x="56" y="18"/>
                    <a:pt x="56" y="18"/>
                  </a:cubicBezTo>
                  <a:cubicBezTo>
                    <a:pt x="56" y="17"/>
                    <a:pt x="56" y="17"/>
                    <a:pt x="56" y="16"/>
                  </a:cubicBezTo>
                  <a:cubicBezTo>
                    <a:pt x="56" y="16"/>
                    <a:pt x="56" y="16"/>
                    <a:pt x="55" y="17"/>
                  </a:cubicBezTo>
                  <a:cubicBezTo>
                    <a:pt x="55" y="16"/>
                    <a:pt x="55" y="16"/>
                    <a:pt x="55" y="15"/>
                  </a:cubicBezTo>
                  <a:cubicBezTo>
                    <a:pt x="55" y="15"/>
                    <a:pt x="54" y="15"/>
                    <a:pt x="54" y="14"/>
                  </a:cubicBezTo>
                  <a:cubicBezTo>
                    <a:pt x="54" y="13"/>
                    <a:pt x="56" y="13"/>
                    <a:pt x="56" y="14"/>
                  </a:cubicBezTo>
                  <a:cubicBezTo>
                    <a:pt x="57" y="14"/>
                    <a:pt x="56" y="14"/>
                    <a:pt x="56" y="13"/>
                  </a:cubicBezTo>
                  <a:cubicBezTo>
                    <a:pt x="57" y="13"/>
                    <a:pt x="58" y="14"/>
                    <a:pt x="57" y="14"/>
                  </a:cubicBezTo>
                  <a:cubicBezTo>
                    <a:pt x="57" y="15"/>
                    <a:pt x="58" y="15"/>
                    <a:pt x="58" y="15"/>
                  </a:cubicBezTo>
                  <a:close/>
                  <a:moveTo>
                    <a:pt x="58" y="13"/>
                  </a:moveTo>
                  <a:cubicBezTo>
                    <a:pt x="59" y="13"/>
                    <a:pt x="61" y="13"/>
                    <a:pt x="62" y="13"/>
                  </a:cubicBezTo>
                  <a:cubicBezTo>
                    <a:pt x="63" y="14"/>
                    <a:pt x="62" y="14"/>
                    <a:pt x="62" y="14"/>
                  </a:cubicBezTo>
                  <a:cubicBezTo>
                    <a:pt x="60" y="15"/>
                    <a:pt x="59" y="14"/>
                    <a:pt x="58" y="14"/>
                  </a:cubicBezTo>
                  <a:cubicBezTo>
                    <a:pt x="58" y="13"/>
                    <a:pt x="58" y="13"/>
                    <a:pt x="58" y="13"/>
                  </a:cubicBezTo>
                  <a:close/>
                  <a:moveTo>
                    <a:pt x="49" y="36"/>
                  </a:moveTo>
                  <a:cubicBezTo>
                    <a:pt x="48" y="37"/>
                    <a:pt x="48" y="36"/>
                    <a:pt x="47" y="37"/>
                  </a:cubicBezTo>
                  <a:cubicBezTo>
                    <a:pt x="47" y="36"/>
                    <a:pt x="47" y="36"/>
                    <a:pt x="47" y="35"/>
                  </a:cubicBezTo>
                  <a:cubicBezTo>
                    <a:pt x="47" y="35"/>
                    <a:pt x="48" y="35"/>
                    <a:pt x="48" y="34"/>
                  </a:cubicBezTo>
                  <a:cubicBezTo>
                    <a:pt x="48" y="34"/>
                    <a:pt x="48" y="34"/>
                    <a:pt x="49" y="34"/>
                  </a:cubicBezTo>
                  <a:cubicBezTo>
                    <a:pt x="49" y="35"/>
                    <a:pt x="49" y="35"/>
                    <a:pt x="49" y="36"/>
                  </a:cubicBezTo>
                  <a:close/>
                  <a:moveTo>
                    <a:pt x="47" y="28"/>
                  </a:moveTo>
                  <a:cubicBezTo>
                    <a:pt x="47" y="28"/>
                    <a:pt x="47" y="27"/>
                    <a:pt x="46" y="28"/>
                  </a:cubicBezTo>
                  <a:cubicBezTo>
                    <a:pt x="46" y="27"/>
                    <a:pt x="47" y="27"/>
                    <a:pt x="47" y="26"/>
                  </a:cubicBezTo>
                  <a:cubicBezTo>
                    <a:pt x="46" y="26"/>
                    <a:pt x="46" y="27"/>
                    <a:pt x="46" y="27"/>
                  </a:cubicBezTo>
                  <a:cubicBezTo>
                    <a:pt x="46" y="26"/>
                    <a:pt x="47" y="26"/>
                    <a:pt x="47" y="25"/>
                  </a:cubicBezTo>
                  <a:cubicBezTo>
                    <a:pt x="47" y="25"/>
                    <a:pt x="47" y="26"/>
                    <a:pt x="48" y="26"/>
                  </a:cubicBezTo>
                  <a:cubicBezTo>
                    <a:pt x="48" y="26"/>
                    <a:pt x="49" y="26"/>
                    <a:pt x="49" y="26"/>
                  </a:cubicBezTo>
                  <a:cubicBezTo>
                    <a:pt x="49" y="27"/>
                    <a:pt x="50" y="27"/>
                    <a:pt x="50" y="28"/>
                  </a:cubicBezTo>
                  <a:cubicBezTo>
                    <a:pt x="49" y="28"/>
                    <a:pt x="49" y="28"/>
                    <a:pt x="49" y="28"/>
                  </a:cubicBezTo>
                  <a:cubicBezTo>
                    <a:pt x="49" y="28"/>
                    <a:pt x="48" y="28"/>
                    <a:pt x="47" y="28"/>
                  </a:cubicBezTo>
                  <a:close/>
                  <a:moveTo>
                    <a:pt x="71" y="19"/>
                  </a:moveTo>
                  <a:cubicBezTo>
                    <a:pt x="72" y="18"/>
                    <a:pt x="73" y="18"/>
                    <a:pt x="74" y="18"/>
                  </a:cubicBezTo>
                  <a:cubicBezTo>
                    <a:pt x="75" y="18"/>
                    <a:pt x="75" y="17"/>
                    <a:pt x="75" y="17"/>
                  </a:cubicBezTo>
                  <a:cubicBezTo>
                    <a:pt x="75" y="17"/>
                    <a:pt x="75" y="17"/>
                    <a:pt x="75" y="17"/>
                  </a:cubicBezTo>
                  <a:cubicBezTo>
                    <a:pt x="75" y="18"/>
                    <a:pt x="75" y="19"/>
                    <a:pt x="74" y="19"/>
                  </a:cubicBezTo>
                  <a:cubicBezTo>
                    <a:pt x="73" y="19"/>
                    <a:pt x="72" y="20"/>
                    <a:pt x="71" y="20"/>
                  </a:cubicBezTo>
                  <a:cubicBezTo>
                    <a:pt x="71" y="22"/>
                    <a:pt x="72" y="22"/>
                    <a:pt x="72" y="23"/>
                  </a:cubicBezTo>
                  <a:cubicBezTo>
                    <a:pt x="72" y="23"/>
                    <a:pt x="71" y="23"/>
                    <a:pt x="71" y="23"/>
                  </a:cubicBezTo>
                  <a:cubicBezTo>
                    <a:pt x="71" y="23"/>
                    <a:pt x="70" y="22"/>
                    <a:pt x="70" y="22"/>
                  </a:cubicBezTo>
                  <a:cubicBezTo>
                    <a:pt x="70" y="21"/>
                    <a:pt x="70" y="21"/>
                    <a:pt x="70" y="21"/>
                  </a:cubicBezTo>
                  <a:cubicBezTo>
                    <a:pt x="70" y="20"/>
                    <a:pt x="71" y="20"/>
                    <a:pt x="71" y="19"/>
                  </a:cubicBezTo>
                  <a:close/>
                  <a:moveTo>
                    <a:pt x="71" y="14"/>
                  </a:moveTo>
                  <a:cubicBezTo>
                    <a:pt x="71" y="13"/>
                    <a:pt x="73" y="13"/>
                    <a:pt x="73" y="14"/>
                  </a:cubicBezTo>
                  <a:cubicBezTo>
                    <a:pt x="72" y="14"/>
                    <a:pt x="72" y="15"/>
                    <a:pt x="71" y="14"/>
                  </a:cubicBezTo>
                  <a:close/>
                  <a:moveTo>
                    <a:pt x="83" y="14"/>
                  </a:moveTo>
                  <a:cubicBezTo>
                    <a:pt x="84" y="14"/>
                    <a:pt x="85" y="14"/>
                    <a:pt x="86" y="15"/>
                  </a:cubicBezTo>
                  <a:cubicBezTo>
                    <a:pt x="85" y="16"/>
                    <a:pt x="84" y="15"/>
                    <a:pt x="82" y="15"/>
                  </a:cubicBezTo>
                  <a:cubicBezTo>
                    <a:pt x="83" y="15"/>
                    <a:pt x="82" y="14"/>
                    <a:pt x="83" y="14"/>
                  </a:cubicBezTo>
                  <a:close/>
                  <a:moveTo>
                    <a:pt x="25" y="28"/>
                  </a:moveTo>
                  <a:cubicBezTo>
                    <a:pt x="25" y="30"/>
                    <a:pt x="23" y="27"/>
                    <a:pt x="23" y="29"/>
                  </a:cubicBezTo>
                  <a:cubicBezTo>
                    <a:pt x="23" y="29"/>
                    <a:pt x="22" y="29"/>
                    <a:pt x="22" y="28"/>
                  </a:cubicBezTo>
                  <a:cubicBezTo>
                    <a:pt x="23" y="28"/>
                    <a:pt x="23" y="28"/>
                    <a:pt x="23" y="27"/>
                  </a:cubicBezTo>
                  <a:cubicBezTo>
                    <a:pt x="23" y="27"/>
                    <a:pt x="23" y="28"/>
                    <a:pt x="24" y="27"/>
                  </a:cubicBezTo>
                  <a:cubicBezTo>
                    <a:pt x="24" y="28"/>
                    <a:pt x="24" y="28"/>
                    <a:pt x="25" y="28"/>
                  </a:cubicBezTo>
                  <a:close/>
                  <a:moveTo>
                    <a:pt x="28" y="57"/>
                  </a:moveTo>
                  <a:cubicBezTo>
                    <a:pt x="28" y="58"/>
                    <a:pt x="27" y="58"/>
                    <a:pt x="27" y="58"/>
                  </a:cubicBezTo>
                  <a:cubicBezTo>
                    <a:pt x="27" y="58"/>
                    <a:pt x="27" y="58"/>
                    <a:pt x="27" y="57"/>
                  </a:cubicBezTo>
                  <a:cubicBezTo>
                    <a:pt x="27" y="57"/>
                    <a:pt x="27" y="57"/>
                    <a:pt x="28" y="57"/>
                  </a:cubicBezTo>
                  <a:close/>
                  <a:moveTo>
                    <a:pt x="23" y="57"/>
                  </a:moveTo>
                  <a:cubicBezTo>
                    <a:pt x="22" y="57"/>
                    <a:pt x="22" y="56"/>
                    <a:pt x="21" y="56"/>
                  </a:cubicBezTo>
                  <a:cubicBezTo>
                    <a:pt x="20" y="55"/>
                    <a:pt x="20" y="56"/>
                    <a:pt x="20" y="56"/>
                  </a:cubicBezTo>
                  <a:cubicBezTo>
                    <a:pt x="20" y="55"/>
                    <a:pt x="20" y="55"/>
                    <a:pt x="20" y="55"/>
                  </a:cubicBezTo>
                  <a:cubicBezTo>
                    <a:pt x="21" y="55"/>
                    <a:pt x="22" y="55"/>
                    <a:pt x="23" y="55"/>
                  </a:cubicBezTo>
                  <a:cubicBezTo>
                    <a:pt x="23" y="56"/>
                    <a:pt x="23" y="56"/>
                    <a:pt x="24" y="56"/>
                  </a:cubicBezTo>
                  <a:cubicBezTo>
                    <a:pt x="24" y="56"/>
                    <a:pt x="24" y="56"/>
                    <a:pt x="24" y="57"/>
                  </a:cubicBezTo>
                  <a:cubicBezTo>
                    <a:pt x="25" y="57"/>
                    <a:pt x="26" y="56"/>
                    <a:pt x="26" y="58"/>
                  </a:cubicBezTo>
                  <a:cubicBezTo>
                    <a:pt x="26" y="58"/>
                    <a:pt x="25" y="58"/>
                    <a:pt x="25" y="58"/>
                  </a:cubicBezTo>
                  <a:cubicBezTo>
                    <a:pt x="25" y="58"/>
                    <a:pt x="24" y="58"/>
                    <a:pt x="24" y="58"/>
                  </a:cubicBezTo>
                  <a:cubicBezTo>
                    <a:pt x="24" y="57"/>
                    <a:pt x="24" y="57"/>
                    <a:pt x="24" y="57"/>
                  </a:cubicBezTo>
                  <a:cubicBezTo>
                    <a:pt x="24" y="57"/>
                    <a:pt x="23" y="57"/>
                    <a:pt x="23" y="57"/>
                  </a:cubicBezTo>
                  <a:close/>
                  <a:moveTo>
                    <a:pt x="23" y="58"/>
                  </a:moveTo>
                  <a:cubicBezTo>
                    <a:pt x="22" y="58"/>
                    <a:pt x="22" y="58"/>
                    <a:pt x="22" y="58"/>
                  </a:cubicBezTo>
                  <a:cubicBezTo>
                    <a:pt x="22" y="58"/>
                    <a:pt x="22" y="58"/>
                    <a:pt x="22" y="57"/>
                  </a:cubicBezTo>
                  <a:cubicBezTo>
                    <a:pt x="22" y="57"/>
                    <a:pt x="23" y="57"/>
                    <a:pt x="23" y="58"/>
                  </a:cubicBezTo>
                  <a:close/>
                  <a:moveTo>
                    <a:pt x="22" y="55"/>
                  </a:moveTo>
                  <a:cubicBezTo>
                    <a:pt x="22" y="54"/>
                    <a:pt x="22" y="54"/>
                    <a:pt x="22" y="54"/>
                  </a:cubicBezTo>
                  <a:cubicBezTo>
                    <a:pt x="23" y="54"/>
                    <a:pt x="23" y="54"/>
                    <a:pt x="23" y="55"/>
                  </a:cubicBezTo>
                  <a:cubicBezTo>
                    <a:pt x="23" y="55"/>
                    <a:pt x="22" y="55"/>
                    <a:pt x="22" y="55"/>
                  </a:cubicBezTo>
                  <a:close/>
                  <a:moveTo>
                    <a:pt x="23" y="54"/>
                  </a:moveTo>
                  <a:cubicBezTo>
                    <a:pt x="23" y="54"/>
                    <a:pt x="24" y="54"/>
                    <a:pt x="24" y="54"/>
                  </a:cubicBezTo>
                  <a:cubicBezTo>
                    <a:pt x="24" y="54"/>
                    <a:pt x="24" y="54"/>
                    <a:pt x="24" y="55"/>
                  </a:cubicBezTo>
                  <a:cubicBezTo>
                    <a:pt x="23" y="55"/>
                    <a:pt x="23" y="54"/>
                    <a:pt x="23" y="54"/>
                  </a:cubicBezTo>
                  <a:close/>
                  <a:moveTo>
                    <a:pt x="24" y="56"/>
                  </a:moveTo>
                  <a:cubicBezTo>
                    <a:pt x="24" y="55"/>
                    <a:pt x="24" y="55"/>
                    <a:pt x="24" y="55"/>
                  </a:cubicBezTo>
                  <a:cubicBezTo>
                    <a:pt x="25" y="55"/>
                    <a:pt x="25" y="55"/>
                    <a:pt x="25" y="55"/>
                  </a:cubicBezTo>
                  <a:cubicBezTo>
                    <a:pt x="25" y="55"/>
                    <a:pt x="26" y="55"/>
                    <a:pt x="26" y="56"/>
                  </a:cubicBezTo>
                  <a:cubicBezTo>
                    <a:pt x="26" y="56"/>
                    <a:pt x="25" y="56"/>
                    <a:pt x="25" y="55"/>
                  </a:cubicBezTo>
                  <a:cubicBezTo>
                    <a:pt x="25" y="55"/>
                    <a:pt x="25" y="56"/>
                    <a:pt x="24" y="56"/>
                  </a:cubicBezTo>
                  <a:close/>
                  <a:moveTo>
                    <a:pt x="109" y="72"/>
                  </a:moveTo>
                  <a:cubicBezTo>
                    <a:pt x="109" y="72"/>
                    <a:pt x="109" y="71"/>
                    <a:pt x="109" y="71"/>
                  </a:cubicBezTo>
                  <a:cubicBezTo>
                    <a:pt x="108" y="70"/>
                    <a:pt x="107" y="70"/>
                    <a:pt x="106" y="69"/>
                  </a:cubicBezTo>
                  <a:cubicBezTo>
                    <a:pt x="106" y="69"/>
                    <a:pt x="105" y="69"/>
                    <a:pt x="105" y="69"/>
                  </a:cubicBezTo>
                  <a:cubicBezTo>
                    <a:pt x="105" y="68"/>
                    <a:pt x="106" y="69"/>
                    <a:pt x="106" y="68"/>
                  </a:cubicBezTo>
                  <a:cubicBezTo>
                    <a:pt x="106" y="68"/>
                    <a:pt x="106" y="69"/>
                    <a:pt x="107" y="69"/>
                  </a:cubicBezTo>
                  <a:cubicBezTo>
                    <a:pt x="107" y="69"/>
                    <a:pt x="107" y="68"/>
                    <a:pt x="107" y="68"/>
                  </a:cubicBezTo>
                  <a:cubicBezTo>
                    <a:pt x="108" y="68"/>
                    <a:pt x="108" y="68"/>
                    <a:pt x="109" y="68"/>
                  </a:cubicBezTo>
                  <a:cubicBezTo>
                    <a:pt x="109" y="68"/>
                    <a:pt x="109" y="68"/>
                    <a:pt x="109" y="69"/>
                  </a:cubicBezTo>
                  <a:cubicBezTo>
                    <a:pt x="109" y="70"/>
                    <a:pt x="109" y="71"/>
                    <a:pt x="109" y="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1" name="Freeform 28">
              <a:extLst>
                <a:ext uri="{FF2B5EF4-FFF2-40B4-BE49-F238E27FC236}">
                  <a16:creationId xmlns:a16="http://schemas.microsoft.com/office/drawing/2014/main" id="{5162E619-BDB1-4B98-88C0-87E1130AC9E1}"/>
                </a:ext>
              </a:extLst>
            </p:cNvPr>
            <p:cNvSpPr>
              <a:spLocks/>
            </p:cNvSpPr>
            <p:nvPr/>
          </p:nvSpPr>
          <p:spPr bwMode="auto">
            <a:xfrm>
              <a:off x="5991225" y="2936876"/>
              <a:ext cx="1588"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0" y="0"/>
                    <a:pt x="1" y="0"/>
                  </a:cubicBezTo>
                  <a:cubicBezTo>
                    <a:pt x="1"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2" name="Freeform 29">
              <a:extLst>
                <a:ext uri="{FF2B5EF4-FFF2-40B4-BE49-F238E27FC236}">
                  <a16:creationId xmlns:a16="http://schemas.microsoft.com/office/drawing/2014/main" id="{134ABE26-B7E1-475C-BB84-DF4E4A4FFBF2}"/>
                </a:ext>
              </a:extLst>
            </p:cNvPr>
            <p:cNvSpPr>
              <a:spLocks/>
            </p:cNvSpPr>
            <p:nvPr/>
          </p:nvSpPr>
          <p:spPr bwMode="auto">
            <a:xfrm>
              <a:off x="6134100" y="2986088"/>
              <a:ext cx="1588" cy="3175"/>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cubicBezTo>
                    <a:pt x="0" y="1"/>
                    <a:pt x="1" y="0"/>
                    <a:pt x="1" y="0"/>
                  </a:cubicBezTo>
                  <a:cubicBezTo>
                    <a:pt x="0" y="0"/>
                    <a:pt x="0" y="0"/>
                    <a:pt x="0" y="1"/>
                  </a:cubicBezTo>
                  <a:cubicBezTo>
                    <a:pt x="0" y="1"/>
                    <a:pt x="0"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3" name="Freeform 30">
              <a:extLst>
                <a:ext uri="{FF2B5EF4-FFF2-40B4-BE49-F238E27FC236}">
                  <a16:creationId xmlns:a16="http://schemas.microsoft.com/office/drawing/2014/main" id="{48146766-36EF-41FE-91F8-1A13252818C5}"/>
                </a:ext>
              </a:extLst>
            </p:cNvPr>
            <p:cNvSpPr>
              <a:spLocks/>
            </p:cNvSpPr>
            <p:nvPr/>
          </p:nvSpPr>
          <p:spPr bwMode="auto">
            <a:xfrm>
              <a:off x="6113463" y="2938463"/>
              <a:ext cx="3175"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1"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4" name="Freeform 31">
              <a:extLst>
                <a:ext uri="{FF2B5EF4-FFF2-40B4-BE49-F238E27FC236}">
                  <a16:creationId xmlns:a16="http://schemas.microsoft.com/office/drawing/2014/main" id="{F2F8D3E2-72CC-47DF-BF78-40514364DFFE}"/>
                </a:ext>
              </a:extLst>
            </p:cNvPr>
            <p:cNvSpPr>
              <a:spLocks/>
            </p:cNvSpPr>
            <p:nvPr/>
          </p:nvSpPr>
          <p:spPr bwMode="auto">
            <a:xfrm>
              <a:off x="6116638" y="2938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5" name="Freeform 32">
              <a:extLst>
                <a:ext uri="{FF2B5EF4-FFF2-40B4-BE49-F238E27FC236}">
                  <a16:creationId xmlns:a16="http://schemas.microsoft.com/office/drawing/2014/main" id="{6E8A9B4C-8D69-4F52-ABD7-E68409332EAA}"/>
                </a:ext>
              </a:extLst>
            </p:cNvPr>
            <p:cNvSpPr>
              <a:spLocks/>
            </p:cNvSpPr>
            <p:nvPr/>
          </p:nvSpPr>
          <p:spPr bwMode="auto">
            <a:xfrm>
              <a:off x="6092825" y="2944813"/>
              <a:ext cx="1588" cy="1588"/>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1" y="1"/>
                  </a:cubicBezTo>
                  <a:cubicBezTo>
                    <a:pt x="1"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6" name="Freeform 33">
              <a:extLst>
                <a:ext uri="{FF2B5EF4-FFF2-40B4-BE49-F238E27FC236}">
                  <a16:creationId xmlns:a16="http://schemas.microsoft.com/office/drawing/2014/main" id="{8B151199-E7A4-4C3E-ABED-1B55DDB47A7F}"/>
                </a:ext>
              </a:extLst>
            </p:cNvPr>
            <p:cNvSpPr>
              <a:spLocks/>
            </p:cNvSpPr>
            <p:nvPr/>
          </p:nvSpPr>
          <p:spPr bwMode="auto">
            <a:xfrm>
              <a:off x="5961063" y="30019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7" name="Freeform 34">
              <a:extLst>
                <a:ext uri="{FF2B5EF4-FFF2-40B4-BE49-F238E27FC236}">
                  <a16:creationId xmlns:a16="http://schemas.microsoft.com/office/drawing/2014/main" id="{4ECBB4EB-14A1-4E6A-917F-E2434123D939}"/>
                </a:ext>
              </a:extLst>
            </p:cNvPr>
            <p:cNvSpPr>
              <a:spLocks/>
            </p:cNvSpPr>
            <p:nvPr/>
          </p:nvSpPr>
          <p:spPr bwMode="auto">
            <a:xfrm>
              <a:off x="6048375" y="29829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8" name="Freeform 35">
              <a:extLst>
                <a:ext uri="{FF2B5EF4-FFF2-40B4-BE49-F238E27FC236}">
                  <a16:creationId xmlns:a16="http://schemas.microsoft.com/office/drawing/2014/main" id="{41960D5E-9A86-43B3-8B70-4D053F01D3A9}"/>
                </a:ext>
              </a:extLst>
            </p:cNvPr>
            <p:cNvSpPr>
              <a:spLocks/>
            </p:cNvSpPr>
            <p:nvPr/>
          </p:nvSpPr>
          <p:spPr bwMode="auto">
            <a:xfrm>
              <a:off x="6048375" y="2952751"/>
              <a:ext cx="9525" cy="14288"/>
            </a:xfrm>
            <a:custGeom>
              <a:avLst/>
              <a:gdLst>
                <a:gd name="T0" fmla="*/ 5 w 5"/>
                <a:gd name="T1" fmla="*/ 0 h 8"/>
                <a:gd name="T2" fmla="*/ 3 w 5"/>
                <a:gd name="T3" fmla="*/ 3 h 8"/>
                <a:gd name="T4" fmla="*/ 3 w 5"/>
                <a:gd name="T5" fmla="*/ 5 h 8"/>
                <a:gd name="T6" fmla="*/ 2 w 5"/>
                <a:gd name="T7" fmla="*/ 7 h 8"/>
                <a:gd name="T8" fmla="*/ 0 w 5"/>
                <a:gd name="T9" fmla="*/ 5 h 8"/>
                <a:gd name="T10" fmla="*/ 1 w 5"/>
                <a:gd name="T11" fmla="*/ 7 h 8"/>
                <a:gd name="T12" fmla="*/ 1 w 5"/>
                <a:gd name="T13" fmla="*/ 8 h 8"/>
                <a:gd name="T14" fmla="*/ 1 w 5"/>
                <a:gd name="T15" fmla="*/ 8 h 8"/>
                <a:gd name="T16" fmla="*/ 3 w 5"/>
                <a:gd name="T17" fmla="*/ 8 h 8"/>
                <a:gd name="T18" fmla="*/ 4 w 5"/>
                <a:gd name="T19" fmla="*/ 8 h 8"/>
                <a:gd name="T20" fmla="*/ 5 w 5"/>
                <a:gd name="T21" fmla="*/ 5 h 8"/>
                <a:gd name="T22" fmla="*/ 5 w 5"/>
                <a:gd name="T23" fmla="*/ 6 h 8"/>
                <a:gd name="T24" fmla="*/ 5 w 5"/>
                <a:gd name="T25" fmla="*/ 4 h 8"/>
                <a:gd name="T26" fmla="*/ 4 w 5"/>
                <a:gd name="T27" fmla="*/ 3 h 8"/>
                <a:gd name="T28" fmla="*/ 5 w 5"/>
                <a:gd name="T29" fmla="*/ 0 h 8"/>
                <a:gd name="T30" fmla="*/ 5 w 5"/>
                <a:gd name="T3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8">
                  <a:moveTo>
                    <a:pt x="5" y="0"/>
                  </a:moveTo>
                  <a:cubicBezTo>
                    <a:pt x="4" y="1"/>
                    <a:pt x="3" y="2"/>
                    <a:pt x="3" y="3"/>
                  </a:cubicBezTo>
                  <a:cubicBezTo>
                    <a:pt x="3" y="4"/>
                    <a:pt x="3" y="4"/>
                    <a:pt x="3" y="5"/>
                  </a:cubicBezTo>
                  <a:cubicBezTo>
                    <a:pt x="3" y="6"/>
                    <a:pt x="3" y="7"/>
                    <a:pt x="2" y="7"/>
                  </a:cubicBezTo>
                  <a:cubicBezTo>
                    <a:pt x="1" y="8"/>
                    <a:pt x="1" y="5"/>
                    <a:pt x="0" y="5"/>
                  </a:cubicBezTo>
                  <a:cubicBezTo>
                    <a:pt x="0" y="6"/>
                    <a:pt x="1" y="7"/>
                    <a:pt x="1" y="7"/>
                  </a:cubicBezTo>
                  <a:cubicBezTo>
                    <a:pt x="1" y="7"/>
                    <a:pt x="1" y="8"/>
                    <a:pt x="1" y="8"/>
                  </a:cubicBezTo>
                  <a:cubicBezTo>
                    <a:pt x="1" y="8"/>
                    <a:pt x="2" y="8"/>
                    <a:pt x="1" y="8"/>
                  </a:cubicBezTo>
                  <a:cubicBezTo>
                    <a:pt x="2" y="8"/>
                    <a:pt x="2" y="8"/>
                    <a:pt x="3" y="8"/>
                  </a:cubicBezTo>
                  <a:cubicBezTo>
                    <a:pt x="3" y="8"/>
                    <a:pt x="3" y="8"/>
                    <a:pt x="4" y="8"/>
                  </a:cubicBezTo>
                  <a:cubicBezTo>
                    <a:pt x="4" y="7"/>
                    <a:pt x="4" y="6"/>
                    <a:pt x="5" y="5"/>
                  </a:cubicBezTo>
                  <a:cubicBezTo>
                    <a:pt x="5" y="5"/>
                    <a:pt x="5" y="6"/>
                    <a:pt x="5" y="6"/>
                  </a:cubicBezTo>
                  <a:cubicBezTo>
                    <a:pt x="5" y="5"/>
                    <a:pt x="5" y="4"/>
                    <a:pt x="5" y="4"/>
                  </a:cubicBezTo>
                  <a:cubicBezTo>
                    <a:pt x="5" y="4"/>
                    <a:pt x="4" y="3"/>
                    <a:pt x="4" y="3"/>
                  </a:cubicBezTo>
                  <a:cubicBezTo>
                    <a:pt x="4" y="1"/>
                    <a:pt x="5" y="1"/>
                    <a:pt x="5" y="0"/>
                  </a:cubicBezTo>
                  <a:cubicBezTo>
                    <a:pt x="5" y="0"/>
                    <a:pt x="5"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09" name="Freeform 36">
              <a:extLst>
                <a:ext uri="{FF2B5EF4-FFF2-40B4-BE49-F238E27FC236}">
                  <a16:creationId xmlns:a16="http://schemas.microsoft.com/office/drawing/2014/main" id="{232D3773-3BF0-4BD2-9B9A-ADEC7C478E32}"/>
                </a:ext>
              </a:extLst>
            </p:cNvPr>
            <p:cNvSpPr>
              <a:spLocks/>
            </p:cNvSpPr>
            <p:nvPr/>
          </p:nvSpPr>
          <p:spPr bwMode="auto">
            <a:xfrm>
              <a:off x="6002338" y="2968626"/>
              <a:ext cx="317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0" name="Freeform 37">
              <a:extLst>
                <a:ext uri="{FF2B5EF4-FFF2-40B4-BE49-F238E27FC236}">
                  <a16:creationId xmlns:a16="http://schemas.microsoft.com/office/drawing/2014/main" id="{9C15FA16-4144-4C78-AEBA-B6220C59F173}"/>
                </a:ext>
              </a:extLst>
            </p:cNvPr>
            <p:cNvSpPr>
              <a:spLocks/>
            </p:cNvSpPr>
            <p:nvPr/>
          </p:nvSpPr>
          <p:spPr bwMode="auto">
            <a:xfrm>
              <a:off x="6126163" y="3008313"/>
              <a:ext cx="1588" cy="3175"/>
            </a:xfrm>
            <a:custGeom>
              <a:avLst/>
              <a:gdLst>
                <a:gd name="T0" fmla="*/ 0 w 1"/>
                <a:gd name="T1" fmla="*/ 1 h 2"/>
                <a:gd name="T2" fmla="*/ 1 w 1"/>
                <a:gd name="T3" fmla="*/ 2 h 2"/>
                <a:gd name="T4" fmla="*/ 1 w 1"/>
                <a:gd name="T5" fmla="*/ 2 h 2"/>
                <a:gd name="T6" fmla="*/ 1 w 1"/>
                <a:gd name="T7" fmla="*/ 1 h 2"/>
                <a:gd name="T8" fmla="*/ 0 w 1"/>
                <a:gd name="T9" fmla="*/ 1 h 2"/>
              </a:gdLst>
              <a:ahLst/>
              <a:cxnLst>
                <a:cxn ang="0">
                  <a:pos x="T0" y="T1"/>
                </a:cxn>
                <a:cxn ang="0">
                  <a:pos x="T2" y="T3"/>
                </a:cxn>
                <a:cxn ang="0">
                  <a:pos x="T4" y="T5"/>
                </a:cxn>
                <a:cxn ang="0">
                  <a:pos x="T6" y="T7"/>
                </a:cxn>
                <a:cxn ang="0">
                  <a:pos x="T8" y="T9"/>
                </a:cxn>
              </a:cxnLst>
              <a:rect l="0" t="0" r="r" b="b"/>
              <a:pathLst>
                <a:path w="1" h="2">
                  <a:moveTo>
                    <a:pt x="0" y="1"/>
                  </a:moveTo>
                  <a:cubicBezTo>
                    <a:pt x="0" y="1"/>
                    <a:pt x="1" y="1"/>
                    <a:pt x="1" y="2"/>
                  </a:cubicBezTo>
                  <a:cubicBezTo>
                    <a:pt x="1" y="2"/>
                    <a:pt x="1" y="2"/>
                    <a:pt x="1" y="2"/>
                  </a:cubicBezTo>
                  <a:cubicBezTo>
                    <a:pt x="1" y="1"/>
                    <a:pt x="1" y="2"/>
                    <a:pt x="1" y="1"/>
                  </a:cubicBezTo>
                  <a:cubicBezTo>
                    <a:pt x="1" y="1"/>
                    <a:pt x="1"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1" name="Freeform 38">
              <a:extLst>
                <a:ext uri="{FF2B5EF4-FFF2-40B4-BE49-F238E27FC236}">
                  <a16:creationId xmlns:a16="http://schemas.microsoft.com/office/drawing/2014/main" id="{9B357FA2-6247-496E-ABB8-7CA4AC7C5CB3}"/>
                </a:ext>
              </a:extLst>
            </p:cNvPr>
            <p:cNvSpPr>
              <a:spLocks/>
            </p:cNvSpPr>
            <p:nvPr/>
          </p:nvSpPr>
          <p:spPr bwMode="auto">
            <a:xfrm>
              <a:off x="6065838" y="2949576"/>
              <a:ext cx="4763" cy="4763"/>
            </a:xfrm>
            <a:custGeom>
              <a:avLst/>
              <a:gdLst>
                <a:gd name="T0" fmla="*/ 0 w 2"/>
                <a:gd name="T1" fmla="*/ 0 h 2"/>
                <a:gd name="T2" fmla="*/ 1 w 2"/>
                <a:gd name="T3" fmla="*/ 2 h 2"/>
                <a:gd name="T4" fmla="*/ 1 w 2"/>
                <a:gd name="T5" fmla="*/ 1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0"/>
                    <a:pt x="0" y="2"/>
                    <a:pt x="1" y="2"/>
                  </a:cubicBezTo>
                  <a:cubicBezTo>
                    <a:pt x="2" y="1"/>
                    <a:pt x="1" y="1"/>
                    <a:pt x="1" y="1"/>
                  </a:cubicBezTo>
                  <a:cubicBezTo>
                    <a:pt x="2" y="1"/>
                    <a:pt x="2" y="1"/>
                    <a:pt x="2" y="0"/>
                  </a:cubicBezTo>
                  <a:cubicBezTo>
                    <a:pt x="2"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2" name="Freeform 39">
              <a:extLst>
                <a:ext uri="{FF2B5EF4-FFF2-40B4-BE49-F238E27FC236}">
                  <a16:creationId xmlns:a16="http://schemas.microsoft.com/office/drawing/2014/main" id="{BFC0E19E-EAB4-4665-940C-010F145B5A3F}"/>
                </a:ext>
              </a:extLst>
            </p:cNvPr>
            <p:cNvSpPr>
              <a:spLocks/>
            </p:cNvSpPr>
            <p:nvPr/>
          </p:nvSpPr>
          <p:spPr bwMode="auto">
            <a:xfrm>
              <a:off x="6062663" y="2944813"/>
              <a:ext cx="15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1"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3" name="Freeform 40">
              <a:extLst>
                <a:ext uri="{FF2B5EF4-FFF2-40B4-BE49-F238E27FC236}">
                  <a16:creationId xmlns:a16="http://schemas.microsoft.com/office/drawing/2014/main" id="{D150D49C-4060-41A7-A638-83C038707DE1}"/>
                </a:ext>
              </a:extLst>
            </p:cNvPr>
            <p:cNvSpPr>
              <a:spLocks/>
            </p:cNvSpPr>
            <p:nvPr/>
          </p:nvSpPr>
          <p:spPr bwMode="auto">
            <a:xfrm>
              <a:off x="6067425" y="3001963"/>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4" name="Freeform 41">
              <a:extLst>
                <a:ext uri="{FF2B5EF4-FFF2-40B4-BE49-F238E27FC236}">
                  <a16:creationId xmlns:a16="http://schemas.microsoft.com/office/drawing/2014/main" id="{EAD3A0DB-329C-4F8E-8C82-E159F0E64E23}"/>
                </a:ext>
              </a:extLst>
            </p:cNvPr>
            <p:cNvSpPr>
              <a:spLocks/>
            </p:cNvSpPr>
            <p:nvPr/>
          </p:nvSpPr>
          <p:spPr bwMode="auto">
            <a:xfrm>
              <a:off x="6070600" y="29527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5" name="Freeform 42">
              <a:extLst>
                <a:ext uri="{FF2B5EF4-FFF2-40B4-BE49-F238E27FC236}">
                  <a16:creationId xmlns:a16="http://schemas.microsoft.com/office/drawing/2014/main" id="{9BC3BA98-4CA6-4685-A2D9-B640053B44DD}"/>
                </a:ext>
              </a:extLst>
            </p:cNvPr>
            <p:cNvSpPr>
              <a:spLocks/>
            </p:cNvSpPr>
            <p:nvPr/>
          </p:nvSpPr>
          <p:spPr bwMode="auto">
            <a:xfrm>
              <a:off x="6091238" y="2944813"/>
              <a:ext cx="1588" cy="1588"/>
            </a:xfrm>
            <a:custGeom>
              <a:avLst/>
              <a:gdLst>
                <a:gd name="T0" fmla="*/ 1 w 1"/>
                <a:gd name="T1" fmla="*/ 1 h 1"/>
                <a:gd name="T2" fmla="*/ 1 w 1"/>
                <a:gd name="T3" fmla="*/ 1 h 1"/>
              </a:gdLst>
              <a:ahLst/>
              <a:cxnLst>
                <a:cxn ang="0">
                  <a:pos x="T0" y="T1"/>
                </a:cxn>
                <a:cxn ang="0">
                  <a:pos x="T2" y="T3"/>
                </a:cxn>
              </a:cxnLst>
              <a:rect l="0" t="0" r="r" b="b"/>
              <a:pathLst>
                <a:path w="1" h="1">
                  <a:moveTo>
                    <a:pt x="1" y="1"/>
                  </a:moveTo>
                  <a:cubicBezTo>
                    <a:pt x="1" y="0"/>
                    <a:pt x="0" y="0"/>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6" name="Freeform 43">
              <a:extLst>
                <a:ext uri="{FF2B5EF4-FFF2-40B4-BE49-F238E27FC236}">
                  <a16:creationId xmlns:a16="http://schemas.microsoft.com/office/drawing/2014/main" id="{94E627A3-31F0-4D85-8ACB-3B121660A996}"/>
                </a:ext>
              </a:extLst>
            </p:cNvPr>
            <p:cNvSpPr>
              <a:spLocks/>
            </p:cNvSpPr>
            <p:nvPr/>
          </p:nvSpPr>
          <p:spPr bwMode="auto">
            <a:xfrm>
              <a:off x="6061075" y="2959101"/>
              <a:ext cx="158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7" name="Freeform 44">
              <a:extLst>
                <a:ext uri="{FF2B5EF4-FFF2-40B4-BE49-F238E27FC236}">
                  <a16:creationId xmlns:a16="http://schemas.microsoft.com/office/drawing/2014/main" id="{4B0C75C3-88FB-45A9-BE69-C144C473048F}"/>
                </a:ext>
              </a:extLst>
            </p:cNvPr>
            <p:cNvSpPr>
              <a:spLocks/>
            </p:cNvSpPr>
            <p:nvPr/>
          </p:nvSpPr>
          <p:spPr bwMode="auto">
            <a:xfrm>
              <a:off x="6118225" y="2938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8" name="Freeform 45">
              <a:extLst>
                <a:ext uri="{FF2B5EF4-FFF2-40B4-BE49-F238E27FC236}">
                  <a16:creationId xmlns:a16="http://schemas.microsoft.com/office/drawing/2014/main" id="{1B955C87-70ED-4B9F-928D-9B2DBF91FC75}"/>
                </a:ext>
              </a:extLst>
            </p:cNvPr>
            <p:cNvSpPr>
              <a:spLocks/>
            </p:cNvSpPr>
            <p:nvPr/>
          </p:nvSpPr>
          <p:spPr bwMode="auto">
            <a:xfrm>
              <a:off x="6027738" y="2922588"/>
              <a:ext cx="6350" cy="3175"/>
            </a:xfrm>
            <a:custGeom>
              <a:avLst/>
              <a:gdLst>
                <a:gd name="T0" fmla="*/ 2 w 3"/>
                <a:gd name="T1" fmla="*/ 1 h 1"/>
                <a:gd name="T2" fmla="*/ 3 w 3"/>
                <a:gd name="T3" fmla="*/ 0 h 1"/>
                <a:gd name="T4" fmla="*/ 0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2" y="1"/>
                    <a:pt x="3" y="0"/>
                    <a:pt x="3" y="0"/>
                  </a:cubicBezTo>
                  <a:cubicBezTo>
                    <a:pt x="2" y="0"/>
                    <a:pt x="0" y="0"/>
                    <a:pt x="0" y="0"/>
                  </a:cubicBezTo>
                  <a:cubicBezTo>
                    <a:pt x="1" y="0"/>
                    <a:pt x="2" y="0"/>
                    <a:pt x="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19" name="Freeform 46">
              <a:extLst>
                <a:ext uri="{FF2B5EF4-FFF2-40B4-BE49-F238E27FC236}">
                  <a16:creationId xmlns:a16="http://schemas.microsoft.com/office/drawing/2014/main" id="{7AA4E903-2513-4470-81B5-152012539638}"/>
                </a:ext>
              </a:extLst>
            </p:cNvPr>
            <p:cNvSpPr>
              <a:spLocks/>
            </p:cNvSpPr>
            <p:nvPr/>
          </p:nvSpPr>
          <p:spPr bwMode="auto">
            <a:xfrm>
              <a:off x="6029325" y="2938463"/>
              <a:ext cx="3175" cy="4763"/>
            </a:xfrm>
            <a:custGeom>
              <a:avLst/>
              <a:gdLst>
                <a:gd name="T0" fmla="*/ 1 w 1"/>
                <a:gd name="T1" fmla="*/ 2 h 2"/>
                <a:gd name="T2" fmla="*/ 1 w 1"/>
                <a:gd name="T3" fmla="*/ 0 h 2"/>
                <a:gd name="T4" fmla="*/ 1 w 1"/>
                <a:gd name="T5" fmla="*/ 2 h 2"/>
              </a:gdLst>
              <a:ahLst/>
              <a:cxnLst>
                <a:cxn ang="0">
                  <a:pos x="T0" y="T1"/>
                </a:cxn>
                <a:cxn ang="0">
                  <a:pos x="T2" y="T3"/>
                </a:cxn>
                <a:cxn ang="0">
                  <a:pos x="T4" y="T5"/>
                </a:cxn>
              </a:cxnLst>
              <a:rect l="0" t="0" r="r" b="b"/>
              <a:pathLst>
                <a:path w="1" h="2">
                  <a:moveTo>
                    <a:pt x="1" y="2"/>
                  </a:moveTo>
                  <a:cubicBezTo>
                    <a:pt x="1" y="1"/>
                    <a:pt x="1" y="1"/>
                    <a:pt x="1" y="0"/>
                  </a:cubicBezTo>
                  <a:cubicBezTo>
                    <a:pt x="1" y="0"/>
                    <a:pt x="0" y="1"/>
                    <a:pt x="1"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0" name="Freeform 47">
              <a:extLst>
                <a:ext uri="{FF2B5EF4-FFF2-40B4-BE49-F238E27FC236}">
                  <a16:creationId xmlns:a16="http://schemas.microsoft.com/office/drawing/2014/main" id="{F8592DEE-7DCE-4E46-BDE4-80A1F929B05E}"/>
                </a:ext>
              </a:extLst>
            </p:cNvPr>
            <p:cNvSpPr>
              <a:spLocks/>
            </p:cNvSpPr>
            <p:nvPr/>
          </p:nvSpPr>
          <p:spPr bwMode="auto">
            <a:xfrm>
              <a:off x="5959475" y="2998788"/>
              <a:ext cx="1588" cy="3175"/>
            </a:xfrm>
            <a:custGeom>
              <a:avLst/>
              <a:gdLst>
                <a:gd name="T0" fmla="*/ 1 w 1"/>
                <a:gd name="T1" fmla="*/ 1 h 2"/>
                <a:gd name="T2" fmla="*/ 0 w 1"/>
                <a:gd name="T3" fmla="*/ 0 h 2"/>
                <a:gd name="T4" fmla="*/ 1 w 1"/>
                <a:gd name="T5" fmla="*/ 1 h 2"/>
              </a:gdLst>
              <a:ahLst/>
              <a:cxnLst>
                <a:cxn ang="0">
                  <a:pos x="T0" y="T1"/>
                </a:cxn>
                <a:cxn ang="0">
                  <a:pos x="T2" y="T3"/>
                </a:cxn>
                <a:cxn ang="0">
                  <a:pos x="T4" y="T5"/>
                </a:cxn>
              </a:cxnLst>
              <a:rect l="0" t="0" r="r" b="b"/>
              <a:pathLst>
                <a:path w="1" h="2">
                  <a:moveTo>
                    <a:pt x="1" y="1"/>
                  </a:moveTo>
                  <a:cubicBezTo>
                    <a:pt x="1" y="1"/>
                    <a:pt x="1" y="0"/>
                    <a:pt x="0" y="0"/>
                  </a:cubicBezTo>
                  <a:cubicBezTo>
                    <a:pt x="0" y="1"/>
                    <a:pt x="1" y="2"/>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1" name="Freeform 48">
              <a:extLst>
                <a:ext uri="{FF2B5EF4-FFF2-40B4-BE49-F238E27FC236}">
                  <a16:creationId xmlns:a16="http://schemas.microsoft.com/office/drawing/2014/main" id="{D8DAE31F-9E9A-4FBE-9CFC-B0585E9F7417}"/>
                </a:ext>
              </a:extLst>
            </p:cNvPr>
            <p:cNvSpPr>
              <a:spLocks/>
            </p:cNvSpPr>
            <p:nvPr/>
          </p:nvSpPr>
          <p:spPr bwMode="auto">
            <a:xfrm>
              <a:off x="5959475" y="29987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2" name="Oval 49">
              <a:extLst>
                <a:ext uri="{FF2B5EF4-FFF2-40B4-BE49-F238E27FC236}">
                  <a16:creationId xmlns:a16="http://schemas.microsoft.com/office/drawing/2014/main" id="{CD72E1B4-6F97-400A-986E-67A5C522230C}"/>
                </a:ext>
              </a:extLst>
            </p:cNvPr>
            <p:cNvSpPr>
              <a:spLocks noChangeArrowheads="1"/>
            </p:cNvSpPr>
            <p:nvPr/>
          </p:nvSpPr>
          <p:spPr bwMode="auto">
            <a:xfrm>
              <a:off x="5761038" y="5588001"/>
              <a:ext cx="611188" cy="612775"/>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3" name="Freeform 50">
              <a:extLst>
                <a:ext uri="{FF2B5EF4-FFF2-40B4-BE49-F238E27FC236}">
                  <a16:creationId xmlns:a16="http://schemas.microsoft.com/office/drawing/2014/main" id="{687BD9EF-B666-4BC2-96C1-4D2E8FD34F83}"/>
                </a:ext>
              </a:extLst>
            </p:cNvPr>
            <p:cNvSpPr>
              <a:spLocks/>
            </p:cNvSpPr>
            <p:nvPr/>
          </p:nvSpPr>
          <p:spPr bwMode="auto">
            <a:xfrm>
              <a:off x="5905500" y="5889626"/>
              <a:ext cx="328613" cy="141288"/>
            </a:xfrm>
            <a:custGeom>
              <a:avLst/>
              <a:gdLst>
                <a:gd name="T0" fmla="*/ 162 w 172"/>
                <a:gd name="T1" fmla="*/ 8 h 73"/>
                <a:gd name="T2" fmla="*/ 85 w 172"/>
                <a:gd name="T3" fmla="*/ 0 h 73"/>
                <a:gd name="T4" fmla="*/ 0 w 172"/>
                <a:gd name="T5" fmla="*/ 11 h 73"/>
                <a:gd name="T6" fmla="*/ 0 w 172"/>
                <a:gd name="T7" fmla="*/ 73 h 73"/>
                <a:gd name="T8" fmla="*/ 86 w 172"/>
                <a:gd name="T9" fmla="*/ 62 h 73"/>
                <a:gd name="T10" fmla="*/ 86 w 172"/>
                <a:gd name="T11" fmla="*/ 62 h 73"/>
                <a:gd name="T12" fmla="*/ 158 w 172"/>
                <a:gd name="T13" fmla="*/ 70 h 73"/>
                <a:gd name="T14" fmla="*/ 172 w 172"/>
                <a:gd name="T15" fmla="*/ 73 h 73"/>
                <a:gd name="T16" fmla="*/ 172 w 172"/>
                <a:gd name="T17" fmla="*/ 73 h 73"/>
                <a:gd name="T18" fmla="*/ 172 w 172"/>
                <a:gd name="T19" fmla="*/ 11 h 73"/>
                <a:gd name="T20" fmla="*/ 172 w 172"/>
                <a:gd name="T21" fmla="*/ 11 h 73"/>
                <a:gd name="T22" fmla="*/ 162 w 172"/>
                <a:gd name="T23" fmla="*/ 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2" h="73">
                  <a:moveTo>
                    <a:pt x="162" y="8"/>
                  </a:moveTo>
                  <a:cubicBezTo>
                    <a:pt x="149" y="5"/>
                    <a:pt x="123" y="0"/>
                    <a:pt x="85" y="0"/>
                  </a:cubicBezTo>
                  <a:cubicBezTo>
                    <a:pt x="30" y="0"/>
                    <a:pt x="0" y="11"/>
                    <a:pt x="0" y="11"/>
                  </a:cubicBezTo>
                  <a:cubicBezTo>
                    <a:pt x="0" y="73"/>
                    <a:pt x="0" y="73"/>
                    <a:pt x="0" y="73"/>
                  </a:cubicBezTo>
                  <a:cubicBezTo>
                    <a:pt x="0" y="73"/>
                    <a:pt x="41" y="62"/>
                    <a:pt x="86" y="62"/>
                  </a:cubicBezTo>
                  <a:cubicBezTo>
                    <a:pt x="86" y="62"/>
                    <a:pt x="86" y="62"/>
                    <a:pt x="86" y="62"/>
                  </a:cubicBezTo>
                  <a:cubicBezTo>
                    <a:pt x="114" y="62"/>
                    <a:pt x="142" y="66"/>
                    <a:pt x="158" y="70"/>
                  </a:cubicBezTo>
                  <a:cubicBezTo>
                    <a:pt x="167" y="72"/>
                    <a:pt x="172" y="73"/>
                    <a:pt x="172" y="73"/>
                  </a:cubicBezTo>
                  <a:cubicBezTo>
                    <a:pt x="172" y="73"/>
                    <a:pt x="172" y="73"/>
                    <a:pt x="172" y="73"/>
                  </a:cubicBezTo>
                  <a:cubicBezTo>
                    <a:pt x="172" y="11"/>
                    <a:pt x="172" y="11"/>
                    <a:pt x="172" y="11"/>
                  </a:cubicBezTo>
                  <a:cubicBezTo>
                    <a:pt x="172" y="11"/>
                    <a:pt x="172" y="11"/>
                    <a:pt x="172" y="11"/>
                  </a:cubicBezTo>
                  <a:cubicBezTo>
                    <a:pt x="172" y="11"/>
                    <a:pt x="169" y="10"/>
                    <a:pt x="16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4" name="Freeform 51">
              <a:extLst>
                <a:ext uri="{FF2B5EF4-FFF2-40B4-BE49-F238E27FC236}">
                  <a16:creationId xmlns:a16="http://schemas.microsoft.com/office/drawing/2014/main" id="{3EA6F0F7-19D7-4583-B994-640D95FD47C4}"/>
                </a:ext>
              </a:extLst>
            </p:cNvPr>
            <p:cNvSpPr>
              <a:spLocks/>
            </p:cNvSpPr>
            <p:nvPr/>
          </p:nvSpPr>
          <p:spPr bwMode="auto">
            <a:xfrm>
              <a:off x="5792788" y="5757863"/>
              <a:ext cx="554038" cy="168275"/>
            </a:xfrm>
            <a:custGeom>
              <a:avLst/>
              <a:gdLst>
                <a:gd name="T0" fmla="*/ 56 w 289"/>
                <a:gd name="T1" fmla="*/ 77 h 88"/>
                <a:gd name="T2" fmla="*/ 147 w 289"/>
                <a:gd name="T3" fmla="*/ 65 h 88"/>
                <a:gd name="T4" fmla="*/ 229 w 289"/>
                <a:gd name="T5" fmla="*/ 74 h 88"/>
                <a:gd name="T6" fmla="*/ 239 w 289"/>
                <a:gd name="T7" fmla="*/ 77 h 88"/>
                <a:gd name="T8" fmla="*/ 239 w 289"/>
                <a:gd name="T9" fmla="*/ 77 h 88"/>
                <a:gd name="T10" fmla="*/ 239 w 289"/>
                <a:gd name="T11" fmla="*/ 86 h 88"/>
                <a:gd name="T12" fmla="*/ 289 w 289"/>
                <a:gd name="T13" fmla="*/ 64 h 88"/>
                <a:gd name="T14" fmla="*/ 145 w 289"/>
                <a:gd name="T15" fmla="*/ 0 h 88"/>
                <a:gd name="T16" fmla="*/ 0 w 289"/>
                <a:gd name="T17" fmla="*/ 64 h 88"/>
                <a:gd name="T18" fmla="*/ 56 w 289"/>
                <a:gd name="T19" fmla="*/ 88 h 88"/>
                <a:gd name="T20" fmla="*/ 56 w 289"/>
                <a:gd name="T21" fmla="*/ 7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88">
                  <a:moveTo>
                    <a:pt x="56" y="77"/>
                  </a:moveTo>
                  <a:cubicBezTo>
                    <a:pt x="56" y="77"/>
                    <a:pt x="88" y="65"/>
                    <a:pt x="147" y="65"/>
                  </a:cubicBezTo>
                  <a:cubicBezTo>
                    <a:pt x="187" y="65"/>
                    <a:pt x="215" y="70"/>
                    <a:pt x="229" y="74"/>
                  </a:cubicBezTo>
                  <a:cubicBezTo>
                    <a:pt x="236" y="76"/>
                    <a:pt x="239" y="77"/>
                    <a:pt x="239" y="77"/>
                  </a:cubicBezTo>
                  <a:cubicBezTo>
                    <a:pt x="239" y="77"/>
                    <a:pt x="239" y="77"/>
                    <a:pt x="239" y="77"/>
                  </a:cubicBezTo>
                  <a:cubicBezTo>
                    <a:pt x="239" y="86"/>
                    <a:pt x="239" y="86"/>
                    <a:pt x="239" y="86"/>
                  </a:cubicBezTo>
                  <a:cubicBezTo>
                    <a:pt x="289" y="64"/>
                    <a:pt x="289" y="64"/>
                    <a:pt x="289" y="64"/>
                  </a:cubicBezTo>
                  <a:cubicBezTo>
                    <a:pt x="145" y="0"/>
                    <a:pt x="145" y="0"/>
                    <a:pt x="145" y="0"/>
                  </a:cubicBezTo>
                  <a:cubicBezTo>
                    <a:pt x="0" y="64"/>
                    <a:pt x="0" y="64"/>
                    <a:pt x="0" y="64"/>
                  </a:cubicBezTo>
                  <a:cubicBezTo>
                    <a:pt x="56" y="88"/>
                    <a:pt x="56" y="88"/>
                    <a:pt x="56" y="88"/>
                  </a:cubicBezTo>
                  <a:lnTo>
                    <a:pt x="56"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5" name="Freeform 52">
              <a:extLst>
                <a:ext uri="{FF2B5EF4-FFF2-40B4-BE49-F238E27FC236}">
                  <a16:creationId xmlns:a16="http://schemas.microsoft.com/office/drawing/2014/main" id="{F8E1ABAE-63C0-42A4-9333-1E5B1EA32F8C}"/>
                </a:ext>
              </a:extLst>
            </p:cNvPr>
            <p:cNvSpPr>
              <a:spLocks/>
            </p:cNvSpPr>
            <p:nvPr/>
          </p:nvSpPr>
          <p:spPr bwMode="auto">
            <a:xfrm>
              <a:off x="6265863" y="5849938"/>
              <a:ext cx="31750" cy="168275"/>
            </a:xfrm>
            <a:custGeom>
              <a:avLst/>
              <a:gdLst>
                <a:gd name="T0" fmla="*/ 16 w 17"/>
                <a:gd name="T1" fmla="*/ 82 h 88"/>
                <a:gd name="T2" fmla="*/ 13 w 17"/>
                <a:gd name="T3" fmla="*/ 65 h 88"/>
                <a:gd name="T4" fmla="*/ 11 w 17"/>
                <a:gd name="T5" fmla="*/ 60 h 88"/>
                <a:gd name="T6" fmla="*/ 11 w 17"/>
                <a:gd name="T7" fmla="*/ 57 h 88"/>
                <a:gd name="T8" fmla="*/ 13 w 17"/>
                <a:gd name="T9" fmla="*/ 53 h 88"/>
                <a:gd name="T10" fmla="*/ 10 w 17"/>
                <a:gd name="T11" fmla="*/ 48 h 88"/>
                <a:gd name="T12" fmla="*/ 10 w 17"/>
                <a:gd name="T13" fmla="*/ 2 h 88"/>
                <a:gd name="T14" fmla="*/ 8 w 17"/>
                <a:gd name="T15" fmla="*/ 0 h 88"/>
                <a:gd name="T16" fmla="*/ 7 w 17"/>
                <a:gd name="T17" fmla="*/ 2 h 88"/>
                <a:gd name="T18" fmla="*/ 7 w 17"/>
                <a:gd name="T19" fmla="*/ 48 h 88"/>
                <a:gd name="T20" fmla="*/ 4 w 17"/>
                <a:gd name="T21" fmla="*/ 53 h 88"/>
                <a:gd name="T22" fmla="*/ 6 w 17"/>
                <a:gd name="T23" fmla="*/ 57 h 88"/>
                <a:gd name="T24" fmla="*/ 6 w 17"/>
                <a:gd name="T25" fmla="*/ 60 h 88"/>
                <a:gd name="T26" fmla="*/ 4 w 17"/>
                <a:gd name="T27" fmla="*/ 65 h 88"/>
                <a:gd name="T28" fmla="*/ 0 w 17"/>
                <a:gd name="T29" fmla="*/ 82 h 88"/>
                <a:gd name="T30" fmla="*/ 8 w 17"/>
                <a:gd name="T31" fmla="*/ 88 h 88"/>
                <a:gd name="T32" fmla="*/ 8 w 17"/>
                <a:gd name="T33" fmla="*/ 88 h 88"/>
                <a:gd name="T34" fmla="*/ 8 w 17"/>
                <a:gd name="T35" fmla="*/ 88 h 88"/>
                <a:gd name="T36" fmla="*/ 16 w 17"/>
                <a:gd name="T37" fmla="*/ 8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88">
                  <a:moveTo>
                    <a:pt x="16" y="82"/>
                  </a:moveTo>
                  <a:cubicBezTo>
                    <a:pt x="14" y="80"/>
                    <a:pt x="14" y="76"/>
                    <a:pt x="13" y="65"/>
                  </a:cubicBezTo>
                  <a:cubicBezTo>
                    <a:pt x="13" y="63"/>
                    <a:pt x="12" y="61"/>
                    <a:pt x="11" y="60"/>
                  </a:cubicBezTo>
                  <a:cubicBezTo>
                    <a:pt x="11" y="57"/>
                    <a:pt x="11" y="57"/>
                    <a:pt x="11" y="57"/>
                  </a:cubicBezTo>
                  <a:cubicBezTo>
                    <a:pt x="12" y="56"/>
                    <a:pt x="13" y="54"/>
                    <a:pt x="13" y="53"/>
                  </a:cubicBezTo>
                  <a:cubicBezTo>
                    <a:pt x="13" y="50"/>
                    <a:pt x="11" y="49"/>
                    <a:pt x="10" y="48"/>
                  </a:cubicBezTo>
                  <a:cubicBezTo>
                    <a:pt x="10" y="2"/>
                    <a:pt x="10" y="2"/>
                    <a:pt x="10" y="2"/>
                  </a:cubicBezTo>
                  <a:cubicBezTo>
                    <a:pt x="10" y="1"/>
                    <a:pt x="9" y="0"/>
                    <a:pt x="8" y="0"/>
                  </a:cubicBezTo>
                  <a:cubicBezTo>
                    <a:pt x="7" y="0"/>
                    <a:pt x="7" y="1"/>
                    <a:pt x="7" y="2"/>
                  </a:cubicBezTo>
                  <a:cubicBezTo>
                    <a:pt x="7" y="48"/>
                    <a:pt x="7" y="48"/>
                    <a:pt x="7" y="48"/>
                  </a:cubicBezTo>
                  <a:cubicBezTo>
                    <a:pt x="5" y="49"/>
                    <a:pt x="4" y="50"/>
                    <a:pt x="4" y="53"/>
                  </a:cubicBezTo>
                  <a:cubicBezTo>
                    <a:pt x="4" y="54"/>
                    <a:pt x="5" y="56"/>
                    <a:pt x="6" y="57"/>
                  </a:cubicBezTo>
                  <a:cubicBezTo>
                    <a:pt x="6" y="60"/>
                    <a:pt x="6" y="60"/>
                    <a:pt x="6" y="60"/>
                  </a:cubicBezTo>
                  <a:cubicBezTo>
                    <a:pt x="5" y="61"/>
                    <a:pt x="4" y="63"/>
                    <a:pt x="4" y="65"/>
                  </a:cubicBezTo>
                  <a:cubicBezTo>
                    <a:pt x="3" y="76"/>
                    <a:pt x="2" y="80"/>
                    <a:pt x="0" y="82"/>
                  </a:cubicBezTo>
                  <a:cubicBezTo>
                    <a:pt x="0" y="85"/>
                    <a:pt x="3" y="88"/>
                    <a:pt x="8" y="88"/>
                  </a:cubicBezTo>
                  <a:cubicBezTo>
                    <a:pt x="8" y="88"/>
                    <a:pt x="8" y="88"/>
                    <a:pt x="8" y="88"/>
                  </a:cubicBezTo>
                  <a:cubicBezTo>
                    <a:pt x="8" y="88"/>
                    <a:pt x="8" y="88"/>
                    <a:pt x="8" y="88"/>
                  </a:cubicBezTo>
                  <a:cubicBezTo>
                    <a:pt x="13" y="88"/>
                    <a:pt x="17" y="85"/>
                    <a:pt x="16"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6" name="Freeform 53">
              <a:extLst>
                <a:ext uri="{FF2B5EF4-FFF2-40B4-BE49-F238E27FC236}">
                  <a16:creationId xmlns:a16="http://schemas.microsoft.com/office/drawing/2014/main" id="{3E12068A-6ACE-4B05-B95D-8BF1300F2B16}"/>
                </a:ext>
              </a:extLst>
            </p:cNvPr>
            <p:cNvSpPr>
              <a:spLocks noEditPoints="1"/>
            </p:cNvSpPr>
            <p:nvPr/>
          </p:nvSpPr>
          <p:spPr bwMode="auto">
            <a:xfrm>
              <a:off x="6964363" y="3611563"/>
              <a:ext cx="317500" cy="336550"/>
            </a:xfrm>
            <a:custGeom>
              <a:avLst/>
              <a:gdLst>
                <a:gd name="T0" fmla="*/ 145 w 165"/>
                <a:gd name="T1" fmla="*/ 82 h 176"/>
                <a:gd name="T2" fmla="*/ 151 w 165"/>
                <a:gd name="T3" fmla="*/ 82 h 176"/>
                <a:gd name="T4" fmla="*/ 157 w 165"/>
                <a:gd name="T5" fmla="*/ 64 h 176"/>
                <a:gd name="T6" fmla="*/ 137 w 165"/>
                <a:gd name="T7" fmla="*/ 35 h 176"/>
                <a:gd name="T8" fmla="*/ 82 w 165"/>
                <a:gd name="T9" fmla="*/ 0 h 176"/>
                <a:gd name="T10" fmla="*/ 42 w 165"/>
                <a:gd name="T11" fmla="*/ 36 h 176"/>
                <a:gd name="T12" fmla="*/ 31 w 165"/>
                <a:gd name="T13" fmla="*/ 25 h 176"/>
                <a:gd name="T14" fmla="*/ 6 w 165"/>
                <a:gd name="T15" fmla="*/ 44 h 176"/>
                <a:gd name="T16" fmla="*/ 6 w 165"/>
                <a:gd name="T17" fmla="*/ 132 h 176"/>
                <a:gd name="T18" fmla="*/ 28 w 165"/>
                <a:gd name="T19" fmla="*/ 141 h 176"/>
                <a:gd name="T20" fmla="*/ 57 w 165"/>
                <a:gd name="T21" fmla="*/ 147 h 176"/>
                <a:gd name="T22" fmla="*/ 66 w 165"/>
                <a:gd name="T23" fmla="*/ 166 h 176"/>
                <a:gd name="T24" fmla="*/ 82 w 165"/>
                <a:gd name="T25" fmla="*/ 176 h 176"/>
                <a:gd name="T26" fmla="*/ 137 w 165"/>
                <a:gd name="T27" fmla="*/ 141 h 176"/>
                <a:gd name="T28" fmla="*/ 139 w 165"/>
                <a:gd name="T29" fmla="*/ 88 h 176"/>
                <a:gd name="T30" fmla="*/ 11 w 165"/>
                <a:gd name="T31" fmla="*/ 130 h 176"/>
                <a:gd name="T32" fmla="*/ 50 w 165"/>
                <a:gd name="T33" fmla="*/ 107 h 176"/>
                <a:gd name="T34" fmla="*/ 28 w 165"/>
                <a:gd name="T35" fmla="*/ 136 h 176"/>
                <a:gd name="T36" fmla="*/ 34 w 165"/>
                <a:gd name="T37" fmla="*/ 88 h 176"/>
                <a:gd name="T38" fmla="*/ 49 w 165"/>
                <a:gd name="T39" fmla="*/ 88 h 176"/>
                <a:gd name="T40" fmla="*/ 50 w 165"/>
                <a:gd name="T41" fmla="*/ 69 h 176"/>
                <a:gd name="T42" fmla="*/ 11 w 165"/>
                <a:gd name="T43" fmla="*/ 47 h 176"/>
                <a:gd name="T44" fmla="*/ 31 w 165"/>
                <a:gd name="T45" fmla="*/ 47 h 176"/>
                <a:gd name="T46" fmla="*/ 53 w 165"/>
                <a:gd name="T47" fmla="*/ 45 h 176"/>
                <a:gd name="T48" fmla="*/ 109 w 165"/>
                <a:gd name="T49" fmla="*/ 65 h 176"/>
                <a:gd name="T50" fmla="*/ 89 w 165"/>
                <a:gd name="T51" fmla="*/ 53 h 176"/>
                <a:gd name="T52" fmla="*/ 109 w 165"/>
                <a:gd name="T53" fmla="*/ 65 h 176"/>
                <a:gd name="T54" fmla="*/ 105 w 165"/>
                <a:gd name="T55" fmla="*/ 41 h 176"/>
                <a:gd name="T56" fmla="*/ 60 w 165"/>
                <a:gd name="T57" fmla="*/ 41 h 176"/>
                <a:gd name="T58" fmla="*/ 58 w 165"/>
                <a:gd name="T59" fmla="*/ 46 h 176"/>
                <a:gd name="T60" fmla="*/ 66 w 165"/>
                <a:gd name="T61" fmla="*/ 59 h 176"/>
                <a:gd name="T62" fmla="*/ 58 w 165"/>
                <a:gd name="T63" fmla="*/ 46 h 176"/>
                <a:gd name="T64" fmla="*/ 66 w 165"/>
                <a:gd name="T65" fmla="*/ 117 h 176"/>
                <a:gd name="T66" fmla="*/ 58 w 165"/>
                <a:gd name="T67" fmla="*/ 130 h 176"/>
                <a:gd name="T68" fmla="*/ 82 w 165"/>
                <a:gd name="T69" fmla="*/ 171 h 176"/>
                <a:gd name="T70" fmla="*/ 77 w 165"/>
                <a:gd name="T71" fmla="*/ 155 h 176"/>
                <a:gd name="T72" fmla="*/ 62 w 165"/>
                <a:gd name="T73" fmla="*/ 144 h 176"/>
                <a:gd name="T74" fmla="*/ 82 w 165"/>
                <a:gd name="T75" fmla="*/ 126 h 176"/>
                <a:gd name="T76" fmla="*/ 82 w 165"/>
                <a:gd name="T77" fmla="*/ 171 h 176"/>
                <a:gd name="T78" fmla="*/ 89 w 165"/>
                <a:gd name="T79" fmla="*/ 123 h 176"/>
                <a:gd name="T80" fmla="*/ 109 w 165"/>
                <a:gd name="T81" fmla="*/ 111 h 176"/>
                <a:gd name="T82" fmla="*/ 110 w 165"/>
                <a:gd name="T83" fmla="*/ 104 h 176"/>
                <a:gd name="T84" fmla="*/ 82 w 165"/>
                <a:gd name="T85" fmla="*/ 120 h 176"/>
                <a:gd name="T86" fmla="*/ 55 w 165"/>
                <a:gd name="T87" fmla="*/ 104 h 176"/>
                <a:gd name="T88" fmla="*/ 55 w 165"/>
                <a:gd name="T89" fmla="*/ 72 h 176"/>
                <a:gd name="T90" fmla="*/ 82 w 165"/>
                <a:gd name="T91" fmla="*/ 56 h 176"/>
                <a:gd name="T92" fmla="*/ 110 w 165"/>
                <a:gd name="T93" fmla="*/ 72 h 176"/>
                <a:gd name="T94" fmla="*/ 110 w 165"/>
                <a:gd name="T95" fmla="*/ 104 h 176"/>
                <a:gd name="T96" fmla="*/ 154 w 165"/>
                <a:gd name="T97" fmla="*/ 47 h 176"/>
                <a:gd name="T98" fmla="*/ 149 w 165"/>
                <a:gd name="T99" fmla="*/ 61 h 176"/>
                <a:gd name="T100" fmla="*/ 139 w 165"/>
                <a:gd name="T101" fmla="*/ 76 h 176"/>
                <a:gd name="T102" fmla="*/ 139 w 165"/>
                <a:gd name="T103" fmla="*/ 77 h 176"/>
                <a:gd name="T104" fmla="*/ 135 w 165"/>
                <a:gd name="T105" fmla="*/ 84 h 176"/>
                <a:gd name="T106" fmla="*/ 112 w 165"/>
                <a:gd name="T107" fmla="*/ 45 h 176"/>
                <a:gd name="T108" fmla="*/ 116 w 165"/>
                <a:gd name="T109" fmla="*/ 76 h 176"/>
                <a:gd name="T110" fmla="*/ 116 w 165"/>
                <a:gd name="T111" fmla="*/ 100 h 176"/>
                <a:gd name="T112" fmla="*/ 116 w 165"/>
                <a:gd name="T113" fmla="*/ 76 h 176"/>
                <a:gd name="T114" fmla="*/ 137 w 165"/>
                <a:gd name="T115" fmla="*/ 136 h 176"/>
                <a:gd name="T116" fmla="*/ 115 w 165"/>
                <a:gd name="T117" fmla="*/ 107 h 176"/>
                <a:gd name="T118" fmla="*/ 154 w 165"/>
                <a:gd name="T119" fmla="*/ 13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76">
                  <a:moveTo>
                    <a:pt x="139" y="88"/>
                  </a:moveTo>
                  <a:cubicBezTo>
                    <a:pt x="141" y="86"/>
                    <a:pt x="143" y="84"/>
                    <a:pt x="145" y="82"/>
                  </a:cubicBezTo>
                  <a:cubicBezTo>
                    <a:pt x="146" y="82"/>
                    <a:pt x="147" y="83"/>
                    <a:pt x="149" y="83"/>
                  </a:cubicBezTo>
                  <a:cubicBezTo>
                    <a:pt x="149" y="83"/>
                    <a:pt x="150" y="83"/>
                    <a:pt x="151" y="82"/>
                  </a:cubicBezTo>
                  <a:cubicBezTo>
                    <a:pt x="156" y="82"/>
                    <a:pt x="160" y="77"/>
                    <a:pt x="160" y="72"/>
                  </a:cubicBezTo>
                  <a:cubicBezTo>
                    <a:pt x="160" y="69"/>
                    <a:pt x="159" y="66"/>
                    <a:pt x="157" y="64"/>
                  </a:cubicBezTo>
                  <a:cubicBezTo>
                    <a:pt x="161" y="56"/>
                    <a:pt x="162" y="49"/>
                    <a:pt x="159" y="44"/>
                  </a:cubicBezTo>
                  <a:cubicBezTo>
                    <a:pt x="156" y="38"/>
                    <a:pt x="148" y="35"/>
                    <a:pt x="137" y="35"/>
                  </a:cubicBezTo>
                  <a:cubicBezTo>
                    <a:pt x="130" y="35"/>
                    <a:pt x="120" y="37"/>
                    <a:pt x="111" y="39"/>
                  </a:cubicBezTo>
                  <a:cubicBezTo>
                    <a:pt x="105" y="15"/>
                    <a:pt x="94" y="0"/>
                    <a:pt x="82" y="0"/>
                  </a:cubicBezTo>
                  <a:cubicBezTo>
                    <a:pt x="71" y="0"/>
                    <a:pt x="60" y="15"/>
                    <a:pt x="54" y="39"/>
                  </a:cubicBezTo>
                  <a:cubicBezTo>
                    <a:pt x="50" y="38"/>
                    <a:pt x="46" y="37"/>
                    <a:pt x="42" y="36"/>
                  </a:cubicBezTo>
                  <a:cubicBezTo>
                    <a:pt x="42" y="36"/>
                    <a:pt x="42" y="36"/>
                    <a:pt x="42" y="36"/>
                  </a:cubicBezTo>
                  <a:cubicBezTo>
                    <a:pt x="42" y="30"/>
                    <a:pt x="37" y="25"/>
                    <a:pt x="31" y="25"/>
                  </a:cubicBezTo>
                  <a:cubicBezTo>
                    <a:pt x="25" y="25"/>
                    <a:pt x="20" y="30"/>
                    <a:pt x="20" y="36"/>
                  </a:cubicBezTo>
                  <a:cubicBezTo>
                    <a:pt x="13" y="37"/>
                    <a:pt x="8" y="40"/>
                    <a:pt x="6" y="44"/>
                  </a:cubicBezTo>
                  <a:cubicBezTo>
                    <a:pt x="0" y="54"/>
                    <a:pt x="8" y="71"/>
                    <a:pt x="26" y="88"/>
                  </a:cubicBezTo>
                  <a:cubicBezTo>
                    <a:pt x="8" y="105"/>
                    <a:pt x="0" y="122"/>
                    <a:pt x="6" y="132"/>
                  </a:cubicBezTo>
                  <a:cubicBezTo>
                    <a:pt x="9" y="138"/>
                    <a:pt x="17" y="141"/>
                    <a:pt x="28" y="141"/>
                  </a:cubicBezTo>
                  <a:cubicBezTo>
                    <a:pt x="28" y="141"/>
                    <a:pt x="28" y="141"/>
                    <a:pt x="28" y="141"/>
                  </a:cubicBezTo>
                  <a:cubicBezTo>
                    <a:pt x="35" y="141"/>
                    <a:pt x="44" y="140"/>
                    <a:pt x="54" y="137"/>
                  </a:cubicBezTo>
                  <a:cubicBezTo>
                    <a:pt x="55" y="141"/>
                    <a:pt x="56" y="144"/>
                    <a:pt x="57" y="147"/>
                  </a:cubicBezTo>
                  <a:cubicBezTo>
                    <a:pt x="56" y="149"/>
                    <a:pt x="54" y="152"/>
                    <a:pt x="54" y="155"/>
                  </a:cubicBezTo>
                  <a:cubicBezTo>
                    <a:pt x="54" y="161"/>
                    <a:pt x="59" y="166"/>
                    <a:pt x="66" y="166"/>
                  </a:cubicBezTo>
                  <a:cubicBezTo>
                    <a:pt x="66" y="166"/>
                    <a:pt x="66" y="166"/>
                    <a:pt x="66" y="166"/>
                  </a:cubicBezTo>
                  <a:cubicBezTo>
                    <a:pt x="71" y="173"/>
                    <a:pt x="76" y="176"/>
                    <a:pt x="82" y="176"/>
                  </a:cubicBezTo>
                  <a:cubicBezTo>
                    <a:pt x="94" y="176"/>
                    <a:pt x="105" y="161"/>
                    <a:pt x="111" y="137"/>
                  </a:cubicBezTo>
                  <a:cubicBezTo>
                    <a:pt x="120" y="140"/>
                    <a:pt x="130" y="141"/>
                    <a:pt x="137" y="141"/>
                  </a:cubicBezTo>
                  <a:cubicBezTo>
                    <a:pt x="148" y="141"/>
                    <a:pt x="156" y="138"/>
                    <a:pt x="159" y="132"/>
                  </a:cubicBezTo>
                  <a:cubicBezTo>
                    <a:pt x="165" y="122"/>
                    <a:pt x="157" y="105"/>
                    <a:pt x="139" y="88"/>
                  </a:cubicBezTo>
                  <a:close/>
                  <a:moveTo>
                    <a:pt x="28" y="136"/>
                  </a:moveTo>
                  <a:cubicBezTo>
                    <a:pt x="22" y="136"/>
                    <a:pt x="14" y="135"/>
                    <a:pt x="11" y="130"/>
                  </a:cubicBezTo>
                  <a:cubicBezTo>
                    <a:pt x="6" y="122"/>
                    <a:pt x="14" y="108"/>
                    <a:pt x="30" y="92"/>
                  </a:cubicBezTo>
                  <a:cubicBezTo>
                    <a:pt x="36" y="97"/>
                    <a:pt x="42" y="102"/>
                    <a:pt x="50" y="107"/>
                  </a:cubicBezTo>
                  <a:cubicBezTo>
                    <a:pt x="50" y="116"/>
                    <a:pt x="51" y="124"/>
                    <a:pt x="53" y="132"/>
                  </a:cubicBezTo>
                  <a:cubicBezTo>
                    <a:pt x="44" y="134"/>
                    <a:pt x="35" y="136"/>
                    <a:pt x="28" y="136"/>
                  </a:cubicBezTo>
                  <a:close/>
                  <a:moveTo>
                    <a:pt x="49" y="100"/>
                  </a:moveTo>
                  <a:cubicBezTo>
                    <a:pt x="44" y="96"/>
                    <a:pt x="39" y="92"/>
                    <a:pt x="34" y="88"/>
                  </a:cubicBezTo>
                  <a:cubicBezTo>
                    <a:pt x="39" y="84"/>
                    <a:pt x="44" y="80"/>
                    <a:pt x="49" y="76"/>
                  </a:cubicBezTo>
                  <a:cubicBezTo>
                    <a:pt x="49" y="80"/>
                    <a:pt x="49" y="84"/>
                    <a:pt x="49" y="88"/>
                  </a:cubicBezTo>
                  <a:cubicBezTo>
                    <a:pt x="49" y="92"/>
                    <a:pt x="49" y="96"/>
                    <a:pt x="49" y="100"/>
                  </a:cubicBezTo>
                  <a:close/>
                  <a:moveTo>
                    <a:pt x="50" y="69"/>
                  </a:moveTo>
                  <a:cubicBezTo>
                    <a:pt x="42" y="74"/>
                    <a:pt x="36" y="79"/>
                    <a:pt x="30" y="84"/>
                  </a:cubicBezTo>
                  <a:cubicBezTo>
                    <a:pt x="14" y="69"/>
                    <a:pt x="6" y="54"/>
                    <a:pt x="11" y="47"/>
                  </a:cubicBezTo>
                  <a:cubicBezTo>
                    <a:pt x="13" y="43"/>
                    <a:pt x="17" y="42"/>
                    <a:pt x="21" y="41"/>
                  </a:cubicBezTo>
                  <a:cubicBezTo>
                    <a:pt x="23" y="45"/>
                    <a:pt x="26" y="47"/>
                    <a:pt x="31" y="47"/>
                  </a:cubicBezTo>
                  <a:cubicBezTo>
                    <a:pt x="35" y="47"/>
                    <a:pt x="39" y="45"/>
                    <a:pt x="40" y="42"/>
                  </a:cubicBezTo>
                  <a:cubicBezTo>
                    <a:pt x="44" y="42"/>
                    <a:pt x="49" y="43"/>
                    <a:pt x="53" y="45"/>
                  </a:cubicBezTo>
                  <a:cubicBezTo>
                    <a:pt x="51" y="52"/>
                    <a:pt x="50" y="60"/>
                    <a:pt x="50" y="69"/>
                  </a:cubicBezTo>
                  <a:close/>
                  <a:moveTo>
                    <a:pt x="109" y="65"/>
                  </a:moveTo>
                  <a:cubicBezTo>
                    <a:pt x="106" y="63"/>
                    <a:pt x="103" y="61"/>
                    <a:pt x="99" y="59"/>
                  </a:cubicBezTo>
                  <a:cubicBezTo>
                    <a:pt x="96" y="57"/>
                    <a:pt x="92" y="55"/>
                    <a:pt x="89" y="53"/>
                  </a:cubicBezTo>
                  <a:cubicBezTo>
                    <a:pt x="95" y="51"/>
                    <a:pt x="101" y="48"/>
                    <a:pt x="107" y="46"/>
                  </a:cubicBezTo>
                  <a:cubicBezTo>
                    <a:pt x="108" y="52"/>
                    <a:pt x="109" y="59"/>
                    <a:pt x="109" y="65"/>
                  </a:cubicBezTo>
                  <a:close/>
                  <a:moveTo>
                    <a:pt x="82" y="5"/>
                  </a:moveTo>
                  <a:cubicBezTo>
                    <a:pt x="91" y="5"/>
                    <a:pt x="100" y="19"/>
                    <a:pt x="105" y="41"/>
                  </a:cubicBezTo>
                  <a:cubicBezTo>
                    <a:pt x="98" y="43"/>
                    <a:pt x="90" y="47"/>
                    <a:pt x="82" y="50"/>
                  </a:cubicBezTo>
                  <a:cubicBezTo>
                    <a:pt x="75" y="47"/>
                    <a:pt x="67" y="43"/>
                    <a:pt x="60" y="41"/>
                  </a:cubicBezTo>
                  <a:cubicBezTo>
                    <a:pt x="65" y="19"/>
                    <a:pt x="74" y="5"/>
                    <a:pt x="82" y="5"/>
                  </a:cubicBezTo>
                  <a:close/>
                  <a:moveTo>
                    <a:pt x="58" y="46"/>
                  </a:moveTo>
                  <a:cubicBezTo>
                    <a:pt x="64" y="48"/>
                    <a:pt x="70" y="51"/>
                    <a:pt x="76" y="53"/>
                  </a:cubicBezTo>
                  <a:cubicBezTo>
                    <a:pt x="73" y="55"/>
                    <a:pt x="69" y="57"/>
                    <a:pt x="66" y="59"/>
                  </a:cubicBezTo>
                  <a:cubicBezTo>
                    <a:pt x="62" y="61"/>
                    <a:pt x="59" y="63"/>
                    <a:pt x="56" y="65"/>
                  </a:cubicBezTo>
                  <a:cubicBezTo>
                    <a:pt x="56" y="59"/>
                    <a:pt x="57" y="52"/>
                    <a:pt x="58" y="46"/>
                  </a:cubicBezTo>
                  <a:close/>
                  <a:moveTo>
                    <a:pt x="56" y="111"/>
                  </a:moveTo>
                  <a:cubicBezTo>
                    <a:pt x="59" y="113"/>
                    <a:pt x="62" y="115"/>
                    <a:pt x="66" y="117"/>
                  </a:cubicBezTo>
                  <a:cubicBezTo>
                    <a:pt x="69" y="119"/>
                    <a:pt x="73" y="121"/>
                    <a:pt x="76" y="123"/>
                  </a:cubicBezTo>
                  <a:cubicBezTo>
                    <a:pt x="70" y="126"/>
                    <a:pt x="64" y="128"/>
                    <a:pt x="58" y="130"/>
                  </a:cubicBezTo>
                  <a:cubicBezTo>
                    <a:pt x="57" y="124"/>
                    <a:pt x="56" y="118"/>
                    <a:pt x="56" y="111"/>
                  </a:cubicBezTo>
                  <a:close/>
                  <a:moveTo>
                    <a:pt x="82" y="171"/>
                  </a:moveTo>
                  <a:cubicBezTo>
                    <a:pt x="79" y="171"/>
                    <a:pt x="75" y="168"/>
                    <a:pt x="72" y="164"/>
                  </a:cubicBezTo>
                  <a:cubicBezTo>
                    <a:pt x="75" y="162"/>
                    <a:pt x="77" y="159"/>
                    <a:pt x="77" y="155"/>
                  </a:cubicBezTo>
                  <a:cubicBezTo>
                    <a:pt x="77" y="149"/>
                    <a:pt x="72" y="144"/>
                    <a:pt x="66" y="144"/>
                  </a:cubicBezTo>
                  <a:cubicBezTo>
                    <a:pt x="64" y="144"/>
                    <a:pt x="63" y="144"/>
                    <a:pt x="62" y="144"/>
                  </a:cubicBezTo>
                  <a:cubicBezTo>
                    <a:pt x="61" y="141"/>
                    <a:pt x="60" y="138"/>
                    <a:pt x="60" y="135"/>
                  </a:cubicBezTo>
                  <a:cubicBezTo>
                    <a:pt x="67" y="133"/>
                    <a:pt x="75" y="130"/>
                    <a:pt x="82" y="126"/>
                  </a:cubicBezTo>
                  <a:cubicBezTo>
                    <a:pt x="90" y="130"/>
                    <a:pt x="98" y="133"/>
                    <a:pt x="105" y="135"/>
                  </a:cubicBezTo>
                  <a:cubicBezTo>
                    <a:pt x="100" y="158"/>
                    <a:pt x="91" y="171"/>
                    <a:pt x="82" y="171"/>
                  </a:cubicBezTo>
                  <a:close/>
                  <a:moveTo>
                    <a:pt x="107" y="130"/>
                  </a:moveTo>
                  <a:cubicBezTo>
                    <a:pt x="101" y="128"/>
                    <a:pt x="95" y="126"/>
                    <a:pt x="89" y="123"/>
                  </a:cubicBezTo>
                  <a:cubicBezTo>
                    <a:pt x="92" y="121"/>
                    <a:pt x="96" y="119"/>
                    <a:pt x="99" y="117"/>
                  </a:cubicBezTo>
                  <a:cubicBezTo>
                    <a:pt x="103" y="115"/>
                    <a:pt x="106" y="113"/>
                    <a:pt x="109" y="111"/>
                  </a:cubicBezTo>
                  <a:cubicBezTo>
                    <a:pt x="109" y="118"/>
                    <a:pt x="108" y="124"/>
                    <a:pt x="107" y="130"/>
                  </a:cubicBezTo>
                  <a:close/>
                  <a:moveTo>
                    <a:pt x="110" y="104"/>
                  </a:moveTo>
                  <a:cubicBezTo>
                    <a:pt x="106" y="107"/>
                    <a:pt x="101" y="110"/>
                    <a:pt x="96" y="112"/>
                  </a:cubicBezTo>
                  <a:cubicBezTo>
                    <a:pt x="92" y="115"/>
                    <a:pt x="87" y="118"/>
                    <a:pt x="82" y="120"/>
                  </a:cubicBezTo>
                  <a:cubicBezTo>
                    <a:pt x="78" y="118"/>
                    <a:pt x="73" y="115"/>
                    <a:pt x="68" y="112"/>
                  </a:cubicBezTo>
                  <a:cubicBezTo>
                    <a:pt x="64" y="110"/>
                    <a:pt x="59" y="107"/>
                    <a:pt x="55" y="104"/>
                  </a:cubicBezTo>
                  <a:cubicBezTo>
                    <a:pt x="55" y="99"/>
                    <a:pt x="54" y="94"/>
                    <a:pt x="54" y="88"/>
                  </a:cubicBezTo>
                  <a:cubicBezTo>
                    <a:pt x="54" y="83"/>
                    <a:pt x="55" y="77"/>
                    <a:pt x="55" y="72"/>
                  </a:cubicBezTo>
                  <a:cubicBezTo>
                    <a:pt x="59" y="69"/>
                    <a:pt x="64" y="67"/>
                    <a:pt x="68" y="64"/>
                  </a:cubicBezTo>
                  <a:cubicBezTo>
                    <a:pt x="73" y="61"/>
                    <a:pt x="78" y="59"/>
                    <a:pt x="82" y="56"/>
                  </a:cubicBezTo>
                  <a:cubicBezTo>
                    <a:pt x="87" y="59"/>
                    <a:pt x="92" y="61"/>
                    <a:pt x="96" y="64"/>
                  </a:cubicBezTo>
                  <a:cubicBezTo>
                    <a:pt x="101" y="67"/>
                    <a:pt x="106" y="69"/>
                    <a:pt x="110" y="72"/>
                  </a:cubicBezTo>
                  <a:cubicBezTo>
                    <a:pt x="110" y="77"/>
                    <a:pt x="110" y="83"/>
                    <a:pt x="110" y="88"/>
                  </a:cubicBezTo>
                  <a:cubicBezTo>
                    <a:pt x="110" y="94"/>
                    <a:pt x="110" y="99"/>
                    <a:pt x="110" y="104"/>
                  </a:cubicBezTo>
                  <a:close/>
                  <a:moveTo>
                    <a:pt x="137" y="40"/>
                  </a:moveTo>
                  <a:cubicBezTo>
                    <a:pt x="143" y="40"/>
                    <a:pt x="151" y="42"/>
                    <a:pt x="154" y="47"/>
                  </a:cubicBezTo>
                  <a:cubicBezTo>
                    <a:pt x="156" y="50"/>
                    <a:pt x="156" y="55"/>
                    <a:pt x="153" y="61"/>
                  </a:cubicBezTo>
                  <a:cubicBezTo>
                    <a:pt x="152" y="61"/>
                    <a:pt x="150" y="61"/>
                    <a:pt x="149" y="61"/>
                  </a:cubicBezTo>
                  <a:cubicBezTo>
                    <a:pt x="143" y="61"/>
                    <a:pt x="138" y="65"/>
                    <a:pt x="138" y="72"/>
                  </a:cubicBezTo>
                  <a:cubicBezTo>
                    <a:pt x="138" y="73"/>
                    <a:pt x="138" y="74"/>
                    <a:pt x="139" y="76"/>
                  </a:cubicBezTo>
                  <a:cubicBezTo>
                    <a:pt x="139" y="76"/>
                    <a:pt x="139" y="76"/>
                    <a:pt x="139" y="76"/>
                  </a:cubicBezTo>
                  <a:cubicBezTo>
                    <a:pt x="139" y="76"/>
                    <a:pt x="139" y="77"/>
                    <a:pt x="139" y="77"/>
                  </a:cubicBezTo>
                  <a:cubicBezTo>
                    <a:pt x="139" y="78"/>
                    <a:pt x="140" y="78"/>
                    <a:pt x="140" y="79"/>
                  </a:cubicBezTo>
                  <a:cubicBezTo>
                    <a:pt x="139" y="81"/>
                    <a:pt x="137" y="83"/>
                    <a:pt x="135" y="84"/>
                  </a:cubicBezTo>
                  <a:cubicBezTo>
                    <a:pt x="129" y="79"/>
                    <a:pt x="122" y="74"/>
                    <a:pt x="115" y="69"/>
                  </a:cubicBezTo>
                  <a:cubicBezTo>
                    <a:pt x="115" y="60"/>
                    <a:pt x="113" y="52"/>
                    <a:pt x="112" y="45"/>
                  </a:cubicBezTo>
                  <a:cubicBezTo>
                    <a:pt x="121" y="42"/>
                    <a:pt x="130" y="40"/>
                    <a:pt x="137" y="40"/>
                  </a:cubicBezTo>
                  <a:close/>
                  <a:moveTo>
                    <a:pt x="116" y="76"/>
                  </a:moveTo>
                  <a:cubicBezTo>
                    <a:pt x="121" y="80"/>
                    <a:pt x="126" y="84"/>
                    <a:pt x="131" y="88"/>
                  </a:cubicBezTo>
                  <a:cubicBezTo>
                    <a:pt x="126" y="92"/>
                    <a:pt x="121" y="96"/>
                    <a:pt x="116" y="100"/>
                  </a:cubicBezTo>
                  <a:cubicBezTo>
                    <a:pt x="116" y="96"/>
                    <a:pt x="116" y="92"/>
                    <a:pt x="116" y="88"/>
                  </a:cubicBezTo>
                  <a:cubicBezTo>
                    <a:pt x="116" y="84"/>
                    <a:pt x="116" y="80"/>
                    <a:pt x="116" y="76"/>
                  </a:cubicBezTo>
                  <a:close/>
                  <a:moveTo>
                    <a:pt x="154" y="130"/>
                  </a:moveTo>
                  <a:cubicBezTo>
                    <a:pt x="151" y="135"/>
                    <a:pt x="143" y="136"/>
                    <a:pt x="137" y="136"/>
                  </a:cubicBezTo>
                  <a:cubicBezTo>
                    <a:pt x="130" y="136"/>
                    <a:pt x="121" y="134"/>
                    <a:pt x="112" y="132"/>
                  </a:cubicBezTo>
                  <a:cubicBezTo>
                    <a:pt x="113" y="124"/>
                    <a:pt x="115" y="116"/>
                    <a:pt x="115" y="107"/>
                  </a:cubicBezTo>
                  <a:cubicBezTo>
                    <a:pt x="122" y="102"/>
                    <a:pt x="129" y="97"/>
                    <a:pt x="135" y="92"/>
                  </a:cubicBezTo>
                  <a:cubicBezTo>
                    <a:pt x="151" y="108"/>
                    <a:pt x="158" y="122"/>
                    <a:pt x="154" y="1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7" name="Oval 54">
              <a:extLst>
                <a:ext uri="{FF2B5EF4-FFF2-40B4-BE49-F238E27FC236}">
                  <a16:creationId xmlns:a16="http://schemas.microsoft.com/office/drawing/2014/main" id="{BBC15AF4-D67A-42D1-9160-F1660BD06CED}"/>
                </a:ext>
              </a:extLst>
            </p:cNvPr>
            <p:cNvSpPr>
              <a:spLocks noChangeArrowheads="1"/>
            </p:cNvSpPr>
            <p:nvPr/>
          </p:nvSpPr>
          <p:spPr bwMode="auto">
            <a:xfrm>
              <a:off x="7091363" y="3748088"/>
              <a:ext cx="63500" cy="650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8" name="Freeform 55">
              <a:extLst>
                <a:ext uri="{FF2B5EF4-FFF2-40B4-BE49-F238E27FC236}">
                  <a16:creationId xmlns:a16="http://schemas.microsoft.com/office/drawing/2014/main" id="{91F2ADBA-BC34-4B3B-9CB9-5F57B1E5429F}"/>
                </a:ext>
              </a:extLst>
            </p:cNvPr>
            <p:cNvSpPr>
              <a:spLocks noEditPoints="1"/>
            </p:cNvSpPr>
            <p:nvPr/>
          </p:nvSpPr>
          <p:spPr bwMode="auto">
            <a:xfrm>
              <a:off x="7658100" y="4864101"/>
              <a:ext cx="312738" cy="219075"/>
            </a:xfrm>
            <a:custGeom>
              <a:avLst/>
              <a:gdLst>
                <a:gd name="T0" fmla="*/ 160 w 163"/>
                <a:gd name="T1" fmla="*/ 0 h 114"/>
                <a:gd name="T2" fmla="*/ 3 w 163"/>
                <a:gd name="T3" fmla="*/ 0 h 114"/>
                <a:gd name="T4" fmla="*/ 0 w 163"/>
                <a:gd name="T5" fmla="*/ 3 h 114"/>
                <a:gd name="T6" fmla="*/ 0 w 163"/>
                <a:gd name="T7" fmla="*/ 111 h 114"/>
                <a:gd name="T8" fmla="*/ 3 w 163"/>
                <a:gd name="T9" fmla="*/ 114 h 114"/>
                <a:gd name="T10" fmla="*/ 160 w 163"/>
                <a:gd name="T11" fmla="*/ 114 h 114"/>
                <a:gd name="T12" fmla="*/ 163 w 163"/>
                <a:gd name="T13" fmla="*/ 111 h 114"/>
                <a:gd name="T14" fmla="*/ 163 w 163"/>
                <a:gd name="T15" fmla="*/ 3 h 114"/>
                <a:gd name="T16" fmla="*/ 160 w 163"/>
                <a:gd name="T17" fmla="*/ 0 h 114"/>
                <a:gd name="T18" fmla="*/ 153 w 163"/>
                <a:gd name="T19" fmla="*/ 104 h 114"/>
                <a:gd name="T20" fmla="*/ 91 w 163"/>
                <a:gd name="T21" fmla="*/ 104 h 114"/>
                <a:gd name="T22" fmla="*/ 82 w 163"/>
                <a:gd name="T23" fmla="*/ 110 h 114"/>
                <a:gd name="T24" fmla="*/ 82 w 163"/>
                <a:gd name="T25" fmla="*/ 110 h 114"/>
                <a:gd name="T26" fmla="*/ 82 w 163"/>
                <a:gd name="T27" fmla="*/ 110 h 114"/>
                <a:gd name="T28" fmla="*/ 82 w 163"/>
                <a:gd name="T29" fmla="*/ 110 h 114"/>
                <a:gd name="T30" fmla="*/ 82 w 163"/>
                <a:gd name="T31" fmla="*/ 110 h 114"/>
                <a:gd name="T32" fmla="*/ 73 w 163"/>
                <a:gd name="T33" fmla="*/ 104 h 114"/>
                <a:gd name="T34" fmla="*/ 10 w 163"/>
                <a:gd name="T35" fmla="*/ 104 h 114"/>
                <a:gd name="T36" fmla="*/ 10 w 163"/>
                <a:gd name="T37" fmla="*/ 9 h 114"/>
                <a:gd name="T38" fmla="*/ 73 w 163"/>
                <a:gd name="T39" fmla="*/ 9 h 114"/>
                <a:gd name="T40" fmla="*/ 82 w 163"/>
                <a:gd name="T41" fmla="*/ 17 h 114"/>
                <a:gd name="T42" fmla="*/ 82 w 163"/>
                <a:gd name="T43" fmla="*/ 17 h 114"/>
                <a:gd name="T44" fmla="*/ 91 w 163"/>
                <a:gd name="T45" fmla="*/ 9 h 114"/>
                <a:gd name="T46" fmla="*/ 153 w 163"/>
                <a:gd name="T47" fmla="*/ 9 h 114"/>
                <a:gd name="T48" fmla="*/ 153 w 163"/>
                <a:gd name="T49" fmla="*/ 10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3" h="114">
                  <a:moveTo>
                    <a:pt x="160" y="0"/>
                  </a:moveTo>
                  <a:cubicBezTo>
                    <a:pt x="3" y="0"/>
                    <a:pt x="3" y="0"/>
                    <a:pt x="3" y="0"/>
                  </a:cubicBezTo>
                  <a:cubicBezTo>
                    <a:pt x="2" y="0"/>
                    <a:pt x="0" y="1"/>
                    <a:pt x="0" y="3"/>
                  </a:cubicBezTo>
                  <a:cubicBezTo>
                    <a:pt x="0" y="111"/>
                    <a:pt x="0" y="111"/>
                    <a:pt x="0" y="111"/>
                  </a:cubicBezTo>
                  <a:cubicBezTo>
                    <a:pt x="0" y="113"/>
                    <a:pt x="2" y="114"/>
                    <a:pt x="3" y="114"/>
                  </a:cubicBezTo>
                  <a:cubicBezTo>
                    <a:pt x="160" y="114"/>
                    <a:pt x="160" y="114"/>
                    <a:pt x="160" y="114"/>
                  </a:cubicBezTo>
                  <a:cubicBezTo>
                    <a:pt x="162" y="114"/>
                    <a:pt x="163" y="113"/>
                    <a:pt x="163" y="111"/>
                  </a:cubicBezTo>
                  <a:cubicBezTo>
                    <a:pt x="163" y="3"/>
                    <a:pt x="163" y="3"/>
                    <a:pt x="163" y="3"/>
                  </a:cubicBezTo>
                  <a:cubicBezTo>
                    <a:pt x="163" y="1"/>
                    <a:pt x="162" y="0"/>
                    <a:pt x="160" y="0"/>
                  </a:cubicBezTo>
                  <a:close/>
                  <a:moveTo>
                    <a:pt x="153" y="104"/>
                  </a:moveTo>
                  <a:cubicBezTo>
                    <a:pt x="91" y="104"/>
                    <a:pt x="91" y="104"/>
                    <a:pt x="91" y="104"/>
                  </a:cubicBezTo>
                  <a:cubicBezTo>
                    <a:pt x="87" y="104"/>
                    <a:pt x="83" y="107"/>
                    <a:pt x="82" y="110"/>
                  </a:cubicBezTo>
                  <a:cubicBezTo>
                    <a:pt x="82" y="110"/>
                    <a:pt x="82" y="110"/>
                    <a:pt x="82" y="110"/>
                  </a:cubicBezTo>
                  <a:cubicBezTo>
                    <a:pt x="82" y="110"/>
                    <a:pt x="82" y="110"/>
                    <a:pt x="82" y="110"/>
                  </a:cubicBezTo>
                  <a:cubicBezTo>
                    <a:pt x="82" y="110"/>
                    <a:pt x="82" y="110"/>
                    <a:pt x="82" y="110"/>
                  </a:cubicBezTo>
                  <a:cubicBezTo>
                    <a:pt x="82" y="110"/>
                    <a:pt x="82" y="110"/>
                    <a:pt x="82" y="110"/>
                  </a:cubicBezTo>
                  <a:cubicBezTo>
                    <a:pt x="80" y="107"/>
                    <a:pt x="76" y="104"/>
                    <a:pt x="73" y="104"/>
                  </a:cubicBezTo>
                  <a:cubicBezTo>
                    <a:pt x="10" y="104"/>
                    <a:pt x="10" y="104"/>
                    <a:pt x="10" y="104"/>
                  </a:cubicBezTo>
                  <a:cubicBezTo>
                    <a:pt x="10" y="9"/>
                    <a:pt x="10" y="9"/>
                    <a:pt x="10" y="9"/>
                  </a:cubicBezTo>
                  <a:cubicBezTo>
                    <a:pt x="73" y="9"/>
                    <a:pt x="73" y="9"/>
                    <a:pt x="73" y="9"/>
                  </a:cubicBezTo>
                  <a:cubicBezTo>
                    <a:pt x="77" y="9"/>
                    <a:pt x="81" y="12"/>
                    <a:pt x="82" y="17"/>
                  </a:cubicBezTo>
                  <a:cubicBezTo>
                    <a:pt x="82" y="17"/>
                    <a:pt x="82" y="17"/>
                    <a:pt x="82" y="17"/>
                  </a:cubicBezTo>
                  <a:cubicBezTo>
                    <a:pt x="82" y="12"/>
                    <a:pt x="86" y="9"/>
                    <a:pt x="91" y="9"/>
                  </a:cubicBezTo>
                  <a:cubicBezTo>
                    <a:pt x="153" y="9"/>
                    <a:pt x="153" y="9"/>
                    <a:pt x="153" y="9"/>
                  </a:cubicBezTo>
                  <a:lnTo>
                    <a:pt x="153"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29" name="Rectangle 56">
              <a:extLst>
                <a:ext uri="{FF2B5EF4-FFF2-40B4-BE49-F238E27FC236}">
                  <a16:creationId xmlns:a16="http://schemas.microsoft.com/office/drawing/2014/main" id="{607BAB02-4CF8-4341-9049-FE69DE7BD909}"/>
                </a:ext>
              </a:extLst>
            </p:cNvPr>
            <p:cNvSpPr>
              <a:spLocks noChangeArrowheads="1"/>
            </p:cNvSpPr>
            <p:nvPr/>
          </p:nvSpPr>
          <p:spPr bwMode="auto">
            <a:xfrm>
              <a:off x="7832725" y="4906963"/>
              <a:ext cx="1063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30" name="Rectangle 57">
              <a:extLst>
                <a:ext uri="{FF2B5EF4-FFF2-40B4-BE49-F238E27FC236}">
                  <a16:creationId xmlns:a16="http://schemas.microsoft.com/office/drawing/2014/main" id="{E8EC5B47-9C8C-4754-B4C8-3F927F6B3F18}"/>
                </a:ext>
              </a:extLst>
            </p:cNvPr>
            <p:cNvSpPr>
              <a:spLocks noChangeArrowheads="1"/>
            </p:cNvSpPr>
            <p:nvPr/>
          </p:nvSpPr>
          <p:spPr bwMode="auto">
            <a:xfrm>
              <a:off x="7832725" y="4932363"/>
              <a:ext cx="1063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31" name="Rectangle 58">
              <a:extLst>
                <a:ext uri="{FF2B5EF4-FFF2-40B4-BE49-F238E27FC236}">
                  <a16:creationId xmlns:a16="http://schemas.microsoft.com/office/drawing/2014/main" id="{713116F1-90A5-479A-8B39-86D6EFA228C9}"/>
                </a:ext>
              </a:extLst>
            </p:cNvPr>
            <p:cNvSpPr>
              <a:spLocks noChangeArrowheads="1"/>
            </p:cNvSpPr>
            <p:nvPr/>
          </p:nvSpPr>
          <p:spPr bwMode="auto">
            <a:xfrm>
              <a:off x="7832725" y="4956176"/>
              <a:ext cx="1063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32" name="Rectangle 59">
              <a:extLst>
                <a:ext uri="{FF2B5EF4-FFF2-40B4-BE49-F238E27FC236}">
                  <a16:creationId xmlns:a16="http://schemas.microsoft.com/office/drawing/2014/main" id="{013509C2-8B2E-478B-B2BF-DD45AA3AF2C1}"/>
                </a:ext>
              </a:extLst>
            </p:cNvPr>
            <p:cNvSpPr>
              <a:spLocks noChangeArrowheads="1"/>
            </p:cNvSpPr>
            <p:nvPr/>
          </p:nvSpPr>
          <p:spPr bwMode="auto">
            <a:xfrm>
              <a:off x="7832725" y="4981576"/>
              <a:ext cx="1063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33" name="Rectangle 60">
              <a:extLst>
                <a:ext uri="{FF2B5EF4-FFF2-40B4-BE49-F238E27FC236}">
                  <a16:creationId xmlns:a16="http://schemas.microsoft.com/office/drawing/2014/main" id="{EB31BE59-A985-456D-A65D-F56BE8F8EB48}"/>
                </a:ext>
              </a:extLst>
            </p:cNvPr>
            <p:cNvSpPr>
              <a:spLocks noChangeArrowheads="1"/>
            </p:cNvSpPr>
            <p:nvPr/>
          </p:nvSpPr>
          <p:spPr bwMode="auto">
            <a:xfrm>
              <a:off x="7832725" y="5005388"/>
              <a:ext cx="1063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34" name="Rectangle 61">
              <a:extLst>
                <a:ext uri="{FF2B5EF4-FFF2-40B4-BE49-F238E27FC236}">
                  <a16:creationId xmlns:a16="http://schemas.microsoft.com/office/drawing/2014/main" id="{15DFB434-63AA-47C4-918A-725E87C9C92F}"/>
                </a:ext>
              </a:extLst>
            </p:cNvPr>
            <p:cNvSpPr>
              <a:spLocks noChangeArrowheads="1"/>
            </p:cNvSpPr>
            <p:nvPr/>
          </p:nvSpPr>
          <p:spPr bwMode="auto">
            <a:xfrm>
              <a:off x="7832725" y="5029201"/>
              <a:ext cx="1063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35" name="Rectangle 62">
              <a:extLst>
                <a:ext uri="{FF2B5EF4-FFF2-40B4-BE49-F238E27FC236}">
                  <a16:creationId xmlns:a16="http://schemas.microsoft.com/office/drawing/2014/main" id="{66B17D57-760B-4A60-97E7-A49136BB0FAB}"/>
                </a:ext>
              </a:extLst>
            </p:cNvPr>
            <p:cNvSpPr>
              <a:spLocks noChangeArrowheads="1"/>
            </p:cNvSpPr>
            <p:nvPr/>
          </p:nvSpPr>
          <p:spPr bwMode="auto">
            <a:xfrm>
              <a:off x="7689850" y="4906963"/>
              <a:ext cx="1063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36" name="Rectangle 63">
              <a:extLst>
                <a:ext uri="{FF2B5EF4-FFF2-40B4-BE49-F238E27FC236}">
                  <a16:creationId xmlns:a16="http://schemas.microsoft.com/office/drawing/2014/main" id="{4C52E934-4DF8-4E13-B9C4-CF89F0E9EA39}"/>
                </a:ext>
              </a:extLst>
            </p:cNvPr>
            <p:cNvSpPr>
              <a:spLocks noChangeArrowheads="1"/>
            </p:cNvSpPr>
            <p:nvPr/>
          </p:nvSpPr>
          <p:spPr bwMode="auto">
            <a:xfrm>
              <a:off x="7689850" y="4932363"/>
              <a:ext cx="1063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37" name="Rectangle 64">
              <a:extLst>
                <a:ext uri="{FF2B5EF4-FFF2-40B4-BE49-F238E27FC236}">
                  <a16:creationId xmlns:a16="http://schemas.microsoft.com/office/drawing/2014/main" id="{9C71E30F-D0B8-4C0F-A1A9-7319DF8A2BC2}"/>
                </a:ext>
              </a:extLst>
            </p:cNvPr>
            <p:cNvSpPr>
              <a:spLocks noChangeArrowheads="1"/>
            </p:cNvSpPr>
            <p:nvPr/>
          </p:nvSpPr>
          <p:spPr bwMode="auto">
            <a:xfrm>
              <a:off x="7689850" y="4956176"/>
              <a:ext cx="1063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38" name="Rectangle 65">
              <a:extLst>
                <a:ext uri="{FF2B5EF4-FFF2-40B4-BE49-F238E27FC236}">
                  <a16:creationId xmlns:a16="http://schemas.microsoft.com/office/drawing/2014/main" id="{1974F008-29E9-4622-8E1C-16607926DDD8}"/>
                </a:ext>
              </a:extLst>
            </p:cNvPr>
            <p:cNvSpPr>
              <a:spLocks noChangeArrowheads="1"/>
            </p:cNvSpPr>
            <p:nvPr/>
          </p:nvSpPr>
          <p:spPr bwMode="auto">
            <a:xfrm>
              <a:off x="7689850" y="4981576"/>
              <a:ext cx="1063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39" name="Rectangle 66">
              <a:extLst>
                <a:ext uri="{FF2B5EF4-FFF2-40B4-BE49-F238E27FC236}">
                  <a16:creationId xmlns:a16="http://schemas.microsoft.com/office/drawing/2014/main" id="{173CA798-7D26-49AF-956C-B1282B93D4D4}"/>
                </a:ext>
              </a:extLst>
            </p:cNvPr>
            <p:cNvSpPr>
              <a:spLocks noChangeArrowheads="1"/>
            </p:cNvSpPr>
            <p:nvPr/>
          </p:nvSpPr>
          <p:spPr bwMode="auto">
            <a:xfrm>
              <a:off x="7689850" y="5005388"/>
              <a:ext cx="1063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40" name="Rectangle 67">
              <a:extLst>
                <a:ext uri="{FF2B5EF4-FFF2-40B4-BE49-F238E27FC236}">
                  <a16:creationId xmlns:a16="http://schemas.microsoft.com/office/drawing/2014/main" id="{B238093F-6C24-47C5-8767-F5884D15F435}"/>
                </a:ext>
              </a:extLst>
            </p:cNvPr>
            <p:cNvSpPr>
              <a:spLocks noChangeArrowheads="1"/>
            </p:cNvSpPr>
            <p:nvPr/>
          </p:nvSpPr>
          <p:spPr bwMode="auto">
            <a:xfrm>
              <a:off x="7689850" y="5029201"/>
              <a:ext cx="1063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41" name="Freeform 68">
              <a:extLst>
                <a:ext uri="{FF2B5EF4-FFF2-40B4-BE49-F238E27FC236}">
                  <a16:creationId xmlns:a16="http://schemas.microsoft.com/office/drawing/2014/main" id="{A90CE0D7-62DA-4371-AFE9-FEF46B4A610D}"/>
                </a:ext>
              </a:extLst>
            </p:cNvPr>
            <p:cNvSpPr>
              <a:spLocks/>
            </p:cNvSpPr>
            <p:nvPr/>
          </p:nvSpPr>
          <p:spPr bwMode="auto">
            <a:xfrm>
              <a:off x="7577138" y="2967038"/>
              <a:ext cx="69850" cy="25400"/>
            </a:xfrm>
            <a:custGeom>
              <a:avLst/>
              <a:gdLst>
                <a:gd name="T0" fmla="*/ 1 w 44"/>
                <a:gd name="T1" fmla="*/ 0 h 16"/>
                <a:gd name="T2" fmla="*/ 0 w 44"/>
                <a:gd name="T3" fmla="*/ 16 h 16"/>
                <a:gd name="T4" fmla="*/ 44 w 44"/>
                <a:gd name="T5" fmla="*/ 16 h 16"/>
                <a:gd name="T6" fmla="*/ 43 w 44"/>
                <a:gd name="T7" fmla="*/ 0 h 16"/>
                <a:gd name="T8" fmla="*/ 1 w 44"/>
                <a:gd name="T9" fmla="*/ 0 h 16"/>
              </a:gdLst>
              <a:ahLst/>
              <a:cxnLst>
                <a:cxn ang="0">
                  <a:pos x="T0" y="T1"/>
                </a:cxn>
                <a:cxn ang="0">
                  <a:pos x="T2" y="T3"/>
                </a:cxn>
                <a:cxn ang="0">
                  <a:pos x="T4" y="T5"/>
                </a:cxn>
                <a:cxn ang="0">
                  <a:pos x="T6" y="T7"/>
                </a:cxn>
                <a:cxn ang="0">
                  <a:pos x="T8" y="T9"/>
                </a:cxn>
              </a:cxnLst>
              <a:rect l="0" t="0" r="r" b="b"/>
              <a:pathLst>
                <a:path w="44" h="16">
                  <a:moveTo>
                    <a:pt x="1" y="0"/>
                  </a:moveTo>
                  <a:lnTo>
                    <a:pt x="0" y="16"/>
                  </a:lnTo>
                  <a:lnTo>
                    <a:pt x="44" y="16"/>
                  </a:lnTo>
                  <a:lnTo>
                    <a:pt x="43" y="0"/>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42" name="Freeform 69">
              <a:extLst>
                <a:ext uri="{FF2B5EF4-FFF2-40B4-BE49-F238E27FC236}">
                  <a16:creationId xmlns:a16="http://schemas.microsoft.com/office/drawing/2014/main" id="{A17E2F44-F971-48E9-8016-6717CB05A3DA}"/>
                </a:ext>
              </a:extLst>
            </p:cNvPr>
            <p:cNvSpPr>
              <a:spLocks noEditPoints="1"/>
            </p:cNvSpPr>
            <p:nvPr/>
          </p:nvSpPr>
          <p:spPr bwMode="auto">
            <a:xfrm>
              <a:off x="7513638" y="2838451"/>
              <a:ext cx="196850" cy="123825"/>
            </a:xfrm>
            <a:custGeom>
              <a:avLst/>
              <a:gdLst>
                <a:gd name="T0" fmla="*/ 83 w 124"/>
                <a:gd name="T1" fmla="*/ 78 h 78"/>
                <a:gd name="T2" fmla="*/ 124 w 124"/>
                <a:gd name="T3" fmla="*/ 78 h 78"/>
                <a:gd name="T4" fmla="*/ 124 w 124"/>
                <a:gd name="T5" fmla="*/ 0 h 78"/>
                <a:gd name="T6" fmla="*/ 62 w 124"/>
                <a:gd name="T7" fmla="*/ 0 h 78"/>
                <a:gd name="T8" fmla="*/ 62 w 124"/>
                <a:gd name="T9" fmla="*/ 10 h 78"/>
                <a:gd name="T10" fmla="*/ 113 w 124"/>
                <a:gd name="T11" fmla="*/ 10 h 78"/>
                <a:gd name="T12" fmla="*/ 113 w 124"/>
                <a:gd name="T13" fmla="*/ 68 h 78"/>
                <a:gd name="T14" fmla="*/ 83 w 124"/>
                <a:gd name="T15" fmla="*/ 68 h 78"/>
                <a:gd name="T16" fmla="*/ 62 w 124"/>
                <a:gd name="T17" fmla="*/ 68 h 78"/>
                <a:gd name="T18" fmla="*/ 62 w 124"/>
                <a:gd name="T19" fmla="*/ 78 h 78"/>
                <a:gd name="T20" fmla="*/ 83 w 124"/>
                <a:gd name="T21" fmla="*/ 78 h 78"/>
                <a:gd name="T22" fmla="*/ 62 w 124"/>
                <a:gd name="T23" fmla="*/ 0 h 78"/>
                <a:gd name="T24" fmla="*/ 0 w 124"/>
                <a:gd name="T25" fmla="*/ 0 h 78"/>
                <a:gd name="T26" fmla="*/ 0 w 124"/>
                <a:gd name="T27" fmla="*/ 78 h 78"/>
                <a:gd name="T28" fmla="*/ 41 w 124"/>
                <a:gd name="T29" fmla="*/ 78 h 78"/>
                <a:gd name="T30" fmla="*/ 62 w 124"/>
                <a:gd name="T31" fmla="*/ 78 h 78"/>
                <a:gd name="T32" fmla="*/ 62 w 124"/>
                <a:gd name="T33" fmla="*/ 68 h 78"/>
                <a:gd name="T34" fmla="*/ 41 w 124"/>
                <a:gd name="T35" fmla="*/ 68 h 78"/>
                <a:gd name="T36" fmla="*/ 11 w 124"/>
                <a:gd name="T37" fmla="*/ 68 h 78"/>
                <a:gd name="T38" fmla="*/ 11 w 124"/>
                <a:gd name="T39" fmla="*/ 68 h 78"/>
                <a:gd name="T40" fmla="*/ 11 w 124"/>
                <a:gd name="T41" fmla="*/ 10 h 78"/>
                <a:gd name="T42" fmla="*/ 62 w 124"/>
                <a:gd name="T43" fmla="*/ 10 h 78"/>
                <a:gd name="T44" fmla="*/ 62 w 124"/>
                <a:gd name="T4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 h="78">
                  <a:moveTo>
                    <a:pt x="83" y="78"/>
                  </a:moveTo>
                  <a:lnTo>
                    <a:pt x="124" y="78"/>
                  </a:lnTo>
                  <a:lnTo>
                    <a:pt x="124" y="0"/>
                  </a:lnTo>
                  <a:lnTo>
                    <a:pt x="62" y="0"/>
                  </a:lnTo>
                  <a:lnTo>
                    <a:pt x="62" y="10"/>
                  </a:lnTo>
                  <a:lnTo>
                    <a:pt x="113" y="10"/>
                  </a:lnTo>
                  <a:lnTo>
                    <a:pt x="113" y="68"/>
                  </a:lnTo>
                  <a:lnTo>
                    <a:pt x="83" y="68"/>
                  </a:lnTo>
                  <a:lnTo>
                    <a:pt x="62" y="68"/>
                  </a:lnTo>
                  <a:lnTo>
                    <a:pt x="62" y="78"/>
                  </a:lnTo>
                  <a:lnTo>
                    <a:pt x="83" y="78"/>
                  </a:lnTo>
                  <a:close/>
                  <a:moveTo>
                    <a:pt x="62" y="0"/>
                  </a:moveTo>
                  <a:lnTo>
                    <a:pt x="0" y="0"/>
                  </a:lnTo>
                  <a:lnTo>
                    <a:pt x="0" y="78"/>
                  </a:lnTo>
                  <a:lnTo>
                    <a:pt x="41" y="78"/>
                  </a:lnTo>
                  <a:lnTo>
                    <a:pt x="62" y="78"/>
                  </a:lnTo>
                  <a:lnTo>
                    <a:pt x="62" y="68"/>
                  </a:lnTo>
                  <a:lnTo>
                    <a:pt x="41" y="68"/>
                  </a:lnTo>
                  <a:lnTo>
                    <a:pt x="11" y="68"/>
                  </a:lnTo>
                  <a:lnTo>
                    <a:pt x="11" y="68"/>
                  </a:lnTo>
                  <a:lnTo>
                    <a:pt x="11" y="10"/>
                  </a:lnTo>
                  <a:lnTo>
                    <a:pt x="62" y="10"/>
                  </a:lnTo>
                  <a:lnTo>
                    <a:pt x="6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43" name="Freeform 70">
              <a:extLst>
                <a:ext uri="{FF2B5EF4-FFF2-40B4-BE49-F238E27FC236}">
                  <a16:creationId xmlns:a16="http://schemas.microsoft.com/office/drawing/2014/main" id="{A38E6C54-5193-44B7-8548-98ECD2D09E8B}"/>
                </a:ext>
              </a:extLst>
            </p:cNvPr>
            <p:cNvSpPr>
              <a:spLocks/>
            </p:cNvSpPr>
            <p:nvPr/>
          </p:nvSpPr>
          <p:spPr bwMode="auto">
            <a:xfrm>
              <a:off x="7562850" y="2998788"/>
              <a:ext cx="98425" cy="9525"/>
            </a:xfrm>
            <a:custGeom>
              <a:avLst/>
              <a:gdLst>
                <a:gd name="T0" fmla="*/ 0 w 62"/>
                <a:gd name="T1" fmla="*/ 0 h 6"/>
                <a:gd name="T2" fmla="*/ 0 w 62"/>
                <a:gd name="T3" fmla="*/ 6 h 6"/>
                <a:gd name="T4" fmla="*/ 62 w 62"/>
                <a:gd name="T5" fmla="*/ 6 h 6"/>
                <a:gd name="T6" fmla="*/ 62 w 62"/>
                <a:gd name="T7" fmla="*/ 0 h 6"/>
                <a:gd name="T8" fmla="*/ 53 w 62"/>
                <a:gd name="T9" fmla="*/ 0 h 6"/>
                <a:gd name="T10" fmla="*/ 9 w 62"/>
                <a:gd name="T11" fmla="*/ 0 h 6"/>
                <a:gd name="T12" fmla="*/ 0 w 6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2" h="6">
                  <a:moveTo>
                    <a:pt x="0" y="0"/>
                  </a:moveTo>
                  <a:lnTo>
                    <a:pt x="0" y="6"/>
                  </a:lnTo>
                  <a:lnTo>
                    <a:pt x="62" y="6"/>
                  </a:lnTo>
                  <a:lnTo>
                    <a:pt x="62" y="0"/>
                  </a:lnTo>
                  <a:lnTo>
                    <a:pt x="53" y="0"/>
                  </a:lnTo>
                  <a:lnTo>
                    <a:pt x="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44" name="Line 71">
              <a:extLst>
                <a:ext uri="{FF2B5EF4-FFF2-40B4-BE49-F238E27FC236}">
                  <a16:creationId xmlns:a16="http://schemas.microsoft.com/office/drawing/2014/main" id="{9536B9D1-2AC3-4B00-9CAA-E0BA6E58CD46}"/>
                </a:ext>
              </a:extLst>
            </p:cNvPr>
            <p:cNvSpPr>
              <a:spLocks noChangeShapeType="1"/>
            </p:cNvSpPr>
            <p:nvPr/>
          </p:nvSpPr>
          <p:spPr bwMode="auto">
            <a:xfrm>
              <a:off x="4867275" y="2452688"/>
              <a:ext cx="388938" cy="490538"/>
            </a:xfrm>
            <a:prstGeom prst="line">
              <a:avLst/>
            </a:prstGeom>
            <a:noFill/>
            <a:ln w="14288"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45" name="Line 72">
              <a:extLst>
                <a:ext uri="{FF2B5EF4-FFF2-40B4-BE49-F238E27FC236}">
                  <a16:creationId xmlns:a16="http://schemas.microsoft.com/office/drawing/2014/main" id="{4CE0B66B-08E5-4565-87CB-7BF9D8426228}"/>
                </a:ext>
              </a:extLst>
            </p:cNvPr>
            <p:cNvSpPr>
              <a:spLocks noChangeShapeType="1"/>
            </p:cNvSpPr>
            <p:nvPr/>
          </p:nvSpPr>
          <p:spPr bwMode="auto">
            <a:xfrm flipH="1">
              <a:off x="3898900" y="3760788"/>
              <a:ext cx="392113" cy="0"/>
            </a:xfrm>
            <a:prstGeom prst="line">
              <a:avLst/>
            </a:prstGeom>
            <a:noFill/>
            <a:ln w="14288"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46" name="Freeform 73">
              <a:extLst>
                <a:ext uri="{FF2B5EF4-FFF2-40B4-BE49-F238E27FC236}">
                  <a16:creationId xmlns:a16="http://schemas.microsoft.com/office/drawing/2014/main" id="{406A67D8-684C-4DD5-92DF-8230D74FB093}"/>
                </a:ext>
              </a:extLst>
            </p:cNvPr>
            <p:cNvSpPr>
              <a:spLocks/>
            </p:cNvSpPr>
            <p:nvPr/>
          </p:nvSpPr>
          <p:spPr bwMode="auto">
            <a:xfrm>
              <a:off x="5248275" y="2657476"/>
              <a:ext cx="1552575" cy="331788"/>
            </a:xfrm>
            <a:custGeom>
              <a:avLst/>
              <a:gdLst>
                <a:gd name="T0" fmla="*/ 810 w 810"/>
                <a:gd name="T1" fmla="*/ 173 h 173"/>
                <a:gd name="T2" fmla="*/ 397 w 810"/>
                <a:gd name="T3" fmla="*/ 0 h 173"/>
                <a:gd name="T4" fmla="*/ 0 w 810"/>
                <a:gd name="T5" fmla="*/ 156 h 173"/>
              </a:gdLst>
              <a:ahLst/>
              <a:cxnLst>
                <a:cxn ang="0">
                  <a:pos x="T0" y="T1"/>
                </a:cxn>
                <a:cxn ang="0">
                  <a:pos x="T2" y="T3"/>
                </a:cxn>
                <a:cxn ang="0">
                  <a:pos x="T4" y="T5"/>
                </a:cxn>
              </a:cxnLst>
              <a:rect l="0" t="0" r="r" b="b"/>
              <a:pathLst>
                <a:path w="810" h="173">
                  <a:moveTo>
                    <a:pt x="810" y="173"/>
                  </a:moveTo>
                  <a:cubicBezTo>
                    <a:pt x="705" y="66"/>
                    <a:pt x="558" y="0"/>
                    <a:pt x="397" y="0"/>
                  </a:cubicBezTo>
                  <a:cubicBezTo>
                    <a:pt x="243" y="0"/>
                    <a:pt x="104" y="59"/>
                    <a:pt x="0" y="156"/>
                  </a:cubicBezTo>
                </a:path>
              </a:pathLst>
            </a:custGeom>
            <a:noFill/>
            <a:ln w="1428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47" name="Freeform 74">
              <a:extLst>
                <a:ext uri="{FF2B5EF4-FFF2-40B4-BE49-F238E27FC236}">
                  <a16:creationId xmlns:a16="http://schemas.microsoft.com/office/drawing/2014/main" id="{88D1D483-2753-4C49-A446-06003ABF4FC7}"/>
                </a:ext>
              </a:extLst>
            </p:cNvPr>
            <p:cNvSpPr>
              <a:spLocks/>
            </p:cNvSpPr>
            <p:nvPr/>
          </p:nvSpPr>
          <p:spPr bwMode="auto">
            <a:xfrm>
              <a:off x="4291013" y="2452688"/>
              <a:ext cx="576263" cy="1289050"/>
            </a:xfrm>
            <a:custGeom>
              <a:avLst/>
              <a:gdLst>
                <a:gd name="T0" fmla="*/ 0 w 300"/>
                <a:gd name="T1" fmla="*/ 673 h 673"/>
                <a:gd name="T2" fmla="*/ 179 w 300"/>
                <a:gd name="T3" fmla="*/ 127 h 673"/>
                <a:gd name="T4" fmla="*/ 300 w 300"/>
                <a:gd name="T5" fmla="*/ 0 h 673"/>
              </a:gdLst>
              <a:ahLst/>
              <a:cxnLst>
                <a:cxn ang="0">
                  <a:pos x="T0" y="T1"/>
                </a:cxn>
                <a:cxn ang="0">
                  <a:pos x="T2" y="T3"/>
                </a:cxn>
                <a:cxn ang="0">
                  <a:pos x="T4" y="T5"/>
                </a:cxn>
              </a:cxnLst>
              <a:rect l="0" t="0" r="r" b="b"/>
              <a:pathLst>
                <a:path w="300" h="673">
                  <a:moveTo>
                    <a:pt x="0" y="673"/>
                  </a:moveTo>
                  <a:cubicBezTo>
                    <a:pt x="0" y="468"/>
                    <a:pt x="65" y="278"/>
                    <a:pt x="179" y="127"/>
                  </a:cubicBezTo>
                  <a:cubicBezTo>
                    <a:pt x="250" y="33"/>
                    <a:pt x="300" y="0"/>
                    <a:pt x="300" y="0"/>
                  </a:cubicBezTo>
                </a:path>
              </a:pathLst>
            </a:custGeom>
            <a:noFill/>
            <a:ln w="1428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48" name="Freeform 75">
              <a:extLst>
                <a:ext uri="{FF2B5EF4-FFF2-40B4-BE49-F238E27FC236}">
                  <a16:creationId xmlns:a16="http://schemas.microsoft.com/office/drawing/2014/main" id="{B72DF0BF-0D32-4FE7-BDF9-4AD51FDE4BF8}"/>
                </a:ext>
              </a:extLst>
            </p:cNvPr>
            <p:cNvSpPr>
              <a:spLocks/>
            </p:cNvSpPr>
            <p:nvPr/>
          </p:nvSpPr>
          <p:spPr bwMode="auto">
            <a:xfrm>
              <a:off x="7291388" y="2046288"/>
              <a:ext cx="884238" cy="1725613"/>
            </a:xfrm>
            <a:custGeom>
              <a:avLst/>
              <a:gdLst>
                <a:gd name="T0" fmla="*/ 462 w 462"/>
                <a:gd name="T1" fmla="*/ 901 h 901"/>
                <a:gd name="T2" fmla="*/ 325 w 462"/>
                <a:gd name="T3" fmla="*/ 367 h 901"/>
                <a:gd name="T4" fmla="*/ 0 w 462"/>
                <a:gd name="T5" fmla="*/ 0 h 901"/>
              </a:gdLst>
              <a:ahLst/>
              <a:cxnLst>
                <a:cxn ang="0">
                  <a:pos x="T0" y="T1"/>
                </a:cxn>
                <a:cxn ang="0">
                  <a:pos x="T2" y="T3"/>
                </a:cxn>
                <a:cxn ang="0">
                  <a:pos x="T4" y="T5"/>
                </a:cxn>
              </a:cxnLst>
              <a:rect l="0" t="0" r="r" b="b"/>
              <a:pathLst>
                <a:path w="462" h="901">
                  <a:moveTo>
                    <a:pt x="462" y="901"/>
                  </a:moveTo>
                  <a:cubicBezTo>
                    <a:pt x="462" y="707"/>
                    <a:pt x="413" y="525"/>
                    <a:pt x="325" y="367"/>
                  </a:cubicBezTo>
                  <a:cubicBezTo>
                    <a:pt x="245" y="222"/>
                    <a:pt x="134" y="97"/>
                    <a:pt x="0" y="0"/>
                  </a:cubicBezTo>
                </a:path>
              </a:pathLst>
            </a:custGeom>
            <a:noFill/>
            <a:ln w="15875"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49" name="Freeform 76">
              <a:extLst>
                <a:ext uri="{FF2B5EF4-FFF2-40B4-BE49-F238E27FC236}">
                  <a16:creationId xmlns:a16="http://schemas.microsoft.com/office/drawing/2014/main" id="{244B0A6D-3AD4-4368-A0BB-B4E888E812D3}"/>
                </a:ext>
              </a:extLst>
            </p:cNvPr>
            <p:cNvSpPr>
              <a:spLocks/>
            </p:cNvSpPr>
            <p:nvPr/>
          </p:nvSpPr>
          <p:spPr bwMode="auto">
            <a:xfrm>
              <a:off x="3933825" y="3771901"/>
              <a:ext cx="952500" cy="1771650"/>
            </a:xfrm>
            <a:custGeom>
              <a:avLst/>
              <a:gdLst>
                <a:gd name="T0" fmla="*/ 0 w 497"/>
                <a:gd name="T1" fmla="*/ 0 h 924"/>
                <a:gd name="T2" fmla="*/ 106 w 497"/>
                <a:gd name="T3" fmla="*/ 473 h 924"/>
                <a:gd name="T4" fmla="*/ 356 w 497"/>
                <a:gd name="T5" fmla="*/ 813 h 924"/>
                <a:gd name="T6" fmla="*/ 497 w 497"/>
                <a:gd name="T7" fmla="*/ 924 h 924"/>
              </a:gdLst>
              <a:ahLst/>
              <a:cxnLst>
                <a:cxn ang="0">
                  <a:pos x="T0" y="T1"/>
                </a:cxn>
                <a:cxn ang="0">
                  <a:pos x="T2" y="T3"/>
                </a:cxn>
                <a:cxn ang="0">
                  <a:pos x="T4" y="T5"/>
                </a:cxn>
                <a:cxn ang="0">
                  <a:pos x="T6" y="T7"/>
                </a:cxn>
              </a:cxnLst>
              <a:rect l="0" t="0" r="r" b="b"/>
              <a:pathLst>
                <a:path w="497" h="924">
                  <a:moveTo>
                    <a:pt x="0" y="0"/>
                  </a:moveTo>
                  <a:cubicBezTo>
                    <a:pt x="0" y="169"/>
                    <a:pt x="38" y="329"/>
                    <a:pt x="106" y="473"/>
                  </a:cubicBezTo>
                  <a:cubicBezTo>
                    <a:pt x="167" y="602"/>
                    <a:pt x="252" y="717"/>
                    <a:pt x="356" y="813"/>
                  </a:cubicBezTo>
                  <a:cubicBezTo>
                    <a:pt x="400" y="854"/>
                    <a:pt x="447" y="891"/>
                    <a:pt x="497" y="924"/>
                  </a:cubicBezTo>
                </a:path>
              </a:pathLst>
            </a:custGeom>
            <a:noFill/>
            <a:ln w="1428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50" name="Line 77">
              <a:extLst>
                <a:ext uri="{FF2B5EF4-FFF2-40B4-BE49-F238E27FC236}">
                  <a16:creationId xmlns:a16="http://schemas.microsoft.com/office/drawing/2014/main" id="{16C2A395-FEAC-4E43-94E7-DAF5D001A70F}"/>
                </a:ext>
              </a:extLst>
            </p:cNvPr>
            <p:cNvSpPr>
              <a:spLocks noChangeShapeType="1"/>
            </p:cNvSpPr>
            <p:nvPr/>
          </p:nvSpPr>
          <p:spPr bwMode="auto">
            <a:xfrm flipH="1">
              <a:off x="4886325" y="5259388"/>
              <a:ext cx="271463" cy="284163"/>
            </a:xfrm>
            <a:prstGeom prst="line">
              <a:avLst/>
            </a:prstGeom>
            <a:noFill/>
            <a:ln w="14288"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51" name="Oval 78">
              <a:extLst>
                <a:ext uri="{FF2B5EF4-FFF2-40B4-BE49-F238E27FC236}">
                  <a16:creationId xmlns:a16="http://schemas.microsoft.com/office/drawing/2014/main" id="{C45C0641-31A7-48EF-8724-6220DF58749D}"/>
                </a:ext>
              </a:extLst>
            </p:cNvPr>
            <p:cNvSpPr>
              <a:spLocks noChangeArrowheads="1"/>
            </p:cNvSpPr>
            <p:nvPr/>
          </p:nvSpPr>
          <p:spPr bwMode="auto">
            <a:xfrm>
              <a:off x="4205288" y="3676651"/>
              <a:ext cx="171450" cy="168275"/>
            </a:xfrm>
            <a:prstGeom prst="ellipse">
              <a:avLst/>
            </a:prstGeom>
            <a:solidFill>
              <a:srgbClr val="5EB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52" name="Oval 79">
              <a:extLst>
                <a:ext uri="{FF2B5EF4-FFF2-40B4-BE49-F238E27FC236}">
                  <a16:creationId xmlns:a16="http://schemas.microsoft.com/office/drawing/2014/main" id="{F1C91E10-9A17-453A-9B5F-7555D5B7DDFB}"/>
                </a:ext>
              </a:extLst>
            </p:cNvPr>
            <p:cNvSpPr>
              <a:spLocks noChangeArrowheads="1"/>
            </p:cNvSpPr>
            <p:nvPr/>
          </p:nvSpPr>
          <p:spPr bwMode="auto">
            <a:xfrm>
              <a:off x="5191125" y="2874963"/>
              <a:ext cx="130175" cy="133350"/>
            </a:xfrm>
            <a:prstGeom prst="ellipse">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53" name="Oval 80">
              <a:extLst>
                <a:ext uri="{FF2B5EF4-FFF2-40B4-BE49-F238E27FC236}">
                  <a16:creationId xmlns:a16="http://schemas.microsoft.com/office/drawing/2014/main" id="{5F3C5484-DE18-4400-A635-AECDB4D6ACF6}"/>
                </a:ext>
              </a:extLst>
            </p:cNvPr>
            <p:cNvSpPr>
              <a:spLocks noChangeArrowheads="1"/>
            </p:cNvSpPr>
            <p:nvPr/>
          </p:nvSpPr>
          <p:spPr bwMode="auto">
            <a:xfrm>
              <a:off x="7859713" y="3454401"/>
              <a:ext cx="635000" cy="635000"/>
            </a:xfrm>
            <a:prstGeom prst="ellipse">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54" name="Oval 81">
              <a:extLst>
                <a:ext uri="{FF2B5EF4-FFF2-40B4-BE49-F238E27FC236}">
                  <a16:creationId xmlns:a16="http://schemas.microsoft.com/office/drawing/2014/main" id="{0BD7E21D-1983-4108-8DB7-A44DC29287BE}"/>
                </a:ext>
              </a:extLst>
            </p:cNvPr>
            <p:cNvSpPr>
              <a:spLocks noChangeArrowheads="1"/>
            </p:cNvSpPr>
            <p:nvPr/>
          </p:nvSpPr>
          <p:spPr bwMode="auto">
            <a:xfrm>
              <a:off x="6989763" y="1746251"/>
              <a:ext cx="601663" cy="600075"/>
            </a:xfrm>
            <a:prstGeom prst="ellipse">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55" name="Oval 82">
              <a:extLst>
                <a:ext uri="{FF2B5EF4-FFF2-40B4-BE49-F238E27FC236}">
                  <a16:creationId xmlns:a16="http://schemas.microsoft.com/office/drawing/2014/main" id="{82FB2F91-064B-4F37-BFFD-94285B66476C}"/>
                </a:ext>
              </a:extLst>
            </p:cNvPr>
            <p:cNvSpPr>
              <a:spLocks noChangeArrowheads="1"/>
            </p:cNvSpPr>
            <p:nvPr/>
          </p:nvSpPr>
          <p:spPr bwMode="auto">
            <a:xfrm>
              <a:off x="4632325" y="2219326"/>
              <a:ext cx="468313" cy="466725"/>
            </a:xfrm>
            <a:prstGeom prst="ellipse">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56" name="Oval 83">
              <a:extLst>
                <a:ext uri="{FF2B5EF4-FFF2-40B4-BE49-F238E27FC236}">
                  <a16:creationId xmlns:a16="http://schemas.microsoft.com/office/drawing/2014/main" id="{390CAD6E-D181-42AA-B465-F3C0A3CD906F}"/>
                </a:ext>
              </a:extLst>
            </p:cNvPr>
            <p:cNvSpPr>
              <a:spLocks noChangeArrowheads="1"/>
            </p:cNvSpPr>
            <p:nvPr/>
          </p:nvSpPr>
          <p:spPr bwMode="auto">
            <a:xfrm>
              <a:off x="3695700" y="3532188"/>
              <a:ext cx="474663" cy="477838"/>
            </a:xfrm>
            <a:prstGeom prst="ellipse">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57" name="Oval 84">
              <a:extLst>
                <a:ext uri="{FF2B5EF4-FFF2-40B4-BE49-F238E27FC236}">
                  <a16:creationId xmlns:a16="http://schemas.microsoft.com/office/drawing/2014/main" id="{C72F0DCD-7280-40E9-818C-BC197B23FD6F}"/>
                </a:ext>
              </a:extLst>
            </p:cNvPr>
            <p:cNvSpPr>
              <a:spLocks noChangeArrowheads="1"/>
            </p:cNvSpPr>
            <p:nvPr/>
          </p:nvSpPr>
          <p:spPr bwMode="auto">
            <a:xfrm>
              <a:off x="4641850" y="5300663"/>
              <a:ext cx="487363" cy="485775"/>
            </a:xfrm>
            <a:prstGeom prst="ellipse">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58" name="Freeform 85">
              <a:extLst>
                <a:ext uri="{FF2B5EF4-FFF2-40B4-BE49-F238E27FC236}">
                  <a16:creationId xmlns:a16="http://schemas.microsoft.com/office/drawing/2014/main" id="{110F3E62-CD03-4E1B-9FC8-180E7B34BE98}"/>
                </a:ext>
              </a:extLst>
            </p:cNvPr>
            <p:cNvSpPr>
              <a:spLocks/>
            </p:cNvSpPr>
            <p:nvPr/>
          </p:nvSpPr>
          <p:spPr bwMode="auto">
            <a:xfrm>
              <a:off x="5160963" y="5264151"/>
              <a:ext cx="1671638" cy="241300"/>
            </a:xfrm>
            <a:custGeom>
              <a:avLst/>
              <a:gdLst>
                <a:gd name="T0" fmla="*/ 0 w 872"/>
                <a:gd name="T1" fmla="*/ 0 h 126"/>
                <a:gd name="T2" fmla="*/ 466 w 872"/>
                <a:gd name="T3" fmla="*/ 126 h 126"/>
                <a:gd name="T4" fmla="*/ 872 w 872"/>
                <a:gd name="T5" fmla="*/ 33 h 126"/>
              </a:gdLst>
              <a:ahLst/>
              <a:cxnLst>
                <a:cxn ang="0">
                  <a:pos x="T0" y="T1"/>
                </a:cxn>
                <a:cxn ang="0">
                  <a:pos x="T2" y="T3"/>
                </a:cxn>
                <a:cxn ang="0">
                  <a:pos x="T4" y="T5"/>
                </a:cxn>
              </a:cxnLst>
              <a:rect l="0" t="0" r="r" b="b"/>
              <a:pathLst>
                <a:path w="872" h="126">
                  <a:moveTo>
                    <a:pt x="0" y="0"/>
                  </a:moveTo>
                  <a:cubicBezTo>
                    <a:pt x="137" y="80"/>
                    <a:pt x="296" y="126"/>
                    <a:pt x="466" y="126"/>
                  </a:cubicBezTo>
                  <a:cubicBezTo>
                    <a:pt x="612" y="126"/>
                    <a:pt x="749" y="93"/>
                    <a:pt x="872" y="33"/>
                  </a:cubicBezTo>
                </a:path>
              </a:pathLst>
            </a:custGeom>
            <a:noFill/>
            <a:ln w="1428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59" name="Oval 86">
              <a:extLst>
                <a:ext uri="{FF2B5EF4-FFF2-40B4-BE49-F238E27FC236}">
                  <a16:creationId xmlns:a16="http://schemas.microsoft.com/office/drawing/2014/main" id="{5EF31541-582A-4E18-B61A-9A3354644FE0}"/>
                </a:ext>
              </a:extLst>
            </p:cNvPr>
            <p:cNvSpPr>
              <a:spLocks noChangeArrowheads="1"/>
            </p:cNvSpPr>
            <p:nvPr/>
          </p:nvSpPr>
          <p:spPr bwMode="auto">
            <a:xfrm>
              <a:off x="5073650" y="5175251"/>
              <a:ext cx="168275" cy="168275"/>
            </a:xfrm>
            <a:prstGeom prst="ellipse">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60" name="Oval 87">
              <a:extLst>
                <a:ext uri="{FF2B5EF4-FFF2-40B4-BE49-F238E27FC236}">
                  <a16:creationId xmlns:a16="http://schemas.microsoft.com/office/drawing/2014/main" id="{2CA81D02-040B-4226-A92F-0A94B8480B98}"/>
                </a:ext>
              </a:extLst>
            </p:cNvPr>
            <p:cNvSpPr>
              <a:spLocks noChangeArrowheads="1"/>
            </p:cNvSpPr>
            <p:nvPr/>
          </p:nvSpPr>
          <p:spPr bwMode="auto">
            <a:xfrm>
              <a:off x="6584950" y="5083176"/>
              <a:ext cx="493713" cy="490538"/>
            </a:xfrm>
            <a:prstGeom prst="ellipse">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61" name="Oval 88">
              <a:extLst>
                <a:ext uri="{FF2B5EF4-FFF2-40B4-BE49-F238E27FC236}">
                  <a16:creationId xmlns:a16="http://schemas.microsoft.com/office/drawing/2014/main" id="{BF6CEE8C-1B55-46BB-BAA9-6FA8CE1E7FF7}"/>
                </a:ext>
              </a:extLst>
            </p:cNvPr>
            <p:cNvSpPr>
              <a:spLocks noChangeArrowheads="1"/>
            </p:cNvSpPr>
            <p:nvPr/>
          </p:nvSpPr>
          <p:spPr bwMode="auto">
            <a:xfrm>
              <a:off x="6559550" y="2749551"/>
              <a:ext cx="414338" cy="415925"/>
            </a:xfrm>
            <a:prstGeom prst="ellipse">
              <a:avLst/>
            </a:pr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62" name="Line 89">
              <a:extLst>
                <a:ext uri="{FF2B5EF4-FFF2-40B4-BE49-F238E27FC236}">
                  <a16:creationId xmlns:a16="http://schemas.microsoft.com/office/drawing/2014/main" id="{2984A201-ECCB-42F4-B17D-21CA2BAB423B}"/>
                </a:ext>
              </a:extLst>
            </p:cNvPr>
            <p:cNvSpPr>
              <a:spLocks noChangeShapeType="1"/>
            </p:cNvSpPr>
            <p:nvPr/>
          </p:nvSpPr>
          <p:spPr bwMode="auto">
            <a:xfrm flipH="1">
              <a:off x="6767513" y="2046288"/>
              <a:ext cx="523875" cy="920750"/>
            </a:xfrm>
            <a:prstGeom prst="line">
              <a:avLst/>
            </a:prstGeom>
            <a:noFill/>
            <a:ln w="15875"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63" name="Rectangle 90">
              <a:extLst>
                <a:ext uri="{FF2B5EF4-FFF2-40B4-BE49-F238E27FC236}">
                  <a16:creationId xmlns:a16="http://schemas.microsoft.com/office/drawing/2014/main" id="{6E231D8E-CFEF-4330-B332-2F851C4F0CED}"/>
                </a:ext>
              </a:extLst>
            </p:cNvPr>
            <p:cNvSpPr>
              <a:spLocks noChangeArrowheads="1"/>
            </p:cNvSpPr>
            <p:nvPr/>
          </p:nvSpPr>
          <p:spPr bwMode="auto">
            <a:xfrm>
              <a:off x="7173913" y="1960563"/>
              <a:ext cx="57150" cy="215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64" name="Rectangle 91">
              <a:extLst>
                <a:ext uri="{FF2B5EF4-FFF2-40B4-BE49-F238E27FC236}">
                  <a16:creationId xmlns:a16="http://schemas.microsoft.com/office/drawing/2014/main" id="{DC49370B-41BA-478B-819E-AAA1B28936C0}"/>
                </a:ext>
              </a:extLst>
            </p:cNvPr>
            <p:cNvSpPr>
              <a:spLocks noChangeArrowheads="1"/>
            </p:cNvSpPr>
            <p:nvPr/>
          </p:nvSpPr>
          <p:spPr bwMode="auto">
            <a:xfrm>
              <a:off x="7258050" y="2062163"/>
              <a:ext cx="65088" cy="114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65" name="Rectangle 92">
              <a:extLst>
                <a:ext uri="{FF2B5EF4-FFF2-40B4-BE49-F238E27FC236}">
                  <a16:creationId xmlns:a16="http://schemas.microsoft.com/office/drawing/2014/main" id="{9DA4C636-DBDE-431C-9DFC-25071D4881DB}"/>
                </a:ext>
              </a:extLst>
            </p:cNvPr>
            <p:cNvSpPr>
              <a:spLocks noChangeArrowheads="1"/>
            </p:cNvSpPr>
            <p:nvPr/>
          </p:nvSpPr>
          <p:spPr bwMode="auto">
            <a:xfrm>
              <a:off x="7351713" y="2009776"/>
              <a:ext cx="57150" cy="166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66" name="Line 93">
              <a:extLst>
                <a:ext uri="{FF2B5EF4-FFF2-40B4-BE49-F238E27FC236}">
                  <a16:creationId xmlns:a16="http://schemas.microsoft.com/office/drawing/2014/main" id="{F2B12ACC-E9AE-4CFC-90FE-58A8CB413A4B}"/>
                </a:ext>
              </a:extLst>
            </p:cNvPr>
            <p:cNvSpPr>
              <a:spLocks noChangeShapeType="1"/>
            </p:cNvSpPr>
            <p:nvPr/>
          </p:nvSpPr>
          <p:spPr bwMode="auto">
            <a:xfrm>
              <a:off x="7121525" y="2176463"/>
              <a:ext cx="336550" cy="0"/>
            </a:xfrm>
            <a:prstGeom prst="line">
              <a:avLst/>
            </a:prstGeom>
            <a:noFill/>
            <a:ln w="79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67" name="Line 94">
              <a:extLst>
                <a:ext uri="{FF2B5EF4-FFF2-40B4-BE49-F238E27FC236}">
                  <a16:creationId xmlns:a16="http://schemas.microsoft.com/office/drawing/2014/main" id="{FAACDD0F-570C-4A97-A4C6-D98CC7F39DBD}"/>
                </a:ext>
              </a:extLst>
            </p:cNvPr>
            <p:cNvSpPr>
              <a:spLocks noChangeShapeType="1"/>
            </p:cNvSpPr>
            <p:nvPr/>
          </p:nvSpPr>
          <p:spPr bwMode="auto">
            <a:xfrm flipV="1">
              <a:off x="7121525" y="1885951"/>
              <a:ext cx="0" cy="290513"/>
            </a:xfrm>
            <a:prstGeom prst="line">
              <a:avLst/>
            </a:prstGeom>
            <a:noFill/>
            <a:ln w="79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68" name="Freeform 95">
              <a:extLst>
                <a:ext uri="{FF2B5EF4-FFF2-40B4-BE49-F238E27FC236}">
                  <a16:creationId xmlns:a16="http://schemas.microsoft.com/office/drawing/2014/main" id="{0FC65181-62EA-46DF-B835-ECA29415915F}"/>
                </a:ext>
              </a:extLst>
            </p:cNvPr>
            <p:cNvSpPr>
              <a:spLocks noEditPoints="1"/>
            </p:cNvSpPr>
            <p:nvPr/>
          </p:nvSpPr>
          <p:spPr bwMode="auto">
            <a:xfrm>
              <a:off x="4721225" y="5376863"/>
              <a:ext cx="331788" cy="333375"/>
            </a:xfrm>
            <a:custGeom>
              <a:avLst/>
              <a:gdLst>
                <a:gd name="T0" fmla="*/ 173 w 173"/>
                <a:gd name="T1" fmla="*/ 97 h 174"/>
                <a:gd name="T2" fmla="*/ 173 w 173"/>
                <a:gd name="T3" fmla="*/ 78 h 174"/>
                <a:gd name="T4" fmla="*/ 158 w 173"/>
                <a:gd name="T5" fmla="*/ 78 h 174"/>
                <a:gd name="T6" fmla="*/ 153 w 173"/>
                <a:gd name="T7" fmla="*/ 60 h 174"/>
                <a:gd name="T8" fmla="*/ 166 w 173"/>
                <a:gd name="T9" fmla="*/ 52 h 174"/>
                <a:gd name="T10" fmla="*/ 157 w 173"/>
                <a:gd name="T11" fmla="*/ 35 h 174"/>
                <a:gd name="T12" fmla="*/ 144 w 173"/>
                <a:gd name="T13" fmla="*/ 43 h 174"/>
                <a:gd name="T14" fmla="*/ 131 w 173"/>
                <a:gd name="T15" fmla="*/ 30 h 174"/>
                <a:gd name="T16" fmla="*/ 138 w 173"/>
                <a:gd name="T17" fmla="*/ 17 h 174"/>
                <a:gd name="T18" fmla="*/ 121 w 173"/>
                <a:gd name="T19" fmla="*/ 7 h 174"/>
                <a:gd name="T20" fmla="*/ 114 w 173"/>
                <a:gd name="T21" fmla="*/ 20 h 174"/>
                <a:gd name="T22" fmla="*/ 96 w 173"/>
                <a:gd name="T23" fmla="*/ 16 h 174"/>
                <a:gd name="T24" fmla="*/ 96 w 173"/>
                <a:gd name="T25" fmla="*/ 0 h 174"/>
                <a:gd name="T26" fmla="*/ 77 w 173"/>
                <a:gd name="T27" fmla="*/ 0 h 174"/>
                <a:gd name="T28" fmla="*/ 77 w 173"/>
                <a:gd name="T29" fmla="*/ 16 h 174"/>
                <a:gd name="T30" fmla="*/ 59 w 173"/>
                <a:gd name="T31" fmla="*/ 20 h 174"/>
                <a:gd name="T32" fmla="*/ 51 w 173"/>
                <a:gd name="T33" fmla="*/ 7 h 174"/>
                <a:gd name="T34" fmla="*/ 35 w 173"/>
                <a:gd name="T35" fmla="*/ 17 h 174"/>
                <a:gd name="T36" fmla="*/ 42 w 173"/>
                <a:gd name="T37" fmla="*/ 30 h 174"/>
                <a:gd name="T38" fmla="*/ 29 w 173"/>
                <a:gd name="T39" fmla="*/ 43 h 174"/>
                <a:gd name="T40" fmla="*/ 16 w 173"/>
                <a:gd name="T41" fmla="*/ 35 h 174"/>
                <a:gd name="T42" fmla="*/ 6 w 173"/>
                <a:gd name="T43" fmla="*/ 52 h 174"/>
                <a:gd name="T44" fmla="*/ 20 w 173"/>
                <a:gd name="T45" fmla="*/ 60 h 174"/>
                <a:gd name="T46" fmla="*/ 15 w 173"/>
                <a:gd name="T47" fmla="*/ 78 h 174"/>
                <a:gd name="T48" fmla="*/ 0 w 173"/>
                <a:gd name="T49" fmla="*/ 78 h 174"/>
                <a:gd name="T50" fmla="*/ 0 w 173"/>
                <a:gd name="T51" fmla="*/ 97 h 174"/>
                <a:gd name="T52" fmla="*/ 15 w 173"/>
                <a:gd name="T53" fmla="*/ 97 h 174"/>
                <a:gd name="T54" fmla="*/ 20 w 173"/>
                <a:gd name="T55" fmla="*/ 115 h 174"/>
                <a:gd name="T56" fmla="*/ 6 w 173"/>
                <a:gd name="T57" fmla="*/ 122 h 174"/>
                <a:gd name="T58" fmla="*/ 16 w 173"/>
                <a:gd name="T59" fmla="*/ 139 h 174"/>
                <a:gd name="T60" fmla="*/ 29 w 173"/>
                <a:gd name="T61" fmla="*/ 131 h 174"/>
                <a:gd name="T62" fmla="*/ 42 w 173"/>
                <a:gd name="T63" fmla="*/ 144 h 174"/>
                <a:gd name="T64" fmla="*/ 35 w 173"/>
                <a:gd name="T65" fmla="*/ 158 h 174"/>
                <a:gd name="T66" fmla="*/ 51 w 173"/>
                <a:gd name="T67" fmla="*/ 167 h 174"/>
                <a:gd name="T68" fmla="*/ 59 w 173"/>
                <a:gd name="T69" fmla="*/ 154 h 174"/>
                <a:gd name="T70" fmla="*/ 77 w 173"/>
                <a:gd name="T71" fmla="*/ 159 h 174"/>
                <a:gd name="T72" fmla="*/ 77 w 173"/>
                <a:gd name="T73" fmla="*/ 174 h 174"/>
                <a:gd name="T74" fmla="*/ 96 w 173"/>
                <a:gd name="T75" fmla="*/ 174 h 174"/>
                <a:gd name="T76" fmla="*/ 96 w 173"/>
                <a:gd name="T77" fmla="*/ 159 h 174"/>
                <a:gd name="T78" fmla="*/ 114 w 173"/>
                <a:gd name="T79" fmla="*/ 154 h 174"/>
                <a:gd name="T80" fmla="*/ 121 w 173"/>
                <a:gd name="T81" fmla="*/ 167 h 174"/>
                <a:gd name="T82" fmla="*/ 138 w 173"/>
                <a:gd name="T83" fmla="*/ 158 h 174"/>
                <a:gd name="T84" fmla="*/ 131 w 173"/>
                <a:gd name="T85" fmla="*/ 144 h 174"/>
                <a:gd name="T86" fmla="*/ 144 w 173"/>
                <a:gd name="T87" fmla="*/ 131 h 174"/>
                <a:gd name="T88" fmla="*/ 157 w 173"/>
                <a:gd name="T89" fmla="*/ 139 h 174"/>
                <a:gd name="T90" fmla="*/ 166 w 173"/>
                <a:gd name="T91" fmla="*/ 122 h 174"/>
                <a:gd name="T92" fmla="*/ 153 w 173"/>
                <a:gd name="T93" fmla="*/ 115 h 174"/>
                <a:gd name="T94" fmla="*/ 158 w 173"/>
                <a:gd name="T95" fmla="*/ 97 h 174"/>
                <a:gd name="T96" fmla="*/ 173 w 173"/>
                <a:gd name="T97" fmla="*/ 97 h 174"/>
                <a:gd name="T98" fmla="*/ 43 w 173"/>
                <a:gd name="T99" fmla="*/ 87 h 174"/>
                <a:gd name="T100" fmla="*/ 86 w 173"/>
                <a:gd name="T101" fmla="*/ 43 h 174"/>
                <a:gd name="T102" fmla="*/ 130 w 173"/>
                <a:gd name="T103" fmla="*/ 87 h 174"/>
                <a:gd name="T104" fmla="*/ 86 w 173"/>
                <a:gd name="T105" fmla="*/ 131 h 174"/>
                <a:gd name="T106" fmla="*/ 43 w 173"/>
                <a:gd name="T107" fmla="*/ 8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 h="174">
                  <a:moveTo>
                    <a:pt x="173" y="97"/>
                  </a:moveTo>
                  <a:cubicBezTo>
                    <a:pt x="173" y="78"/>
                    <a:pt x="173" y="78"/>
                    <a:pt x="173" y="78"/>
                  </a:cubicBezTo>
                  <a:cubicBezTo>
                    <a:pt x="158" y="78"/>
                    <a:pt x="158" y="78"/>
                    <a:pt x="158" y="78"/>
                  </a:cubicBezTo>
                  <a:cubicBezTo>
                    <a:pt x="157" y="71"/>
                    <a:pt x="156" y="65"/>
                    <a:pt x="153" y="60"/>
                  </a:cubicBezTo>
                  <a:cubicBezTo>
                    <a:pt x="166" y="52"/>
                    <a:pt x="166" y="52"/>
                    <a:pt x="166" y="52"/>
                  </a:cubicBezTo>
                  <a:cubicBezTo>
                    <a:pt x="157" y="35"/>
                    <a:pt x="157" y="35"/>
                    <a:pt x="157" y="35"/>
                  </a:cubicBezTo>
                  <a:cubicBezTo>
                    <a:pt x="144" y="43"/>
                    <a:pt x="144" y="43"/>
                    <a:pt x="144" y="43"/>
                  </a:cubicBezTo>
                  <a:cubicBezTo>
                    <a:pt x="140" y="38"/>
                    <a:pt x="135" y="34"/>
                    <a:pt x="131" y="30"/>
                  </a:cubicBezTo>
                  <a:cubicBezTo>
                    <a:pt x="138" y="17"/>
                    <a:pt x="138" y="17"/>
                    <a:pt x="138" y="17"/>
                  </a:cubicBezTo>
                  <a:cubicBezTo>
                    <a:pt x="121" y="7"/>
                    <a:pt x="121" y="7"/>
                    <a:pt x="121" y="7"/>
                  </a:cubicBezTo>
                  <a:cubicBezTo>
                    <a:pt x="114" y="20"/>
                    <a:pt x="114" y="20"/>
                    <a:pt x="114" y="20"/>
                  </a:cubicBezTo>
                  <a:cubicBezTo>
                    <a:pt x="108" y="18"/>
                    <a:pt x="102" y="16"/>
                    <a:pt x="96" y="16"/>
                  </a:cubicBezTo>
                  <a:cubicBezTo>
                    <a:pt x="96" y="0"/>
                    <a:pt x="96" y="0"/>
                    <a:pt x="96" y="0"/>
                  </a:cubicBezTo>
                  <a:cubicBezTo>
                    <a:pt x="77" y="0"/>
                    <a:pt x="77" y="0"/>
                    <a:pt x="77" y="0"/>
                  </a:cubicBezTo>
                  <a:cubicBezTo>
                    <a:pt x="77" y="16"/>
                    <a:pt x="77" y="16"/>
                    <a:pt x="77" y="16"/>
                  </a:cubicBezTo>
                  <a:cubicBezTo>
                    <a:pt x="71" y="16"/>
                    <a:pt x="65" y="18"/>
                    <a:pt x="59" y="20"/>
                  </a:cubicBezTo>
                  <a:cubicBezTo>
                    <a:pt x="51" y="7"/>
                    <a:pt x="51" y="7"/>
                    <a:pt x="51" y="7"/>
                  </a:cubicBezTo>
                  <a:cubicBezTo>
                    <a:pt x="35" y="17"/>
                    <a:pt x="35" y="17"/>
                    <a:pt x="35" y="17"/>
                  </a:cubicBezTo>
                  <a:cubicBezTo>
                    <a:pt x="42" y="30"/>
                    <a:pt x="42" y="30"/>
                    <a:pt x="42" y="30"/>
                  </a:cubicBezTo>
                  <a:cubicBezTo>
                    <a:pt x="37" y="34"/>
                    <a:pt x="33" y="38"/>
                    <a:pt x="29" y="43"/>
                  </a:cubicBezTo>
                  <a:cubicBezTo>
                    <a:pt x="16" y="35"/>
                    <a:pt x="16" y="35"/>
                    <a:pt x="16" y="35"/>
                  </a:cubicBezTo>
                  <a:cubicBezTo>
                    <a:pt x="6" y="52"/>
                    <a:pt x="6" y="52"/>
                    <a:pt x="6" y="52"/>
                  </a:cubicBezTo>
                  <a:cubicBezTo>
                    <a:pt x="20" y="60"/>
                    <a:pt x="20" y="60"/>
                    <a:pt x="20" y="60"/>
                  </a:cubicBezTo>
                  <a:cubicBezTo>
                    <a:pt x="17" y="65"/>
                    <a:pt x="16" y="71"/>
                    <a:pt x="15" y="78"/>
                  </a:cubicBezTo>
                  <a:cubicBezTo>
                    <a:pt x="0" y="78"/>
                    <a:pt x="0" y="78"/>
                    <a:pt x="0" y="78"/>
                  </a:cubicBezTo>
                  <a:cubicBezTo>
                    <a:pt x="0" y="97"/>
                    <a:pt x="0" y="97"/>
                    <a:pt x="0" y="97"/>
                  </a:cubicBezTo>
                  <a:cubicBezTo>
                    <a:pt x="15" y="97"/>
                    <a:pt x="15" y="97"/>
                    <a:pt x="15" y="97"/>
                  </a:cubicBezTo>
                  <a:cubicBezTo>
                    <a:pt x="16" y="103"/>
                    <a:pt x="17" y="109"/>
                    <a:pt x="20" y="115"/>
                  </a:cubicBezTo>
                  <a:cubicBezTo>
                    <a:pt x="6" y="122"/>
                    <a:pt x="6" y="122"/>
                    <a:pt x="6" y="122"/>
                  </a:cubicBezTo>
                  <a:cubicBezTo>
                    <a:pt x="16" y="139"/>
                    <a:pt x="16" y="139"/>
                    <a:pt x="16" y="139"/>
                  </a:cubicBezTo>
                  <a:cubicBezTo>
                    <a:pt x="29" y="131"/>
                    <a:pt x="29" y="131"/>
                    <a:pt x="29" y="131"/>
                  </a:cubicBezTo>
                  <a:cubicBezTo>
                    <a:pt x="33" y="136"/>
                    <a:pt x="37" y="141"/>
                    <a:pt x="42" y="144"/>
                  </a:cubicBezTo>
                  <a:cubicBezTo>
                    <a:pt x="35" y="158"/>
                    <a:pt x="35" y="158"/>
                    <a:pt x="35" y="158"/>
                  </a:cubicBezTo>
                  <a:cubicBezTo>
                    <a:pt x="51" y="167"/>
                    <a:pt x="51" y="167"/>
                    <a:pt x="51" y="167"/>
                  </a:cubicBezTo>
                  <a:cubicBezTo>
                    <a:pt x="59" y="154"/>
                    <a:pt x="59" y="154"/>
                    <a:pt x="59" y="154"/>
                  </a:cubicBezTo>
                  <a:cubicBezTo>
                    <a:pt x="65" y="156"/>
                    <a:pt x="71" y="158"/>
                    <a:pt x="77" y="159"/>
                  </a:cubicBezTo>
                  <a:cubicBezTo>
                    <a:pt x="77" y="174"/>
                    <a:pt x="77" y="174"/>
                    <a:pt x="77" y="174"/>
                  </a:cubicBezTo>
                  <a:cubicBezTo>
                    <a:pt x="96" y="174"/>
                    <a:pt x="96" y="174"/>
                    <a:pt x="96" y="174"/>
                  </a:cubicBezTo>
                  <a:cubicBezTo>
                    <a:pt x="96" y="159"/>
                    <a:pt x="96" y="159"/>
                    <a:pt x="96" y="159"/>
                  </a:cubicBezTo>
                  <a:cubicBezTo>
                    <a:pt x="102" y="158"/>
                    <a:pt x="108" y="156"/>
                    <a:pt x="114" y="154"/>
                  </a:cubicBezTo>
                  <a:cubicBezTo>
                    <a:pt x="121" y="167"/>
                    <a:pt x="121" y="167"/>
                    <a:pt x="121" y="167"/>
                  </a:cubicBezTo>
                  <a:cubicBezTo>
                    <a:pt x="138" y="158"/>
                    <a:pt x="138" y="158"/>
                    <a:pt x="138" y="158"/>
                  </a:cubicBezTo>
                  <a:cubicBezTo>
                    <a:pt x="131" y="144"/>
                    <a:pt x="131" y="144"/>
                    <a:pt x="131" y="144"/>
                  </a:cubicBezTo>
                  <a:cubicBezTo>
                    <a:pt x="135" y="141"/>
                    <a:pt x="140" y="136"/>
                    <a:pt x="144" y="131"/>
                  </a:cubicBezTo>
                  <a:cubicBezTo>
                    <a:pt x="157" y="139"/>
                    <a:pt x="157" y="139"/>
                    <a:pt x="157" y="139"/>
                  </a:cubicBezTo>
                  <a:cubicBezTo>
                    <a:pt x="166" y="122"/>
                    <a:pt x="166" y="122"/>
                    <a:pt x="166" y="122"/>
                  </a:cubicBezTo>
                  <a:cubicBezTo>
                    <a:pt x="153" y="115"/>
                    <a:pt x="153" y="115"/>
                    <a:pt x="153" y="115"/>
                  </a:cubicBezTo>
                  <a:cubicBezTo>
                    <a:pt x="156" y="109"/>
                    <a:pt x="157" y="103"/>
                    <a:pt x="158" y="97"/>
                  </a:cubicBezTo>
                  <a:lnTo>
                    <a:pt x="173" y="97"/>
                  </a:lnTo>
                  <a:close/>
                  <a:moveTo>
                    <a:pt x="43" y="87"/>
                  </a:moveTo>
                  <a:cubicBezTo>
                    <a:pt x="43" y="63"/>
                    <a:pt x="62" y="43"/>
                    <a:pt x="86" y="43"/>
                  </a:cubicBezTo>
                  <a:cubicBezTo>
                    <a:pt x="111" y="43"/>
                    <a:pt x="130" y="63"/>
                    <a:pt x="130" y="87"/>
                  </a:cubicBezTo>
                  <a:cubicBezTo>
                    <a:pt x="130" y="111"/>
                    <a:pt x="111" y="131"/>
                    <a:pt x="86" y="131"/>
                  </a:cubicBezTo>
                  <a:cubicBezTo>
                    <a:pt x="62" y="131"/>
                    <a:pt x="43" y="111"/>
                    <a:pt x="43" y="8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69" name="Freeform 96">
              <a:extLst>
                <a:ext uri="{FF2B5EF4-FFF2-40B4-BE49-F238E27FC236}">
                  <a16:creationId xmlns:a16="http://schemas.microsoft.com/office/drawing/2014/main" id="{1838FE90-D41A-481A-ADC8-E230B6453BDF}"/>
                </a:ext>
              </a:extLst>
            </p:cNvPr>
            <p:cNvSpPr>
              <a:spLocks noEditPoints="1"/>
            </p:cNvSpPr>
            <p:nvPr/>
          </p:nvSpPr>
          <p:spPr bwMode="auto">
            <a:xfrm>
              <a:off x="7991475" y="3608388"/>
              <a:ext cx="369888" cy="298450"/>
            </a:xfrm>
            <a:custGeom>
              <a:avLst/>
              <a:gdLst>
                <a:gd name="T0" fmla="*/ 214 w 233"/>
                <a:gd name="T1" fmla="*/ 86 h 188"/>
                <a:gd name="T2" fmla="*/ 227 w 233"/>
                <a:gd name="T3" fmla="*/ 76 h 188"/>
                <a:gd name="T4" fmla="*/ 176 w 233"/>
                <a:gd name="T5" fmla="*/ 37 h 188"/>
                <a:gd name="T6" fmla="*/ 58 w 233"/>
                <a:gd name="T7" fmla="*/ 37 h 188"/>
                <a:gd name="T8" fmla="*/ 7 w 233"/>
                <a:gd name="T9" fmla="*/ 76 h 188"/>
                <a:gd name="T10" fmla="*/ 19 w 233"/>
                <a:gd name="T11" fmla="*/ 86 h 188"/>
                <a:gd name="T12" fmla="*/ 19 w 233"/>
                <a:gd name="T13" fmla="*/ 99 h 188"/>
                <a:gd name="T14" fmla="*/ 19 w 233"/>
                <a:gd name="T15" fmla="*/ 146 h 188"/>
                <a:gd name="T16" fmla="*/ 15 w 233"/>
                <a:gd name="T17" fmla="*/ 156 h 188"/>
                <a:gd name="T18" fmla="*/ 7 w 233"/>
                <a:gd name="T19" fmla="*/ 160 h 188"/>
                <a:gd name="T20" fmla="*/ 60 w 233"/>
                <a:gd name="T21" fmla="*/ 188 h 188"/>
                <a:gd name="T22" fmla="*/ 227 w 233"/>
                <a:gd name="T23" fmla="*/ 188 h 188"/>
                <a:gd name="T24" fmla="*/ 219 w 233"/>
                <a:gd name="T25" fmla="*/ 160 h 188"/>
                <a:gd name="T26" fmla="*/ 219 w 233"/>
                <a:gd name="T27" fmla="*/ 146 h 188"/>
                <a:gd name="T28" fmla="*/ 212 w 233"/>
                <a:gd name="T29" fmla="*/ 99 h 188"/>
                <a:gd name="T30" fmla="*/ 214 w 233"/>
                <a:gd name="T31" fmla="*/ 90 h 188"/>
                <a:gd name="T32" fmla="*/ 130 w 233"/>
                <a:gd name="T33" fmla="*/ 99 h 188"/>
                <a:gd name="T34" fmla="*/ 130 w 233"/>
                <a:gd name="T35" fmla="*/ 146 h 188"/>
                <a:gd name="T36" fmla="*/ 126 w 233"/>
                <a:gd name="T37" fmla="*/ 156 h 188"/>
                <a:gd name="T38" fmla="*/ 108 w 233"/>
                <a:gd name="T39" fmla="*/ 160 h 188"/>
                <a:gd name="T40" fmla="*/ 108 w 233"/>
                <a:gd name="T41" fmla="*/ 146 h 188"/>
                <a:gd name="T42" fmla="*/ 101 w 233"/>
                <a:gd name="T43" fmla="*/ 99 h 188"/>
                <a:gd name="T44" fmla="*/ 104 w 233"/>
                <a:gd name="T45" fmla="*/ 90 h 188"/>
                <a:gd name="T46" fmla="*/ 130 w 233"/>
                <a:gd name="T47" fmla="*/ 86 h 188"/>
                <a:gd name="T48" fmla="*/ 52 w 233"/>
                <a:gd name="T49" fmla="*/ 160 h 188"/>
                <a:gd name="T50" fmla="*/ 52 w 233"/>
                <a:gd name="T51" fmla="*/ 146 h 188"/>
                <a:gd name="T52" fmla="*/ 46 w 233"/>
                <a:gd name="T53" fmla="*/ 99 h 188"/>
                <a:gd name="T54" fmla="*/ 49 w 233"/>
                <a:gd name="T55" fmla="*/ 90 h 188"/>
                <a:gd name="T56" fmla="*/ 74 w 233"/>
                <a:gd name="T57" fmla="*/ 86 h 188"/>
                <a:gd name="T58" fmla="*/ 74 w 233"/>
                <a:gd name="T59" fmla="*/ 99 h 188"/>
                <a:gd name="T60" fmla="*/ 74 w 233"/>
                <a:gd name="T61" fmla="*/ 146 h 188"/>
                <a:gd name="T62" fmla="*/ 70 w 233"/>
                <a:gd name="T63" fmla="*/ 156 h 188"/>
                <a:gd name="T64" fmla="*/ 52 w 233"/>
                <a:gd name="T65" fmla="*/ 160 h 188"/>
                <a:gd name="T66" fmla="*/ 180 w 233"/>
                <a:gd name="T67" fmla="*/ 146 h 188"/>
                <a:gd name="T68" fmla="*/ 180 w 233"/>
                <a:gd name="T69" fmla="*/ 160 h 188"/>
                <a:gd name="T70" fmla="*/ 163 w 233"/>
                <a:gd name="T71" fmla="*/ 156 h 188"/>
                <a:gd name="T72" fmla="*/ 160 w 233"/>
                <a:gd name="T73" fmla="*/ 146 h 188"/>
                <a:gd name="T74" fmla="*/ 160 w 233"/>
                <a:gd name="T75" fmla="*/ 99 h 188"/>
                <a:gd name="T76" fmla="*/ 160 w 233"/>
                <a:gd name="T77" fmla="*/ 86 h 188"/>
                <a:gd name="T78" fmla="*/ 185 w 233"/>
                <a:gd name="T79" fmla="*/ 90 h 188"/>
                <a:gd name="T80" fmla="*/ 188 w 233"/>
                <a:gd name="T81" fmla="*/ 9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3" h="188">
                  <a:moveTo>
                    <a:pt x="214" y="90"/>
                  </a:moveTo>
                  <a:lnTo>
                    <a:pt x="214" y="86"/>
                  </a:lnTo>
                  <a:lnTo>
                    <a:pt x="227" y="86"/>
                  </a:lnTo>
                  <a:lnTo>
                    <a:pt x="227" y="76"/>
                  </a:lnTo>
                  <a:lnTo>
                    <a:pt x="233" y="76"/>
                  </a:lnTo>
                  <a:lnTo>
                    <a:pt x="176" y="37"/>
                  </a:lnTo>
                  <a:lnTo>
                    <a:pt x="116" y="0"/>
                  </a:lnTo>
                  <a:lnTo>
                    <a:pt x="58" y="37"/>
                  </a:lnTo>
                  <a:lnTo>
                    <a:pt x="0" y="76"/>
                  </a:lnTo>
                  <a:lnTo>
                    <a:pt x="7" y="76"/>
                  </a:lnTo>
                  <a:lnTo>
                    <a:pt x="7" y="86"/>
                  </a:lnTo>
                  <a:lnTo>
                    <a:pt x="19" y="86"/>
                  </a:lnTo>
                  <a:lnTo>
                    <a:pt x="19" y="90"/>
                  </a:lnTo>
                  <a:lnTo>
                    <a:pt x="19" y="99"/>
                  </a:lnTo>
                  <a:lnTo>
                    <a:pt x="22" y="99"/>
                  </a:lnTo>
                  <a:lnTo>
                    <a:pt x="19" y="146"/>
                  </a:lnTo>
                  <a:lnTo>
                    <a:pt x="15" y="146"/>
                  </a:lnTo>
                  <a:lnTo>
                    <a:pt x="15" y="156"/>
                  </a:lnTo>
                  <a:lnTo>
                    <a:pt x="15" y="160"/>
                  </a:lnTo>
                  <a:lnTo>
                    <a:pt x="7" y="160"/>
                  </a:lnTo>
                  <a:lnTo>
                    <a:pt x="7" y="188"/>
                  </a:lnTo>
                  <a:lnTo>
                    <a:pt x="60" y="188"/>
                  </a:lnTo>
                  <a:lnTo>
                    <a:pt x="174" y="188"/>
                  </a:lnTo>
                  <a:lnTo>
                    <a:pt x="227" y="188"/>
                  </a:lnTo>
                  <a:lnTo>
                    <a:pt x="227" y="160"/>
                  </a:lnTo>
                  <a:lnTo>
                    <a:pt x="219" y="160"/>
                  </a:lnTo>
                  <a:lnTo>
                    <a:pt x="219" y="156"/>
                  </a:lnTo>
                  <a:lnTo>
                    <a:pt x="219" y="146"/>
                  </a:lnTo>
                  <a:lnTo>
                    <a:pt x="215" y="146"/>
                  </a:lnTo>
                  <a:lnTo>
                    <a:pt x="212" y="99"/>
                  </a:lnTo>
                  <a:lnTo>
                    <a:pt x="214" y="99"/>
                  </a:lnTo>
                  <a:lnTo>
                    <a:pt x="214" y="90"/>
                  </a:lnTo>
                  <a:close/>
                  <a:moveTo>
                    <a:pt x="130" y="90"/>
                  </a:moveTo>
                  <a:lnTo>
                    <a:pt x="130" y="99"/>
                  </a:lnTo>
                  <a:lnTo>
                    <a:pt x="132" y="99"/>
                  </a:lnTo>
                  <a:lnTo>
                    <a:pt x="130" y="146"/>
                  </a:lnTo>
                  <a:lnTo>
                    <a:pt x="126" y="146"/>
                  </a:lnTo>
                  <a:lnTo>
                    <a:pt x="126" y="156"/>
                  </a:lnTo>
                  <a:lnTo>
                    <a:pt x="126" y="160"/>
                  </a:lnTo>
                  <a:lnTo>
                    <a:pt x="108" y="160"/>
                  </a:lnTo>
                  <a:lnTo>
                    <a:pt x="108" y="156"/>
                  </a:lnTo>
                  <a:lnTo>
                    <a:pt x="108" y="146"/>
                  </a:lnTo>
                  <a:lnTo>
                    <a:pt x="104" y="146"/>
                  </a:lnTo>
                  <a:lnTo>
                    <a:pt x="101" y="99"/>
                  </a:lnTo>
                  <a:lnTo>
                    <a:pt x="104" y="99"/>
                  </a:lnTo>
                  <a:lnTo>
                    <a:pt x="104" y="90"/>
                  </a:lnTo>
                  <a:lnTo>
                    <a:pt x="104" y="86"/>
                  </a:lnTo>
                  <a:lnTo>
                    <a:pt x="130" y="86"/>
                  </a:lnTo>
                  <a:lnTo>
                    <a:pt x="130" y="90"/>
                  </a:lnTo>
                  <a:close/>
                  <a:moveTo>
                    <a:pt x="52" y="160"/>
                  </a:moveTo>
                  <a:lnTo>
                    <a:pt x="52" y="156"/>
                  </a:lnTo>
                  <a:lnTo>
                    <a:pt x="52" y="146"/>
                  </a:lnTo>
                  <a:lnTo>
                    <a:pt x="49" y="146"/>
                  </a:lnTo>
                  <a:lnTo>
                    <a:pt x="46" y="99"/>
                  </a:lnTo>
                  <a:lnTo>
                    <a:pt x="49" y="99"/>
                  </a:lnTo>
                  <a:lnTo>
                    <a:pt x="49" y="90"/>
                  </a:lnTo>
                  <a:lnTo>
                    <a:pt x="49" y="86"/>
                  </a:lnTo>
                  <a:lnTo>
                    <a:pt x="74" y="86"/>
                  </a:lnTo>
                  <a:lnTo>
                    <a:pt x="74" y="90"/>
                  </a:lnTo>
                  <a:lnTo>
                    <a:pt x="74" y="99"/>
                  </a:lnTo>
                  <a:lnTo>
                    <a:pt x="78" y="99"/>
                  </a:lnTo>
                  <a:lnTo>
                    <a:pt x="74" y="146"/>
                  </a:lnTo>
                  <a:lnTo>
                    <a:pt x="70" y="146"/>
                  </a:lnTo>
                  <a:lnTo>
                    <a:pt x="70" y="156"/>
                  </a:lnTo>
                  <a:lnTo>
                    <a:pt x="70" y="160"/>
                  </a:lnTo>
                  <a:lnTo>
                    <a:pt x="52" y="160"/>
                  </a:lnTo>
                  <a:close/>
                  <a:moveTo>
                    <a:pt x="185" y="146"/>
                  </a:moveTo>
                  <a:lnTo>
                    <a:pt x="180" y="146"/>
                  </a:lnTo>
                  <a:lnTo>
                    <a:pt x="180" y="156"/>
                  </a:lnTo>
                  <a:lnTo>
                    <a:pt x="180" y="160"/>
                  </a:lnTo>
                  <a:lnTo>
                    <a:pt x="163" y="160"/>
                  </a:lnTo>
                  <a:lnTo>
                    <a:pt x="163" y="156"/>
                  </a:lnTo>
                  <a:lnTo>
                    <a:pt x="163" y="146"/>
                  </a:lnTo>
                  <a:lnTo>
                    <a:pt x="160" y="146"/>
                  </a:lnTo>
                  <a:lnTo>
                    <a:pt x="156" y="99"/>
                  </a:lnTo>
                  <a:lnTo>
                    <a:pt x="160" y="99"/>
                  </a:lnTo>
                  <a:lnTo>
                    <a:pt x="160" y="90"/>
                  </a:lnTo>
                  <a:lnTo>
                    <a:pt x="160" y="86"/>
                  </a:lnTo>
                  <a:lnTo>
                    <a:pt x="185" y="86"/>
                  </a:lnTo>
                  <a:lnTo>
                    <a:pt x="185" y="90"/>
                  </a:lnTo>
                  <a:lnTo>
                    <a:pt x="185" y="99"/>
                  </a:lnTo>
                  <a:lnTo>
                    <a:pt x="188" y="99"/>
                  </a:lnTo>
                  <a:lnTo>
                    <a:pt x="185" y="1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70" name="Freeform 97">
              <a:extLst>
                <a:ext uri="{FF2B5EF4-FFF2-40B4-BE49-F238E27FC236}">
                  <a16:creationId xmlns:a16="http://schemas.microsoft.com/office/drawing/2014/main" id="{8B75C776-FB3C-449A-ABA9-DB2067865A34}"/>
                </a:ext>
              </a:extLst>
            </p:cNvPr>
            <p:cNvSpPr>
              <a:spLocks noEditPoints="1"/>
            </p:cNvSpPr>
            <p:nvPr/>
          </p:nvSpPr>
          <p:spPr bwMode="auto">
            <a:xfrm>
              <a:off x="3786188" y="3578226"/>
              <a:ext cx="280988" cy="311150"/>
            </a:xfrm>
            <a:custGeom>
              <a:avLst/>
              <a:gdLst>
                <a:gd name="T0" fmla="*/ 119 w 147"/>
                <a:gd name="T1" fmla="*/ 33 h 162"/>
                <a:gd name="T2" fmla="*/ 6 w 147"/>
                <a:gd name="T3" fmla="*/ 117 h 162"/>
                <a:gd name="T4" fmla="*/ 67 w 147"/>
                <a:gd name="T5" fmla="*/ 132 h 162"/>
                <a:gd name="T6" fmla="*/ 91 w 147"/>
                <a:gd name="T7" fmla="*/ 106 h 162"/>
                <a:gd name="T8" fmla="*/ 128 w 147"/>
                <a:gd name="T9" fmla="*/ 98 h 162"/>
                <a:gd name="T10" fmla="*/ 119 w 147"/>
                <a:gd name="T11" fmla="*/ 33 h 162"/>
                <a:gd name="T12" fmla="*/ 33 w 147"/>
                <a:gd name="T13" fmla="*/ 45 h 162"/>
                <a:gd name="T14" fmla="*/ 46 w 147"/>
                <a:gd name="T15" fmla="*/ 38 h 162"/>
                <a:gd name="T16" fmla="*/ 53 w 147"/>
                <a:gd name="T17" fmla="*/ 50 h 162"/>
                <a:gd name="T18" fmla="*/ 40 w 147"/>
                <a:gd name="T19" fmla="*/ 57 h 162"/>
                <a:gd name="T20" fmla="*/ 33 w 147"/>
                <a:gd name="T21" fmla="*/ 45 h 162"/>
                <a:gd name="T22" fmla="*/ 32 w 147"/>
                <a:gd name="T23" fmla="*/ 84 h 162"/>
                <a:gd name="T24" fmla="*/ 19 w 147"/>
                <a:gd name="T25" fmla="*/ 80 h 162"/>
                <a:gd name="T26" fmla="*/ 24 w 147"/>
                <a:gd name="T27" fmla="*/ 67 h 162"/>
                <a:gd name="T28" fmla="*/ 37 w 147"/>
                <a:gd name="T29" fmla="*/ 71 h 162"/>
                <a:gd name="T30" fmla="*/ 32 w 147"/>
                <a:gd name="T31" fmla="*/ 84 h 162"/>
                <a:gd name="T32" fmla="*/ 79 w 147"/>
                <a:gd name="T33" fmla="*/ 44 h 162"/>
                <a:gd name="T34" fmla="*/ 65 w 147"/>
                <a:gd name="T35" fmla="*/ 42 h 162"/>
                <a:gd name="T36" fmla="*/ 67 w 147"/>
                <a:gd name="T37" fmla="*/ 28 h 162"/>
                <a:gd name="T38" fmla="*/ 81 w 147"/>
                <a:gd name="T39" fmla="*/ 30 h 162"/>
                <a:gd name="T40" fmla="*/ 79 w 147"/>
                <a:gd name="T41" fmla="*/ 44 h 162"/>
                <a:gd name="T42" fmla="*/ 93 w 147"/>
                <a:gd name="T43" fmla="*/ 45 h 162"/>
                <a:gd name="T44" fmla="*/ 104 w 147"/>
                <a:gd name="T45" fmla="*/ 36 h 162"/>
                <a:gd name="T46" fmla="*/ 113 w 147"/>
                <a:gd name="T47" fmla="*/ 47 h 162"/>
                <a:gd name="T48" fmla="*/ 102 w 147"/>
                <a:gd name="T49" fmla="*/ 56 h 162"/>
                <a:gd name="T50" fmla="*/ 93 w 147"/>
                <a:gd name="T51" fmla="*/ 45 h 162"/>
                <a:gd name="T52" fmla="*/ 44 w 147"/>
                <a:gd name="T53" fmla="*/ 138 h 162"/>
                <a:gd name="T54" fmla="*/ 24 w 147"/>
                <a:gd name="T55" fmla="*/ 131 h 162"/>
                <a:gd name="T56" fmla="*/ 34 w 147"/>
                <a:gd name="T57" fmla="*/ 113 h 162"/>
                <a:gd name="T58" fmla="*/ 54 w 147"/>
                <a:gd name="T59" fmla="*/ 120 h 162"/>
                <a:gd name="T60" fmla="*/ 44 w 147"/>
                <a:gd name="T61" fmla="*/ 138 h 162"/>
                <a:gd name="T62" fmla="*/ 113 w 147"/>
                <a:gd name="T63" fmla="*/ 80 h 162"/>
                <a:gd name="T64" fmla="*/ 113 w 147"/>
                <a:gd name="T65" fmla="*/ 66 h 162"/>
                <a:gd name="T66" fmla="*/ 127 w 147"/>
                <a:gd name="T67" fmla="*/ 66 h 162"/>
                <a:gd name="T68" fmla="*/ 127 w 147"/>
                <a:gd name="T69" fmla="*/ 80 h 162"/>
                <a:gd name="T70" fmla="*/ 113 w 147"/>
                <a:gd name="T71" fmla="*/ 8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7" h="162">
                  <a:moveTo>
                    <a:pt x="119" y="33"/>
                  </a:moveTo>
                  <a:cubicBezTo>
                    <a:pt x="84" y="0"/>
                    <a:pt x="0" y="15"/>
                    <a:pt x="6" y="117"/>
                  </a:cubicBezTo>
                  <a:cubicBezTo>
                    <a:pt x="8" y="156"/>
                    <a:pt x="58" y="162"/>
                    <a:pt x="67" y="132"/>
                  </a:cubicBezTo>
                  <a:cubicBezTo>
                    <a:pt x="69" y="124"/>
                    <a:pt x="77" y="106"/>
                    <a:pt x="91" y="106"/>
                  </a:cubicBezTo>
                  <a:cubicBezTo>
                    <a:pt x="108" y="108"/>
                    <a:pt x="118" y="109"/>
                    <a:pt x="128" y="98"/>
                  </a:cubicBezTo>
                  <a:cubicBezTo>
                    <a:pt x="142" y="83"/>
                    <a:pt x="147" y="60"/>
                    <a:pt x="119" y="33"/>
                  </a:cubicBezTo>
                  <a:close/>
                  <a:moveTo>
                    <a:pt x="33" y="45"/>
                  </a:moveTo>
                  <a:cubicBezTo>
                    <a:pt x="35" y="40"/>
                    <a:pt x="40" y="36"/>
                    <a:pt x="46" y="38"/>
                  </a:cubicBezTo>
                  <a:cubicBezTo>
                    <a:pt x="51" y="39"/>
                    <a:pt x="54" y="45"/>
                    <a:pt x="53" y="50"/>
                  </a:cubicBezTo>
                  <a:cubicBezTo>
                    <a:pt x="51" y="55"/>
                    <a:pt x="46" y="58"/>
                    <a:pt x="40" y="57"/>
                  </a:cubicBezTo>
                  <a:cubicBezTo>
                    <a:pt x="35" y="56"/>
                    <a:pt x="32" y="50"/>
                    <a:pt x="33" y="45"/>
                  </a:cubicBezTo>
                  <a:close/>
                  <a:moveTo>
                    <a:pt x="32" y="84"/>
                  </a:moveTo>
                  <a:cubicBezTo>
                    <a:pt x="27" y="87"/>
                    <a:pt x="21" y="85"/>
                    <a:pt x="19" y="80"/>
                  </a:cubicBezTo>
                  <a:cubicBezTo>
                    <a:pt x="16" y="75"/>
                    <a:pt x="19" y="69"/>
                    <a:pt x="24" y="67"/>
                  </a:cubicBezTo>
                  <a:cubicBezTo>
                    <a:pt x="28" y="64"/>
                    <a:pt x="34" y="66"/>
                    <a:pt x="37" y="71"/>
                  </a:cubicBezTo>
                  <a:cubicBezTo>
                    <a:pt x="39" y="76"/>
                    <a:pt x="37" y="82"/>
                    <a:pt x="32" y="84"/>
                  </a:cubicBezTo>
                  <a:close/>
                  <a:moveTo>
                    <a:pt x="79" y="44"/>
                  </a:moveTo>
                  <a:cubicBezTo>
                    <a:pt x="74" y="47"/>
                    <a:pt x="68" y="46"/>
                    <a:pt x="65" y="42"/>
                  </a:cubicBezTo>
                  <a:cubicBezTo>
                    <a:pt x="62" y="37"/>
                    <a:pt x="63" y="31"/>
                    <a:pt x="67" y="28"/>
                  </a:cubicBezTo>
                  <a:cubicBezTo>
                    <a:pt x="72" y="25"/>
                    <a:pt x="78" y="26"/>
                    <a:pt x="81" y="30"/>
                  </a:cubicBezTo>
                  <a:cubicBezTo>
                    <a:pt x="84" y="35"/>
                    <a:pt x="83" y="41"/>
                    <a:pt x="79" y="44"/>
                  </a:cubicBezTo>
                  <a:close/>
                  <a:moveTo>
                    <a:pt x="93" y="45"/>
                  </a:moveTo>
                  <a:cubicBezTo>
                    <a:pt x="94" y="40"/>
                    <a:pt x="99" y="36"/>
                    <a:pt x="104" y="36"/>
                  </a:cubicBezTo>
                  <a:cubicBezTo>
                    <a:pt x="109" y="37"/>
                    <a:pt x="113" y="41"/>
                    <a:pt x="113" y="47"/>
                  </a:cubicBezTo>
                  <a:cubicBezTo>
                    <a:pt x="113" y="52"/>
                    <a:pt x="108" y="56"/>
                    <a:pt x="102" y="56"/>
                  </a:cubicBezTo>
                  <a:cubicBezTo>
                    <a:pt x="97" y="55"/>
                    <a:pt x="93" y="51"/>
                    <a:pt x="93" y="45"/>
                  </a:cubicBezTo>
                  <a:close/>
                  <a:moveTo>
                    <a:pt x="44" y="138"/>
                  </a:moveTo>
                  <a:cubicBezTo>
                    <a:pt x="36" y="141"/>
                    <a:pt x="27" y="138"/>
                    <a:pt x="24" y="131"/>
                  </a:cubicBezTo>
                  <a:cubicBezTo>
                    <a:pt x="22" y="125"/>
                    <a:pt x="26" y="116"/>
                    <a:pt x="34" y="113"/>
                  </a:cubicBezTo>
                  <a:cubicBezTo>
                    <a:pt x="43" y="110"/>
                    <a:pt x="51" y="113"/>
                    <a:pt x="54" y="120"/>
                  </a:cubicBezTo>
                  <a:cubicBezTo>
                    <a:pt x="57" y="126"/>
                    <a:pt x="52" y="134"/>
                    <a:pt x="44" y="138"/>
                  </a:cubicBezTo>
                  <a:close/>
                  <a:moveTo>
                    <a:pt x="113" y="80"/>
                  </a:moveTo>
                  <a:cubicBezTo>
                    <a:pt x="109" y="77"/>
                    <a:pt x="109" y="70"/>
                    <a:pt x="113" y="66"/>
                  </a:cubicBezTo>
                  <a:cubicBezTo>
                    <a:pt x="117" y="63"/>
                    <a:pt x="123" y="63"/>
                    <a:pt x="127" y="66"/>
                  </a:cubicBezTo>
                  <a:cubicBezTo>
                    <a:pt x="131" y="70"/>
                    <a:pt x="131" y="77"/>
                    <a:pt x="127" y="80"/>
                  </a:cubicBezTo>
                  <a:cubicBezTo>
                    <a:pt x="123" y="84"/>
                    <a:pt x="117" y="84"/>
                    <a:pt x="113"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71" name="Freeform 98">
              <a:extLst>
                <a:ext uri="{FF2B5EF4-FFF2-40B4-BE49-F238E27FC236}">
                  <a16:creationId xmlns:a16="http://schemas.microsoft.com/office/drawing/2014/main" id="{786833C5-AD6B-436F-AE12-1D45A16DDC9C}"/>
                </a:ext>
              </a:extLst>
            </p:cNvPr>
            <p:cNvSpPr>
              <a:spLocks/>
            </p:cNvSpPr>
            <p:nvPr/>
          </p:nvSpPr>
          <p:spPr bwMode="auto">
            <a:xfrm>
              <a:off x="3908425" y="3706813"/>
              <a:ext cx="222250" cy="217488"/>
            </a:xfrm>
            <a:custGeom>
              <a:avLst/>
              <a:gdLst>
                <a:gd name="T0" fmla="*/ 54 w 116"/>
                <a:gd name="T1" fmla="*/ 82 h 113"/>
                <a:gd name="T2" fmla="*/ 57 w 116"/>
                <a:gd name="T3" fmla="*/ 79 h 113"/>
                <a:gd name="T4" fmla="*/ 56 w 116"/>
                <a:gd name="T5" fmla="*/ 78 h 113"/>
                <a:gd name="T6" fmla="*/ 105 w 116"/>
                <a:gd name="T7" fmla="*/ 23 h 113"/>
                <a:gd name="T8" fmla="*/ 93 w 116"/>
                <a:gd name="T9" fmla="*/ 11 h 113"/>
                <a:gd name="T10" fmla="*/ 38 w 116"/>
                <a:gd name="T11" fmla="*/ 60 h 113"/>
                <a:gd name="T12" fmla="*/ 38 w 116"/>
                <a:gd name="T13" fmla="*/ 59 h 113"/>
                <a:gd name="T14" fmla="*/ 35 w 116"/>
                <a:gd name="T15" fmla="*/ 62 h 113"/>
                <a:gd name="T16" fmla="*/ 36 w 116"/>
                <a:gd name="T17" fmla="*/ 63 h 113"/>
                <a:gd name="T18" fmla="*/ 24 w 116"/>
                <a:gd name="T19" fmla="*/ 82 h 113"/>
                <a:gd name="T20" fmla="*/ 22 w 116"/>
                <a:gd name="T21" fmla="*/ 82 h 113"/>
                <a:gd name="T22" fmla="*/ 22 w 116"/>
                <a:gd name="T23" fmla="*/ 82 h 113"/>
                <a:gd name="T24" fmla="*/ 19 w 116"/>
                <a:gd name="T25" fmla="*/ 82 h 113"/>
                <a:gd name="T26" fmla="*/ 18 w 116"/>
                <a:gd name="T27" fmla="*/ 82 h 113"/>
                <a:gd name="T28" fmla="*/ 17 w 116"/>
                <a:gd name="T29" fmla="*/ 83 h 113"/>
                <a:gd name="T30" fmla="*/ 17 w 116"/>
                <a:gd name="T31" fmla="*/ 83 h 113"/>
                <a:gd name="T32" fmla="*/ 15 w 116"/>
                <a:gd name="T33" fmla="*/ 83 h 113"/>
                <a:gd name="T34" fmla="*/ 15 w 116"/>
                <a:gd name="T35" fmla="*/ 83 h 113"/>
                <a:gd name="T36" fmla="*/ 14 w 116"/>
                <a:gd name="T37" fmla="*/ 84 h 113"/>
                <a:gd name="T38" fmla="*/ 14 w 116"/>
                <a:gd name="T39" fmla="*/ 84 h 113"/>
                <a:gd name="T40" fmla="*/ 13 w 116"/>
                <a:gd name="T41" fmla="*/ 85 h 113"/>
                <a:gd name="T42" fmla="*/ 12 w 116"/>
                <a:gd name="T43" fmla="*/ 85 h 113"/>
                <a:gd name="T44" fmla="*/ 11 w 116"/>
                <a:gd name="T45" fmla="*/ 86 h 113"/>
                <a:gd name="T46" fmla="*/ 8 w 116"/>
                <a:gd name="T47" fmla="*/ 93 h 113"/>
                <a:gd name="T48" fmla="*/ 0 w 116"/>
                <a:gd name="T49" fmla="*/ 110 h 113"/>
                <a:gd name="T50" fmla="*/ 25 w 116"/>
                <a:gd name="T51" fmla="*/ 108 h 113"/>
                <a:gd name="T52" fmla="*/ 31 w 116"/>
                <a:gd name="T53" fmla="*/ 104 h 113"/>
                <a:gd name="T54" fmla="*/ 34 w 116"/>
                <a:gd name="T55" fmla="*/ 93 h 113"/>
                <a:gd name="T56" fmla="*/ 53 w 116"/>
                <a:gd name="T57" fmla="*/ 81 h 113"/>
                <a:gd name="T58" fmla="*/ 54 w 116"/>
                <a:gd name="T59" fmla="*/ 8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13">
                  <a:moveTo>
                    <a:pt x="54" y="82"/>
                  </a:moveTo>
                  <a:cubicBezTo>
                    <a:pt x="57" y="79"/>
                    <a:pt x="57" y="79"/>
                    <a:pt x="57" y="79"/>
                  </a:cubicBezTo>
                  <a:cubicBezTo>
                    <a:pt x="56" y="78"/>
                    <a:pt x="56" y="78"/>
                    <a:pt x="56" y="78"/>
                  </a:cubicBezTo>
                  <a:cubicBezTo>
                    <a:pt x="75" y="57"/>
                    <a:pt x="86" y="44"/>
                    <a:pt x="105" y="23"/>
                  </a:cubicBezTo>
                  <a:cubicBezTo>
                    <a:pt x="116" y="11"/>
                    <a:pt x="106" y="0"/>
                    <a:pt x="93" y="11"/>
                  </a:cubicBezTo>
                  <a:cubicBezTo>
                    <a:pt x="72" y="30"/>
                    <a:pt x="59" y="42"/>
                    <a:pt x="38" y="60"/>
                  </a:cubicBezTo>
                  <a:cubicBezTo>
                    <a:pt x="38" y="59"/>
                    <a:pt x="38" y="59"/>
                    <a:pt x="38" y="59"/>
                  </a:cubicBezTo>
                  <a:cubicBezTo>
                    <a:pt x="35" y="62"/>
                    <a:pt x="35" y="62"/>
                    <a:pt x="35" y="62"/>
                  </a:cubicBezTo>
                  <a:cubicBezTo>
                    <a:pt x="36" y="63"/>
                    <a:pt x="36" y="63"/>
                    <a:pt x="36" y="63"/>
                  </a:cubicBezTo>
                  <a:cubicBezTo>
                    <a:pt x="32" y="70"/>
                    <a:pt x="28" y="75"/>
                    <a:pt x="24" y="82"/>
                  </a:cubicBezTo>
                  <a:cubicBezTo>
                    <a:pt x="23" y="82"/>
                    <a:pt x="23" y="82"/>
                    <a:pt x="22" y="82"/>
                  </a:cubicBezTo>
                  <a:cubicBezTo>
                    <a:pt x="22" y="82"/>
                    <a:pt x="22" y="82"/>
                    <a:pt x="22" y="82"/>
                  </a:cubicBezTo>
                  <a:cubicBezTo>
                    <a:pt x="21" y="82"/>
                    <a:pt x="20" y="82"/>
                    <a:pt x="19" y="82"/>
                  </a:cubicBezTo>
                  <a:cubicBezTo>
                    <a:pt x="19" y="82"/>
                    <a:pt x="19" y="82"/>
                    <a:pt x="18" y="82"/>
                  </a:cubicBezTo>
                  <a:cubicBezTo>
                    <a:pt x="18" y="82"/>
                    <a:pt x="18" y="82"/>
                    <a:pt x="17" y="83"/>
                  </a:cubicBezTo>
                  <a:cubicBezTo>
                    <a:pt x="17" y="83"/>
                    <a:pt x="17" y="83"/>
                    <a:pt x="17" y="83"/>
                  </a:cubicBezTo>
                  <a:cubicBezTo>
                    <a:pt x="16" y="83"/>
                    <a:pt x="16" y="83"/>
                    <a:pt x="15" y="83"/>
                  </a:cubicBezTo>
                  <a:cubicBezTo>
                    <a:pt x="15" y="83"/>
                    <a:pt x="15" y="83"/>
                    <a:pt x="15" y="83"/>
                  </a:cubicBezTo>
                  <a:cubicBezTo>
                    <a:pt x="15" y="83"/>
                    <a:pt x="14" y="84"/>
                    <a:pt x="14" y="84"/>
                  </a:cubicBezTo>
                  <a:cubicBezTo>
                    <a:pt x="14" y="84"/>
                    <a:pt x="14" y="84"/>
                    <a:pt x="14" y="84"/>
                  </a:cubicBezTo>
                  <a:cubicBezTo>
                    <a:pt x="13" y="84"/>
                    <a:pt x="13" y="85"/>
                    <a:pt x="13" y="85"/>
                  </a:cubicBezTo>
                  <a:cubicBezTo>
                    <a:pt x="12" y="85"/>
                    <a:pt x="12" y="85"/>
                    <a:pt x="12" y="85"/>
                  </a:cubicBezTo>
                  <a:cubicBezTo>
                    <a:pt x="12" y="86"/>
                    <a:pt x="11" y="86"/>
                    <a:pt x="11" y="86"/>
                  </a:cubicBezTo>
                  <a:cubicBezTo>
                    <a:pt x="9" y="88"/>
                    <a:pt x="8" y="90"/>
                    <a:pt x="8" y="93"/>
                  </a:cubicBezTo>
                  <a:cubicBezTo>
                    <a:pt x="7" y="97"/>
                    <a:pt x="7" y="109"/>
                    <a:pt x="0" y="110"/>
                  </a:cubicBezTo>
                  <a:cubicBezTo>
                    <a:pt x="0" y="110"/>
                    <a:pt x="16" y="113"/>
                    <a:pt x="25" y="108"/>
                  </a:cubicBezTo>
                  <a:cubicBezTo>
                    <a:pt x="28" y="107"/>
                    <a:pt x="29" y="106"/>
                    <a:pt x="31" y="104"/>
                  </a:cubicBezTo>
                  <a:cubicBezTo>
                    <a:pt x="34" y="101"/>
                    <a:pt x="35" y="96"/>
                    <a:pt x="34" y="93"/>
                  </a:cubicBezTo>
                  <a:cubicBezTo>
                    <a:pt x="41" y="88"/>
                    <a:pt x="46" y="85"/>
                    <a:pt x="53" y="81"/>
                  </a:cubicBezTo>
                  <a:lnTo>
                    <a:pt x="54"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72" name="Freeform 99">
              <a:extLst>
                <a:ext uri="{FF2B5EF4-FFF2-40B4-BE49-F238E27FC236}">
                  <a16:creationId xmlns:a16="http://schemas.microsoft.com/office/drawing/2014/main" id="{68C38F1F-7158-426B-A84F-564BF845F039}"/>
                </a:ext>
              </a:extLst>
            </p:cNvPr>
            <p:cNvSpPr>
              <a:spLocks noEditPoints="1"/>
            </p:cNvSpPr>
            <p:nvPr/>
          </p:nvSpPr>
          <p:spPr bwMode="auto">
            <a:xfrm>
              <a:off x="6677025" y="2827338"/>
              <a:ext cx="180975" cy="258763"/>
            </a:xfrm>
            <a:custGeom>
              <a:avLst/>
              <a:gdLst>
                <a:gd name="T0" fmla="*/ 0 w 94"/>
                <a:gd name="T1" fmla="*/ 131 h 135"/>
                <a:gd name="T2" fmla="*/ 89 w 94"/>
                <a:gd name="T3" fmla="*/ 135 h 135"/>
                <a:gd name="T4" fmla="*/ 94 w 94"/>
                <a:gd name="T5" fmla="*/ 41 h 135"/>
                <a:gd name="T6" fmla="*/ 89 w 94"/>
                <a:gd name="T7" fmla="*/ 0 h 135"/>
                <a:gd name="T8" fmla="*/ 0 w 94"/>
                <a:gd name="T9" fmla="*/ 4 h 135"/>
                <a:gd name="T10" fmla="*/ 20 w 94"/>
                <a:gd name="T11" fmla="*/ 126 h 135"/>
                <a:gd name="T12" fmla="*/ 9 w 94"/>
                <a:gd name="T13" fmla="*/ 115 h 135"/>
                <a:gd name="T14" fmla="*/ 21 w 94"/>
                <a:gd name="T15" fmla="*/ 115 h 135"/>
                <a:gd name="T16" fmla="*/ 20 w 94"/>
                <a:gd name="T17" fmla="*/ 105 h 135"/>
                <a:gd name="T18" fmla="*/ 9 w 94"/>
                <a:gd name="T19" fmla="*/ 94 h 135"/>
                <a:gd name="T20" fmla="*/ 21 w 94"/>
                <a:gd name="T21" fmla="*/ 94 h 135"/>
                <a:gd name="T22" fmla="*/ 20 w 94"/>
                <a:gd name="T23" fmla="*/ 84 h 135"/>
                <a:gd name="T24" fmla="*/ 9 w 94"/>
                <a:gd name="T25" fmla="*/ 73 h 135"/>
                <a:gd name="T26" fmla="*/ 21 w 94"/>
                <a:gd name="T27" fmla="*/ 73 h 135"/>
                <a:gd name="T28" fmla="*/ 41 w 94"/>
                <a:gd name="T29" fmla="*/ 126 h 135"/>
                <a:gd name="T30" fmla="*/ 31 w 94"/>
                <a:gd name="T31" fmla="*/ 115 h 135"/>
                <a:gd name="T32" fmla="*/ 42 w 94"/>
                <a:gd name="T33" fmla="*/ 115 h 135"/>
                <a:gd name="T34" fmla="*/ 41 w 94"/>
                <a:gd name="T35" fmla="*/ 105 h 135"/>
                <a:gd name="T36" fmla="*/ 31 w 94"/>
                <a:gd name="T37" fmla="*/ 94 h 135"/>
                <a:gd name="T38" fmla="*/ 42 w 94"/>
                <a:gd name="T39" fmla="*/ 94 h 135"/>
                <a:gd name="T40" fmla="*/ 41 w 94"/>
                <a:gd name="T41" fmla="*/ 84 h 135"/>
                <a:gd name="T42" fmla="*/ 31 w 94"/>
                <a:gd name="T43" fmla="*/ 73 h 135"/>
                <a:gd name="T44" fmla="*/ 42 w 94"/>
                <a:gd name="T45" fmla="*/ 73 h 135"/>
                <a:gd name="T46" fmla="*/ 41 w 94"/>
                <a:gd name="T47" fmla="*/ 62 h 135"/>
                <a:gd name="T48" fmla="*/ 9 w 94"/>
                <a:gd name="T49" fmla="*/ 52 h 135"/>
                <a:gd name="T50" fmla="*/ 42 w 94"/>
                <a:gd name="T51" fmla="*/ 52 h 135"/>
                <a:gd name="T52" fmla="*/ 63 w 94"/>
                <a:gd name="T53" fmla="*/ 126 h 135"/>
                <a:gd name="T54" fmla="*/ 52 w 94"/>
                <a:gd name="T55" fmla="*/ 115 h 135"/>
                <a:gd name="T56" fmla="*/ 63 w 94"/>
                <a:gd name="T57" fmla="*/ 115 h 135"/>
                <a:gd name="T58" fmla="*/ 63 w 94"/>
                <a:gd name="T59" fmla="*/ 105 h 135"/>
                <a:gd name="T60" fmla="*/ 52 w 94"/>
                <a:gd name="T61" fmla="*/ 94 h 135"/>
                <a:gd name="T62" fmla="*/ 63 w 94"/>
                <a:gd name="T63" fmla="*/ 94 h 135"/>
                <a:gd name="T64" fmla="*/ 63 w 94"/>
                <a:gd name="T65" fmla="*/ 84 h 135"/>
                <a:gd name="T66" fmla="*/ 52 w 94"/>
                <a:gd name="T67" fmla="*/ 73 h 135"/>
                <a:gd name="T68" fmla="*/ 63 w 94"/>
                <a:gd name="T69" fmla="*/ 73 h 135"/>
                <a:gd name="T70" fmla="*/ 63 w 94"/>
                <a:gd name="T71" fmla="*/ 62 h 135"/>
                <a:gd name="T72" fmla="*/ 52 w 94"/>
                <a:gd name="T73" fmla="*/ 52 h 135"/>
                <a:gd name="T74" fmla="*/ 63 w 94"/>
                <a:gd name="T75" fmla="*/ 52 h 135"/>
                <a:gd name="T76" fmla="*/ 84 w 94"/>
                <a:gd name="T77" fmla="*/ 126 h 135"/>
                <a:gd name="T78" fmla="*/ 73 w 94"/>
                <a:gd name="T79" fmla="*/ 115 h 135"/>
                <a:gd name="T80" fmla="*/ 85 w 94"/>
                <a:gd name="T81" fmla="*/ 115 h 135"/>
                <a:gd name="T82" fmla="*/ 84 w 94"/>
                <a:gd name="T83" fmla="*/ 105 h 135"/>
                <a:gd name="T84" fmla="*/ 73 w 94"/>
                <a:gd name="T85" fmla="*/ 94 h 135"/>
                <a:gd name="T86" fmla="*/ 85 w 94"/>
                <a:gd name="T87" fmla="*/ 94 h 135"/>
                <a:gd name="T88" fmla="*/ 84 w 94"/>
                <a:gd name="T89" fmla="*/ 84 h 135"/>
                <a:gd name="T90" fmla="*/ 73 w 94"/>
                <a:gd name="T91" fmla="*/ 73 h 135"/>
                <a:gd name="T92" fmla="*/ 85 w 94"/>
                <a:gd name="T93" fmla="*/ 73 h 135"/>
                <a:gd name="T94" fmla="*/ 84 w 94"/>
                <a:gd name="T95" fmla="*/ 62 h 135"/>
                <a:gd name="T96" fmla="*/ 73 w 94"/>
                <a:gd name="T97" fmla="*/ 52 h 135"/>
                <a:gd name="T98" fmla="*/ 85 w 94"/>
                <a:gd name="T99" fmla="*/ 52 h 135"/>
                <a:gd name="T100" fmla="*/ 8 w 94"/>
                <a:gd name="T101" fmla="*/ 8 h 135"/>
                <a:gd name="T102" fmla="*/ 86 w 94"/>
                <a:gd name="T103" fmla="*/ 8 h 135"/>
                <a:gd name="T104" fmla="*/ 86 w 94"/>
                <a:gd name="T105" fmla="*/ 33 h 135"/>
                <a:gd name="T106" fmla="*/ 8 w 94"/>
                <a:gd name="T107" fmla="*/ 3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4" h="135">
                  <a:moveTo>
                    <a:pt x="0" y="40"/>
                  </a:moveTo>
                  <a:cubicBezTo>
                    <a:pt x="0" y="41"/>
                    <a:pt x="0" y="41"/>
                    <a:pt x="0" y="41"/>
                  </a:cubicBezTo>
                  <a:cubicBezTo>
                    <a:pt x="0" y="131"/>
                    <a:pt x="0" y="131"/>
                    <a:pt x="0" y="131"/>
                  </a:cubicBezTo>
                  <a:cubicBezTo>
                    <a:pt x="0" y="132"/>
                    <a:pt x="0" y="133"/>
                    <a:pt x="1" y="134"/>
                  </a:cubicBezTo>
                  <a:cubicBezTo>
                    <a:pt x="2" y="135"/>
                    <a:pt x="3" y="135"/>
                    <a:pt x="4" y="135"/>
                  </a:cubicBezTo>
                  <a:cubicBezTo>
                    <a:pt x="89" y="135"/>
                    <a:pt x="89" y="135"/>
                    <a:pt x="89" y="135"/>
                  </a:cubicBezTo>
                  <a:cubicBezTo>
                    <a:pt x="90" y="135"/>
                    <a:pt x="92" y="135"/>
                    <a:pt x="92" y="134"/>
                  </a:cubicBezTo>
                  <a:cubicBezTo>
                    <a:pt x="93" y="133"/>
                    <a:pt x="94" y="132"/>
                    <a:pt x="94" y="131"/>
                  </a:cubicBezTo>
                  <a:cubicBezTo>
                    <a:pt x="94" y="41"/>
                    <a:pt x="94" y="41"/>
                    <a:pt x="94" y="41"/>
                  </a:cubicBezTo>
                  <a:cubicBezTo>
                    <a:pt x="94" y="4"/>
                    <a:pt x="94" y="4"/>
                    <a:pt x="94" y="4"/>
                  </a:cubicBezTo>
                  <a:cubicBezTo>
                    <a:pt x="94" y="3"/>
                    <a:pt x="93" y="2"/>
                    <a:pt x="92" y="1"/>
                  </a:cubicBezTo>
                  <a:cubicBezTo>
                    <a:pt x="92" y="0"/>
                    <a:pt x="90" y="0"/>
                    <a:pt x="89" y="0"/>
                  </a:cubicBezTo>
                  <a:cubicBezTo>
                    <a:pt x="4" y="0"/>
                    <a:pt x="4" y="0"/>
                    <a:pt x="4" y="0"/>
                  </a:cubicBezTo>
                  <a:cubicBezTo>
                    <a:pt x="3" y="0"/>
                    <a:pt x="2" y="0"/>
                    <a:pt x="1" y="1"/>
                  </a:cubicBezTo>
                  <a:cubicBezTo>
                    <a:pt x="0" y="2"/>
                    <a:pt x="0" y="3"/>
                    <a:pt x="0" y="4"/>
                  </a:cubicBezTo>
                  <a:cubicBezTo>
                    <a:pt x="0" y="40"/>
                    <a:pt x="0" y="40"/>
                    <a:pt x="0" y="40"/>
                  </a:cubicBezTo>
                  <a:close/>
                  <a:moveTo>
                    <a:pt x="21" y="125"/>
                  </a:moveTo>
                  <a:cubicBezTo>
                    <a:pt x="21" y="126"/>
                    <a:pt x="21" y="126"/>
                    <a:pt x="20" y="126"/>
                  </a:cubicBezTo>
                  <a:cubicBezTo>
                    <a:pt x="10" y="126"/>
                    <a:pt x="10" y="126"/>
                    <a:pt x="10" y="126"/>
                  </a:cubicBezTo>
                  <a:cubicBezTo>
                    <a:pt x="10" y="126"/>
                    <a:pt x="9" y="126"/>
                    <a:pt x="9" y="125"/>
                  </a:cubicBezTo>
                  <a:cubicBezTo>
                    <a:pt x="9" y="115"/>
                    <a:pt x="9" y="115"/>
                    <a:pt x="9" y="115"/>
                  </a:cubicBezTo>
                  <a:cubicBezTo>
                    <a:pt x="9" y="115"/>
                    <a:pt x="10" y="114"/>
                    <a:pt x="10" y="114"/>
                  </a:cubicBezTo>
                  <a:cubicBezTo>
                    <a:pt x="20" y="114"/>
                    <a:pt x="20" y="114"/>
                    <a:pt x="20" y="114"/>
                  </a:cubicBezTo>
                  <a:cubicBezTo>
                    <a:pt x="21" y="114"/>
                    <a:pt x="21" y="115"/>
                    <a:pt x="21" y="115"/>
                  </a:cubicBezTo>
                  <a:lnTo>
                    <a:pt x="21" y="125"/>
                  </a:lnTo>
                  <a:close/>
                  <a:moveTo>
                    <a:pt x="21" y="104"/>
                  </a:moveTo>
                  <a:cubicBezTo>
                    <a:pt x="21" y="104"/>
                    <a:pt x="21" y="105"/>
                    <a:pt x="20" y="105"/>
                  </a:cubicBezTo>
                  <a:cubicBezTo>
                    <a:pt x="10" y="105"/>
                    <a:pt x="10" y="105"/>
                    <a:pt x="10" y="105"/>
                  </a:cubicBezTo>
                  <a:cubicBezTo>
                    <a:pt x="10" y="105"/>
                    <a:pt x="9" y="104"/>
                    <a:pt x="9" y="104"/>
                  </a:cubicBezTo>
                  <a:cubicBezTo>
                    <a:pt x="9" y="94"/>
                    <a:pt x="9" y="94"/>
                    <a:pt x="9" y="94"/>
                  </a:cubicBezTo>
                  <a:cubicBezTo>
                    <a:pt x="9" y="94"/>
                    <a:pt x="10" y="93"/>
                    <a:pt x="10" y="93"/>
                  </a:cubicBezTo>
                  <a:cubicBezTo>
                    <a:pt x="20" y="93"/>
                    <a:pt x="20" y="93"/>
                    <a:pt x="20" y="93"/>
                  </a:cubicBezTo>
                  <a:cubicBezTo>
                    <a:pt x="21" y="93"/>
                    <a:pt x="21" y="94"/>
                    <a:pt x="21" y="94"/>
                  </a:cubicBezTo>
                  <a:lnTo>
                    <a:pt x="21" y="104"/>
                  </a:lnTo>
                  <a:close/>
                  <a:moveTo>
                    <a:pt x="21" y="83"/>
                  </a:moveTo>
                  <a:cubicBezTo>
                    <a:pt x="21" y="83"/>
                    <a:pt x="21" y="84"/>
                    <a:pt x="20" y="84"/>
                  </a:cubicBezTo>
                  <a:cubicBezTo>
                    <a:pt x="10" y="84"/>
                    <a:pt x="10" y="84"/>
                    <a:pt x="10" y="84"/>
                  </a:cubicBezTo>
                  <a:cubicBezTo>
                    <a:pt x="10" y="84"/>
                    <a:pt x="9" y="83"/>
                    <a:pt x="9" y="83"/>
                  </a:cubicBezTo>
                  <a:cubicBezTo>
                    <a:pt x="9" y="73"/>
                    <a:pt x="9" y="73"/>
                    <a:pt x="9" y="73"/>
                  </a:cubicBezTo>
                  <a:cubicBezTo>
                    <a:pt x="9" y="72"/>
                    <a:pt x="10" y="72"/>
                    <a:pt x="10" y="72"/>
                  </a:cubicBezTo>
                  <a:cubicBezTo>
                    <a:pt x="20" y="72"/>
                    <a:pt x="20" y="72"/>
                    <a:pt x="20" y="72"/>
                  </a:cubicBezTo>
                  <a:cubicBezTo>
                    <a:pt x="21" y="72"/>
                    <a:pt x="21" y="72"/>
                    <a:pt x="21" y="73"/>
                  </a:cubicBezTo>
                  <a:lnTo>
                    <a:pt x="21" y="83"/>
                  </a:lnTo>
                  <a:close/>
                  <a:moveTo>
                    <a:pt x="42" y="125"/>
                  </a:moveTo>
                  <a:cubicBezTo>
                    <a:pt x="42" y="126"/>
                    <a:pt x="42" y="126"/>
                    <a:pt x="41" y="126"/>
                  </a:cubicBezTo>
                  <a:cubicBezTo>
                    <a:pt x="31" y="126"/>
                    <a:pt x="31" y="126"/>
                    <a:pt x="31" y="126"/>
                  </a:cubicBezTo>
                  <a:cubicBezTo>
                    <a:pt x="31" y="126"/>
                    <a:pt x="31" y="126"/>
                    <a:pt x="31" y="125"/>
                  </a:cubicBezTo>
                  <a:cubicBezTo>
                    <a:pt x="31" y="115"/>
                    <a:pt x="31" y="115"/>
                    <a:pt x="31" y="115"/>
                  </a:cubicBezTo>
                  <a:cubicBezTo>
                    <a:pt x="31" y="115"/>
                    <a:pt x="31" y="114"/>
                    <a:pt x="31" y="114"/>
                  </a:cubicBezTo>
                  <a:cubicBezTo>
                    <a:pt x="41" y="114"/>
                    <a:pt x="41" y="114"/>
                    <a:pt x="41" y="114"/>
                  </a:cubicBezTo>
                  <a:cubicBezTo>
                    <a:pt x="42" y="114"/>
                    <a:pt x="42" y="115"/>
                    <a:pt x="42" y="115"/>
                  </a:cubicBezTo>
                  <a:lnTo>
                    <a:pt x="42" y="125"/>
                  </a:lnTo>
                  <a:close/>
                  <a:moveTo>
                    <a:pt x="42" y="104"/>
                  </a:moveTo>
                  <a:cubicBezTo>
                    <a:pt x="42" y="104"/>
                    <a:pt x="42" y="105"/>
                    <a:pt x="41" y="105"/>
                  </a:cubicBezTo>
                  <a:cubicBezTo>
                    <a:pt x="31" y="105"/>
                    <a:pt x="31" y="105"/>
                    <a:pt x="31" y="105"/>
                  </a:cubicBezTo>
                  <a:cubicBezTo>
                    <a:pt x="31" y="105"/>
                    <a:pt x="31" y="104"/>
                    <a:pt x="31" y="104"/>
                  </a:cubicBezTo>
                  <a:cubicBezTo>
                    <a:pt x="31" y="94"/>
                    <a:pt x="31" y="94"/>
                    <a:pt x="31" y="94"/>
                  </a:cubicBezTo>
                  <a:cubicBezTo>
                    <a:pt x="31" y="94"/>
                    <a:pt x="31" y="93"/>
                    <a:pt x="31" y="93"/>
                  </a:cubicBezTo>
                  <a:cubicBezTo>
                    <a:pt x="41" y="93"/>
                    <a:pt x="41" y="93"/>
                    <a:pt x="41" y="93"/>
                  </a:cubicBezTo>
                  <a:cubicBezTo>
                    <a:pt x="42" y="93"/>
                    <a:pt x="42" y="94"/>
                    <a:pt x="42" y="94"/>
                  </a:cubicBezTo>
                  <a:lnTo>
                    <a:pt x="42" y="104"/>
                  </a:lnTo>
                  <a:close/>
                  <a:moveTo>
                    <a:pt x="42" y="83"/>
                  </a:moveTo>
                  <a:cubicBezTo>
                    <a:pt x="42" y="83"/>
                    <a:pt x="42" y="84"/>
                    <a:pt x="41" y="84"/>
                  </a:cubicBezTo>
                  <a:cubicBezTo>
                    <a:pt x="31" y="84"/>
                    <a:pt x="31" y="84"/>
                    <a:pt x="31" y="84"/>
                  </a:cubicBezTo>
                  <a:cubicBezTo>
                    <a:pt x="31" y="84"/>
                    <a:pt x="31" y="83"/>
                    <a:pt x="31" y="83"/>
                  </a:cubicBezTo>
                  <a:cubicBezTo>
                    <a:pt x="31" y="73"/>
                    <a:pt x="31" y="73"/>
                    <a:pt x="31" y="73"/>
                  </a:cubicBezTo>
                  <a:cubicBezTo>
                    <a:pt x="31" y="72"/>
                    <a:pt x="31" y="72"/>
                    <a:pt x="31" y="72"/>
                  </a:cubicBezTo>
                  <a:cubicBezTo>
                    <a:pt x="41" y="72"/>
                    <a:pt x="41" y="72"/>
                    <a:pt x="41" y="72"/>
                  </a:cubicBezTo>
                  <a:cubicBezTo>
                    <a:pt x="42" y="72"/>
                    <a:pt x="42" y="72"/>
                    <a:pt x="42" y="73"/>
                  </a:cubicBezTo>
                  <a:lnTo>
                    <a:pt x="42" y="83"/>
                  </a:lnTo>
                  <a:close/>
                  <a:moveTo>
                    <a:pt x="42" y="62"/>
                  </a:moveTo>
                  <a:cubicBezTo>
                    <a:pt x="42" y="62"/>
                    <a:pt x="42" y="62"/>
                    <a:pt x="41" y="62"/>
                  </a:cubicBezTo>
                  <a:cubicBezTo>
                    <a:pt x="10" y="62"/>
                    <a:pt x="10" y="62"/>
                    <a:pt x="10" y="62"/>
                  </a:cubicBezTo>
                  <a:cubicBezTo>
                    <a:pt x="10" y="62"/>
                    <a:pt x="9" y="62"/>
                    <a:pt x="9" y="62"/>
                  </a:cubicBezTo>
                  <a:cubicBezTo>
                    <a:pt x="9" y="52"/>
                    <a:pt x="9" y="52"/>
                    <a:pt x="9" y="52"/>
                  </a:cubicBezTo>
                  <a:cubicBezTo>
                    <a:pt x="9" y="51"/>
                    <a:pt x="10" y="51"/>
                    <a:pt x="10" y="51"/>
                  </a:cubicBezTo>
                  <a:cubicBezTo>
                    <a:pt x="41" y="51"/>
                    <a:pt x="41" y="51"/>
                    <a:pt x="41" y="51"/>
                  </a:cubicBezTo>
                  <a:cubicBezTo>
                    <a:pt x="42" y="51"/>
                    <a:pt x="42" y="51"/>
                    <a:pt x="42" y="52"/>
                  </a:cubicBezTo>
                  <a:lnTo>
                    <a:pt x="42" y="62"/>
                  </a:lnTo>
                  <a:close/>
                  <a:moveTo>
                    <a:pt x="63" y="125"/>
                  </a:moveTo>
                  <a:cubicBezTo>
                    <a:pt x="63" y="126"/>
                    <a:pt x="63" y="126"/>
                    <a:pt x="63" y="126"/>
                  </a:cubicBezTo>
                  <a:cubicBezTo>
                    <a:pt x="53" y="126"/>
                    <a:pt x="53" y="126"/>
                    <a:pt x="53" y="126"/>
                  </a:cubicBezTo>
                  <a:cubicBezTo>
                    <a:pt x="52" y="126"/>
                    <a:pt x="52" y="126"/>
                    <a:pt x="52" y="125"/>
                  </a:cubicBezTo>
                  <a:cubicBezTo>
                    <a:pt x="52" y="115"/>
                    <a:pt x="52" y="115"/>
                    <a:pt x="52" y="115"/>
                  </a:cubicBezTo>
                  <a:cubicBezTo>
                    <a:pt x="52" y="115"/>
                    <a:pt x="52" y="114"/>
                    <a:pt x="53" y="114"/>
                  </a:cubicBezTo>
                  <a:cubicBezTo>
                    <a:pt x="63" y="114"/>
                    <a:pt x="63" y="114"/>
                    <a:pt x="63" y="114"/>
                  </a:cubicBezTo>
                  <a:cubicBezTo>
                    <a:pt x="63" y="114"/>
                    <a:pt x="63" y="115"/>
                    <a:pt x="63" y="115"/>
                  </a:cubicBezTo>
                  <a:lnTo>
                    <a:pt x="63" y="125"/>
                  </a:lnTo>
                  <a:close/>
                  <a:moveTo>
                    <a:pt x="63" y="104"/>
                  </a:moveTo>
                  <a:cubicBezTo>
                    <a:pt x="63" y="104"/>
                    <a:pt x="63" y="105"/>
                    <a:pt x="63" y="105"/>
                  </a:cubicBezTo>
                  <a:cubicBezTo>
                    <a:pt x="53" y="105"/>
                    <a:pt x="53" y="105"/>
                    <a:pt x="53" y="105"/>
                  </a:cubicBezTo>
                  <a:cubicBezTo>
                    <a:pt x="52" y="105"/>
                    <a:pt x="52" y="104"/>
                    <a:pt x="52" y="104"/>
                  </a:cubicBezTo>
                  <a:cubicBezTo>
                    <a:pt x="52" y="94"/>
                    <a:pt x="52" y="94"/>
                    <a:pt x="52" y="94"/>
                  </a:cubicBezTo>
                  <a:cubicBezTo>
                    <a:pt x="52" y="94"/>
                    <a:pt x="52" y="93"/>
                    <a:pt x="53" y="93"/>
                  </a:cubicBezTo>
                  <a:cubicBezTo>
                    <a:pt x="63" y="93"/>
                    <a:pt x="63" y="93"/>
                    <a:pt x="63" y="93"/>
                  </a:cubicBezTo>
                  <a:cubicBezTo>
                    <a:pt x="63" y="93"/>
                    <a:pt x="63" y="94"/>
                    <a:pt x="63" y="94"/>
                  </a:cubicBezTo>
                  <a:lnTo>
                    <a:pt x="63" y="104"/>
                  </a:lnTo>
                  <a:close/>
                  <a:moveTo>
                    <a:pt x="63" y="83"/>
                  </a:moveTo>
                  <a:cubicBezTo>
                    <a:pt x="63" y="83"/>
                    <a:pt x="63" y="84"/>
                    <a:pt x="63" y="84"/>
                  </a:cubicBezTo>
                  <a:cubicBezTo>
                    <a:pt x="53" y="84"/>
                    <a:pt x="53" y="84"/>
                    <a:pt x="53" y="84"/>
                  </a:cubicBezTo>
                  <a:cubicBezTo>
                    <a:pt x="52" y="84"/>
                    <a:pt x="52" y="83"/>
                    <a:pt x="52" y="83"/>
                  </a:cubicBezTo>
                  <a:cubicBezTo>
                    <a:pt x="52" y="73"/>
                    <a:pt x="52" y="73"/>
                    <a:pt x="52" y="73"/>
                  </a:cubicBezTo>
                  <a:cubicBezTo>
                    <a:pt x="52" y="72"/>
                    <a:pt x="52" y="72"/>
                    <a:pt x="53" y="72"/>
                  </a:cubicBezTo>
                  <a:cubicBezTo>
                    <a:pt x="63" y="72"/>
                    <a:pt x="63" y="72"/>
                    <a:pt x="63" y="72"/>
                  </a:cubicBezTo>
                  <a:cubicBezTo>
                    <a:pt x="63" y="72"/>
                    <a:pt x="63" y="72"/>
                    <a:pt x="63" y="73"/>
                  </a:cubicBezTo>
                  <a:lnTo>
                    <a:pt x="63" y="83"/>
                  </a:lnTo>
                  <a:close/>
                  <a:moveTo>
                    <a:pt x="63" y="62"/>
                  </a:moveTo>
                  <a:cubicBezTo>
                    <a:pt x="63" y="62"/>
                    <a:pt x="63" y="62"/>
                    <a:pt x="63" y="62"/>
                  </a:cubicBezTo>
                  <a:cubicBezTo>
                    <a:pt x="53" y="62"/>
                    <a:pt x="53" y="62"/>
                    <a:pt x="53" y="62"/>
                  </a:cubicBezTo>
                  <a:cubicBezTo>
                    <a:pt x="52" y="62"/>
                    <a:pt x="52" y="62"/>
                    <a:pt x="52" y="62"/>
                  </a:cubicBezTo>
                  <a:cubicBezTo>
                    <a:pt x="52" y="52"/>
                    <a:pt x="52" y="52"/>
                    <a:pt x="52" y="52"/>
                  </a:cubicBezTo>
                  <a:cubicBezTo>
                    <a:pt x="52" y="51"/>
                    <a:pt x="52" y="51"/>
                    <a:pt x="53" y="51"/>
                  </a:cubicBezTo>
                  <a:cubicBezTo>
                    <a:pt x="63" y="51"/>
                    <a:pt x="63" y="51"/>
                    <a:pt x="63" y="51"/>
                  </a:cubicBezTo>
                  <a:cubicBezTo>
                    <a:pt x="63" y="51"/>
                    <a:pt x="63" y="51"/>
                    <a:pt x="63" y="52"/>
                  </a:cubicBezTo>
                  <a:lnTo>
                    <a:pt x="63" y="62"/>
                  </a:lnTo>
                  <a:close/>
                  <a:moveTo>
                    <a:pt x="85" y="125"/>
                  </a:moveTo>
                  <a:cubicBezTo>
                    <a:pt x="85" y="126"/>
                    <a:pt x="84" y="126"/>
                    <a:pt x="84" y="126"/>
                  </a:cubicBezTo>
                  <a:cubicBezTo>
                    <a:pt x="74" y="126"/>
                    <a:pt x="74" y="126"/>
                    <a:pt x="74" y="126"/>
                  </a:cubicBezTo>
                  <a:cubicBezTo>
                    <a:pt x="73" y="126"/>
                    <a:pt x="73" y="126"/>
                    <a:pt x="73" y="125"/>
                  </a:cubicBezTo>
                  <a:cubicBezTo>
                    <a:pt x="73" y="115"/>
                    <a:pt x="73" y="115"/>
                    <a:pt x="73" y="115"/>
                  </a:cubicBezTo>
                  <a:cubicBezTo>
                    <a:pt x="73" y="115"/>
                    <a:pt x="73" y="114"/>
                    <a:pt x="74" y="114"/>
                  </a:cubicBezTo>
                  <a:cubicBezTo>
                    <a:pt x="84" y="114"/>
                    <a:pt x="84" y="114"/>
                    <a:pt x="84" y="114"/>
                  </a:cubicBezTo>
                  <a:cubicBezTo>
                    <a:pt x="84" y="114"/>
                    <a:pt x="85" y="115"/>
                    <a:pt x="85" y="115"/>
                  </a:cubicBezTo>
                  <a:lnTo>
                    <a:pt x="85" y="125"/>
                  </a:lnTo>
                  <a:close/>
                  <a:moveTo>
                    <a:pt x="85" y="104"/>
                  </a:moveTo>
                  <a:cubicBezTo>
                    <a:pt x="85" y="104"/>
                    <a:pt x="84" y="105"/>
                    <a:pt x="84" y="105"/>
                  </a:cubicBezTo>
                  <a:cubicBezTo>
                    <a:pt x="74" y="105"/>
                    <a:pt x="74" y="105"/>
                    <a:pt x="74" y="105"/>
                  </a:cubicBezTo>
                  <a:cubicBezTo>
                    <a:pt x="73" y="105"/>
                    <a:pt x="73" y="104"/>
                    <a:pt x="73" y="104"/>
                  </a:cubicBezTo>
                  <a:cubicBezTo>
                    <a:pt x="73" y="94"/>
                    <a:pt x="73" y="94"/>
                    <a:pt x="73" y="94"/>
                  </a:cubicBezTo>
                  <a:cubicBezTo>
                    <a:pt x="73" y="94"/>
                    <a:pt x="73" y="93"/>
                    <a:pt x="74" y="93"/>
                  </a:cubicBezTo>
                  <a:cubicBezTo>
                    <a:pt x="84" y="93"/>
                    <a:pt x="84" y="93"/>
                    <a:pt x="84" y="93"/>
                  </a:cubicBezTo>
                  <a:cubicBezTo>
                    <a:pt x="84" y="93"/>
                    <a:pt x="85" y="94"/>
                    <a:pt x="85" y="94"/>
                  </a:cubicBezTo>
                  <a:lnTo>
                    <a:pt x="85" y="104"/>
                  </a:lnTo>
                  <a:close/>
                  <a:moveTo>
                    <a:pt x="85" y="83"/>
                  </a:moveTo>
                  <a:cubicBezTo>
                    <a:pt x="85" y="83"/>
                    <a:pt x="84" y="84"/>
                    <a:pt x="84" y="84"/>
                  </a:cubicBezTo>
                  <a:cubicBezTo>
                    <a:pt x="74" y="84"/>
                    <a:pt x="74" y="84"/>
                    <a:pt x="74" y="84"/>
                  </a:cubicBezTo>
                  <a:cubicBezTo>
                    <a:pt x="73" y="84"/>
                    <a:pt x="73" y="83"/>
                    <a:pt x="73" y="83"/>
                  </a:cubicBezTo>
                  <a:cubicBezTo>
                    <a:pt x="73" y="73"/>
                    <a:pt x="73" y="73"/>
                    <a:pt x="73" y="73"/>
                  </a:cubicBezTo>
                  <a:cubicBezTo>
                    <a:pt x="73" y="72"/>
                    <a:pt x="73" y="72"/>
                    <a:pt x="74" y="72"/>
                  </a:cubicBezTo>
                  <a:cubicBezTo>
                    <a:pt x="84" y="72"/>
                    <a:pt x="84" y="72"/>
                    <a:pt x="84" y="72"/>
                  </a:cubicBezTo>
                  <a:cubicBezTo>
                    <a:pt x="84" y="72"/>
                    <a:pt x="85" y="72"/>
                    <a:pt x="85" y="73"/>
                  </a:cubicBezTo>
                  <a:lnTo>
                    <a:pt x="85" y="83"/>
                  </a:lnTo>
                  <a:close/>
                  <a:moveTo>
                    <a:pt x="85" y="62"/>
                  </a:moveTo>
                  <a:cubicBezTo>
                    <a:pt x="85" y="62"/>
                    <a:pt x="84" y="62"/>
                    <a:pt x="84" y="62"/>
                  </a:cubicBezTo>
                  <a:cubicBezTo>
                    <a:pt x="74" y="62"/>
                    <a:pt x="74" y="62"/>
                    <a:pt x="74" y="62"/>
                  </a:cubicBezTo>
                  <a:cubicBezTo>
                    <a:pt x="73" y="62"/>
                    <a:pt x="73" y="62"/>
                    <a:pt x="73" y="62"/>
                  </a:cubicBezTo>
                  <a:cubicBezTo>
                    <a:pt x="73" y="52"/>
                    <a:pt x="73" y="52"/>
                    <a:pt x="73" y="52"/>
                  </a:cubicBezTo>
                  <a:cubicBezTo>
                    <a:pt x="73" y="51"/>
                    <a:pt x="73" y="51"/>
                    <a:pt x="74" y="51"/>
                  </a:cubicBezTo>
                  <a:cubicBezTo>
                    <a:pt x="84" y="51"/>
                    <a:pt x="84" y="51"/>
                    <a:pt x="84" y="51"/>
                  </a:cubicBezTo>
                  <a:cubicBezTo>
                    <a:pt x="84" y="51"/>
                    <a:pt x="85" y="51"/>
                    <a:pt x="85" y="52"/>
                  </a:cubicBezTo>
                  <a:lnTo>
                    <a:pt x="85" y="62"/>
                  </a:lnTo>
                  <a:close/>
                  <a:moveTo>
                    <a:pt x="8" y="10"/>
                  </a:moveTo>
                  <a:cubicBezTo>
                    <a:pt x="8" y="9"/>
                    <a:pt x="8" y="8"/>
                    <a:pt x="8" y="8"/>
                  </a:cubicBezTo>
                  <a:cubicBezTo>
                    <a:pt x="9" y="7"/>
                    <a:pt x="10" y="7"/>
                    <a:pt x="10" y="7"/>
                  </a:cubicBezTo>
                  <a:cubicBezTo>
                    <a:pt x="84" y="7"/>
                    <a:pt x="84" y="7"/>
                    <a:pt x="84" y="7"/>
                  </a:cubicBezTo>
                  <a:cubicBezTo>
                    <a:pt x="85" y="7"/>
                    <a:pt x="85" y="7"/>
                    <a:pt x="86" y="8"/>
                  </a:cubicBezTo>
                  <a:cubicBezTo>
                    <a:pt x="86" y="8"/>
                    <a:pt x="86" y="9"/>
                    <a:pt x="86" y="10"/>
                  </a:cubicBezTo>
                  <a:cubicBezTo>
                    <a:pt x="86" y="31"/>
                    <a:pt x="86" y="31"/>
                    <a:pt x="86" y="31"/>
                  </a:cubicBezTo>
                  <a:cubicBezTo>
                    <a:pt x="86" y="32"/>
                    <a:pt x="86" y="33"/>
                    <a:pt x="86" y="33"/>
                  </a:cubicBezTo>
                  <a:cubicBezTo>
                    <a:pt x="85" y="34"/>
                    <a:pt x="85" y="34"/>
                    <a:pt x="84" y="34"/>
                  </a:cubicBezTo>
                  <a:cubicBezTo>
                    <a:pt x="10" y="34"/>
                    <a:pt x="10" y="34"/>
                    <a:pt x="10" y="34"/>
                  </a:cubicBezTo>
                  <a:cubicBezTo>
                    <a:pt x="10" y="34"/>
                    <a:pt x="9" y="34"/>
                    <a:pt x="8" y="33"/>
                  </a:cubicBezTo>
                  <a:cubicBezTo>
                    <a:pt x="8" y="33"/>
                    <a:pt x="8" y="32"/>
                    <a:pt x="8" y="31"/>
                  </a:cubicBezTo>
                  <a:lnTo>
                    <a:pt x="8"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73" name="Freeform 100">
              <a:extLst>
                <a:ext uri="{FF2B5EF4-FFF2-40B4-BE49-F238E27FC236}">
                  <a16:creationId xmlns:a16="http://schemas.microsoft.com/office/drawing/2014/main" id="{A8146247-778B-4478-A992-91146A4D62B8}"/>
                </a:ext>
              </a:extLst>
            </p:cNvPr>
            <p:cNvSpPr>
              <a:spLocks/>
            </p:cNvSpPr>
            <p:nvPr/>
          </p:nvSpPr>
          <p:spPr bwMode="auto">
            <a:xfrm>
              <a:off x="6684963" y="5168901"/>
              <a:ext cx="287338" cy="165100"/>
            </a:xfrm>
            <a:custGeom>
              <a:avLst/>
              <a:gdLst>
                <a:gd name="T0" fmla="*/ 42 w 150"/>
                <a:gd name="T1" fmla="*/ 46 h 86"/>
                <a:gd name="T2" fmla="*/ 106 w 150"/>
                <a:gd name="T3" fmla="*/ 41 h 86"/>
                <a:gd name="T4" fmla="*/ 91 w 150"/>
                <a:gd name="T5" fmla="*/ 55 h 86"/>
                <a:gd name="T6" fmla="*/ 94 w 150"/>
                <a:gd name="T7" fmla="*/ 65 h 86"/>
                <a:gd name="T8" fmla="*/ 131 w 150"/>
                <a:gd name="T9" fmla="*/ 66 h 86"/>
                <a:gd name="T10" fmla="*/ 134 w 150"/>
                <a:gd name="T11" fmla="*/ 66 h 86"/>
                <a:gd name="T12" fmla="*/ 138 w 150"/>
                <a:gd name="T13" fmla="*/ 66 h 86"/>
                <a:gd name="T14" fmla="*/ 145 w 150"/>
                <a:gd name="T15" fmla="*/ 67 h 86"/>
                <a:gd name="T16" fmla="*/ 148 w 150"/>
                <a:gd name="T17" fmla="*/ 63 h 86"/>
                <a:gd name="T18" fmla="*/ 150 w 150"/>
                <a:gd name="T19" fmla="*/ 13 h 86"/>
                <a:gd name="T20" fmla="*/ 140 w 150"/>
                <a:gd name="T21" fmla="*/ 9 h 86"/>
                <a:gd name="T22" fmla="*/ 125 w 150"/>
                <a:gd name="T23" fmla="*/ 23 h 86"/>
                <a:gd name="T24" fmla="*/ 25 w 150"/>
                <a:gd name="T25" fmla="*/ 28 h 86"/>
                <a:gd name="T26" fmla="*/ 1 w 150"/>
                <a:gd name="T27" fmla="*/ 85 h 86"/>
                <a:gd name="T28" fmla="*/ 26 w 150"/>
                <a:gd name="T29" fmla="*/ 86 h 86"/>
                <a:gd name="T30" fmla="*/ 42 w 150"/>
                <a:gd name="T31" fmla="*/ 4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0" h="86">
                  <a:moveTo>
                    <a:pt x="42" y="46"/>
                  </a:moveTo>
                  <a:cubicBezTo>
                    <a:pt x="60" y="30"/>
                    <a:pt x="86" y="28"/>
                    <a:pt x="106" y="41"/>
                  </a:cubicBezTo>
                  <a:cubicBezTo>
                    <a:pt x="99" y="47"/>
                    <a:pt x="91" y="55"/>
                    <a:pt x="91" y="55"/>
                  </a:cubicBezTo>
                  <a:cubicBezTo>
                    <a:pt x="85" y="61"/>
                    <a:pt x="91" y="65"/>
                    <a:pt x="94" y="65"/>
                  </a:cubicBezTo>
                  <a:cubicBezTo>
                    <a:pt x="131" y="66"/>
                    <a:pt x="131" y="66"/>
                    <a:pt x="131" y="66"/>
                  </a:cubicBezTo>
                  <a:cubicBezTo>
                    <a:pt x="132" y="66"/>
                    <a:pt x="134" y="66"/>
                    <a:pt x="134" y="66"/>
                  </a:cubicBezTo>
                  <a:cubicBezTo>
                    <a:pt x="138" y="66"/>
                    <a:pt x="138" y="66"/>
                    <a:pt x="138" y="66"/>
                  </a:cubicBezTo>
                  <a:cubicBezTo>
                    <a:pt x="145" y="67"/>
                    <a:pt x="145" y="67"/>
                    <a:pt x="145" y="67"/>
                  </a:cubicBezTo>
                  <a:cubicBezTo>
                    <a:pt x="146" y="67"/>
                    <a:pt x="148" y="65"/>
                    <a:pt x="148" y="63"/>
                  </a:cubicBezTo>
                  <a:cubicBezTo>
                    <a:pt x="150" y="13"/>
                    <a:pt x="150" y="13"/>
                    <a:pt x="150" y="13"/>
                  </a:cubicBezTo>
                  <a:cubicBezTo>
                    <a:pt x="150" y="9"/>
                    <a:pt x="145" y="4"/>
                    <a:pt x="140" y="9"/>
                  </a:cubicBezTo>
                  <a:cubicBezTo>
                    <a:pt x="140" y="9"/>
                    <a:pt x="131" y="17"/>
                    <a:pt x="125" y="23"/>
                  </a:cubicBezTo>
                  <a:cubicBezTo>
                    <a:pt x="95" y="0"/>
                    <a:pt x="53" y="1"/>
                    <a:pt x="25" y="28"/>
                  </a:cubicBezTo>
                  <a:cubicBezTo>
                    <a:pt x="8" y="43"/>
                    <a:pt x="0" y="64"/>
                    <a:pt x="1" y="85"/>
                  </a:cubicBezTo>
                  <a:cubicBezTo>
                    <a:pt x="26" y="86"/>
                    <a:pt x="26" y="86"/>
                    <a:pt x="26" y="86"/>
                  </a:cubicBezTo>
                  <a:cubicBezTo>
                    <a:pt x="26" y="71"/>
                    <a:pt x="31" y="57"/>
                    <a:pt x="42"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74" name="Freeform 101">
              <a:extLst>
                <a:ext uri="{FF2B5EF4-FFF2-40B4-BE49-F238E27FC236}">
                  <a16:creationId xmlns:a16="http://schemas.microsoft.com/office/drawing/2014/main" id="{EF663601-431D-473C-B402-5186360FFAA4}"/>
                </a:ext>
              </a:extLst>
            </p:cNvPr>
            <p:cNvSpPr>
              <a:spLocks/>
            </p:cNvSpPr>
            <p:nvPr/>
          </p:nvSpPr>
          <p:spPr bwMode="auto">
            <a:xfrm>
              <a:off x="6692900" y="5322888"/>
              <a:ext cx="285750" cy="165100"/>
            </a:xfrm>
            <a:custGeom>
              <a:avLst/>
              <a:gdLst>
                <a:gd name="T0" fmla="*/ 123 w 149"/>
                <a:gd name="T1" fmla="*/ 0 h 86"/>
                <a:gd name="T2" fmla="*/ 107 w 149"/>
                <a:gd name="T3" fmla="*/ 39 h 86"/>
                <a:gd name="T4" fmla="*/ 44 w 149"/>
                <a:gd name="T5" fmla="*/ 45 h 86"/>
                <a:gd name="T6" fmla="*/ 59 w 149"/>
                <a:gd name="T7" fmla="*/ 31 h 86"/>
                <a:gd name="T8" fmla="*/ 55 w 149"/>
                <a:gd name="T9" fmla="*/ 21 h 86"/>
                <a:gd name="T10" fmla="*/ 19 w 149"/>
                <a:gd name="T11" fmla="*/ 20 h 86"/>
                <a:gd name="T12" fmla="*/ 15 w 149"/>
                <a:gd name="T13" fmla="*/ 19 h 86"/>
                <a:gd name="T14" fmla="*/ 12 w 149"/>
                <a:gd name="T15" fmla="*/ 19 h 86"/>
                <a:gd name="T16" fmla="*/ 5 w 149"/>
                <a:gd name="T17" fmla="*/ 19 h 86"/>
                <a:gd name="T18" fmla="*/ 1 w 149"/>
                <a:gd name="T19" fmla="*/ 22 h 86"/>
                <a:gd name="T20" fmla="*/ 0 w 149"/>
                <a:gd name="T21" fmla="*/ 72 h 86"/>
                <a:gd name="T22" fmla="*/ 10 w 149"/>
                <a:gd name="T23" fmla="*/ 76 h 86"/>
                <a:gd name="T24" fmla="*/ 25 w 149"/>
                <a:gd name="T25" fmla="*/ 63 h 86"/>
                <a:gd name="T26" fmla="*/ 125 w 149"/>
                <a:gd name="T27" fmla="*/ 58 h 86"/>
                <a:gd name="T28" fmla="*/ 149 w 149"/>
                <a:gd name="T29" fmla="*/ 1 h 86"/>
                <a:gd name="T30" fmla="*/ 123 w 149"/>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9" h="86">
                  <a:moveTo>
                    <a:pt x="123" y="0"/>
                  </a:moveTo>
                  <a:cubicBezTo>
                    <a:pt x="124" y="14"/>
                    <a:pt x="118" y="29"/>
                    <a:pt x="107" y="39"/>
                  </a:cubicBezTo>
                  <a:cubicBezTo>
                    <a:pt x="89" y="56"/>
                    <a:pt x="63" y="58"/>
                    <a:pt x="44" y="45"/>
                  </a:cubicBezTo>
                  <a:cubicBezTo>
                    <a:pt x="51" y="38"/>
                    <a:pt x="59" y="31"/>
                    <a:pt x="59" y="31"/>
                  </a:cubicBezTo>
                  <a:cubicBezTo>
                    <a:pt x="64" y="25"/>
                    <a:pt x="58" y="21"/>
                    <a:pt x="55" y="21"/>
                  </a:cubicBezTo>
                  <a:cubicBezTo>
                    <a:pt x="19" y="20"/>
                    <a:pt x="19" y="20"/>
                    <a:pt x="19" y="20"/>
                  </a:cubicBezTo>
                  <a:cubicBezTo>
                    <a:pt x="17" y="19"/>
                    <a:pt x="15" y="19"/>
                    <a:pt x="15" y="19"/>
                  </a:cubicBezTo>
                  <a:cubicBezTo>
                    <a:pt x="12" y="19"/>
                    <a:pt x="12" y="19"/>
                    <a:pt x="12" y="19"/>
                  </a:cubicBezTo>
                  <a:cubicBezTo>
                    <a:pt x="5" y="19"/>
                    <a:pt x="5" y="19"/>
                    <a:pt x="5" y="19"/>
                  </a:cubicBezTo>
                  <a:cubicBezTo>
                    <a:pt x="3" y="19"/>
                    <a:pt x="1" y="21"/>
                    <a:pt x="1" y="22"/>
                  </a:cubicBezTo>
                  <a:cubicBezTo>
                    <a:pt x="0" y="72"/>
                    <a:pt x="0" y="72"/>
                    <a:pt x="0" y="72"/>
                  </a:cubicBezTo>
                  <a:cubicBezTo>
                    <a:pt x="0" y="77"/>
                    <a:pt x="4" y="81"/>
                    <a:pt x="10" y="76"/>
                  </a:cubicBezTo>
                  <a:cubicBezTo>
                    <a:pt x="10" y="76"/>
                    <a:pt x="19" y="68"/>
                    <a:pt x="25" y="63"/>
                  </a:cubicBezTo>
                  <a:cubicBezTo>
                    <a:pt x="54" y="86"/>
                    <a:pt x="97" y="84"/>
                    <a:pt x="125" y="58"/>
                  </a:cubicBezTo>
                  <a:cubicBezTo>
                    <a:pt x="141" y="42"/>
                    <a:pt x="149" y="22"/>
                    <a:pt x="149" y="1"/>
                  </a:cubicBezTo>
                  <a:cubicBezTo>
                    <a:pt x="123" y="0"/>
                    <a:pt x="123" y="0"/>
                    <a:pt x="12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75" name="Freeform 102">
              <a:extLst>
                <a:ext uri="{FF2B5EF4-FFF2-40B4-BE49-F238E27FC236}">
                  <a16:creationId xmlns:a16="http://schemas.microsoft.com/office/drawing/2014/main" id="{72B15275-9F35-426D-AFF0-B6A1E490BCA0}"/>
                </a:ext>
              </a:extLst>
            </p:cNvPr>
            <p:cNvSpPr>
              <a:spLocks/>
            </p:cNvSpPr>
            <p:nvPr/>
          </p:nvSpPr>
          <p:spPr bwMode="auto">
            <a:xfrm>
              <a:off x="4776788" y="2347913"/>
              <a:ext cx="104775" cy="31750"/>
            </a:xfrm>
            <a:custGeom>
              <a:avLst/>
              <a:gdLst>
                <a:gd name="T0" fmla="*/ 2 w 66"/>
                <a:gd name="T1" fmla="*/ 0 h 20"/>
                <a:gd name="T2" fmla="*/ 66 w 66"/>
                <a:gd name="T3" fmla="*/ 17 h 20"/>
                <a:gd name="T4" fmla="*/ 64 w 66"/>
                <a:gd name="T5" fmla="*/ 20 h 20"/>
                <a:gd name="T6" fmla="*/ 0 w 66"/>
                <a:gd name="T7" fmla="*/ 3 h 20"/>
                <a:gd name="T8" fmla="*/ 2 w 66"/>
                <a:gd name="T9" fmla="*/ 0 h 20"/>
              </a:gdLst>
              <a:ahLst/>
              <a:cxnLst>
                <a:cxn ang="0">
                  <a:pos x="T0" y="T1"/>
                </a:cxn>
                <a:cxn ang="0">
                  <a:pos x="T2" y="T3"/>
                </a:cxn>
                <a:cxn ang="0">
                  <a:pos x="T4" y="T5"/>
                </a:cxn>
                <a:cxn ang="0">
                  <a:pos x="T6" y="T7"/>
                </a:cxn>
                <a:cxn ang="0">
                  <a:pos x="T8" y="T9"/>
                </a:cxn>
              </a:cxnLst>
              <a:rect l="0" t="0" r="r" b="b"/>
              <a:pathLst>
                <a:path w="66" h="20">
                  <a:moveTo>
                    <a:pt x="2" y="0"/>
                  </a:moveTo>
                  <a:lnTo>
                    <a:pt x="66" y="17"/>
                  </a:lnTo>
                  <a:lnTo>
                    <a:pt x="64" y="20"/>
                  </a:lnTo>
                  <a:lnTo>
                    <a:pt x="0" y="3"/>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76" name="Freeform 103">
              <a:extLst>
                <a:ext uri="{FF2B5EF4-FFF2-40B4-BE49-F238E27FC236}">
                  <a16:creationId xmlns:a16="http://schemas.microsoft.com/office/drawing/2014/main" id="{B22A0985-A3BE-4BC7-A5AC-47456A8763BB}"/>
                </a:ext>
              </a:extLst>
            </p:cNvPr>
            <p:cNvSpPr>
              <a:spLocks/>
            </p:cNvSpPr>
            <p:nvPr/>
          </p:nvSpPr>
          <p:spPr bwMode="auto">
            <a:xfrm>
              <a:off x="4721225" y="2290763"/>
              <a:ext cx="188913" cy="214313"/>
            </a:xfrm>
            <a:custGeom>
              <a:avLst/>
              <a:gdLst>
                <a:gd name="T0" fmla="*/ 83 w 119"/>
                <a:gd name="T1" fmla="*/ 120 h 135"/>
                <a:gd name="T2" fmla="*/ 87 w 119"/>
                <a:gd name="T3" fmla="*/ 135 h 135"/>
                <a:gd name="T4" fmla="*/ 0 w 119"/>
                <a:gd name="T5" fmla="*/ 109 h 135"/>
                <a:gd name="T6" fmla="*/ 20 w 119"/>
                <a:gd name="T7" fmla="*/ 87 h 135"/>
                <a:gd name="T8" fmla="*/ 38 w 119"/>
                <a:gd name="T9" fmla="*/ 24 h 135"/>
                <a:gd name="T10" fmla="*/ 31 w 119"/>
                <a:gd name="T11" fmla="*/ 0 h 135"/>
                <a:gd name="T12" fmla="*/ 119 w 119"/>
                <a:gd name="T13" fmla="*/ 24 h 135"/>
                <a:gd name="T14" fmla="*/ 106 w 119"/>
                <a:gd name="T15" fmla="*/ 34 h 135"/>
                <a:gd name="T16" fmla="*/ 83 w 119"/>
                <a:gd name="T17" fmla="*/ 12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35">
                  <a:moveTo>
                    <a:pt x="83" y="120"/>
                  </a:moveTo>
                  <a:lnTo>
                    <a:pt x="87" y="135"/>
                  </a:lnTo>
                  <a:lnTo>
                    <a:pt x="0" y="109"/>
                  </a:lnTo>
                  <a:lnTo>
                    <a:pt x="20" y="87"/>
                  </a:lnTo>
                  <a:lnTo>
                    <a:pt x="38" y="24"/>
                  </a:lnTo>
                  <a:lnTo>
                    <a:pt x="31" y="0"/>
                  </a:lnTo>
                  <a:lnTo>
                    <a:pt x="119" y="24"/>
                  </a:lnTo>
                  <a:lnTo>
                    <a:pt x="106" y="34"/>
                  </a:lnTo>
                  <a:lnTo>
                    <a:pt x="83" y="1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77" name="Freeform 104">
              <a:extLst>
                <a:ext uri="{FF2B5EF4-FFF2-40B4-BE49-F238E27FC236}">
                  <a16:creationId xmlns:a16="http://schemas.microsoft.com/office/drawing/2014/main" id="{C20B441D-791A-46CE-A2E5-43351679AD39}"/>
                </a:ext>
              </a:extLst>
            </p:cNvPr>
            <p:cNvSpPr>
              <a:spLocks/>
            </p:cNvSpPr>
            <p:nvPr/>
          </p:nvSpPr>
          <p:spPr bwMode="auto">
            <a:xfrm>
              <a:off x="4721225" y="2290763"/>
              <a:ext cx="188913" cy="214313"/>
            </a:xfrm>
            <a:custGeom>
              <a:avLst/>
              <a:gdLst>
                <a:gd name="T0" fmla="*/ 83 w 119"/>
                <a:gd name="T1" fmla="*/ 120 h 135"/>
                <a:gd name="T2" fmla="*/ 87 w 119"/>
                <a:gd name="T3" fmla="*/ 135 h 135"/>
                <a:gd name="T4" fmla="*/ 0 w 119"/>
                <a:gd name="T5" fmla="*/ 109 h 135"/>
                <a:gd name="T6" fmla="*/ 20 w 119"/>
                <a:gd name="T7" fmla="*/ 87 h 135"/>
                <a:gd name="T8" fmla="*/ 38 w 119"/>
                <a:gd name="T9" fmla="*/ 24 h 135"/>
                <a:gd name="T10" fmla="*/ 31 w 119"/>
                <a:gd name="T11" fmla="*/ 0 h 135"/>
                <a:gd name="T12" fmla="*/ 119 w 119"/>
                <a:gd name="T13" fmla="*/ 24 h 135"/>
                <a:gd name="T14" fmla="*/ 106 w 119"/>
                <a:gd name="T15" fmla="*/ 34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135">
                  <a:moveTo>
                    <a:pt x="83" y="120"/>
                  </a:moveTo>
                  <a:lnTo>
                    <a:pt x="87" y="135"/>
                  </a:lnTo>
                  <a:lnTo>
                    <a:pt x="0" y="109"/>
                  </a:lnTo>
                  <a:lnTo>
                    <a:pt x="20" y="87"/>
                  </a:lnTo>
                  <a:lnTo>
                    <a:pt x="38" y="24"/>
                  </a:lnTo>
                  <a:lnTo>
                    <a:pt x="31" y="0"/>
                  </a:lnTo>
                  <a:lnTo>
                    <a:pt x="119" y="24"/>
                  </a:lnTo>
                  <a:lnTo>
                    <a:pt x="106" y="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78" name="Freeform 105">
              <a:extLst>
                <a:ext uri="{FF2B5EF4-FFF2-40B4-BE49-F238E27FC236}">
                  <a16:creationId xmlns:a16="http://schemas.microsoft.com/office/drawing/2014/main" id="{D74B09CB-06B4-4A81-B26E-0C7676BF9A30}"/>
                </a:ext>
              </a:extLst>
            </p:cNvPr>
            <p:cNvSpPr>
              <a:spLocks/>
            </p:cNvSpPr>
            <p:nvPr/>
          </p:nvSpPr>
          <p:spPr bwMode="auto">
            <a:xfrm>
              <a:off x="4840288" y="2393951"/>
              <a:ext cx="239713" cy="88900"/>
            </a:xfrm>
            <a:custGeom>
              <a:avLst/>
              <a:gdLst>
                <a:gd name="T0" fmla="*/ 6 w 125"/>
                <a:gd name="T1" fmla="*/ 0 h 46"/>
                <a:gd name="T2" fmla="*/ 113 w 125"/>
                <a:gd name="T3" fmla="*/ 17 h 46"/>
                <a:gd name="T4" fmla="*/ 125 w 125"/>
                <a:gd name="T5" fmla="*/ 29 h 46"/>
                <a:gd name="T6" fmla="*/ 115 w 125"/>
                <a:gd name="T7" fmla="*/ 44 h 46"/>
                <a:gd name="T8" fmla="*/ 94 w 125"/>
                <a:gd name="T9" fmla="*/ 44 h 46"/>
                <a:gd name="T10" fmla="*/ 0 w 125"/>
                <a:gd name="T11" fmla="*/ 23 h 46"/>
                <a:gd name="T12" fmla="*/ 6 w 125"/>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125" h="46">
                  <a:moveTo>
                    <a:pt x="6" y="0"/>
                  </a:moveTo>
                  <a:cubicBezTo>
                    <a:pt x="6" y="0"/>
                    <a:pt x="108" y="15"/>
                    <a:pt x="113" y="17"/>
                  </a:cubicBezTo>
                  <a:cubicBezTo>
                    <a:pt x="121" y="18"/>
                    <a:pt x="125" y="23"/>
                    <a:pt x="125" y="29"/>
                  </a:cubicBezTo>
                  <a:cubicBezTo>
                    <a:pt x="125" y="38"/>
                    <a:pt x="121" y="43"/>
                    <a:pt x="115" y="44"/>
                  </a:cubicBezTo>
                  <a:cubicBezTo>
                    <a:pt x="109" y="46"/>
                    <a:pt x="103" y="46"/>
                    <a:pt x="94" y="44"/>
                  </a:cubicBezTo>
                  <a:cubicBezTo>
                    <a:pt x="84" y="43"/>
                    <a:pt x="0" y="23"/>
                    <a:pt x="0" y="23"/>
                  </a:cubicBez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79" name="Freeform 106">
              <a:extLst>
                <a:ext uri="{FF2B5EF4-FFF2-40B4-BE49-F238E27FC236}">
                  <a16:creationId xmlns:a16="http://schemas.microsoft.com/office/drawing/2014/main" id="{1BBE9843-0881-4402-ADAC-025A1DF20146}"/>
                </a:ext>
              </a:extLst>
            </p:cNvPr>
            <p:cNvSpPr>
              <a:spLocks/>
            </p:cNvSpPr>
            <p:nvPr/>
          </p:nvSpPr>
          <p:spPr bwMode="auto">
            <a:xfrm>
              <a:off x="4719638" y="2547938"/>
              <a:ext cx="193675" cy="46038"/>
            </a:xfrm>
            <a:custGeom>
              <a:avLst/>
              <a:gdLst>
                <a:gd name="T0" fmla="*/ 0 w 122"/>
                <a:gd name="T1" fmla="*/ 29 h 29"/>
                <a:gd name="T2" fmla="*/ 122 w 122"/>
                <a:gd name="T3" fmla="*/ 29 h 29"/>
                <a:gd name="T4" fmla="*/ 108 w 122"/>
                <a:gd name="T5" fmla="*/ 0 h 29"/>
                <a:gd name="T6" fmla="*/ 8 w 122"/>
                <a:gd name="T7" fmla="*/ 0 h 29"/>
                <a:gd name="T8" fmla="*/ 0 w 122"/>
                <a:gd name="T9" fmla="*/ 29 h 29"/>
              </a:gdLst>
              <a:ahLst/>
              <a:cxnLst>
                <a:cxn ang="0">
                  <a:pos x="T0" y="T1"/>
                </a:cxn>
                <a:cxn ang="0">
                  <a:pos x="T2" y="T3"/>
                </a:cxn>
                <a:cxn ang="0">
                  <a:pos x="T4" y="T5"/>
                </a:cxn>
                <a:cxn ang="0">
                  <a:pos x="T6" y="T7"/>
                </a:cxn>
                <a:cxn ang="0">
                  <a:pos x="T8" y="T9"/>
                </a:cxn>
              </a:cxnLst>
              <a:rect l="0" t="0" r="r" b="b"/>
              <a:pathLst>
                <a:path w="122" h="29">
                  <a:moveTo>
                    <a:pt x="0" y="29"/>
                  </a:moveTo>
                  <a:lnTo>
                    <a:pt x="122" y="29"/>
                  </a:lnTo>
                  <a:lnTo>
                    <a:pt x="108" y="0"/>
                  </a:lnTo>
                  <a:lnTo>
                    <a:pt x="8" y="0"/>
                  </a:lnTo>
                  <a:lnTo>
                    <a:pt x="0"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80" name="Freeform 107">
              <a:extLst>
                <a:ext uri="{FF2B5EF4-FFF2-40B4-BE49-F238E27FC236}">
                  <a16:creationId xmlns:a16="http://schemas.microsoft.com/office/drawing/2014/main" id="{D2856243-EC08-4636-A269-3FDAF81D9C97}"/>
                </a:ext>
              </a:extLst>
            </p:cNvPr>
            <p:cNvSpPr>
              <a:spLocks/>
            </p:cNvSpPr>
            <p:nvPr/>
          </p:nvSpPr>
          <p:spPr bwMode="auto">
            <a:xfrm>
              <a:off x="6035675" y="3613151"/>
              <a:ext cx="165100" cy="165100"/>
            </a:xfrm>
            <a:custGeom>
              <a:avLst/>
              <a:gdLst>
                <a:gd name="T0" fmla="*/ 80 w 86"/>
                <a:gd name="T1" fmla="*/ 86 h 86"/>
                <a:gd name="T2" fmla="*/ 74 w 86"/>
                <a:gd name="T3" fmla="*/ 80 h 86"/>
                <a:gd name="T4" fmla="*/ 6 w 86"/>
                <a:gd name="T5" fmla="*/ 12 h 86"/>
                <a:gd name="T6" fmla="*/ 0 w 86"/>
                <a:gd name="T7" fmla="*/ 6 h 86"/>
                <a:gd name="T8" fmla="*/ 6 w 86"/>
                <a:gd name="T9" fmla="*/ 0 h 86"/>
                <a:gd name="T10" fmla="*/ 86 w 86"/>
                <a:gd name="T11" fmla="*/ 80 h 86"/>
                <a:gd name="T12" fmla="*/ 80 w 8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6" h="86">
                  <a:moveTo>
                    <a:pt x="80" y="86"/>
                  </a:moveTo>
                  <a:cubicBezTo>
                    <a:pt x="77" y="86"/>
                    <a:pt x="74" y="83"/>
                    <a:pt x="74" y="80"/>
                  </a:cubicBezTo>
                  <a:cubicBezTo>
                    <a:pt x="74" y="42"/>
                    <a:pt x="44" y="12"/>
                    <a:pt x="6" y="12"/>
                  </a:cubicBezTo>
                  <a:cubicBezTo>
                    <a:pt x="3" y="12"/>
                    <a:pt x="0" y="9"/>
                    <a:pt x="0" y="6"/>
                  </a:cubicBezTo>
                  <a:cubicBezTo>
                    <a:pt x="0" y="3"/>
                    <a:pt x="3" y="0"/>
                    <a:pt x="6" y="0"/>
                  </a:cubicBezTo>
                  <a:cubicBezTo>
                    <a:pt x="50" y="0"/>
                    <a:pt x="86" y="36"/>
                    <a:pt x="86" y="80"/>
                  </a:cubicBezTo>
                  <a:cubicBezTo>
                    <a:pt x="86" y="83"/>
                    <a:pt x="83" y="86"/>
                    <a:pt x="80" y="86"/>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81" name="Freeform 108">
              <a:extLst>
                <a:ext uri="{FF2B5EF4-FFF2-40B4-BE49-F238E27FC236}">
                  <a16:creationId xmlns:a16="http://schemas.microsoft.com/office/drawing/2014/main" id="{8EF7D167-1019-4C90-9BF6-C2FE8A14F854}"/>
                </a:ext>
              </a:extLst>
            </p:cNvPr>
            <p:cNvSpPr>
              <a:spLocks/>
            </p:cNvSpPr>
            <p:nvPr/>
          </p:nvSpPr>
          <p:spPr bwMode="auto">
            <a:xfrm>
              <a:off x="6073775" y="3856038"/>
              <a:ext cx="52388" cy="212725"/>
            </a:xfrm>
            <a:custGeom>
              <a:avLst/>
              <a:gdLst>
                <a:gd name="T0" fmla="*/ 11 w 33"/>
                <a:gd name="T1" fmla="*/ 134 h 134"/>
                <a:gd name="T2" fmla="*/ 0 w 33"/>
                <a:gd name="T3" fmla="*/ 132 h 134"/>
                <a:gd name="T4" fmla="*/ 22 w 33"/>
                <a:gd name="T5" fmla="*/ 0 h 134"/>
                <a:gd name="T6" fmla="*/ 33 w 33"/>
                <a:gd name="T7" fmla="*/ 3 h 134"/>
                <a:gd name="T8" fmla="*/ 11 w 33"/>
                <a:gd name="T9" fmla="*/ 134 h 134"/>
                <a:gd name="T10" fmla="*/ 11 w 33"/>
                <a:gd name="T11" fmla="*/ 134 h 134"/>
              </a:gdLst>
              <a:ahLst/>
              <a:cxnLst>
                <a:cxn ang="0">
                  <a:pos x="T0" y="T1"/>
                </a:cxn>
                <a:cxn ang="0">
                  <a:pos x="T2" y="T3"/>
                </a:cxn>
                <a:cxn ang="0">
                  <a:pos x="T4" y="T5"/>
                </a:cxn>
                <a:cxn ang="0">
                  <a:pos x="T6" y="T7"/>
                </a:cxn>
                <a:cxn ang="0">
                  <a:pos x="T8" y="T9"/>
                </a:cxn>
                <a:cxn ang="0">
                  <a:pos x="T10" y="T11"/>
                </a:cxn>
              </a:cxnLst>
              <a:rect l="0" t="0" r="r" b="b"/>
              <a:pathLst>
                <a:path w="33" h="134">
                  <a:moveTo>
                    <a:pt x="11" y="134"/>
                  </a:moveTo>
                  <a:lnTo>
                    <a:pt x="0" y="132"/>
                  </a:lnTo>
                  <a:lnTo>
                    <a:pt x="22" y="0"/>
                  </a:lnTo>
                  <a:lnTo>
                    <a:pt x="33" y="3"/>
                  </a:lnTo>
                  <a:lnTo>
                    <a:pt x="11" y="134"/>
                  </a:lnTo>
                  <a:lnTo>
                    <a:pt x="11" y="134"/>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82" name="Freeform 109">
              <a:extLst>
                <a:ext uri="{FF2B5EF4-FFF2-40B4-BE49-F238E27FC236}">
                  <a16:creationId xmlns:a16="http://schemas.microsoft.com/office/drawing/2014/main" id="{3799C017-3F3C-4B53-B7EA-0E519409639A}"/>
                </a:ext>
              </a:extLst>
            </p:cNvPr>
            <p:cNvSpPr>
              <a:spLocks/>
            </p:cNvSpPr>
            <p:nvPr/>
          </p:nvSpPr>
          <p:spPr bwMode="auto">
            <a:xfrm>
              <a:off x="5969000" y="3856038"/>
              <a:ext cx="50800" cy="212725"/>
            </a:xfrm>
            <a:custGeom>
              <a:avLst/>
              <a:gdLst>
                <a:gd name="T0" fmla="*/ 21 w 32"/>
                <a:gd name="T1" fmla="*/ 134 h 134"/>
                <a:gd name="T2" fmla="*/ 0 w 32"/>
                <a:gd name="T3" fmla="*/ 3 h 134"/>
                <a:gd name="T4" fmla="*/ 11 w 32"/>
                <a:gd name="T5" fmla="*/ 0 h 134"/>
                <a:gd name="T6" fmla="*/ 32 w 32"/>
                <a:gd name="T7" fmla="*/ 132 h 134"/>
                <a:gd name="T8" fmla="*/ 21 w 32"/>
                <a:gd name="T9" fmla="*/ 134 h 134"/>
                <a:gd name="T10" fmla="*/ 21 w 32"/>
                <a:gd name="T11" fmla="*/ 134 h 134"/>
              </a:gdLst>
              <a:ahLst/>
              <a:cxnLst>
                <a:cxn ang="0">
                  <a:pos x="T0" y="T1"/>
                </a:cxn>
                <a:cxn ang="0">
                  <a:pos x="T2" y="T3"/>
                </a:cxn>
                <a:cxn ang="0">
                  <a:pos x="T4" y="T5"/>
                </a:cxn>
                <a:cxn ang="0">
                  <a:pos x="T6" y="T7"/>
                </a:cxn>
                <a:cxn ang="0">
                  <a:pos x="T8" y="T9"/>
                </a:cxn>
                <a:cxn ang="0">
                  <a:pos x="T10" y="T11"/>
                </a:cxn>
              </a:cxnLst>
              <a:rect l="0" t="0" r="r" b="b"/>
              <a:pathLst>
                <a:path w="32" h="134">
                  <a:moveTo>
                    <a:pt x="21" y="134"/>
                  </a:moveTo>
                  <a:lnTo>
                    <a:pt x="0" y="3"/>
                  </a:lnTo>
                  <a:lnTo>
                    <a:pt x="11" y="0"/>
                  </a:lnTo>
                  <a:lnTo>
                    <a:pt x="32" y="132"/>
                  </a:lnTo>
                  <a:lnTo>
                    <a:pt x="21" y="134"/>
                  </a:lnTo>
                  <a:lnTo>
                    <a:pt x="21" y="134"/>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83" name="Freeform 110">
              <a:extLst>
                <a:ext uri="{FF2B5EF4-FFF2-40B4-BE49-F238E27FC236}">
                  <a16:creationId xmlns:a16="http://schemas.microsoft.com/office/drawing/2014/main" id="{9C0ED4AE-7622-4A7D-82C5-1832E2DDD5E5}"/>
                </a:ext>
              </a:extLst>
            </p:cNvPr>
            <p:cNvSpPr>
              <a:spLocks/>
            </p:cNvSpPr>
            <p:nvPr/>
          </p:nvSpPr>
          <p:spPr bwMode="auto">
            <a:xfrm>
              <a:off x="5981700" y="3859213"/>
              <a:ext cx="134938" cy="28575"/>
            </a:xfrm>
            <a:custGeom>
              <a:avLst/>
              <a:gdLst>
                <a:gd name="T0" fmla="*/ 70 w 70"/>
                <a:gd name="T1" fmla="*/ 15 h 15"/>
                <a:gd name="T2" fmla="*/ 63 w 70"/>
                <a:gd name="T3" fmla="*/ 8 h 15"/>
                <a:gd name="T4" fmla="*/ 61 w 70"/>
                <a:gd name="T5" fmla="*/ 5 h 15"/>
                <a:gd name="T6" fmla="*/ 59 w 70"/>
                <a:gd name="T7" fmla="*/ 8 h 15"/>
                <a:gd name="T8" fmla="*/ 53 w 70"/>
                <a:gd name="T9" fmla="*/ 15 h 15"/>
                <a:gd name="T10" fmla="*/ 46 w 70"/>
                <a:gd name="T11" fmla="*/ 8 h 15"/>
                <a:gd name="T12" fmla="*/ 44 w 70"/>
                <a:gd name="T13" fmla="*/ 5 h 15"/>
                <a:gd name="T14" fmla="*/ 42 w 70"/>
                <a:gd name="T15" fmla="*/ 8 h 15"/>
                <a:gd name="T16" fmla="*/ 35 w 70"/>
                <a:gd name="T17" fmla="*/ 15 h 15"/>
                <a:gd name="T18" fmla="*/ 29 w 70"/>
                <a:gd name="T19" fmla="*/ 8 h 15"/>
                <a:gd name="T20" fmla="*/ 26 w 70"/>
                <a:gd name="T21" fmla="*/ 5 h 15"/>
                <a:gd name="T22" fmla="*/ 24 w 70"/>
                <a:gd name="T23" fmla="*/ 8 h 15"/>
                <a:gd name="T24" fmla="*/ 18 w 70"/>
                <a:gd name="T25" fmla="*/ 15 h 15"/>
                <a:gd name="T26" fmla="*/ 11 w 70"/>
                <a:gd name="T27" fmla="*/ 8 h 15"/>
                <a:gd name="T28" fmla="*/ 9 w 70"/>
                <a:gd name="T29" fmla="*/ 5 h 15"/>
                <a:gd name="T30" fmla="*/ 7 w 70"/>
                <a:gd name="T31" fmla="*/ 8 h 15"/>
                <a:gd name="T32" fmla="*/ 0 w 70"/>
                <a:gd name="T33" fmla="*/ 15 h 15"/>
                <a:gd name="T34" fmla="*/ 0 w 70"/>
                <a:gd name="T35" fmla="*/ 10 h 15"/>
                <a:gd name="T36" fmla="*/ 2 w 70"/>
                <a:gd name="T37" fmla="*/ 6 h 15"/>
                <a:gd name="T38" fmla="*/ 9 w 70"/>
                <a:gd name="T39" fmla="*/ 0 h 15"/>
                <a:gd name="T40" fmla="*/ 16 w 70"/>
                <a:gd name="T41" fmla="*/ 6 h 15"/>
                <a:gd name="T42" fmla="*/ 18 w 70"/>
                <a:gd name="T43" fmla="*/ 10 h 15"/>
                <a:gd name="T44" fmla="*/ 20 w 70"/>
                <a:gd name="T45" fmla="*/ 6 h 15"/>
                <a:gd name="T46" fmla="*/ 26 w 70"/>
                <a:gd name="T47" fmla="*/ 0 h 15"/>
                <a:gd name="T48" fmla="*/ 33 w 70"/>
                <a:gd name="T49" fmla="*/ 6 h 15"/>
                <a:gd name="T50" fmla="*/ 35 w 70"/>
                <a:gd name="T51" fmla="*/ 10 h 15"/>
                <a:gd name="T52" fmla="*/ 37 w 70"/>
                <a:gd name="T53" fmla="*/ 6 h 15"/>
                <a:gd name="T54" fmla="*/ 44 w 70"/>
                <a:gd name="T55" fmla="*/ 0 h 15"/>
                <a:gd name="T56" fmla="*/ 50 w 70"/>
                <a:gd name="T57" fmla="*/ 6 h 15"/>
                <a:gd name="T58" fmla="*/ 53 w 70"/>
                <a:gd name="T59" fmla="*/ 10 h 15"/>
                <a:gd name="T60" fmla="*/ 55 w 70"/>
                <a:gd name="T61" fmla="*/ 6 h 15"/>
                <a:gd name="T62" fmla="*/ 61 w 70"/>
                <a:gd name="T63" fmla="*/ 0 h 15"/>
                <a:gd name="T64" fmla="*/ 68 w 70"/>
                <a:gd name="T65" fmla="*/ 6 h 15"/>
                <a:gd name="T66" fmla="*/ 70 w 70"/>
                <a:gd name="T67" fmla="*/ 10 h 15"/>
                <a:gd name="T68" fmla="*/ 70 w 70"/>
                <a:gd name="T6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 h="15">
                  <a:moveTo>
                    <a:pt x="70" y="15"/>
                  </a:moveTo>
                  <a:cubicBezTo>
                    <a:pt x="66" y="15"/>
                    <a:pt x="65" y="11"/>
                    <a:pt x="63" y="8"/>
                  </a:cubicBezTo>
                  <a:cubicBezTo>
                    <a:pt x="63" y="7"/>
                    <a:pt x="62" y="5"/>
                    <a:pt x="61" y="5"/>
                  </a:cubicBezTo>
                  <a:cubicBezTo>
                    <a:pt x="61" y="5"/>
                    <a:pt x="60" y="7"/>
                    <a:pt x="59" y="8"/>
                  </a:cubicBezTo>
                  <a:cubicBezTo>
                    <a:pt x="58" y="11"/>
                    <a:pt x="56" y="15"/>
                    <a:pt x="53" y="15"/>
                  </a:cubicBezTo>
                  <a:cubicBezTo>
                    <a:pt x="49" y="15"/>
                    <a:pt x="47" y="11"/>
                    <a:pt x="46" y="8"/>
                  </a:cubicBezTo>
                  <a:cubicBezTo>
                    <a:pt x="46" y="7"/>
                    <a:pt x="44" y="5"/>
                    <a:pt x="44" y="5"/>
                  </a:cubicBezTo>
                  <a:cubicBezTo>
                    <a:pt x="43" y="5"/>
                    <a:pt x="42" y="7"/>
                    <a:pt x="42" y="8"/>
                  </a:cubicBezTo>
                  <a:cubicBezTo>
                    <a:pt x="41" y="11"/>
                    <a:pt x="39" y="15"/>
                    <a:pt x="35" y="15"/>
                  </a:cubicBezTo>
                  <a:cubicBezTo>
                    <a:pt x="31" y="15"/>
                    <a:pt x="30" y="11"/>
                    <a:pt x="29" y="8"/>
                  </a:cubicBezTo>
                  <a:cubicBezTo>
                    <a:pt x="28" y="7"/>
                    <a:pt x="27" y="5"/>
                    <a:pt x="26" y="5"/>
                  </a:cubicBezTo>
                  <a:cubicBezTo>
                    <a:pt x="26" y="5"/>
                    <a:pt x="25" y="7"/>
                    <a:pt x="24" y="8"/>
                  </a:cubicBezTo>
                  <a:cubicBezTo>
                    <a:pt x="23" y="11"/>
                    <a:pt x="21" y="15"/>
                    <a:pt x="18" y="15"/>
                  </a:cubicBezTo>
                  <a:cubicBezTo>
                    <a:pt x="14" y="15"/>
                    <a:pt x="12" y="11"/>
                    <a:pt x="11" y="8"/>
                  </a:cubicBezTo>
                  <a:cubicBezTo>
                    <a:pt x="11" y="7"/>
                    <a:pt x="9" y="5"/>
                    <a:pt x="9" y="5"/>
                  </a:cubicBezTo>
                  <a:cubicBezTo>
                    <a:pt x="8" y="5"/>
                    <a:pt x="7" y="7"/>
                    <a:pt x="7" y="8"/>
                  </a:cubicBezTo>
                  <a:cubicBezTo>
                    <a:pt x="6" y="11"/>
                    <a:pt x="4" y="15"/>
                    <a:pt x="0" y="15"/>
                  </a:cubicBezTo>
                  <a:cubicBezTo>
                    <a:pt x="0" y="10"/>
                    <a:pt x="0" y="10"/>
                    <a:pt x="0" y="10"/>
                  </a:cubicBezTo>
                  <a:cubicBezTo>
                    <a:pt x="1" y="10"/>
                    <a:pt x="2" y="7"/>
                    <a:pt x="2" y="6"/>
                  </a:cubicBezTo>
                  <a:cubicBezTo>
                    <a:pt x="3" y="4"/>
                    <a:pt x="5" y="0"/>
                    <a:pt x="9" y="0"/>
                  </a:cubicBezTo>
                  <a:cubicBezTo>
                    <a:pt x="13" y="0"/>
                    <a:pt x="14" y="4"/>
                    <a:pt x="16" y="6"/>
                  </a:cubicBezTo>
                  <a:cubicBezTo>
                    <a:pt x="16" y="7"/>
                    <a:pt x="17" y="10"/>
                    <a:pt x="18" y="10"/>
                  </a:cubicBezTo>
                  <a:cubicBezTo>
                    <a:pt x="18" y="10"/>
                    <a:pt x="19" y="7"/>
                    <a:pt x="20" y="6"/>
                  </a:cubicBezTo>
                  <a:cubicBezTo>
                    <a:pt x="21" y="4"/>
                    <a:pt x="23" y="0"/>
                    <a:pt x="26" y="0"/>
                  </a:cubicBezTo>
                  <a:cubicBezTo>
                    <a:pt x="30" y="0"/>
                    <a:pt x="32" y="4"/>
                    <a:pt x="33" y="6"/>
                  </a:cubicBezTo>
                  <a:cubicBezTo>
                    <a:pt x="34" y="7"/>
                    <a:pt x="35" y="10"/>
                    <a:pt x="35" y="10"/>
                  </a:cubicBezTo>
                  <a:cubicBezTo>
                    <a:pt x="36" y="10"/>
                    <a:pt x="37" y="7"/>
                    <a:pt x="37" y="6"/>
                  </a:cubicBezTo>
                  <a:cubicBezTo>
                    <a:pt x="38" y="4"/>
                    <a:pt x="40" y="0"/>
                    <a:pt x="44" y="0"/>
                  </a:cubicBezTo>
                  <a:cubicBezTo>
                    <a:pt x="48" y="0"/>
                    <a:pt x="49" y="4"/>
                    <a:pt x="50" y="6"/>
                  </a:cubicBezTo>
                  <a:cubicBezTo>
                    <a:pt x="51" y="7"/>
                    <a:pt x="52" y="10"/>
                    <a:pt x="53" y="10"/>
                  </a:cubicBezTo>
                  <a:cubicBezTo>
                    <a:pt x="53" y="10"/>
                    <a:pt x="54" y="7"/>
                    <a:pt x="55" y="6"/>
                  </a:cubicBezTo>
                  <a:cubicBezTo>
                    <a:pt x="56" y="4"/>
                    <a:pt x="58" y="0"/>
                    <a:pt x="61" y="0"/>
                  </a:cubicBezTo>
                  <a:cubicBezTo>
                    <a:pt x="65" y="0"/>
                    <a:pt x="67" y="4"/>
                    <a:pt x="68" y="6"/>
                  </a:cubicBezTo>
                  <a:cubicBezTo>
                    <a:pt x="68" y="7"/>
                    <a:pt x="70" y="10"/>
                    <a:pt x="70" y="10"/>
                  </a:cubicBezTo>
                  <a:cubicBezTo>
                    <a:pt x="70" y="15"/>
                    <a:pt x="70" y="15"/>
                    <a:pt x="70" y="15"/>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84" name="Freeform 111">
              <a:extLst>
                <a:ext uri="{FF2B5EF4-FFF2-40B4-BE49-F238E27FC236}">
                  <a16:creationId xmlns:a16="http://schemas.microsoft.com/office/drawing/2014/main" id="{AA24D72E-4DD2-4118-B923-0BBF64F88931}"/>
                </a:ext>
              </a:extLst>
            </p:cNvPr>
            <p:cNvSpPr>
              <a:spLocks/>
            </p:cNvSpPr>
            <p:nvPr/>
          </p:nvSpPr>
          <p:spPr bwMode="auto">
            <a:xfrm>
              <a:off x="6035675" y="3365501"/>
              <a:ext cx="22225" cy="144463"/>
            </a:xfrm>
            <a:custGeom>
              <a:avLst/>
              <a:gdLst>
                <a:gd name="T0" fmla="*/ 6 w 12"/>
                <a:gd name="T1" fmla="*/ 75 h 75"/>
                <a:gd name="T2" fmla="*/ 0 w 12"/>
                <a:gd name="T3" fmla="*/ 69 h 75"/>
                <a:gd name="T4" fmla="*/ 0 w 12"/>
                <a:gd name="T5" fmla="*/ 6 h 75"/>
                <a:gd name="T6" fmla="*/ 6 w 12"/>
                <a:gd name="T7" fmla="*/ 0 h 75"/>
                <a:gd name="T8" fmla="*/ 12 w 12"/>
                <a:gd name="T9" fmla="*/ 6 h 75"/>
                <a:gd name="T10" fmla="*/ 12 w 12"/>
                <a:gd name="T11" fmla="*/ 69 h 75"/>
                <a:gd name="T12" fmla="*/ 6 w 12"/>
                <a:gd name="T13" fmla="*/ 75 h 75"/>
              </a:gdLst>
              <a:ahLst/>
              <a:cxnLst>
                <a:cxn ang="0">
                  <a:pos x="T0" y="T1"/>
                </a:cxn>
                <a:cxn ang="0">
                  <a:pos x="T2" y="T3"/>
                </a:cxn>
                <a:cxn ang="0">
                  <a:pos x="T4" y="T5"/>
                </a:cxn>
                <a:cxn ang="0">
                  <a:pos x="T6" y="T7"/>
                </a:cxn>
                <a:cxn ang="0">
                  <a:pos x="T8" y="T9"/>
                </a:cxn>
                <a:cxn ang="0">
                  <a:pos x="T10" y="T11"/>
                </a:cxn>
                <a:cxn ang="0">
                  <a:pos x="T12" y="T13"/>
                </a:cxn>
              </a:cxnLst>
              <a:rect l="0" t="0" r="r" b="b"/>
              <a:pathLst>
                <a:path w="12" h="75">
                  <a:moveTo>
                    <a:pt x="6" y="75"/>
                  </a:moveTo>
                  <a:cubicBezTo>
                    <a:pt x="3" y="75"/>
                    <a:pt x="0" y="72"/>
                    <a:pt x="0" y="69"/>
                  </a:cubicBezTo>
                  <a:cubicBezTo>
                    <a:pt x="0" y="6"/>
                    <a:pt x="0" y="6"/>
                    <a:pt x="0" y="6"/>
                  </a:cubicBezTo>
                  <a:cubicBezTo>
                    <a:pt x="0" y="2"/>
                    <a:pt x="3" y="0"/>
                    <a:pt x="6" y="0"/>
                  </a:cubicBezTo>
                  <a:cubicBezTo>
                    <a:pt x="10" y="0"/>
                    <a:pt x="12" y="2"/>
                    <a:pt x="12" y="6"/>
                  </a:cubicBezTo>
                  <a:cubicBezTo>
                    <a:pt x="12" y="69"/>
                    <a:pt x="12" y="69"/>
                    <a:pt x="12" y="69"/>
                  </a:cubicBezTo>
                  <a:cubicBezTo>
                    <a:pt x="12" y="72"/>
                    <a:pt x="10" y="75"/>
                    <a:pt x="6" y="75"/>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85" name="Freeform 112">
              <a:extLst>
                <a:ext uri="{FF2B5EF4-FFF2-40B4-BE49-F238E27FC236}">
                  <a16:creationId xmlns:a16="http://schemas.microsoft.com/office/drawing/2014/main" id="{5A82915E-970F-44E4-A4B6-5C7955DE88A0}"/>
                </a:ext>
              </a:extLst>
            </p:cNvPr>
            <p:cNvSpPr>
              <a:spLocks/>
            </p:cNvSpPr>
            <p:nvPr/>
          </p:nvSpPr>
          <p:spPr bwMode="auto">
            <a:xfrm>
              <a:off x="6173788" y="3417888"/>
              <a:ext cx="85725" cy="130175"/>
            </a:xfrm>
            <a:custGeom>
              <a:avLst/>
              <a:gdLst>
                <a:gd name="T0" fmla="*/ 7 w 45"/>
                <a:gd name="T1" fmla="*/ 68 h 68"/>
                <a:gd name="T2" fmla="*/ 4 w 45"/>
                <a:gd name="T3" fmla="*/ 67 h 68"/>
                <a:gd name="T4" fmla="*/ 1 w 45"/>
                <a:gd name="T5" fmla="*/ 58 h 68"/>
                <a:gd name="T6" fmla="*/ 33 w 45"/>
                <a:gd name="T7" fmla="*/ 4 h 68"/>
                <a:gd name="T8" fmla="*/ 41 w 45"/>
                <a:gd name="T9" fmla="*/ 1 h 68"/>
                <a:gd name="T10" fmla="*/ 44 w 45"/>
                <a:gd name="T11" fmla="*/ 10 h 68"/>
                <a:gd name="T12" fmla="*/ 12 w 45"/>
                <a:gd name="T13" fmla="*/ 64 h 68"/>
                <a:gd name="T14" fmla="*/ 7 w 45"/>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68">
                  <a:moveTo>
                    <a:pt x="7" y="68"/>
                  </a:moveTo>
                  <a:cubicBezTo>
                    <a:pt x="6" y="68"/>
                    <a:pt x="5" y="67"/>
                    <a:pt x="4" y="67"/>
                  </a:cubicBezTo>
                  <a:cubicBezTo>
                    <a:pt x="1" y="65"/>
                    <a:pt x="0" y="61"/>
                    <a:pt x="1" y="58"/>
                  </a:cubicBezTo>
                  <a:cubicBezTo>
                    <a:pt x="33" y="4"/>
                    <a:pt x="33" y="4"/>
                    <a:pt x="33" y="4"/>
                  </a:cubicBezTo>
                  <a:cubicBezTo>
                    <a:pt x="35" y="1"/>
                    <a:pt x="38" y="0"/>
                    <a:pt x="41" y="1"/>
                  </a:cubicBezTo>
                  <a:cubicBezTo>
                    <a:pt x="44" y="3"/>
                    <a:pt x="45" y="7"/>
                    <a:pt x="44" y="10"/>
                  </a:cubicBezTo>
                  <a:cubicBezTo>
                    <a:pt x="12" y="64"/>
                    <a:pt x="12" y="64"/>
                    <a:pt x="12" y="64"/>
                  </a:cubicBezTo>
                  <a:cubicBezTo>
                    <a:pt x="11" y="66"/>
                    <a:pt x="9" y="68"/>
                    <a:pt x="7" y="68"/>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86" name="Freeform 113">
              <a:extLst>
                <a:ext uri="{FF2B5EF4-FFF2-40B4-BE49-F238E27FC236}">
                  <a16:creationId xmlns:a16="http://schemas.microsoft.com/office/drawing/2014/main" id="{75379B54-6541-4DF0-B962-FEC8887AD4B9}"/>
                </a:ext>
              </a:extLst>
            </p:cNvPr>
            <p:cNvSpPr>
              <a:spLocks/>
            </p:cNvSpPr>
            <p:nvPr/>
          </p:nvSpPr>
          <p:spPr bwMode="auto">
            <a:xfrm>
              <a:off x="6275388" y="3563938"/>
              <a:ext cx="130175" cy="84138"/>
            </a:xfrm>
            <a:custGeom>
              <a:avLst/>
              <a:gdLst>
                <a:gd name="T0" fmla="*/ 7 w 68"/>
                <a:gd name="T1" fmla="*/ 44 h 44"/>
                <a:gd name="T2" fmla="*/ 1 w 68"/>
                <a:gd name="T3" fmla="*/ 41 h 44"/>
                <a:gd name="T4" fmla="*/ 4 w 68"/>
                <a:gd name="T5" fmla="*/ 33 h 44"/>
                <a:gd name="T6" fmla="*/ 58 w 68"/>
                <a:gd name="T7" fmla="*/ 2 h 44"/>
                <a:gd name="T8" fmla="*/ 67 w 68"/>
                <a:gd name="T9" fmla="*/ 4 h 44"/>
                <a:gd name="T10" fmla="*/ 65 w 68"/>
                <a:gd name="T11" fmla="*/ 12 h 44"/>
                <a:gd name="T12" fmla="*/ 10 w 68"/>
                <a:gd name="T13" fmla="*/ 44 h 44"/>
                <a:gd name="T14" fmla="*/ 7 w 68"/>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44">
                  <a:moveTo>
                    <a:pt x="7" y="44"/>
                  </a:moveTo>
                  <a:cubicBezTo>
                    <a:pt x="5" y="44"/>
                    <a:pt x="3" y="43"/>
                    <a:pt x="1" y="41"/>
                  </a:cubicBezTo>
                  <a:cubicBezTo>
                    <a:pt x="0" y="39"/>
                    <a:pt x="1" y="35"/>
                    <a:pt x="4" y="33"/>
                  </a:cubicBezTo>
                  <a:cubicBezTo>
                    <a:pt x="58" y="2"/>
                    <a:pt x="58" y="2"/>
                    <a:pt x="58" y="2"/>
                  </a:cubicBezTo>
                  <a:cubicBezTo>
                    <a:pt x="61" y="0"/>
                    <a:pt x="65" y="1"/>
                    <a:pt x="67" y="4"/>
                  </a:cubicBezTo>
                  <a:cubicBezTo>
                    <a:pt x="68" y="7"/>
                    <a:pt x="67" y="10"/>
                    <a:pt x="65" y="12"/>
                  </a:cubicBezTo>
                  <a:cubicBezTo>
                    <a:pt x="10" y="44"/>
                    <a:pt x="10" y="44"/>
                    <a:pt x="10" y="44"/>
                  </a:cubicBezTo>
                  <a:cubicBezTo>
                    <a:pt x="9" y="44"/>
                    <a:pt x="8" y="44"/>
                    <a:pt x="7" y="44"/>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87" name="Freeform 114">
              <a:extLst>
                <a:ext uri="{FF2B5EF4-FFF2-40B4-BE49-F238E27FC236}">
                  <a16:creationId xmlns:a16="http://schemas.microsoft.com/office/drawing/2014/main" id="{AC34FA00-3420-448F-9398-43C65D36C6E1}"/>
                </a:ext>
              </a:extLst>
            </p:cNvPr>
            <p:cNvSpPr>
              <a:spLocks/>
            </p:cNvSpPr>
            <p:nvPr/>
          </p:nvSpPr>
          <p:spPr bwMode="auto">
            <a:xfrm>
              <a:off x="6313488" y="3765551"/>
              <a:ext cx="147638" cy="22225"/>
            </a:xfrm>
            <a:custGeom>
              <a:avLst/>
              <a:gdLst>
                <a:gd name="T0" fmla="*/ 71 w 77"/>
                <a:gd name="T1" fmla="*/ 12 h 12"/>
                <a:gd name="T2" fmla="*/ 6 w 77"/>
                <a:gd name="T3" fmla="*/ 12 h 12"/>
                <a:gd name="T4" fmla="*/ 0 w 77"/>
                <a:gd name="T5" fmla="*/ 6 h 12"/>
                <a:gd name="T6" fmla="*/ 6 w 77"/>
                <a:gd name="T7" fmla="*/ 0 h 12"/>
                <a:gd name="T8" fmla="*/ 71 w 77"/>
                <a:gd name="T9" fmla="*/ 0 h 12"/>
                <a:gd name="T10" fmla="*/ 77 w 77"/>
                <a:gd name="T11" fmla="*/ 6 h 12"/>
                <a:gd name="T12" fmla="*/ 71 w 7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7" h="12">
                  <a:moveTo>
                    <a:pt x="71" y="12"/>
                  </a:moveTo>
                  <a:cubicBezTo>
                    <a:pt x="6" y="12"/>
                    <a:pt x="6" y="12"/>
                    <a:pt x="6" y="12"/>
                  </a:cubicBezTo>
                  <a:cubicBezTo>
                    <a:pt x="3" y="12"/>
                    <a:pt x="0" y="9"/>
                    <a:pt x="0" y="6"/>
                  </a:cubicBezTo>
                  <a:cubicBezTo>
                    <a:pt x="0" y="3"/>
                    <a:pt x="3" y="0"/>
                    <a:pt x="6" y="0"/>
                  </a:cubicBezTo>
                  <a:cubicBezTo>
                    <a:pt x="71" y="0"/>
                    <a:pt x="71" y="0"/>
                    <a:pt x="71" y="0"/>
                  </a:cubicBezTo>
                  <a:cubicBezTo>
                    <a:pt x="75" y="0"/>
                    <a:pt x="77" y="3"/>
                    <a:pt x="77" y="6"/>
                  </a:cubicBezTo>
                  <a:cubicBezTo>
                    <a:pt x="77" y="9"/>
                    <a:pt x="75" y="12"/>
                    <a:pt x="71" y="12"/>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88" name="Freeform 115">
              <a:extLst>
                <a:ext uri="{FF2B5EF4-FFF2-40B4-BE49-F238E27FC236}">
                  <a16:creationId xmlns:a16="http://schemas.microsoft.com/office/drawing/2014/main" id="{792FA71C-98D8-4E69-9F62-CC8754A3BC26}"/>
                </a:ext>
              </a:extLst>
            </p:cNvPr>
            <p:cNvSpPr>
              <a:spLocks/>
            </p:cNvSpPr>
            <p:nvPr/>
          </p:nvSpPr>
          <p:spPr bwMode="auto">
            <a:xfrm>
              <a:off x="6275388" y="3900488"/>
              <a:ext cx="130175" cy="87313"/>
            </a:xfrm>
            <a:custGeom>
              <a:avLst/>
              <a:gdLst>
                <a:gd name="T0" fmla="*/ 62 w 68"/>
                <a:gd name="T1" fmla="*/ 45 h 45"/>
                <a:gd name="T2" fmla="*/ 59 w 68"/>
                <a:gd name="T3" fmla="*/ 44 h 45"/>
                <a:gd name="T4" fmla="*/ 4 w 68"/>
                <a:gd name="T5" fmla="*/ 13 h 45"/>
                <a:gd name="T6" fmla="*/ 1 w 68"/>
                <a:gd name="T7" fmla="*/ 4 h 45"/>
                <a:gd name="T8" fmla="*/ 10 w 68"/>
                <a:gd name="T9" fmla="*/ 2 h 45"/>
                <a:gd name="T10" fmla="*/ 65 w 68"/>
                <a:gd name="T11" fmla="*/ 34 h 45"/>
                <a:gd name="T12" fmla="*/ 67 w 68"/>
                <a:gd name="T13" fmla="*/ 42 h 45"/>
                <a:gd name="T14" fmla="*/ 62 w 68"/>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45">
                  <a:moveTo>
                    <a:pt x="62" y="45"/>
                  </a:moveTo>
                  <a:cubicBezTo>
                    <a:pt x="61" y="45"/>
                    <a:pt x="59" y="45"/>
                    <a:pt x="59" y="44"/>
                  </a:cubicBezTo>
                  <a:cubicBezTo>
                    <a:pt x="4" y="13"/>
                    <a:pt x="4" y="13"/>
                    <a:pt x="4" y="13"/>
                  </a:cubicBezTo>
                  <a:cubicBezTo>
                    <a:pt x="1" y="11"/>
                    <a:pt x="0" y="7"/>
                    <a:pt x="1" y="4"/>
                  </a:cubicBezTo>
                  <a:cubicBezTo>
                    <a:pt x="3" y="1"/>
                    <a:pt x="7" y="0"/>
                    <a:pt x="10" y="2"/>
                  </a:cubicBezTo>
                  <a:cubicBezTo>
                    <a:pt x="65" y="34"/>
                    <a:pt x="65" y="34"/>
                    <a:pt x="65" y="34"/>
                  </a:cubicBezTo>
                  <a:cubicBezTo>
                    <a:pt x="67" y="35"/>
                    <a:pt x="68" y="39"/>
                    <a:pt x="67" y="42"/>
                  </a:cubicBezTo>
                  <a:cubicBezTo>
                    <a:pt x="66" y="44"/>
                    <a:pt x="64" y="45"/>
                    <a:pt x="62" y="45"/>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89" name="Freeform 116">
              <a:extLst>
                <a:ext uri="{FF2B5EF4-FFF2-40B4-BE49-F238E27FC236}">
                  <a16:creationId xmlns:a16="http://schemas.microsoft.com/office/drawing/2014/main" id="{2101C21C-E524-4D65-87CE-DD495EE0A22C}"/>
                </a:ext>
              </a:extLst>
            </p:cNvPr>
            <p:cNvSpPr>
              <a:spLocks/>
            </p:cNvSpPr>
            <p:nvPr/>
          </p:nvSpPr>
          <p:spPr bwMode="auto">
            <a:xfrm>
              <a:off x="5834063" y="3417888"/>
              <a:ext cx="88900" cy="130175"/>
            </a:xfrm>
            <a:custGeom>
              <a:avLst/>
              <a:gdLst>
                <a:gd name="T0" fmla="*/ 39 w 46"/>
                <a:gd name="T1" fmla="*/ 68 h 68"/>
                <a:gd name="T2" fmla="*/ 34 w 46"/>
                <a:gd name="T3" fmla="*/ 65 h 68"/>
                <a:gd name="T4" fmla="*/ 2 w 46"/>
                <a:gd name="T5" fmla="*/ 10 h 68"/>
                <a:gd name="T6" fmla="*/ 4 w 46"/>
                <a:gd name="T7" fmla="*/ 1 h 68"/>
                <a:gd name="T8" fmla="*/ 12 w 46"/>
                <a:gd name="T9" fmla="*/ 4 h 68"/>
                <a:gd name="T10" fmla="*/ 44 w 46"/>
                <a:gd name="T11" fmla="*/ 58 h 68"/>
                <a:gd name="T12" fmla="*/ 42 w 46"/>
                <a:gd name="T13" fmla="*/ 67 h 68"/>
                <a:gd name="T14" fmla="*/ 39 w 46"/>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8">
                  <a:moveTo>
                    <a:pt x="39" y="68"/>
                  </a:moveTo>
                  <a:cubicBezTo>
                    <a:pt x="37" y="68"/>
                    <a:pt x="35" y="66"/>
                    <a:pt x="34" y="65"/>
                  </a:cubicBezTo>
                  <a:cubicBezTo>
                    <a:pt x="2" y="10"/>
                    <a:pt x="2" y="10"/>
                    <a:pt x="2" y="10"/>
                  </a:cubicBezTo>
                  <a:cubicBezTo>
                    <a:pt x="0" y="7"/>
                    <a:pt x="1" y="3"/>
                    <a:pt x="4" y="1"/>
                  </a:cubicBezTo>
                  <a:cubicBezTo>
                    <a:pt x="7" y="0"/>
                    <a:pt x="11" y="1"/>
                    <a:pt x="12" y="4"/>
                  </a:cubicBezTo>
                  <a:cubicBezTo>
                    <a:pt x="44" y="58"/>
                    <a:pt x="44" y="58"/>
                    <a:pt x="44" y="58"/>
                  </a:cubicBezTo>
                  <a:cubicBezTo>
                    <a:pt x="46" y="61"/>
                    <a:pt x="45" y="65"/>
                    <a:pt x="42" y="67"/>
                  </a:cubicBezTo>
                  <a:cubicBezTo>
                    <a:pt x="41" y="67"/>
                    <a:pt x="40" y="68"/>
                    <a:pt x="39" y="68"/>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90" name="Freeform 117">
              <a:extLst>
                <a:ext uri="{FF2B5EF4-FFF2-40B4-BE49-F238E27FC236}">
                  <a16:creationId xmlns:a16="http://schemas.microsoft.com/office/drawing/2014/main" id="{A550747F-C380-4FBB-A6FD-C3C4FD472672}"/>
                </a:ext>
              </a:extLst>
            </p:cNvPr>
            <p:cNvSpPr>
              <a:spLocks/>
            </p:cNvSpPr>
            <p:nvPr/>
          </p:nvSpPr>
          <p:spPr bwMode="auto">
            <a:xfrm>
              <a:off x="5688013" y="3563938"/>
              <a:ext cx="133350" cy="85725"/>
            </a:xfrm>
            <a:custGeom>
              <a:avLst/>
              <a:gdLst>
                <a:gd name="T0" fmla="*/ 62 w 69"/>
                <a:gd name="T1" fmla="*/ 45 h 45"/>
                <a:gd name="T2" fmla="*/ 59 w 69"/>
                <a:gd name="T3" fmla="*/ 44 h 45"/>
                <a:gd name="T4" fmla="*/ 4 w 69"/>
                <a:gd name="T5" fmla="*/ 12 h 45"/>
                <a:gd name="T6" fmla="*/ 2 w 69"/>
                <a:gd name="T7" fmla="*/ 4 h 45"/>
                <a:gd name="T8" fmla="*/ 10 w 69"/>
                <a:gd name="T9" fmla="*/ 2 h 45"/>
                <a:gd name="T10" fmla="*/ 65 w 69"/>
                <a:gd name="T11" fmla="*/ 33 h 45"/>
                <a:gd name="T12" fmla="*/ 67 w 69"/>
                <a:gd name="T13" fmla="*/ 42 h 45"/>
                <a:gd name="T14" fmla="*/ 62 w 69"/>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45">
                  <a:moveTo>
                    <a:pt x="62" y="45"/>
                  </a:moveTo>
                  <a:cubicBezTo>
                    <a:pt x="61" y="45"/>
                    <a:pt x="60" y="44"/>
                    <a:pt x="59" y="44"/>
                  </a:cubicBezTo>
                  <a:cubicBezTo>
                    <a:pt x="4" y="12"/>
                    <a:pt x="4" y="12"/>
                    <a:pt x="4" y="12"/>
                  </a:cubicBezTo>
                  <a:cubicBezTo>
                    <a:pt x="1" y="10"/>
                    <a:pt x="0" y="7"/>
                    <a:pt x="2" y="4"/>
                  </a:cubicBezTo>
                  <a:cubicBezTo>
                    <a:pt x="3" y="1"/>
                    <a:pt x="7" y="0"/>
                    <a:pt x="10" y="2"/>
                  </a:cubicBezTo>
                  <a:cubicBezTo>
                    <a:pt x="65" y="33"/>
                    <a:pt x="65" y="33"/>
                    <a:pt x="65" y="33"/>
                  </a:cubicBezTo>
                  <a:cubicBezTo>
                    <a:pt x="68" y="35"/>
                    <a:pt x="69" y="39"/>
                    <a:pt x="67" y="42"/>
                  </a:cubicBezTo>
                  <a:cubicBezTo>
                    <a:pt x="66" y="44"/>
                    <a:pt x="64" y="45"/>
                    <a:pt x="62" y="45"/>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91" name="Freeform 118">
              <a:extLst>
                <a:ext uri="{FF2B5EF4-FFF2-40B4-BE49-F238E27FC236}">
                  <a16:creationId xmlns:a16="http://schemas.microsoft.com/office/drawing/2014/main" id="{14DE190F-08FC-4983-9A03-509E402EAE99}"/>
                </a:ext>
              </a:extLst>
            </p:cNvPr>
            <p:cNvSpPr>
              <a:spLocks/>
            </p:cNvSpPr>
            <p:nvPr/>
          </p:nvSpPr>
          <p:spPr bwMode="auto">
            <a:xfrm>
              <a:off x="5637213" y="3765551"/>
              <a:ext cx="146050" cy="22225"/>
            </a:xfrm>
            <a:custGeom>
              <a:avLst/>
              <a:gdLst>
                <a:gd name="T0" fmla="*/ 69 w 76"/>
                <a:gd name="T1" fmla="*/ 12 h 12"/>
                <a:gd name="T2" fmla="*/ 6 w 76"/>
                <a:gd name="T3" fmla="*/ 12 h 12"/>
                <a:gd name="T4" fmla="*/ 0 w 76"/>
                <a:gd name="T5" fmla="*/ 6 h 12"/>
                <a:gd name="T6" fmla="*/ 6 w 76"/>
                <a:gd name="T7" fmla="*/ 0 h 12"/>
                <a:gd name="T8" fmla="*/ 69 w 76"/>
                <a:gd name="T9" fmla="*/ 0 h 12"/>
                <a:gd name="T10" fmla="*/ 76 w 76"/>
                <a:gd name="T11" fmla="*/ 6 h 12"/>
                <a:gd name="T12" fmla="*/ 69 w 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6" h="12">
                  <a:moveTo>
                    <a:pt x="69" y="12"/>
                  </a:moveTo>
                  <a:cubicBezTo>
                    <a:pt x="6" y="12"/>
                    <a:pt x="6" y="12"/>
                    <a:pt x="6" y="12"/>
                  </a:cubicBezTo>
                  <a:cubicBezTo>
                    <a:pt x="3" y="12"/>
                    <a:pt x="0" y="9"/>
                    <a:pt x="0" y="6"/>
                  </a:cubicBezTo>
                  <a:cubicBezTo>
                    <a:pt x="0" y="3"/>
                    <a:pt x="3" y="0"/>
                    <a:pt x="6" y="0"/>
                  </a:cubicBezTo>
                  <a:cubicBezTo>
                    <a:pt x="69" y="0"/>
                    <a:pt x="69" y="0"/>
                    <a:pt x="69" y="0"/>
                  </a:cubicBezTo>
                  <a:cubicBezTo>
                    <a:pt x="73" y="0"/>
                    <a:pt x="76" y="3"/>
                    <a:pt x="76" y="6"/>
                  </a:cubicBezTo>
                  <a:cubicBezTo>
                    <a:pt x="76" y="9"/>
                    <a:pt x="73" y="12"/>
                    <a:pt x="69" y="12"/>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92" name="Freeform 119">
              <a:extLst>
                <a:ext uri="{FF2B5EF4-FFF2-40B4-BE49-F238E27FC236}">
                  <a16:creationId xmlns:a16="http://schemas.microsoft.com/office/drawing/2014/main" id="{B044CF83-67FD-406B-A90D-B7231CBE89F1}"/>
                </a:ext>
              </a:extLst>
            </p:cNvPr>
            <p:cNvSpPr>
              <a:spLocks/>
            </p:cNvSpPr>
            <p:nvPr/>
          </p:nvSpPr>
          <p:spPr bwMode="auto">
            <a:xfrm>
              <a:off x="5688013" y="3900488"/>
              <a:ext cx="133350" cy="87313"/>
            </a:xfrm>
            <a:custGeom>
              <a:avLst/>
              <a:gdLst>
                <a:gd name="T0" fmla="*/ 7 w 69"/>
                <a:gd name="T1" fmla="*/ 45 h 45"/>
                <a:gd name="T2" fmla="*/ 2 w 69"/>
                <a:gd name="T3" fmla="*/ 42 h 45"/>
                <a:gd name="T4" fmla="*/ 4 w 69"/>
                <a:gd name="T5" fmla="*/ 34 h 45"/>
                <a:gd name="T6" fmla="*/ 59 w 69"/>
                <a:gd name="T7" fmla="*/ 2 h 45"/>
                <a:gd name="T8" fmla="*/ 67 w 69"/>
                <a:gd name="T9" fmla="*/ 4 h 45"/>
                <a:gd name="T10" fmla="*/ 65 w 69"/>
                <a:gd name="T11" fmla="*/ 13 h 45"/>
                <a:gd name="T12" fmla="*/ 10 w 69"/>
                <a:gd name="T13" fmla="*/ 44 h 45"/>
                <a:gd name="T14" fmla="*/ 7 w 69"/>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45">
                  <a:moveTo>
                    <a:pt x="7" y="45"/>
                  </a:moveTo>
                  <a:cubicBezTo>
                    <a:pt x="5" y="45"/>
                    <a:pt x="3" y="44"/>
                    <a:pt x="2" y="42"/>
                  </a:cubicBezTo>
                  <a:cubicBezTo>
                    <a:pt x="0" y="39"/>
                    <a:pt x="1" y="35"/>
                    <a:pt x="4" y="34"/>
                  </a:cubicBezTo>
                  <a:cubicBezTo>
                    <a:pt x="59" y="2"/>
                    <a:pt x="59" y="2"/>
                    <a:pt x="59" y="2"/>
                  </a:cubicBezTo>
                  <a:cubicBezTo>
                    <a:pt x="62" y="0"/>
                    <a:pt x="65" y="1"/>
                    <a:pt x="67" y="4"/>
                  </a:cubicBezTo>
                  <a:cubicBezTo>
                    <a:pt x="69" y="7"/>
                    <a:pt x="68" y="11"/>
                    <a:pt x="65" y="13"/>
                  </a:cubicBezTo>
                  <a:cubicBezTo>
                    <a:pt x="10" y="44"/>
                    <a:pt x="10" y="44"/>
                    <a:pt x="10" y="44"/>
                  </a:cubicBezTo>
                  <a:cubicBezTo>
                    <a:pt x="9" y="45"/>
                    <a:pt x="8" y="45"/>
                    <a:pt x="7" y="45"/>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93" name="Freeform 120">
              <a:extLst>
                <a:ext uri="{FF2B5EF4-FFF2-40B4-BE49-F238E27FC236}">
                  <a16:creationId xmlns:a16="http://schemas.microsoft.com/office/drawing/2014/main" id="{151DB179-5122-409E-BD36-0A28C0239F03}"/>
                </a:ext>
              </a:extLst>
            </p:cNvPr>
            <p:cNvSpPr>
              <a:spLocks noEditPoints="1"/>
            </p:cNvSpPr>
            <p:nvPr/>
          </p:nvSpPr>
          <p:spPr bwMode="auto">
            <a:xfrm>
              <a:off x="5826125" y="3544888"/>
              <a:ext cx="442913" cy="528638"/>
            </a:xfrm>
            <a:custGeom>
              <a:avLst/>
              <a:gdLst>
                <a:gd name="T0" fmla="*/ 169 w 231"/>
                <a:gd name="T1" fmla="*/ 276 h 276"/>
                <a:gd name="T2" fmla="*/ 169 w 231"/>
                <a:gd name="T3" fmla="*/ 276 h 276"/>
                <a:gd name="T4" fmla="*/ 61 w 231"/>
                <a:gd name="T5" fmla="*/ 276 h 276"/>
                <a:gd name="T6" fmla="*/ 51 w 231"/>
                <a:gd name="T7" fmla="*/ 265 h 276"/>
                <a:gd name="T8" fmla="*/ 51 w 231"/>
                <a:gd name="T9" fmla="*/ 264 h 276"/>
                <a:gd name="T10" fmla="*/ 44 w 231"/>
                <a:gd name="T11" fmla="*/ 225 h 276"/>
                <a:gd name="T12" fmla="*/ 0 w 231"/>
                <a:gd name="T13" fmla="*/ 116 h 276"/>
                <a:gd name="T14" fmla="*/ 115 w 231"/>
                <a:gd name="T15" fmla="*/ 0 h 276"/>
                <a:gd name="T16" fmla="*/ 231 w 231"/>
                <a:gd name="T17" fmla="*/ 116 h 276"/>
                <a:gd name="T18" fmla="*/ 186 w 231"/>
                <a:gd name="T19" fmla="*/ 225 h 276"/>
                <a:gd name="T20" fmla="*/ 179 w 231"/>
                <a:gd name="T21" fmla="*/ 264 h 276"/>
                <a:gd name="T22" fmla="*/ 179 w 231"/>
                <a:gd name="T23" fmla="*/ 265 h 276"/>
                <a:gd name="T24" fmla="*/ 169 w 231"/>
                <a:gd name="T25" fmla="*/ 276 h 276"/>
                <a:gd name="T26" fmla="*/ 61 w 231"/>
                <a:gd name="T27" fmla="*/ 255 h 276"/>
                <a:gd name="T28" fmla="*/ 52 w 231"/>
                <a:gd name="T29" fmla="*/ 264 h 276"/>
                <a:gd name="T30" fmla="*/ 61 w 231"/>
                <a:gd name="T31" fmla="*/ 255 h 276"/>
                <a:gd name="T32" fmla="*/ 171 w 231"/>
                <a:gd name="T33" fmla="*/ 256 h 276"/>
                <a:gd name="T34" fmla="*/ 174 w 231"/>
                <a:gd name="T35" fmla="*/ 257 h 276"/>
                <a:gd name="T36" fmla="*/ 171 w 231"/>
                <a:gd name="T37" fmla="*/ 256 h 276"/>
                <a:gd name="T38" fmla="*/ 72 w 231"/>
                <a:gd name="T39" fmla="*/ 255 h 276"/>
                <a:gd name="T40" fmla="*/ 159 w 231"/>
                <a:gd name="T41" fmla="*/ 255 h 276"/>
                <a:gd name="T42" fmla="*/ 159 w 231"/>
                <a:gd name="T43" fmla="*/ 247 h 276"/>
                <a:gd name="T44" fmla="*/ 170 w 231"/>
                <a:gd name="T45" fmla="*/ 213 h 276"/>
                <a:gd name="T46" fmla="*/ 211 w 231"/>
                <a:gd name="T47" fmla="*/ 116 h 276"/>
                <a:gd name="T48" fmla="*/ 115 w 231"/>
                <a:gd name="T49" fmla="*/ 21 h 276"/>
                <a:gd name="T50" fmla="*/ 20 w 231"/>
                <a:gd name="T51" fmla="*/ 116 h 276"/>
                <a:gd name="T52" fmla="*/ 60 w 231"/>
                <a:gd name="T53" fmla="*/ 213 h 276"/>
                <a:gd name="T54" fmla="*/ 71 w 231"/>
                <a:gd name="T55" fmla="*/ 247 h 276"/>
                <a:gd name="T56" fmla="*/ 72 w 231"/>
                <a:gd name="T57" fmla="*/ 25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1" h="276">
                  <a:moveTo>
                    <a:pt x="169" y="276"/>
                  </a:moveTo>
                  <a:cubicBezTo>
                    <a:pt x="169" y="276"/>
                    <a:pt x="169" y="276"/>
                    <a:pt x="169" y="276"/>
                  </a:cubicBezTo>
                  <a:cubicBezTo>
                    <a:pt x="61" y="276"/>
                    <a:pt x="61" y="276"/>
                    <a:pt x="61" y="276"/>
                  </a:cubicBezTo>
                  <a:cubicBezTo>
                    <a:pt x="56" y="276"/>
                    <a:pt x="51" y="271"/>
                    <a:pt x="51" y="265"/>
                  </a:cubicBezTo>
                  <a:cubicBezTo>
                    <a:pt x="51" y="265"/>
                    <a:pt x="51" y="265"/>
                    <a:pt x="51" y="264"/>
                  </a:cubicBezTo>
                  <a:cubicBezTo>
                    <a:pt x="52" y="257"/>
                    <a:pt x="51" y="235"/>
                    <a:pt x="44" y="225"/>
                  </a:cubicBezTo>
                  <a:cubicBezTo>
                    <a:pt x="1" y="170"/>
                    <a:pt x="0" y="116"/>
                    <a:pt x="0" y="116"/>
                  </a:cubicBezTo>
                  <a:cubicBezTo>
                    <a:pt x="0" y="52"/>
                    <a:pt x="52" y="0"/>
                    <a:pt x="115" y="0"/>
                  </a:cubicBezTo>
                  <a:cubicBezTo>
                    <a:pt x="179" y="0"/>
                    <a:pt x="231" y="52"/>
                    <a:pt x="231" y="116"/>
                  </a:cubicBezTo>
                  <a:cubicBezTo>
                    <a:pt x="231" y="116"/>
                    <a:pt x="229" y="170"/>
                    <a:pt x="186" y="225"/>
                  </a:cubicBezTo>
                  <a:cubicBezTo>
                    <a:pt x="179" y="235"/>
                    <a:pt x="178" y="257"/>
                    <a:pt x="179" y="264"/>
                  </a:cubicBezTo>
                  <a:cubicBezTo>
                    <a:pt x="179" y="264"/>
                    <a:pt x="179" y="265"/>
                    <a:pt x="179" y="265"/>
                  </a:cubicBezTo>
                  <a:cubicBezTo>
                    <a:pt x="179" y="271"/>
                    <a:pt x="174" y="276"/>
                    <a:pt x="169" y="276"/>
                  </a:cubicBezTo>
                  <a:close/>
                  <a:moveTo>
                    <a:pt x="61" y="255"/>
                  </a:moveTo>
                  <a:cubicBezTo>
                    <a:pt x="56" y="255"/>
                    <a:pt x="52" y="260"/>
                    <a:pt x="52" y="264"/>
                  </a:cubicBezTo>
                  <a:cubicBezTo>
                    <a:pt x="52" y="259"/>
                    <a:pt x="56" y="255"/>
                    <a:pt x="61" y="255"/>
                  </a:cubicBezTo>
                  <a:close/>
                  <a:moveTo>
                    <a:pt x="171" y="256"/>
                  </a:moveTo>
                  <a:cubicBezTo>
                    <a:pt x="172" y="256"/>
                    <a:pt x="173" y="256"/>
                    <a:pt x="174" y="257"/>
                  </a:cubicBezTo>
                  <a:cubicBezTo>
                    <a:pt x="173" y="256"/>
                    <a:pt x="172" y="256"/>
                    <a:pt x="171" y="256"/>
                  </a:cubicBezTo>
                  <a:close/>
                  <a:moveTo>
                    <a:pt x="72" y="255"/>
                  </a:moveTo>
                  <a:cubicBezTo>
                    <a:pt x="159" y="255"/>
                    <a:pt x="159" y="255"/>
                    <a:pt x="159" y="255"/>
                  </a:cubicBezTo>
                  <a:cubicBezTo>
                    <a:pt x="159" y="251"/>
                    <a:pt x="159" y="247"/>
                    <a:pt x="159" y="247"/>
                  </a:cubicBezTo>
                  <a:cubicBezTo>
                    <a:pt x="161" y="232"/>
                    <a:pt x="164" y="221"/>
                    <a:pt x="170" y="213"/>
                  </a:cubicBezTo>
                  <a:cubicBezTo>
                    <a:pt x="209" y="163"/>
                    <a:pt x="211" y="116"/>
                    <a:pt x="211" y="116"/>
                  </a:cubicBezTo>
                  <a:cubicBezTo>
                    <a:pt x="211" y="63"/>
                    <a:pt x="168" y="21"/>
                    <a:pt x="115" y="21"/>
                  </a:cubicBezTo>
                  <a:cubicBezTo>
                    <a:pt x="63" y="21"/>
                    <a:pt x="20" y="63"/>
                    <a:pt x="20" y="116"/>
                  </a:cubicBezTo>
                  <a:cubicBezTo>
                    <a:pt x="20" y="116"/>
                    <a:pt x="21" y="163"/>
                    <a:pt x="60" y="213"/>
                  </a:cubicBezTo>
                  <a:cubicBezTo>
                    <a:pt x="66" y="221"/>
                    <a:pt x="70" y="232"/>
                    <a:pt x="71" y="247"/>
                  </a:cubicBezTo>
                  <a:cubicBezTo>
                    <a:pt x="71" y="247"/>
                    <a:pt x="72" y="251"/>
                    <a:pt x="72" y="255"/>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94" name="Freeform 121">
              <a:extLst>
                <a:ext uri="{FF2B5EF4-FFF2-40B4-BE49-F238E27FC236}">
                  <a16:creationId xmlns:a16="http://schemas.microsoft.com/office/drawing/2014/main" id="{5CC568AB-113B-4609-BD3D-C1C2A70E12FF}"/>
                </a:ext>
              </a:extLst>
            </p:cNvPr>
            <p:cNvSpPr>
              <a:spLocks/>
            </p:cNvSpPr>
            <p:nvPr/>
          </p:nvSpPr>
          <p:spPr bwMode="auto">
            <a:xfrm>
              <a:off x="5932488" y="4075113"/>
              <a:ext cx="230188" cy="38100"/>
            </a:xfrm>
            <a:custGeom>
              <a:avLst/>
              <a:gdLst>
                <a:gd name="T0" fmla="*/ 110 w 120"/>
                <a:gd name="T1" fmla="*/ 20 h 20"/>
                <a:gd name="T2" fmla="*/ 10 w 120"/>
                <a:gd name="T3" fmla="*/ 20 h 20"/>
                <a:gd name="T4" fmla="*/ 0 w 120"/>
                <a:gd name="T5" fmla="*/ 10 h 20"/>
                <a:gd name="T6" fmla="*/ 10 w 120"/>
                <a:gd name="T7" fmla="*/ 0 h 20"/>
                <a:gd name="T8" fmla="*/ 110 w 120"/>
                <a:gd name="T9" fmla="*/ 0 h 20"/>
                <a:gd name="T10" fmla="*/ 120 w 120"/>
                <a:gd name="T11" fmla="*/ 10 h 20"/>
                <a:gd name="T12" fmla="*/ 110 w 120"/>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20" h="20">
                  <a:moveTo>
                    <a:pt x="110" y="20"/>
                  </a:moveTo>
                  <a:cubicBezTo>
                    <a:pt x="10" y="20"/>
                    <a:pt x="10" y="20"/>
                    <a:pt x="10" y="20"/>
                  </a:cubicBezTo>
                  <a:cubicBezTo>
                    <a:pt x="5" y="20"/>
                    <a:pt x="0" y="16"/>
                    <a:pt x="0" y="10"/>
                  </a:cubicBezTo>
                  <a:cubicBezTo>
                    <a:pt x="0" y="4"/>
                    <a:pt x="5" y="0"/>
                    <a:pt x="10" y="0"/>
                  </a:cubicBezTo>
                  <a:cubicBezTo>
                    <a:pt x="110" y="0"/>
                    <a:pt x="110" y="0"/>
                    <a:pt x="110" y="0"/>
                  </a:cubicBezTo>
                  <a:cubicBezTo>
                    <a:pt x="116" y="0"/>
                    <a:pt x="120" y="4"/>
                    <a:pt x="120" y="10"/>
                  </a:cubicBezTo>
                  <a:cubicBezTo>
                    <a:pt x="120" y="16"/>
                    <a:pt x="116" y="20"/>
                    <a:pt x="110" y="20"/>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95" name="Freeform 122">
              <a:extLst>
                <a:ext uri="{FF2B5EF4-FFF2-40B4-BE49-F238E27FC236}">
                  <a16:creationId xmlns:a16="http://schemas.microsoft.com/office/drawing/2014/main" id="{2DAC9A5E-7946-4EC1-8A7B-D97EE76F2D7C}"/>
                </a:ext>
              </a:extLst>
            </p:cNvPr>
            <p:cNvSpPr>
              <a:spLocks/>
            </p:cNvSpPr>
            <p:nvPr/>
          </p:nvSpPr>
          <p:spPr bwMode="auto">
            <a:xfrm>
              <a:off x="5945188" y="4114801"/>
              <a:ext cx="203200" cy="41275"/>
            </a:xfrm>
            <a:custGeom>
              <a:avLst/>
              <a:gdLst>
                <a:gd name="T0" fmla="*/ 96 w 106"/>
                <a:gd name="T1" fmla="*/ 21 h 21"/>
                <a:gd name="T2" fmla="*/ 11 w 106"/>
                <a:gd name="T3" fmla="*/ 21 h 21"/>
                <a:gd name="T4" fmla="*/ 0 w 106"/>
                <a:gd name="T5" fmla="*/ 11 h 21"/>
                <a:gd name="T6" fmla="*/ 11 w 106"/>
                <a:gd name="T7" fmla="*/ 0 h 21"/>
                <a:gd name="T8" fmla="*/ 96 w 106"/>
                <a:gd name="T9" fmla="*/ 0 h 21"/>
                <a:gd name="T10" fmla="*/ 106 w 106"/>
                <a:gd name="T11" fmla="*/ 11 h 21"/>
                <a:gd name="T12" fmla="*/ 96 w 106"/>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06" h="21">
                  <a:moveTo>
                    <a:pt x="96" y="21"/>
                  </a:moveTo>
                  <a:cubicBezTo>
                    <a:pt x="11" y="21"/>
                    <a:pt x="11" y="21"/>
                    <a:pt x="11" y="21"/>
                  </a:cubicBezTo>
                  <a:cubicBezTo>
                    <a:pt x="5" y="21"/>
                    <a:pt x="0" y="16"/>
                    <a:pt x="0" y="11"/>
                  </a:cubicBezTo>
                  <a:cubicBezTo>
                    <a:pt x="0" y="5"/>
                    <a:pt x="5" y="0"/>
                    <a:pt x="11" y="0"/>
                  </a:cubicBezTo>
                  <a:cubicBezTo>
                    <a:pt x="96" y="0"/>
                    <a:pt x="96" y="0"/>
                    <a:pt x="96" y="0"/>
                  </a:cubicBezTo>
                  <a:cubicBezTo>
                    <a:pt x="102" y="0"/>
                    <a:pt x="106" y="5"/>
                    <a:pt x="106" y="11"/>
                  </a:cubicBezTo>
                  <a:cubicBezTo>
                    <a:pt x="106" y="16"/>
                    <a:pt x="102" y="21"/>
                    <a:pt x="96" y="21"/>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96" name="Freeform 123">
              <a:extLst>
                <a:ext uri="{FF2B5EF4-FFF2-40B4-BE49-F238E27FC236}">
                  <a16:creationId xmlns:a16="http://schemas.microsoft.com/office/drawing/2014/main" id="{0CF835E0-4EE4-49B9-8B5E-BB5C2890E7C5}"/>
                </a:ext>
              </a:extLst>
            </p:cNvPr>
            <p:cNvSpPr>
              <a:spLocks/>
            </p:cNvSpPr>
            <p:nvPr/>
          </p:nvSpPr>
          <p:spPr bwMode="auto">
            <a:xfrm>
              <a:off x="5970588" y="4156076"/>
              <a:ext cx="152400" cy="39688"/>
            </a:xfrm>
            <a:custGeom>
              <a:avLst/>
              <a:gdLst>
                <a:gd name="T0" fmla="*/ 70 w 80"/>
                <a:gd name="T1" fmla="*/ 21 h 21"/>
                <a:gd name="T2" fmla="*/ 10 w 80"/>
                <a:gd name="T3" fmla="*/ 21 h 21"/>
                <a:gd name="T4" fmla="*/ 0 w 80"/>
                <a:gd name="T5" fmla="*/ 11 h 21"/>
                <a:gd name="T6" fmla="*/ 10 w 80"/>
                <a:gd name="T7" fmla="*/ 0 h 21"/>
                <a:gd name="T8" fmla="*/ 70 w 80"/>
                <a:gd name="T9" fmla="*/ 0 h 21"/>
                <a:gd name="T10" fmla="*/ 80 w 80"/>
                <a:gd name="T11" fmla="*/ 11 h 21"/>
                <a:gd name="T12" fmla="*/ 70 w 80"/>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80" h="21">
                  <a:moveTo>
                    <a:pt x="70" y="21"/>
                  </a:moveTo>
                  <a:cubicBezTo>
                    <a:pt x="10" y="21"/>
                    <a:pt x="10" y="21"/>
                    <a:pt x="10" y="21"/>
                  </a:cubicBezTo>
                  <a:cubicBezTo>
                    <a:pt x="5" y="21"/>
                    <a:pt x="0" y="16"/>
                    <a:pt x="0" y="11"/>
                  </a:cubicBezTo>
                  <a:cubicBezTo>
                    <a:pt x="0" y="5"/>
                    <a:pt x="5" y="0"/>
                    <a:pt x="10" y="0"/>
                  </a:cubicBezTo>
                  <a:cubicBezTo>
                    <a:pt x="70" y="0"/>
                    <a:pt x="70" y="0"/>
                    <a:pt x="70" y="0"/>
                  </a:cubicBezTo>
                  <a:cubicBezTo>
                    <a:pt x="76" y="0"/>
                    <a:pt x="80" y="5"/>
                    <a:pt x="80" y="11"/>
                  </a:cubicBezTo>
                  <a:cubicBezTo>
                    <a:pt x="80" y="16"/>
                    <a:pt x="76" y="21"/>
                    <a:pt x="70" y="21"/>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97" name="Freeform 124">
              <a:extLst>
                <a:ext uri="{FF2B5EF4-FFF2-40B4-BE49-F238E27FC236}">
                  <a16:creationId xmlns:a16="http://schemas.microsoft.com/office/drawing/2014/main" id="{8B2A2F8A-F565-4696-B0ED-E20A15059B5A}"/>
                </a:ext>
              </a:extLst>
            </p:cNvPr>
            <p:cNvSpPr>
              <a:spLocks/>
            </p:cNvSpPr>
            <p:nvPr/>
          </p:nvSpPr>
          <p:spPr bwMode="auto">
            <a:xfrm>
              <a:off x="5294313" y="3771901"/>
              <a:ext cx="517525" cy="720725"/>
            </a:xfrm>
            <a:custGeom>
              <a:avLst/>
              <a:gdLst>
                <a:gd name="T0" fmla="*/ 0 w 270"/>
                <a:gd name="T1" fmla="*/ 0 h 376"/>
                <a:gd name="T2" fmla="*/ 270 w 270"/>
                <a:gd name="T3" fmla="*/ 376 h 376"/>
              </a:gdLst>
              <a:ahLst/>
              <a:cxnLst>
                <a:cxn ang="0">
                  <a:pos x="T0" y="T1"/>
                </a:cxn>
                <a:cxn ang="0">
                  <a:pos x="T2" y="T3"/>
                </a:cxn>
              </a:cxnLst>
              <a:rect l="0" t="0" r="r" b="b"/>
              <a:pathLst>
                <a:path w="270" h="376">
                  <a:moveTo>
                    <a:pt x="0" y="0"/>
                  </a:moveTo>
                  <a:cubicBezTo>
                    <a:pt x="0" y="175"/>
                    <a:pt x="113" y="323"/>
                    <a:pt x="270" y="376"/>
                  </a:cubicBezTo>
                </a:path>
              </a:pathLst>
            </a:custGeom>
            <a:noFill/>
            <a:ln w="142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98" name="Line 125">
              <a:extLst>
                <a:ext uri="{FF2B5EF4-FFF2-40B4-BE49-F238E27FC236}">
                  <a16:creationId xmlns:a16="http://schemas.microsoft.com/office/drawing/2014/main" id="{C8510ABD-522C-4535-B395-B1042CE553D1}"/>
                </a:ext>
              </a:extLst>
            </p:cNvPr>
            <p:cNvSpPr>
              <a:spLocks noChangeShapeType="1"/>
            </p:cNvSpPr>
            <p:nvPr/>
          </p:nvSpPr>
          <p:spPr bwMode="auto">
            <a:xfrm flipH="1">
              <a:off x="5464175" y="4514851"/>
              <a:ext cx="347663" cy="501650"/>
            </a:xfrm>
            <a:prstGeom prst="line">
              <a:avLst/>
            </a:prstGeom>
            <a:noFill/>
            <a:ln w="142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299" name="Freeform 126">
              <a:extLst>
                <a:ext uri="{FF2B5EF4-FFF2-40B4-BE49-F238E27FC236}">
                  <a16:creationId xmlns:a16="http://schemas.microsoft.com/office/drawing/2014/main" id="{8DB5AA45-5D77-4EDB-80ED-614CDE3DD209}"/>
                </a:ext>
              </a:extLst>
            </p:cNvPr>
            <p:cNvSpPr>
              <a:spLocks/>
            </p:cNvSpPr>
            <p:nvPr/>
          </p:nvSpPr>
          <p:spPr bwMode="auto">
            <a:xfrm>
              <a:off x="4868863" y="4465638"/>
              <a:ext cx="595313" cy="550863"/>
            </a:xfrm>
            <a:custGeom>
              <a:avLst/>
              <a:gdLst>
                <a:gd name="T0" fmla="*/ 0 w 311"/>
                <a:gd name="T1" fmla="*/ 0 h 287"/>
                <a:gd name="T2" fmla="*/ 311 w 311"/>
                <a:gd name="T3" fmla="*/ 287 h 287"/>
              </a:gdLst>
              <a:ahLst/>
              <a:cxnLst>
                <a:cxn ang="0">
                  <a:pos x="T0" y="T1"/>
                </a:cxn>
                <a:cxn ang="0">
                  <a:pos x="T2" y="T3"/>
                </a:cxn>
              </a:cxnLst>
              <a:rect l="0" t="0" r="r" b="b"/>
              <a:pathLst>
                <a:path w="311" h="287">
                  <a:moveTo>
                    <a:pt x="0" y="0"/>
                  </a:moveTo>
                  <a:cubicBezTo>
                    <a:pt x="72" y="125"/>
                    <a:pt x="181" y="225"/>
                    <a:pt x="311" y="287"/>
                  </a:cubicBezTo>
                </a:path>
              </a:pathLst>
            </a:custGeom>
            <a:noFill/>
            <a:ln w="142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00" name="Freeform 127">
              <a:extLst>
                <a:ext uri="{FF2B5EF4-FFF2-40B4-BE49-F238E27FC236}">
                  <a16:creationId xmlns:a16="http://schemas.microsoft.com/office/drawing/2014/main" id="{C007717D-D870-45DB-8E3D-80CE78282604}"/>
                </a:ext>
              </a:extLst>
            </p:cNvPr>
            <p:cNvSpPr>
              <a:spLocks/>
            </p:cNvSpPr>
            <p:nvPr/>
          </p:nvSpPr>
          <p:spPr bwMode="auto">
            <a:xfrm>
              <a:off x="4367213" y="1651001"/>
              <a:ext cx="1687513" cy="835025"/>
            </a:xfrm>
            <a:custGeom>
              <a:avLst/>
              <a:gdLst>
                <a:gd name="T0" fmla="*/ 881 w 881"/>
                <a:gd name="T1" fmla="*/ 0 h 436"/>
                <a:gd name="T2" fmla="*/ 284 w 881"/>
                <a:gd name="T3" fmla="*/ 174 h 436"/>
                <a:gd name="T4" fmla="*/ 0 w 881"/>
                <a:gd name="T5" fmla="*/ 436 h 436"/>
              </a:gdLst>
              <a:ahLst/>
              <a:cxnLst>
                <a:cxn ang="0">
                  <a:pos x="T0" y="T1"/>
                </a:cxn>
                <a:cxn ang="0">
                  <a:pos x="T2" y="T3"/>
                </a:cxn>
                <a:cxn ang="0">
                  <a:pos x="T4" y="T5"/>
                </a:cxn>
              </a:cxnLst>
              <a:rect l="0" t="0" r="r" b="b"/>
              <a:pathLst>
                <a:path w="881" h="436">
                  <a:moveTo>
                    <a:pt x="881" y="0"/>
                  </a:moveTo>
                  <a:cubicBezTo>
                    <a:pt x="661" y="0"/>
                    <a:pt x="456" y="64"/>
                    <a:pt x="284" y="174"/>
                  </a:cubicBezTo>
                  <a:cubicBezTo>
                    <a:pt x="175" y="245"/>
                    <a:pt x="79" y="333"/>
                    <a:pt x="0" y="436"/>
                  </a:cubicBezTo>
                </a:path>
              </a:pathLst>
            </a:custGeom>
            <a:noFill/>
            <a:ln w="142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01" name="Oval 128">
              <a:extLst>
                <a:ext uri="{FF2B5EF4-FFF2-40B4-BE49-F238E27FC236}">
                  <a16:creationId xmlns:a16="http://schemas.microsoft.com/office/drawing/2014/main" id="{051FD00E-5D6C-49DF-9D6B-AF509AEAEC7A}"/>
                </a:ext>
              </a:extLst>
            </p:cNvPr>
            <p:cNvSpPr>
              <a:spLocks noChangeArrowheads="1"/>
            </p:cNvSpPr>
            <p:nvPr/>
          </p:nvSpPr>
          <p:spPr bwMode="auto">
            <a:xfrm>
              <a:off x="5380038" y="4924426"/>
              <a:ext cx="168275" cy="169863"/>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02" name="Oval 129">
              <a:extLst>
                <a:ext uri="{FF2B5EF4-FFF2-40B4-BE49-F238E27FC236}">
                  <a16:creationId xmlns:a16="http://schemas.microsoft.com/office/drawing/2014/main" id="{0986507A-3F74-4CEF-9BF0-7586EBDC1483}"/>
                </a:ext>
              </a:extLst>
            </p:cNvPr>
            <p:cNvSpPr>
              <a:spLocks noChangeArrowheads="1"/>
            </p:cNvSpPr>
            <p:nvPr/>
          </p:nvSpPr>
          <p:spPr bwMode="auto">
            <a:xfrm>
              <a:off x="5224463" y="3706813"/>
              <a:ext cx="133350" cy="130175"/>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03" name="Oval 130">
              <a:extLst>
                <a:ext uri="{FF2B5EF4-FFF2-40B4-BE49-F238E27FC236}">
                  <a16:creationId xmlns:a16="http://schemas.microsoft.com/office/drawing/2014/main" id="{ACF69CAF-9A44-4A98-BCE7-4544714A7897}"/>
                </a:ext>
              </a:extLst>
            </p:cNvPr>
            <p:cNvSpPr>
              <a:spLocks noChangeArrowheads="1"/>
            </p:cNvSpPr>
            <p:nvPr/>
          </p:nvSpPr>
          <p:spPr bwMode="auto">
            <a:xfrm>
              <a:off x="5770563" y="1366838"/>
              <a:ext cx="568325" cy="568325"/>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04" name="Oval 131">
              <a:extLst>
                <a:ext uri="{FF2B5EF4-FFF2-40B4-BE49-F238E27FC236}">
                  <a16:creationId xmlns:a16="http://schemas.microsoft.com/office/drawing/2014/main" id="{AB6DAD7A-ACC0-4452-B8CA-1A43405AA6BB}"/>
                </a:ext>
              </a:extLst>
            </p:cNvPr>
            <p:cNvSpPr>
              <a:spLocks noChangeArrowheads="1"/>
            </p:cNvSpPr>
            <p:nvPr/>
          </p:nvSpPr>
          <p:spPr bwMode="auto">
            <a:xfrm>
              <a:off x="4159250" y="2279651"/>
              <a:ext cx="414338" cy="415925"/>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05" name="Oval 132">
              <a:extLst>
                <a:ext uri="{FF2B5EF4-FFF2-40B4-BE49-F238E27FC236}">
                  <a16:creationId xmlns:a16="http://schemas.microsoft.com/office/drawing/2014/main" id="{723CA938-DC9D-496E-9EFC-4AACBC280049}"/>
                </a:ext>
              </a:extLst>
            </p:cNvPr>
            <p:cNvSpPr>
              <a:spLocks noChangeArrowheads="1"/>
            </p:cNvSpPr>
            <p:nvPr/>
          </p:nvSpPr>
          <p:spPr bwMode="auto">
            <a:xfrm>
              <a:off x="5895975" y="2251076"/>
              <a:ext cx="317500" cy="317500"/>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06" name="Oval 133">
              <a:extLst>
                <a:ext uri="{FF2B5EF4-FFF2-40B4-BE49-F238E27FC236}">
                  <a16:creationId xmlns:a16="http://schemas.microsoft.com/office/drawing/2014/main" id="{D783EF71-AD10-4EAD-AE94-E8E4544D8794}"/>
                </a:ext>
              </a:extLst>
            </p:cNvPr>
            <p:cNvSpPr>
              <a:spLocks noChangeArrowheads="1"/>
            </p:cNvSpPr>
            <p:nvPr/>
          </p:nvSpPr>
          <p:spPr bwMode="auto">
            <a:xfrm>
              <a:off x="4594225" y="4195763"/>
              <a:ext cx="544513" cy="542925"/>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07" name="Line 134">
              <a:extLst>
                <a:ext uri="{FF2B5EF4-FFF2-40B4-BE49-F238E27FC236}">
                  <a16:creationId xmlns:a16="http://schemas.microsoft.com/office/drawing/2014/main" id="{5C7894BF-0071-4F35-8552-46F6386EF70E}"/>
                </a:ext>
              </a:extLst>
            </p:cNvPr>
            <p:cNvSpPr>
              <a:spLocks noChangeShapeType="1"/>
            </p:cNvSpPr>
            <p:nvPr/>
          </p:nvSpPr>
          <p:spPr bwMode="auto">
            <a:xfrm>
              <a:off x="6054725" y="1651001"/>
              <a:ext cx="0" cy="758825"/>
            </a:xfrm>
            <a:prstGeom prst="line">
              <a:avLst/>
            </a:prstGeom>
            <a:noFill/>
            <a:ln w="14288" cap="flat">
              <a:solidFill>
                <a:srgbClr val="4DBD9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08" name="Freeform 135">
              <a:extLst>
                <a:ext uri="{FF2B5EF4-FFF2-40B4-BE49-F238E27FC236}">
                  <a16:creationId xmlns:a16="http://schemas.microsoft.com/office/drawing/2014/main" id="{5F3E01CB-13B9-47BC-AE94-F5A64D0A44C8}"/>
                </a:ext>
              </a:extLst>
            </p:cNvPr>
            <p:cNvSpPr>
              <a:spLocks/>
            </p:cNvSpPr>
            <p:nvPr/>
          </p:nvSpPr>
          <p:spPr bwMode="auto">
            <a:xfrm>
              <a:off x="4684713" y="2409826"/>
              <a:ext cx="1370013" cy="1370013"/>
            </a:xfrm>
            <a:custGeom>
              <a:avLst/>
              <a:gdLst>
                <a:gd name="T0" fmla="*/ 715 w 715"/>
                <a:gd name="T1" fmla="*/ 0 h 715"/>
                <a:gd name="T2" fmla="*/ 373 w 715"/>
                <a:gd name="T3" fmla="*/ 87 h 715"/>
                <a:gd name="T4" fmla="*/ 56 w 715"/>
                <a:gd name="T5" fmla="*/ 437 h 715"/>
                <a:gd name="T6" fmla="*/ 0 w 715"/>
                <a:gd name="T7" fmla="*/ 715 h 715"/>
              </a:gdLst>
              <a:ahLst/>
              <a:cxnLst>
                <a:cxn ang="0">
                  <a:pos x="T0" y="T1"/>
                </a:cxn>
                <a:cxn ang="0">
                  <a:pos x="T2" y="T3"/>
                </a:cxn>
                <a:cxn ang="0">
                  <a:pos x="T4" y="T5"/>
                </a:cxn>
                <a:cxn ang="0">
                  <a:pos x="T6" y="T7"/>
                </a:cxn>
              </a:cxnLst>
              <a:rect l="0" t="0" r="r" b="b"/>
              <a:pathLst>
                <a:path w="715" h="715">
                  <a:moveTo>
                    <a:pt x="715" y="0"/>
                  </a:moveTo>
                  <a:cubicBezTo>
                    <a:pt x="591" y="0"/>
                    <a:pt x="474" y="32"/>
                    <a:pt x="373" y="87"/>
                  </a:cubicBezTo>
                  <a:cubicBezTo>
                    <a:pt x="232" y="164"/>
                    <a:pt x="119" y="288"/>
                    <a:pt x="56" y="437"/>
                  </a:cubicBezTo>
                  <a:cubicBezTo>
                    <a:pt x="20" y="522"/>
                    <a:pt x="0" y="616"/>
                    <a:pt x="0" y="715"/>
                  </a:cubicBezTo>
                </a:path>
              </a:pathLst>
            </a:custGeom>
            <a:noFill/>
            <a:ln w="142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09" name="Line 136">
              <a:extLst>
                <a:ext uri="{FF2B5EF4-FFF2-40B4-BE49-F238E27FC236}">
                  <a16:creationId xmlns:a16="http://schemas.microsoft.com/office/drawing/2014/main" id="{F9571B2E-4862-4C37-AE4B-13067CC1100E}"/>
                </a:ext>
              </a:extLst>
            </p:cNvPr>
            <p:cNvSpPr>
              <a:spLocks noChangeShapeType="1"/>
            </p:cNvSpPr>
            <p:nvPr/>
          </p:nvSpPr>
          <p:spPr bwMode="auto">
            <a:xfrm>
              <a:off x="4852988" y="3771901"/>
              <a:ext cx="441325" cy="0"/>
            </a:xfrm>
            <a:prstGeom prst="line">
              <a:avLst/>
            </a:prstGeom>
            <a:noFill/>
            <a:ln w="142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10" name="Oval 137">
              <a:extLst>
                <a:ext uri="{FF2B5EF4-FFF2-40B4-BE49-F238E27FC236}">
                  <a16:creationId xmlns:a16="http://schemas.microsoft.com/office/drawing/2014/main" id="{D61A5B56-0CBD-474A-9365-F0A5D2A36FAC}"/>
                </a:ext>
              </a:extLst>
            </p:cNvPr>
            <p:cNvSpPr>
              <a:spLocks noChangeArrowheads="1"/>
            </p:cNvSpPr>
            <p:nvPr/>
          </p:nvSpPr>
          <p:spPr bwMode="auto">
            <a:xfrm>
              <a:off x="5678488" y="4348163"/>
              <a:ext cx="307975" cy="306388"/>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11" name="Oval 138">
              <a:extLst>
                <a:ext uri="{FF2B5EF4-FFF2-40B4-BE49-F238E27FC236}">
                  <a16:creationId xmlns:a16="http://schemas.microsoft.com/office/drawing/2014/main" id="{065441E1-1539-477A-A9BE-0F964939BB61}"/>
                </a:ext>
              </a:extLst>
            </p:cNvPr>
            <p:cNvSpPr>
              <a:spLocks noChangeArrowheads="1"/>
            </p:cNvSpPr>
            <p:nvPr/>
          </p:nvSpPr>
          <p:spPr bwMode="auto">
            <a:xfrm>
              <a:off x="4516438" y="3611563"/>
              <a:ext cx="338138" cy="339725"/>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12" name="Freeform 139">
              <a:extLst>
                <a:ext uri="{FF2B5EF4-FFF2-40B4-BE49-F238E27FC236}">
                  <a16:creationId xmlns:a16="http://schemas.microsoft.com/office/drawing/2014/main" id="{6E41B3F1-8EF7-4F7B-B5FF-4498B6714563}"/>
                </a:ext>
              </a:extLst>
            </p:cNvPr>
            <p:cNvSpPr>
              <a:spLocks/>
            </p:cNvSpPr>
            <p:nvPr/>
          </p:nvSpPr>
          <p:spPr bwMode="auto">
            <a:xfrm>
              <a:off x="4595813" y="3679826"/>
              <a:ext cx="176213" cy="200025"/>
            </a:xfrm>
            <a:custGeom>
              <a:avLst/>
              <a:gdLst>
                <a:gd name="T0" fmla="*/ 91 w 92"/>
                <a:gd name="T1" fmla="*/ 70 h 104"/>
                <a:gd name="T2" fmla="*/ 91 w 92"/>
                <a:gd name="T3" fmla="*/ 70 h 104"/>
                <a:gd name="T4" fmla="*/ 91 w 92"/>
                <a:gd name="T5" fmla="*/ 22 h 104"/>
                <a:gd name="T6" fmla="*/ 91 w 92"/>
                <a:gd name="T7" fmla="*/ 4 h 104"/>
                <a:gd name="T8" fmla="*/ 90 w 92"/>
                <a:gd name="T9" fmla="*/ 1 h 104"/>
                <a:gd name="T10" fmla="*/ 86 w 92"/>
                <a:gd name="T11" fmla="*/ 0 h 104"/>
                <a:gd name="T12" fmla="*/ 30 w 92"/>
                <a:gd name="T13" fmla="*/ 14 h 104"/>
                <a:gd name="T14" fmla="*/ 27 w 92"/>
                <a:gd name="T15" fmla="*/ 18 h 104"/>
                <a:gd name="T16" fmla="*/ 27 w 92"/>
                <a:gd name="T17" fmla="*/ 35 h 104"/>
                <a:gd name="T18" fmla="*/ 27 w 92"/>
                <a:gd name="T19" fmla="*/ 76 h 104"/>
                <a:gd name="T20" fmla="*/ 25 w 92"/>
                <a:gd name="T21" fmla="*/ 76 h 104"/>
                <a:gd name="T22" fmla="*/ 15 w 92"/>
                <a:gd name="T23" fmla="*/ 78 h 104"/>
                <a:gd name="T24" fmla="*/ 1 w 92"/>
                <a:gd name="T25" fmla="*/ 97 h 104"/>
                <a:gd name="T26" fmla="*/ 11 w 92"/>
                <a:gd name="T27" fmla="*/ 104 h 104"/>
                <a:gd name="T28" fmla="*/ 21 w 92"/>
                <a:gd name="T29" fmla="*/ 101 h 104"/>
                <a:gd name="T30" fmla="*/ 35 w 92"/>
                <a:gd name="T31" fmla="*/ 84 h 104"/>
                <a:gd name="T32" fmla="*/ 35 w 92"/>
                <a:gd name="T33" fmla="*/ 84 h 104"/>
                <a:gd name="T34" fmla="*/ 35 w 92"/>
                <a:gd name="T35" fmla="*/ 38 h 104"/>
                <a:gd name="T36" fmla="*/ 84 w 92"/>
                <a:gd name="T37" fmla="*/ 27 h 104"/>
                <a:gd name="T38" fmla="*/ 84 w 92"/>
                <a:gd name="T39" fmla="*/ 63 h 104"/>
                <a:gd name="T40" fmla="*/ 81 w 92"/>
                <a:gd name="T41" fmla="*/ 62 h 104"/>
                <a:gd name="T42" fmla="*/ 71 w 92"/>
                <a:gd name="T43" fmla="*/ 65 h 104"/>
                <a:gd name="T44" fmla="*/ 57 w 92"/>
                <a:gd name="T45" fmla="*/ 83 h 104"/>
                <a:gd name="T46" fmla="*/ 67 w 92"/>
                <a:gd name="T47" fmla="*/ 90 h 104"/>
                <a:gd name="T48" fmla="*/ 77 w 92"/>
                <a:gd name="T49" fmla="*/ 88 h 104"/>
                <a:gd name="T50" fmla="*/ 91 w 92"/>
                <a:gd name="T51" fmla="*/ 7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2" h="104">
                  <a:moveTo>
                    <a:pt x="91" y="70"/>
                  </a:moveTo>
                  <a:cubicBezTo>
                    <a:pt x="91" y="70"/>
                    <a:pt x="91" y="70"/>
                    <a:pt x="91" y="70"/>
                  </a:cubicBezTo>
                  <a:cubicBezTo>
                    <a:pt x="91" y="22"/>
                    <a:pt x="91" y="22"/>
                    <a:pt x="91" y="22"/>
                  </a:cubicBezTo>
                  <a:cubicBezTo>
                    <a:pt x="91" y="4"/>
                    <a:pt x="91" y="4"/>
                    <a:pt x="91" y="4"/>
                  </a:cubicBezTo>
                  <a:cubicBezTo>
                    <a:pt x="91" y="3"/>
                    <a:pt x="91" y="2"/>
                    <a:pt x="90" y="1"/>
                  </a:cubicBezTo>
                  <a:cubicBezTo>
                    <a:pt x="89" y="0"/>
                    <a:pt x="88" y="0"/>
                    <a:pt x="86" y="0"/>
                  </a:cubicBezTo>
                  <a:cubicBezTo>
                    <a:pt x="30" y="14"/>
                    <a:pt x="30" y="14"/>
                    <a:pt x="30" y="14"/>
                  </a:cubicBezTo>
                  <a:cubicBezTo>
                    <a:pt x="29" y="14"/>
                    <a:pt x="27" y="16"/>
                    <a:pt x="27" y="18"/>
                  </a:cubicBezTo>
                  <a:cubicBezTo>
                    <a:pt x="27" y="35"/>
                    <a:pt x="27" y="35"/>
                    <a:pt x="27" y="35"/>
                  </a:cubicBezTo>
                  <a:cubicBezTo>
                    <a:pt x="27" y="76"/>
                    <a:pt x="27" y="76"/>
                    <a:pt x="27" y="76"/>
                  </a:cubicBezTo>
                  <a:cubicBezTo>
                    <a:pt x="27" y="76"/>
                    <a:pt x="26" y="76"/>
                    <a:pt x="25" y="76"/>
                  </a:cubicBezTo>
                  <a:cubicBezTo>
                    <a:pt x="22" y="76"/>
                    <a:pt x="18" y="77"/>
                    <a:pt x="15" y="78"/>
                  </a:cubicBezTo>
                  <a:cubicBezTo>
                    <a:pt x="7" y="82"/>
                    <a:pt x="0" y="90"/>
                    <a:pt x="1" y="97"/>
                  </a:cubicBezTo>
                  <a:cubicBezTo>
                    <a:pt x="2" y="101"/>
                    <a:pt x="6" y="104"/>
                    <a:pt x="11" y="104"/>
                  </a:cubicBezTo>
                  <a:cubicBezTo>
                    <a:pt x="14" y="104"/>
                    <a:pt x="18" y="103"/>
                    <a:pt x="21" y="101"/>
                  </a:cubicBezTo>
                  <a:cubicBezTo>
                    <a:pt x="29" y="98"/>
                    <a:pt x="36" y="91"/>
                    <a:pt x="35" y="84"/>
                  </a:cubicBezTo>
                  <a:cubicBezTo>
                    <a:pt x="35" y="84"/>
                    <a:pt x="35" y="84"/>
                    <a:pt x="35" y="84"/>
                  </a:cubicBezTo>
                  <a:cubicBezTo>
                    <a:pt x="35" y="38"/>
                    <a:pt x="35" y="38"/>
                    <a:pt x="35" y="38"/>
                  </a:cubicBezTo>
                  <a:cubicBezTo>
                    <a:pt x="84" y="27"/>
                    <a:pt x="84" y="27"/>
                    <a:pt x="84" y="27"/>
                  </a:cubicBezTo>
                  <a:cubicBezTo>
                    <a:pt x="84" y="63"/>
                    <a:pt x="84" y="63"/>
                    <a:pt x="84" y="63"/>
                  </a:cubicBezTo>
                  <a:cubicBezTo>
                    <a:pt x="83" y="62"/>
                    <a:pt x="82" y="62"/>
                    <a:pt x="81" y="62"/>
                  </a:cubicBezTo>
                  <a:cubicBezTo>
                    <a:pt x="78" y="62"/>
                    <a:pt x="74" y="63"/>
                    <a:pt x="71" y="65"/>
                  </a:cubicBezTo>
                  <a:cubicBezTo>
                    <a:pt x="63" y="68"/>
                    <a:pt x="56" y="76"/>
                    <a:pt x="57" y="83"/>
                  </a:cubicBezTo>
                  <a:cubicBezTo>
                    <a:pt x="58" y="88"/>
                    <a:pt x="62" y="90"/>
                    <a:pt x="67" y="90"/>
                  </a:cubicBezTo>
                  <a:cubicBezTo>
                    <a:pt x="71" y="90"/>
                    <a:pt x="74" y="89"/>
                    <a:pt x="77" y="88"/>
                  </a:cubicBezTo>
                  <a:cubicBezTo>
                    <a:pt x="85" y="84"/>
                    <a:pt x="92" y="77"/>
                    <a:pt x="91" y="7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13" name="Freeform 140">
              <a:extLst>
                <a:ext uri="{FF2B5EF4-FFF2-40B4-BE49-F238E27FC236}">
                  <a16:creationId xmlns:a16="http://schemas.microsoft.com/office/drawing/2014/main" id="{983F9B02-2975-4039-B04C-454F40562022}"/>
                </a:ext>
              </a:extLst>
            </p:cNvPr>
            <p:cNvSpPr>
              <a:spLocks noEditPoints="1"/>
            </p:cNvSpPr>
            <p:nvPr/>
          </p:nvSpPr>
          <p:spPr bwMode="auto">
            <a:xfrm>
              <a:off x="4735513" y="4348163"/>
              <a:ext cx="261938" cy="311150"/>
            </a:xfrm>
            <a:custGeom>
              <a:avLst/>
              <a:gdLst>
                <a:gd name="T0" fmla="*/ 134 w 136"/>
                <a:gd name="T1" fmla="*/ 144 h 163"/>
                <a:gd name="T2" fmla="*/ 94 w 136"/>
                <a:gd name="T3" fmla="*/ 74 h 163"/>
                <a:gd name="T4" fmla="*/ 94 w 136"/>
                <a:gd name="T5" fmla="*/ 13 h 163"/>
                <a:gd name="T6" fmla="*/ 99 w 136"/>
                <a:gd name="T7" fmla="*/ 7 h 163"/>
                <a:gd name="T8" fmla="*/ 92 w 136"/>
                <a:gd name="T9" fmla="*/ 0 h 163"/>
                <a:gd name="T10" fmla="*/ 44 w 136"/>
                <a:gd name="T11" fmla="*/ 0 h 163"/>
                <a:gd name="T12" fmla="*/ 37 w 136"/>
                <a:gd name="T13" fmla="*/ 7 h 163"/>
                <a:gd name="T14" fmla="*/ 42 w 136"/>
                <a:gd name="T15" fmla="*/ 13 h 163"/>
                <a:gd name="T16" fmla="*/ 42 w 136"/>
                <a:gd name="T17" fmla="*/ 74 h 163"/>
                <a:gd name="T18" fmla="*/ 2 w 136"/>
                <a:gd name="T19" fmla="*/ 144 h 163"/>
                <a:gd name="T20" fmla="*/ 2 w 136"/>
                <a:gd name="T21" fmla="*/ 157 h 163"/>
                <a:gd name="T22" fmla="*/ 13 w 136"/>
                <a:gd name="T23" fmla="*/ 163 h 163"/>
                <a:gd name="T24" fmla="*/ 123 w 136"/>
                <a:gd name="T25" fmla="*/ 163 h 163"/>
                <a:gd name="T26" fmla="*/ 134 w 136"/>
                <a:gd name="T27" fmla="*/ 157 h 163"/>
                <a:gd name="T28" fmla="*/ 134 w 136"/>
                <a:gd name="T29" fmla="*/ 144 h 163"/>
                <a:gd name="T30" fmla="*/ 40 w 136"/>
                <a:gd name="T31" fmla="*/ 7 h 163"/>
                <a:gd name="T32" fmla="*/ 44 w 136"/>
                <a:gd name="T33" fmla="*/ 3 h 163"/>
                <a:gd name="T34" fmla="*/ 92 w 136"/>
                <a:gd name="T35" fmla="*/ 3 h 163"/>
                <a:gd name="T36" fmla="*/ 96 w 136"/>
                <a:gd name="T37" fmla="*/ 7 h 163"/>
                <a:gd name="T38" fmla="*/ 92 w 136"/>
                <a:gd name="T39" fmla="*/ 10 h 163"/>
                <a:gd name="T40" fmla="*/ 44 w 136"/>
                <a:gd name="T41" fmla="*/ 10 h 163"/>
                <a:gd name="T42" fmla="*/ 40 w 136"/>
                <a:gd name="T43" fmla="*/ 7 h 163"/>
                <a:gd name="T44" fmla="*/ 132 w 136"/>
                <a:gd name="T45" fmla="*/ 155 h 163"/>
                <a:gd name="T46" fmla="*/ 123 w 136"/>
                <a:gd name="T47" fmla="*/ 160 h 163"/>
                <a:gd name="T48" fmla="*/ 13 w 136"/>
                <a:gd name="T49" fmla="*/ 160 h 163"/>
                <a:gd name="T50" fmla="*/ 4 w 136"/>
                <a:gd name="T51" fmla="*/ 155 h 163"/>
                <a:gd name="T52" fmla="*/ 4 w 136"/>
                <a:gd name="T53" fmla="*/ 146 h 163"/>
                <a:gd name="T54" fmla="*/ 45 w 136"/>
                <a:gd name="T55" fmla="*/ 75 h 163"/>
                <a:gd name="T56" fmla="*/ 45 w 136"/>
                <a:gd name="T57" fmla="*/ 75 h 163"/>
                <a:gd name="T58" fmla="*/ 45 w 136"/>
                <a:gd name="T59" fmla="*/ 13 h 163"/>
                <a:gd name="T60" fmla="*/ 91 w 136"/>
                <a:gd name="T61" fmla="*/ 13 h 163"/>
                <a:gd name="T62" fmla="*/ 91 w 136"/>
                <a:gd name="T63" fmla="*/ 75 h 163"/>
                <a:gd name="T64" fmla="*/ 132 w 136"/>
                <a:gd name="T65" fmla="*/ 146 h 163"/>
                <a:gd name="T66" fmla="*/ 132 w 136"/>
                <a:gd name="T67" fmla="*/ 15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 h="163">
                  <a:moveTo>
                    <a:pt x="134" y="144"/>
                  </a:moveTo>
                  <a:cubicBezTo>
                    <a:pt x="94" y="74"/>
                    <a:pt x="94" y="74"/>
                    <a:pt x="94" y="74"/>
                  </a:cubicBezTo>
                  <a:cubicBezTo>
                    <a:pt x="94" y="13"/>
                    <a:pt x="94" y="13"/>
                    <a:pt x="94" y="13"/>
                  </a:cubicBezTo>
                  <a:cubicBezTo>
                    <a:pt x="97" y="12"/>
                    <a:pt x="99" y="10"/>
                    <a:pt x="99" y="7"/>
                  </a:cubicBezTo>
                  <a:cubicBezTo>
                    <a:pt x="99" y="3"/>
                    <a:pt x="96" y="0"/>
                    <a:pt x="92" y="0"/>
                  </a:cubicBezTo>
                  <a:cubicBezTo>
                    <a:pt x="44" y="0"/>
                    <a:pt x="44" y="0"/>
                    <a:pt x="44" y="0"/>
                  </a:cubicBezTo>
                  <a:cubicBezTo>
                    <a:pt x="40" y="0"/>
                    <a:pt x="37" y="3"/>
                    <a:pt x="37" y="7"/>
                  </a:cubicBezTo>
                  <a:cubicBezTo>
                    <a:pt x="37" y="10"/>
                    <a:pt x="39" y="12"/>
                    <a:pt x="42" y="13"/>
                  </a:cubicBezTo>
                  <a:cubicBezTo>
                    <a:pt x="42" y="74"/>
                    <a:pt x="42" y="74"/>
                    <a:pt x="42" y="74"/>
                  </a:cubicBezTo>
                  <a:cubicBezTo>
                    <a:pt x="2" y="144"/>
                    <a:pt x="2" y="144"/>
                    <a:pt x="2" y="144"/>
                  </a:cubicBezTo>
                  <a:cubicBezTo>
                    <a:pt x="0" y="148"/>
                    <a:pt x="0" y="153"/>
                    <a:pt x="2" y="157"/>
                  </a:cubicBezTo>
                  <a:cubicBezTo>
                    <a:pt x="4" y="161"/>
                    <a:pt x="8" y="163"/>
                    <a:pt x="13" y="163"/>
                  </a:cubicBezTo>
                  <a:cubicBezTo>
                    <a:pt x="123" y="163"/>
                    <a:pt x="123" y="163"/>
                    <a:pt x="123" y="163"/>
                  </a:cubicBezTo>
                  <a:cubicBezTo>
                    <a:pt x="128" y="163"/>
                    <a:pt x="132" y="161"/>
                    <a:pt x="134" y="157"/>
                  </a:cubicBezTo>
                  <a:cubicBezTo>
                    <a:pt x="136" y="153"/>
                    <a:pt x="136" y="148"/>
                    <a:pt x="134" y="144"/>
                  </a:cubicBezTo>
                  <a:close/>
                  <a:moveTo>
                    <a:pt x="40" y="7"/>
                  </a:moveTo>
                  <a:cubicBezTo>
                    <a:pt x="40" y="5"/>
                    <a:pt x="42" y="3"/>
                    <a:pt x="44" y="3"/>
                  </a:cubicBezTo>
                  <a:cubicBezTo>
                    <a:pt x="92" y="3"/>
                    <a:pt x="92" y="3"/>
                    <a:pt x="92" y="3"/>
                  </a:cubicBezTo>
                  <a:cubicBezTo>
                    <a:pt x="94" y="3"/>
                    <a:pt x="96" y="5"/>
                    <a:pt x="96" y="7"/>
                  </a:cubicBezTo>
                  <a:cubicBezTo>
                    <a:pt x="96" y="9"/>
                    <a:pt x="94" y="10"/>
                    <a:pt x="92" y="10"/>
                  </a:cubicBezTo>
                  <a:cubicBezTo>
                    <a:pt x="44" y="10"/>
                    <a:pt x="44" y="10"/>
                    <a:pt x="44" y="10"/>
                  </a:cubicBezTo>
                  <a:cubicBezTo>
                    <a:pt x="42" y="10"/>
                    <a:pt x="40" y="9"/>
                    <a:pt x="40" y="7"/>
                  </a:cubicBezTo>
                  <a:close/>
                  <a:moveTo>
                    <a:pt x="132" y="155"/>
                  </a:moveTo>
                  <a:cubicBezTo>
                    <a:pt x="130" y="158"/>
                    <a:pt x="127" y="160"/>
                    <a:pt x="123" y="160"/>
                  </a:cubicBezTo>
                  <a:cubicBezTo>
                    <a:pt x="13" y="160"/>
                    <a:pt x="13" y="160"/>
                    <a:pt x="13" y="160"/>
                  </a:cubicBezTo>
                  <a:cubicBezTo>
                    <a:pt x="9" y="160"/>
                    <a:pt x="6" y="158"/>
                    <a:pt x="4" y="155"/>
                  </a:cubicBezTo>
                  <a:cubicBezTo>
                    <a:pt x="3" y="152"/>
                    <a:pt x="3" y="149"/>
                    <a:pt x="4" y="146"/>
                  </a:cubicBezTo>
                  <a:cubicBezTo>
                    <a:pt x="45" y="75"/>
                    <a:pt x="45" y="75"/>
                    <a:pt x="45" y="75"/>
                  </a:cubicBezTo>
                  <a:cubicBezTo>
                    <a:pt x="45" y="75"/>
                    <a:pt x="45" y="75"/>
                    <a:pt x="45" y="75"/>
                  </a:cubicBezTo>
                  <a:cubicBezTo>
                    <a:pt x="45" y="13"/>
                    <a:pt x="45" y="13"/>
                    <a:pt x="45" y="13"/>
                  </a:cubicBezTo>
                  <a:cubicBezTo>
                    <a:pt x="91" y="13"/>
                    <a:pt x="91" y="13"/>
                    <a:pt x="91" y="13"/>
                  </a:cubicBezTo>
                  <a:cubicBezTo>
                    <a:pt x="91" y="75"/>
                    <a:pt x="91" y="75"/>
                    <a:pt x="91" y="75"/>
                  </a:cubicBezTo>
                  <a:cubicBezTo>
                    <a:pt x="132" y="146"/>
                    <a:pt x="132" y="146"/>
                    <a:pt x="132" y="146"/>
                  </a:cubicBezTo>
                  <a:cubicBezTo>
                    <a:pt x="133" y="149"/>
                    <a:pt x="133" y="152"/>
                    <a:pt x="132" y="1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14" name="Oval 141">
              <a:extLst>
                <a:ext uri="{FF2B5EF4-FFF2-40B4-BE49-F238E27FC236}">
                  <a16:creationId xmlns:a16="http://schemas.microsoft.com/office/drawing/2014/main" id="{11C25D1B-82CA-404F-B987-EED5E48E773C}"/>
                </a:ext>
              </a:extLst>
            </p:cNvPr>
            <p:cNvSpPr>
              <a:spLocks noChangeArrowheads="1"/>
            </p:cNvSpPr>
            <p:nvPr/>
          </p:nvSpPr>
          <p:spPr bwMode="auto">
            <a:xfrm>
              <a:off x="4826000" y="4275138"/>
              <a:ext cx="23813" cy="222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15" name="Oval 142">
              <a:extLst>
                <a:ext uri="{FF2B5EF4-FFF2-40B4-BE49-F238E27FC236}">
                  <a16:creationId xmlns:a16="http://schemas.microsoft.com/office/drawing/2014/main" id="{4584A8C0-A1F8-44E0-A435-6D3672DAD6AF}"/>
                </a:ext>
              </a:extLst>
            </p:cNvPr>
            <p:cNvSpPr>
              <a:spLocks noChangeArrowheads="1"/>
            </p:cNvSpPr>
            <p:nvPr/>
          </p:nvSpPr>
          <p:spPr bwMode="auto">
            <a:xfrm>
              <a:off x="4862513" y="4225926"/>
              <a:ext cx="17463" cy="206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16" name="Oval 143">
              <a:extLst>
                <a:ext uri="{FF2B5EF4-FFF2-40B4-BE49-F238E27FC236}">
                  <a16:creationId xmlns:a16="http://schemas.microsoft.com/office/drawing/2014/main" id="{500B242A-9950-4C37-89EC-6F32BE474415}"/>
                </a:ext>
              </a:extLst>
            </p:cNvPr>
            <p:cNvSpPr>
              <a:spLocks noChangeArrowheads="1"/>
            </p:cNvSpPr>
            <p:nvPr/>
          </p:nvSpPr>
          <p:spPr bwMode="auto">
            <a:xfrm>
              <a:off x="4881563" y="4262438"/>
              <a:ext cx="31750" cy="333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17" name="Oval 144">
              <a:extLst>
                <a:ext uri="{FF2B5EF4-FFF2-40B4-BE49-F238E27FC236}">
                  <a16:creationId xmlns:a16="http://schemas.microsoft.com/office/drawing/2014/main" id="{C420BD77-26E3-46EB-A247-3DE10D482DC9}"/>
                </a:ext>
              </a:extLst>
            </p:cNvPr>
            <p:cNvSpPr>
              <a:spLocks noChangeArrowheads="1"/>
            </p:cNvSpPr>
            <p:nvPr/>
          </p:nvSpPr>
          <p:spPr bwMode="auto">
            <a:xfrm>
              <a:off x="4852988" y="4324351"/>
              <a:ext cx="14288" cy="158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18" name="Freeform 145">
              <a:extLst>
                <a:ext uri="{FF2B5EF4-FFF2-40B4-BE49-F238E27FC236}">
                  <a16:creationId xmlns:a16="http://schemas.microsoft.com/office/drawing/2014/main" id="{5C5E17EB-0769-46EF-8901-2FB0874182CE}"/>
                </a:ext>
              </a:extLst>
            </p:cNvPr>
            <p:cNvSpPr>
              <a:spLocks noEditPoints="1"/>
            </p:cNvSpPr>
            <p:nvPr/>
          </p:nvSpPr>
          <p:spPr bwMode="auto">
            <a:xfrm>
              <a:off x="4749800" y="4543426"/>
              <a:ext cx="233363" cy="103188"/>
            </a:xfrm>
            <a:custGeom>
              <a:avLst/>
              <a:gdLst>
                <a:gd name="T0" fmla="*/ 99 w 122"/>
                <a:gd name="T1" fmla="*/ 6 h 54"/>
                <a:gd name="T2" fmla="*/ 82 w 122"/>
                <a:gd name="T3" fmla="*/ 6 h 54"/>
                <a:gd name="T4" fmla="*/ 77 w 122"/>
                <a:gd name="T5" fmla="*/ 3 h 54"/>
                <a:gd name="T6" fmla="*/ 72 w 122"/>
                <a:gd name="T7" fmla="*/ 6 h 54"/>
                <a:gd name="T8" fmla="*/ 62 w 122"/>
                <a:gd name="T9" fmla="*/ 6 h 54"/>
                <a:gd name="T10" fmla="*/ 52 w 122"/>
                <a:gd name="T11" fmla="*/ 0 h 54"/>
                <a:gd name="T12" fmla="*/ 42 w 122"/>
                <a:gd name="T13" fmla="*/ 6 h 54"/>
                <a:gd name="T14" fmla="*/ 23 w 122"/>
                <a:gd name="T15" fmla="*/ 6 h 54"/>
                <a:gd name="T16" fmla="*/ 1 w 122"/>
                <a:gd name="T17" fmla="*/ 45 h 54"/>
                <a:gd name="T18" fmla="*/ 1 w 122"/>
                <a:gd name="T19" fmla="*/ 51 h 54"/>
                <a:gd name="T20" fmla="*/ 6 w 122"/>
                <a:gd name="T21" fmla="*/ 54 h 54"/>
                <a:gd name="T22" fmla="*/ 116 w 122"/>
                <a:gd name="T23" fmla="*/ 54 h 54"/>
                <a:gd name="T24" fmla="*/ 121 w 122"/>
                <a:gd name="T25" fmla="*/ 51 h 54"/>
                <a:gd name="T26" fmla="*/ 121 w 122"/>
                <a:gd name="T27" fmla="*/ 45 h 54"/>
                <a:gd name="T28" fmla="*/ 99 w 122"/>
                <a:gd name="T29" fmla="*/ 6 h 54"/>
                <a:gd name="T30" fmla="*/ 38 w 122"/>
                <a:gd name="T31" fmla="*/ 42 h 54"/>
                <a:gd name="T32" fmla="*/ 31 w 122"/>
                <a:gd name="T33" fmla="*/ 35 h 54"/>
                <a:gd name="T34" fmla="*/ 38 w 122"/>
                <a:gd name="T35" fmla="*/ 28 h 54"/>
                <a:gd name="T36" fmla="*/ 45 w 122"/>
                <a:gd name="T37" fmla="*/ 35 h 54"/>
                <a:gd name="T38" fmla="*/ 38 w 122"/>
                <a:gd name="T39" fmla="*/ 42 h 54"/>
                <a:gd name="T40" fmla="*/ 52 w 122"/>
                <a:gd name="T41" fmla="*/ 17 h 54"/>
                <a:gd name="T42" fmla="*/ 47 w 122"/>
                <a:gd name="T43" fmla="*/ 12 h 54"/>
                <a:gd name="T44" fmla="*/ 52 w 122"/>
                <a:gd name="T45" fmla="*/ 7 h 54"/>
                <a:gd name="T46" fmla="*/ 57 w 122"/>
                <a:gd name="T47" fmla="*/ 12 h 54"/>
                <a:gd name="T48" fmla="*/ 52 w 122"/>
                <a:gd name="T49" fmla="*/ 17 h 54"/>
                <a:gd name="T50" fmla="*/ 77 w 122"/>
                <a:gd name="T51" fmla="*/ 7 h 54"/>
                <a:gd name="T52" fmla="*/ 79 w 122"/>
                <a:gd name="T53" fmla="*/ 9 h 54"/>
                <a:gd name="T54" fmla="*/ 77 w 122"/>
                <a:gd name="T55" fmla="*/ 11 h 54"/>
                <a:gd name="T56" fmla="*/ 75 w 122"/>
                <a:gd name="T57" fmla="*/ 9 h 54"/>
                <a:gd name="T58" fmla="*/ 77 w 122"/>
                <a:gd name="T59" fmla="*/ 7 h 54"/>
                <a:gd name="T60" fmla="*/ 71 w 122"/>
                <a:gd name="T61" fmla="*/ 37 h 54"/>
                <a:gd name="T62" fmla="*/ 61 w 122"/>
                <a:gd name="T63" fmla="*/ 27 h 54"/>
                <a:gd name="T64" fmla="*/ 71 w 122"/>
                <a:gd name="T65" fmla="*/ 17 h 54"/>
                <a:gd name="T66" fmla="*/ 82 w 122"/>
                <a:gd name="T67" fmla="*/ 27 h 54"/>
                <a:gd name="T68" fmla="*/ 71 w 122"/>
                <a:gd name="T69" fmla="*/ 37 h 54"/>
                <a:gd name="T70" fmla="*/ 89 w 122"/>
                <a:gd name="T71" fmla="*/ 47 h 54"/>
                <a:gd name="T72" fmla="*/ 86 w 122"/>
                <a:gd name="T73" fmla="*/ 44 h 54"/>
                <a:gd name="T74" fmla="*/ 89 w 122"/>
                <a:gd name="T75" fmla="*/ 41 h 54"/>
                <a:gd name="T76" fmla="*/ 92 w 122"/>
                <a:gd name="T77" fmla="*/ 44 h 54"/>
                <a:gd name="T78" fmla="*/ 89 w 122"/>
                <a:gd name="T79" fmla="*/ 4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2" h="54">
                  <a:moveTo>
                    <a:pt x="99" y="6"/>
                  </a:moveTo>
                  <a:cubicBezTo>
                    <a:pt x="82" y="6"/>
                    <a:pt x="82" y="6"/>
                    <a:pt x="82" y="6"/>
                  </a:cubicBezTo>
                  <a:cubicBezTo>
                    <a:pt x="81" y="4"/>
                    <a:pt x="79" y="3"/>
                    <a:pt x="77" y="3"/>
                  </a:cubicBezTo>
                  <a:cubicBezTo>
                    <a:pt x="75" y="3"/>
                    <a:pt x="73" y="4"/>
                    <a:pt x="72" y="6"/>
                  </a:cubicBezTo>
                  <a:cubicBezTo>
                    <a:pt x="62" y="6"/>
                    <a:pt x="62" y="6"/>
                    <a:pt x="62" y="6"/>
                  </a:cubicBezTo>
                  <a:cubicBezTo>
                    <a:pt x="60" y="3"/>
                    <a:pt x="56" y="0"/>
                    <a:pt x="52" y="0"/>
                  </a:cubicBezTo>
                  <a:cubicBezTo>
                    <a:pt x="48" y="0"/>
                    <a:pt x="44" y="3"/>
                    <a:pt x="42" y="6"/>
                  </a:cubicBezTo>
                  <a:cubicBezTo>
                    <a:pt x="23" y="6"/>
                    <a:pt x="23" y="6"/>
                    <a:pt x="23" y="6"/>
                  </a:cubicBezTo>
                  <a:cubicBezTo>
                    <a:pt x="1" y="45"/>
                    <a:pt x="1" y="45"/>
                    <a:pt x="1" y="45"/>
                  </a:cubicBezTo>
                  <a:cubicBezTo>
                    <a:pt x="0" y="47"/>
                    <a:pt x="0" y="49"/>
                    <a:pt x="1" y="51"/>
                  </a:cubicBezTo>
                  <a:cubicBezTo>
                    <a:pt x="2" y="53"/>
                    <a:pt x="4" y="54"/>
                    <a:pt x="6" y="54"/>
                  </a:cubicBezTo>
                  <a:cubicBezTo>
                    <a:pt x="116" y="54"/>
                    <a:pt x="116" y="54"/>
                    <a:pt x="116" y="54"/>
                  </a:cubicBezTo>
                  <a:cubicBezTo>
                    <a:pt x="118" y="54"/>
                    <a:pt x="120" y="53"/>
                    <a:pt x="121" y="51"/>
                  </a:cubicBezTo>
                  <a:cubicBezTo>
                    <a:pt x="122" y="49"/>
                    <a:pt x="122" y="47"/>
                    <a:pt x="121" y="45"/>
                  </a:cubicBezTo>
                  <a:lnTo>
                    <a:pt x="99" y="6"/>
                  </a:lnTo>
                  <a:close/>
                  <a:moveTo>
                    <a:pt x="38" y="42"/>
                  </a:moveTo>
                  <a:cubicBezTo>
                    <a:pt x="34" y="42"/>
                    <a:pt x="31" y="39"/>
                    <a:pt x="31" y="35"/>
                  </a:cubicBezTo>
                  <a:cubicBezTo>
                    <a:pt x="31" y="31"/>
                    <a:pt x="34" y="28"/>
                    <a:pt x="38" y="28"/>
                  </a:cubicBezTo>
                  <a:cubicBezTo>
                    <a:pt x="42" y="28"/>
                    <a:pt x="45" y="31"/>
                    <a:pt x="45" y="35"/>
                  </a:cubicBezTo>
                  <a:cubicBezTo>
                    <a:pt x="45" y="39"/>
                    <a:pt x="42" y="42"/>
                    <a:pt x="38" y="42"/>
                  </a:cubicBezTo>
                  <a:close/>
                  <a:moveTo>
                    <a:pt x="52" y="17"/>
                  </a:moveTo>
                  <a:cubicBezTo>
                    <a:pt x="49" y="17"/>
                    <a:pt x="47" y="15"/>
                    <a:pt x="47" y="12"/>
                  </a:cubicBezTo>
                  <a:cubicBezTo>
                    <a:pt x="47" y="9"/>
                    <a:pt x="49" y="7"/>
                    <a:pt x="52" y="7"/>
                  </a:cubicBezTo>
                  <a:cubicBezTo>
                    <a:pt x="55" y="7"/>
                    <a:pt x="57" y="9"/>
                    <a:pt x="57" y="12"/>
                  </a:cubicBezTo>
                  <a:cubicBezTo>
                    <a:pt x="57" y="15"/>
                    <a:pt x="55" y="17"/>
                    <a:pt x="52" y="17"/>
                  </a:cubicBezTo>
                  <a:close/>
                  <a:moveTo>
                    <a:pt x="77" y="7"/>
                  </a:moveTo>
                  <a:cubicBezTo>
                    <a:pt x="78" y="7"/>
                    <a:pt x="79" y="8"/>
                    <a:pt x="79" y="9"/>
                  </a:cubicBezTo>
                  <a:cubicBezTo>
                    <a:pt x="79" y="11"/>
                    <a:pt x="78" y="11"/>
                    <a:pt x="77" y="11"/>
                  </a:cubicBezTo>
                  <a:cubicBezTo>
                    <a:pt x="76" y="11"/>
                    <a:pt x="75" y="11"/>
                    <a:pt x="75" y="9"/>
                  </a:cubicBezTo>
                  <a:cubicBezTo>
                    <a:pt x="75" y="8"/>
                    <a:pt x="76" y="7"/>
                    <a:pt x="77" y="7"/>
                  </a:cubicBezTo>
                  <a:close/>
                  <a:moveTo>
                    <a:pt x="71" y="37"/>
                  </a:moveTo>
                  <a:cubicBezTo>
                    <a:pt x="66" y="37"/>
                    <a:pt x="61" y="32"/>
                    <a:pt x="61" y="27"/>
                  </a:cubicBezTo>
                  <a:cubicBezTo>
                    <a:pt x="61" y="21"/>
                    <a:pt x="66" y="17"/>
                    <a:pt x="71" y="17"/>
                  </a:cubicBezTo>
                  <a:cubicBezTo>
                    <a:pt x="77" y="17"/>
                    <a:pt x="82" y="21"/>
                    <a:pt x="82" y="27"/>
                  </a:cubicBezTo>
                  <a:cubicBezTo>
                    <a:pt x="82" y="32"/>
                    <a:pt x="77" y="37"/>
                    <a:pt x="71" y="37"/>
                  </a:cubicBezTo>
                  <a:close/>
                  <a:moveTo>
                    <a:pt x="89" y="47"/>
                  </a:moveTo>
                  <a:cubicBezTo>
                    <a:pt x="87" y="47"/>
                    <a:pt x="86" y="46"/>
                    <a:pt x="86" y="44"/>
                  </a:cubicBezTo>
                  <a:cubicBezTo>
                    <a:pt x="86" y="42"/>
                    <a:pt x="87" y="41"/>
                    <a:pt x="89" y="41"/>
                  </a:cubicBezTo>
                  <a:cubicBezTo>
                    <a:pt x="91" y="41"/>
                    <a:pt x="92" y="42"/>
                    <a:pt x="92" y="44"/>
                  </a:cubicBezTo>
                  <a:cubicBezTo>
                    <a:pt x="92" y="46"/>
                    <a:pt x="91" y="47"/>
                    <a:pt x="89"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19" name="Freeform 146">
              <a:extLst>
                <a:ext uri="{FF2B5EF4-FFF2-40B4-BE49-F238E27FC236}">
                  <a16:creationId xmlns:a16="http://schemas.microsoft.com/office/drawing/2014/main" id="{6E684F58-ABDD-4D07-BBB0-F7D3029B8625}"/>
                </a:ext>
              </a:extLst>
            </p:cNvPr>
            <p:cNvSpPr>
              <a:spLocks noEditPoints="1"/>
            </p:cNvSpPr>
            <p:nvPr/>
          </p:nvSpPr>
          <p:spPr bwMode="auto">
            <a:xfrm>
              <a:off x="5705475" y="4376738"/>
              <a:ext cx="192088" cy="249238"/>
            </a:xfrm>
            <a:custGeom>
              <a:avLst/>
              <a:gdLst>
                <a:gd name="T0" fmla="*/ 119 w 121"/>
                <a:gd name="T1" fmla="*/ 141 h 157"/>
                <a:gd name="T2" fmla="*/ 67 w 121"/>
                <a:gd name="T3" fmla="*/ 118 h 157"/>
                <a:gd name="T4" fmla="*/ 109 w 121"/>
                <a:gd name="T5" fmla="*/ 20 h 157"/>
                <a:gd name="T6" fmla="*/ 46 w 121"/>
                <a:gd name="T7" fmla="*/ 110 h 157"/>
                <a:gd name="T8" fmla="*/ 0 w 121"/>
                <a:gd name="T9" fmla="*/ 89 h 157"/>
                <a:gd name="T10" fmla="*/ 121 w 121"/>
                <a:gd name="T11" fmla="*/ 0 h 157"/>
                <a:gd name="T12" fmla="*/ 119 w 121"/>
                <a:gd name="T13" fmla="*/ 141 h 157"/>
                <a:gd name="T14" fmla="*/ 51 w 121"/>
                <a:gd name="T15" fmla="*/ 157 h 157"/>
                <a:gd name="T16" fmla="*/ 44 w 121"/>
                <a:gd name="T17" fmla="*/ 123 h 157"/>
                <a:gd name="T18" fmla="*/ 73 w 121"/>
                <a:gd name="T19" fmla="*/ 134 h 157"/>
                <a:gd name="T20" fmla="*/ 51 w 121"/>
                <a:gd name="T21"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157">
                  <a:moveTo>
                    <a:pt x="119" y="141"/>
                  </a:moveTo>
                  <a:lnTo>
                    <a:pt x="67" y="118"/>
                  </a:lnTo>
                  <a:lnTo>
                    <a:pt x="109" y="20"/>
                  </a:lnTo>
                  <a:lnTo>
                    <a:pt x="46" y="110"/>
                  </a:lnTo>
                  <a:lnTo>
                    <a:pt x="0" y="89"/>
                  </a:lnTo>
                  <a:lnTo>
                    <a:pt x="121" y="0"/>
                  </a:lnTo>
                  <a:lnTo>
                    <a:pt x="119" y="141"/>
                  </a:lnTo>
                  <a:close/>
                  <a:moveTo>
                    <a:pt x="51" y="157"/>
                  </a:moveTo>
                  <a:lnTo>
                    <a:pt x="44" y="123"/>
                  </a:lnTo>
                  <a:lnTo>
                    <a:pt x="73" y="134"/>
                  </a:lnTo>
                  <a:lnTo>
                    <a:pt x="51" y="1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20" name="Freeform 147">
              <a:extLst>
                <a:ext uri="{FF2B5EF4-FFF2-40B4-BE49-F238E27FC236}">
                  <a16:creationId xmlns:a16="http://schemas.microsoft.com/office/drawing/2014/main" id="{02090E65-BECB-49FD-92C6-D2E324B710C7}"/>
                </a:ext>
              </a:extLst>
            </p:cNvPr>
            <p:cNvSpPr>
              <a:spLocks noEditPoints="1"/>
            </p:cNvSpPr>
            <p:nvPr/>
          </p:nvSpPr>
          <p:spPr bwMode="auto">
            <a:xfrm>
              <a:off x="4235450" y="2395538"/>
              <a:ext cx="261938" cy="230188"/>
            </a:xfrm>
            <a:custGeom>
              <a:avLst/>
              <a:gdLst>
                <a:gd name="T0" fmla="*/ 120 w 136"/>
                <a:gd name="T1" fmla="*/ 0 h 120"/>
                <a:gd name="T2" fmla="*/ 16 w 136"/>
                <a:gd name="T3" fmla="*/ 0 h 120"/>
                <a:gd name="T4" fmla="*/ 0 w 136"/>
                <a:gd name="T5" fmla="*/ 16 h 120"/>
                <a:gd name="T6" fmla="*/ 0 w 136"/>
                <a:gd name="T7" fmla="*/ 72 h 120"/>
                <a:gd name="T8" fmla="*/ 16 w 136"/>
                <a:gd name="T9" fmla="*/ 88 h 120"/>
                <a:gd name="T10" fmla="*/ 24 w 136"/>
                <a:gd name="T11" fmla="*/ 88 h 120"/>
                <a:gd name="T12" fmla="*/ 24 w 136"/>
                <a:gd name="T13" fmla="*/ 116 h 120"/>
                <a:gd name="T14" fmla="*/ 25 w 136"/>
                <a:gd name="T15" fmla="*/ 118 h 120"/>
                <a:gd name="T16" fmla="*/ 31 w 136"/>
                <a:gd name="T17" fmla="*/ 118 h 120"/>
                <a:gd name="T18" fmla="*/ 64 w 136"/>
                <a:gd name="T19" fmla="*/ 88 h 120"/>
                <a:gd name="T20" fmla="*/ 120 w 136"/>
                <a:gd name="T21" fmla="*/ 88 h 120"/>
                <a:gd name="T22" fmla="*/ 136 w 136"/>
                <a:gd name="T23" fmla="*/ 72 h 120"/>
                <a:gd name="T24" fmla="*/ 136 w 136"/>
                <a:gd name="T25" fmla="*/ 16 h 120"/>
                <a:gd name="T26" fmla="*/ 120 w 136"/>
                <a:gd name="T27" fmla="*/ 0 h 120"/>
                <a:gd name="T28" fmla="*/ 28 w 136"/>
                <a:gd name="T29" fmla="*/ 24 h 120"/>
                <a:gd name="T30" fmla="*/ 92 w 136"/>
                <a:gd name="T31" fmla="*/ 24 h 120"/>
                <a:gd name="T32" fmla="*/ 96 w 136"/>
                <a:gd name="T33" fmla="*/ 28 h 120"/>
                <a:gd name="T34" fmla="*/ 92 w 136"/>
                <a:gd name="T35" fmla="*/ 32 h 120"/>
                <a:gd name="T36" fmla="*/ 28 w 136"/>
                <a:gd name="T37" fmla="*/ 32 h 120"/>
                <a:gd name="T38" fmla="*/ 24 w 136"/>
                <a:gd name="T39" fmla="*/ 28 h 120"/>
                <a:gd name="T40" fmla="*/ 28 w 136"/>
                <a:gd name="T41" fmla="*/ 24 h 120"/>
                <a:gd name="T42" fmla="*/ 60 w 136"/>
                <a:gd name="T43" fmla="*/ 64 h 120"/>
                <a:gd name="T44" fmla="*/ 28 w 136"/>
                <a:gd name="T45" fmla="*/ 64 h 120"/>
                <a:gd name="T46" fmla="*/ 24 w 136"/>
                <a:gd name="T47" fmla="*/ 60 h 120"/>
                <a:gd name="T48" fmla="*/ 28 w 136"/>
                <a:gd name="T49" fmla="*/ 56 h 120"/>
                <a:gd name="T50" fmla="*/ 60 w 136"/>
                <a:gd name="T51" fmla="*/ 56 h 120"/>
                <a:gd name="T52" fmla="*/ 64 w 136"/>
                <a:gd name="T53" fmla="*/ 60 h 120"/>
                <a:gd name="T54" fmla="*/ 60 w 136"/>
                <a:gd name="T55" fmla="*/ 64 h 120"/>
                <a:gd name="T56" fmla="*/ 108 w 136"/>
                <a:gd name="T57" fmla="*/ 48 h 120"/>
                <a:gd name="T58" fmla="*/ 28 w 136"/>
                <a:gd name="T59" fmla="*/ 48 h 120"/>
                <a:gd name="T60" fmla="*/ 24 w 136"/>
                <a:gd name="T61" fmla="*/ 44 h 120"/>
                <a:gd name="T62" fmla="*/ 28 w 136"/>
                <a:gd name="T63" fmla="*/ 40 h 120"/>
                <a:gd name="T64" fmla="*/ 108 w 136"/>
                <a:gd name="T65" fmla="*/ 40 h 120"/>
                <a:gd name="T66" fmla="*/ 112 w 136"/>
                <a:gd name="T67" fmla="*/ 44 h 120"/>
                <a:gd name="T68" fmla="*/ 108 w 136"/>
                <a:gd name="T69" fmla="*/ 4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6" h="120">
                  <a:moveTo>
                    <a:pt x="120" y="0"/>
                  </a:moveTo>
                  <a:cubicBezTo>
                    <a:pt x="16" y="0"/>
                    <a:pt x="16" y="0"/>
                    <a:pt x="16" y="0"/>
                  </a:cubicBezTo>
                  <a:cubicBezTo>
                    <a:pt x="8" y="0"/>
                    <a:pt x="0" y="7"/>
                    <a:pt x="0" y="16"/>
                  </a:cubicBezTo>
                  <a:cubicBezTo>
                    <a:pt x="0" y="72"/>
                    <a:pt x="0" y="72"/>
                    <a:pt x="0" y="72"/>
                  </a:cubicBezTo>
                  <a:cubicBezTo>
                    <a:pt x="0" y="81"/>
                    <a:pt x="8" y="88"/>
                    <a:pt x="16" y="88"/>
                  </a:cubicBezTo>
                  <a:cubicBezTo>
                    <a:pt x="24" y="88"/>
                    <a:pt x="24" y="88"/>
                    <a:pt x="24" y="88"/>
                  </a:cubicBezTo>
                  <a:cubicBezTo>
                    <a:pt x="24" y="116"/>
                    <a:pt x="24" y="116"/>
                    <a:pt x="24" y="116"/>
                  </a:cubicBezTo>
                  <a:cubicBezTo>
                    <a:pt x="24" y="117"/>
                    <a:pt x="25" y="118"/>
                    <a:pt x="25" y="118"/>
                  </a:cubicBezTo>
                  <a:cubicBezTo>
                    <a:pt x="27" y="120"/>
                    <a:pt x="29" y="120"/>
                    <a:pt x="31" y="118"/>
                  </a:cubicBezTo>
                  <a:cubicBezTo>
                    <a:pt x="64" y="88"/>
                    <a:pt x="64" y="88"/>
                    <a:pt x="64" y="88"/>
                  </a:cubicBezTo>
                  <a:cubicBezTo>
                    <a:pt x="120" y="88"/>
                    <a:pt x="120" y="88"/>
                    <a:pt x="120" y="88"/>
                  </a:cubicBezTo>
                  <a:cubicBezTo>
                    <a:pt x="129" y="88"/>
                    <a:pt x="136" y="81"/>
                    <a:pt x="136" y="72"/>
                  </a:cubicBezTo>
                  <a:cubicBezTo>
                    <a:pt x="136" y="16"/>
                    <a:pt x="136" y="16"/>
                    <a:pt x="136" y="16"/>
                  </a:cubicBezTo>
                  <a:cubicBezTo>
                    <a:pt x="136" y="7"/>
                    <a:pt x="129" y="0"/>
                    <a:pt x="120" y="0"/>
                  </a:cubicBezTo>
                  <a:moveTo>
                    <a:pt x="28" y="24"/>
                  </a:moveTo>
                  <a:cubicBezTo>
                    <a:pt x="92" y="24"/>
                    <a:pt x="92" y="24"/>
                    <a:pt x="92" y="24"/>
                  </a:cubicBezTo>
                  <a:cubicBezTo>
                    <a:pt x="94" y="24"/>
                    <a:pt x="96" y="26"/>
                    <a:pt x="96" y="28"/>
                  </a:cubicBezTo>
                  <a:cubicBezTo>
                    <a:pt x="96" y="30"/>
                    <a:pt x="94" y="32"/>
                    <a:pt x="92" y="32"/>
                  </a:cubicBezTo>
                  <a:cubicBezTo>
                    <a:pt x="28" y="32"/>
                    <a:pt x="28" y="32"/>
                    <a:pt x="28" y="32"/>
                  </a:cubicBezTo>
                  <a:cubicBezTo>
                    <a:pt x="26" y="32"/>
                    <a:pt x="24" y="30"/>
                    <a:pt x="24" y="28"/>
                  </a:cubicBezTo>
                  <a:cubicBezTo>
                    <a:pt x="24" y="26"/>
                    <a:pt x="26" y="24"/>
                    <a:pt x="28" y="24"/>
                  </a:cubicBezTo>
                  <a:moveTo>
                    <a:pt x="60" y="64"/>
                  </a:moveTo>
                  <a:cubicBezTo>
                    <a:pt x="28" y="64"/>
                    <a:pt x="28" y="64"/>
                    <a:pt x="28" y="64"/>
                  </a:cubicBezTo>
                  <a:cubicBezTo>
                    <a:pt x="26" y="64"/>
                    <a:pt x="24" y="62"/>
                    <a:pt x="24" y="60"/>
                  </a:cubicBezTo>
                  <a:cubicBezTo>
                    <a:pt x="24" y="58"/>
                    <a:pt x="26" y="56"/>
                    <a:pt x="28" y="56"/>
                  </a:cubicBezTo>
                  <a:cubicBezTo>
                    <a:pt x="60" y="56"/>
                    <a:pt x="60" y="56"/>
                    <a:pt x="60" y="56"/>
                  </a:cubicBezTo>
                  <a:cubicBezTo>
                    <a:pt x="62" y="56"/>
                    <a:pt x="64" y="58"/>
                    <a:pt x="64" y="60"/>
                  </a:cubicBezTo>
                  <a:cubicBezTo>
                    <a:pt x="64" y="62"/>
                    <a:pt x="62" y="64"/>
                    <a:pt x="60" y="64"/>
                  </a:cubicBezTo>
                  <a:moveTo>
                    <a:pt x="108" y="48"/>
                  </a:moveTo>
                  <a:cubicBezTo>
                    <a:pt x="28" y="48"/>
                    <a:pt x="28" y="48"/>
                    <a:pt x="28" y="48"/>
                  </a:cubicBezTo>
                  <a:cubicBezTo>
                    <a:pt x="26" y="48"/>
                    <a:pt x="24" y="46"/>
                    <a:pt x="24" y="44"/>
                  </a:cubicBezTo>
                  <a:cubicBezTo>
                    <a:pt x="24" y="42"/>
                    <a:pt x="26" y="40"/>
                    <a:pt x="28" y="40"/>
                  </a:cubicBezTo>
                  <a:cubicBezTo>
                    <a:pt x="108" y="40"/>
                    <a:pt x="108" y="40"/>
                    <a:pt x="108" y="40"/>
                  </a:cubicBezTo>
                  <a:cubicBezTo>
                    <a:pt x="110" y="40"/>
                    <a:pt x="112" y="42"/>
                    <a:pt x="112" y="44"/>
                  </a:cubicBezTo>
                  <a:cubicBezTo>
                    <a:pt x="112" y="46"/>
                    <a:pt x="110" y="48"/>
                    <a:pt x="108" y="4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21" name="Freeform 148">
              <a:extLst>
                <a:ext uri="{FF2B5EF4-FFF2-40B4-BE49-F238E27FC236}">
                  <a16:creationId xmlns:a16="http://schemas.microsoft.com/office/drawing/2014/main" id="{CCC88DAC-77C0-430C-ACAD-1D8C09363AAA}"/>
                </a:ext>
              </a:extLst>
            </p:cNvPr>
            <p:cNvSpPr>
              <a:spLocks/>
            </p:cNvSpPr>
            <p:nvPr/>
          </p:nvSpPr>
          <p:spPr bwMode="auto">
            <a:xfrm>
              <a:off x="6061075" y="2290763"/>
              <a:ext cx="101600" cy="111125"/>
            </a:xfrm>
            <a:custGeom>
              <a:avLst/>
              <a:gdLst>
                <a:gd name="T0" fmla="*/ 0 w 53"/>
                <a:gd name="T1" fmla="*/ 58 h 58"/>
                <a:gd name="T2" fmla="*/ 53 w 53"/>
                <a:gd name="T3" fmla="*/ 35 h 58"/>
                <a:gd name="T4" fmla="*/ 0 w 53"/>
                <a:gd name="T5" fmla="*/ 0 h 58"/>
                <a:gd name="T6" fmla="*/ 0 w 53"/>
                <a:gd name="T7" fmla="*/ 58 h 58"/>
              </a:gdLst>
              <a:ahLst/>
              <a:cxnLst>
                <a:cxn ang="0">
                  <a:pos x="T0" y="T1"/>
                </a:cxn>
                <a:cxn ang="0">
                  <a:pos x="T2" y="T3"/>
                </a:cxn>
                <a:cxn ang="0">
                  <a:pos x="T4" y="T5"/>
                </a:cxn>
                <a:cxn ang="0">
                  <a:pos x="T6" y="T7"/>
                </a:cxn>
              </a:cxnLst>
              <a:rect l="0" t="0" r="r" b="b"/>
              <a:pathLst>
                <a:path w="53" h="58">
                  <a:moveTo>
                    <a:pt x="0" y="58"/>
                  </a:moveTo>
                  <a:cubicBezTo>
                    <a:pt x="53" y="35"/>
                    <a:pt x="53" y="35"/>
                    <a:pt x="53" y="35"/>
                  </a:cubicBezTo>
                  <a:cubicBezTo>
                    <a:pt x="43" y="15"/>
                    <a:pt x="23" y="1"/>
                    <a:pt x="0" y="0"/>
                  </a:cubicBezTo>
                  <a:lnTo>
                    <a:pt x="0"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22" name="Freeform 149">
              <a:extLst>
                <a:ext uri="{FF2B5EF4-FFF2-40B4-BE49-F238E27FC236}">
                  <a16:creationId xmlns:a16="http://schemas.microsoft.com/office/drawing/2014/main" id="{F70E55BA-2076-4915-B17C-5ADEF4442FA0}"/>
                </a:ext>
              </a:extLst>
            </p:cNvPr>
            <p:cNvSpPr>
              <a:spLocks/>
            </p:cNvSpPr>
            <p:nvPr/>
          </p:nvSpPr>
          <p:spPr bwMode="auto">
            <a:xfrm>
              <a:off x="5937250" y="2290763"/>
              <a:ext cx="184150" cy="238125"/>
            </a:xfrm>
            <a:custGeom>
              <a:avLst/>
              <a:gdLst>
                <a:gd name="T0" fmla="*/ 59 w 96"/>
                <a:gd name="T1" fmla="*/ 63 h 124"/>
                <a:gd name="T2" fmla="*/ 59 w 96"/>
                <a:gd name="T3" fmla="*/ 0 h 124"/>
                <a:gd name="T4" fmla="*/ 0 w 96"/>
                <a:gd name="T5" fmla="*/ 62 h 124"/>
                <a:gd name="T6" fmla="*/ 61 w 96"/>
                <a:gd name="T7" fmla="*/ 124 h 124"/>
                <a:gd name="T8" fmla="*/ 94 w 96"/>
                <a:gd name="T9" fmla="*/ 114 h 124"/>
                <a:gd name="T10" fmla="*/ 94 w 96"/>
                <a:gd name="T11" fmla="*/ 114 h 124"/>
                <a:gd name="T12" fmla="*/ 96 w 96"/>
                <a:gd name="T13" fmla="*/ 113 h 124"/>
                <a:gd name="T14" fmla="*/ 96 w 96"/>
                <a:gd name="T15" fmla="*/ 113 h 124"/>
                <a:gd name="T16" fmla="*/ 96 w 96"/>
                <a:gd name="T17" fmla="*/ 113 h 124"/>
                <a:gd name="T18" fmla="*/ 59 w 96"/>
                <a:gd name="T19" fmla="*/ 6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124">
                  <a:moveTo>
                    <a:pt x="59" y="63"/>
                  </a:moveTo>
                  <a:cubicBezTo>
                    <a:pt x="59" y="0"/>
                    <a:pt x="59" y="0"/>
                    <a:pt x="59" y="0"/>
                  </a:cubicBezTo>
                  <a:cubicBezTo>
                    <a:pt x="26" y="2"/>
                    <a:pt x="0" y="29"/>
                    <a:pt x="0" y="62"/>
                  </a:cubicBezTo>
                  <a:cubicBezTo>
                    <a:pt x="0" y="96"/>
                    <a:pt x="27" y="124"/>
                    <a:pt x="61" y="124"/>
                  </a:cubicBezTo>
                  <a:cubicBezTo>
                    <a:pt x="73" y="124"/>
                    <a:pt x="84" y="120"/>
                    <a:pt x="94" y="114"/>
                  </a:cubicBezTo>
                  <a:cubicBezTo>
                    <a:pt x="94" y="114"/>
                    <a:pt x="94" y="114"/>
                    <a:pt x="94" y="114"/>
                  </a:cubicBezTo>
                  <a:cubicBezTo>
                    <a:pt x="96" y="113"/>
                    <a:pt x="96" y="113"/>
                    <a:pt x="96" y="113"/>
                  </a:cubicBezTo>
                  <a:cubicBezTo>
                    <a:pt x="96" y="113"/>
                    <a:pt x="96" y="113"/>
                    <a:pt x="96" y="113"/>
                  </a:cubicBezTo>
                  <a:cubicBezTo>
                    <a:pt x="96" y="113"/>
                    <a:pt x="96" y="113"/>
                    <a:pt x="96" y="113"/>
                  </a:cubicBezTo>
                  <a:lnTo>
                    <a:pt x="59" y="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23" name="Freeform 150">
              <a:extLst>
                <a:ext uri="{FF2B5EF4-FFF2-40B4-BE49-F238E27FC236}">
                  <a16:creationId xmlns:a16="http://schemas.microsoft.com/office/drawing/2014/main" id="{5C4C480A-FC3C-487B-90DE-0BBBF4C5003B}"/>
                </a:ext>
              </a:extLst>
            </p:cNvPr>
            <p:cNvSpPr>
              <a:spLocks/>
            </p:cNvSpPr>
            <p:nvPr/>
          </p:nvSpPr>
          <p:spPr bwMode="auto">
            <a:xfrm>
              <a:off x="6062663" y="2366963"/>
              <a:ext cx="111125" cy="134938"/>
            </a:xfrm>
            <a:custGeom>
              <a:avLst/>
              <a:gdLst>
                <a:gd name="T0" fmla="*/ 58 w 58"/>
                <a:gd name="T1" fmla="*/ 22 h 70"/>
                <a:gd name="T2" fmla="*/ 54 w 58"/>
                <a:gd name="T3" fmla="*/ 0 h 70"/>
                <a:gd name="T4" fmla="*/ 0 w 58"/>
                <a:gd name="T5" fmla="*/ 23 h 70"/>
                <a:gd name="T6" fmla="*/ 35 w 58"/>
                <a:gd name="T7" fmla="*/ 70 h 70"/>
                <a:gd name="T8" fmla="*/ 58 w 58"/>
                <a:gd name="T9" fmla="*/ 22 h 70"/>
              </a:gdLst>
              <a:ahLst/>
              <a:cxnLst>
                <a:cxn ang="0">
                  <a:pos x="T0" y="T1"/>
                </a:cxn>
                <a:cxn ang="0">
                  <a:pos x="T2" y="T3"/>
                </a:cxn>
                <a:cxn ang="0">
                  <a:pos x="T4" y="T5"/>
                </a:cxn>
                <a:cxn ang="0">
                  <a:pos x="T6" y="T7"/>
                </a:cxn>
                <a:cxn ang="0">
                  <a:pos x="T8" y="T9"/>
                </a:cxn>
              </a:cxnLst>
              <a:rect l="0" t="0" r="r" b="b"/>
              <a:pathLst>
                <a:path w="58" h="70">
                  <a:moveTo>
                    <a:pt x="58" y="22"/>
                  </a:moveTo>
                  <a:cubicBezTo>
                    <a:pt x="58" y="14"/>
                    <a:pt x="56" y="7"/>
                    <a:pt x="54" y="0"/>
                  </a:cubicBezTo>
                  <a:cubicBezTo>
                    <a:pt x="0" y="23"/>
                    <a:pt x="0" y="23"/>
                    <a:pt x="0" y="23"/>
                  </a:cubicBezTo>
                  <a:cubicBezTo>
                    <a:pt x="35" y="70"/>
                    <a:pt x="35" y="70"/>
                    <a:pt x="35" y="70"/>
                  </a:cubicBezTo>
                  <a:cubicBezTo>
                    <a:pt x="49" y="59"/>
                    <a:pt x="58" y="41"/>
                    <a:pt x="58"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24" name="Freeform 151">
              <a:extLst>
                <a:ext uri="{FF2B5EF4-FFF2-40B4-BE49-F238E27FC236}">
                  <a16:creationId xmlns:a16="http://schemas.microsoft.com/office/drawing/2014/main" id="{158BD35A-F28E-4497-91D3-B7F7D387770A}"/>
                </a:ext>
              </a:extLst>
            </p:cNvPr>
            <p:cNvSpPr>
              <a:spLocks noEditPoints="1"/>
            </p:cNvSpPr>
            <p:nvPr/>
          </p:nvSpPr>
          <p:spPr bwMode="auto">
            <a:xfrm>
              <a:off x="5865813" y="1752601"/>
              <a:ext cx="347663" cy="30163"/>
            </a:xfrm>
            <a:custGeom>
              <a:avLst/>
              <a:gdLst>
                <a:gd name="T0" fmla="*/ 219 w 219"/>
                <a:gd name="T1" fmla="*/ 0 h 19"/>
                <a:gd name="T2" fmla="*/ 0 w 219"/>
                <a:gd name="T3" fmla="*/ 0 h 19"/>
                <a:gd name="T4" fmla="*/ 0 w 219"/>
                <a:gd name="T5" fmla="*/ 19 h 19"/>
                <a:gd name="T6" fmla="*/ 219 w 219"/>
                <a:gd name="T7" fmla="*/ 19 h 19"/>
                <a:gd name="T8" fmla="*/ 219 w 219"/>
                <a:gd name="T9" fmla="*/ 0 h 19"/>
                <a:gd name="T10" fmla="*/ 210 w 219"/>
                <a:gd name="T11" fmla="*/ 12 h 19"/>
                <a:gd name="T12" fmla="*/ 191 w 219"/>
                <a:gd name="T13" fmla="*/ 12 h 19"/>
                <a:gd name="T14" fmla="*/ 191 w 219"/>
                <a:gd name="T15" fmla="*/ 7 h 19"/>
                <a:gd name="T16" fmla="*/ 210 w 219"/>
                <a:gd name="T17" fmla="*/ 7 h 19"/>
                <a:gd name="T18" fmla="*/ 210 w 219"/>
                <a:gd name="T19"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9">
                  <a:moveTo>
                    <a:pt x="219" y="0"/>
                  </a:moveTo>
                  <a:lnTo>
                    <a:pt x="0" y="0"/>
                  </a:lnTo>
                  <a:lnTo>
                    <a:pt x="0" y="19"/>
                  </a:lnTo>
                  <a:lnTo>
                    <a:pt x="219" y="19"/>
                  </a:lnTo>
                  <a:lnTo>
                    <a:pt x="219" y="0"/>
                  </a:lnTo>
                  <a:close/>
                  <a:moveTo>
                    <a:pt x="210" y="12"/>
                  </a:moveTo>
                  <a:lnTo>
                    <a:pt x="191" y="12"/>
                  </a:lnTo>
                  <a:lnTo>
                    <a:pt x="191" y="7"/>
                  </a:lnTo>
                  <a:lnTo>
                    <a:pt x="210" y="7"/>
                  </a:lnTo>
                  <a:lnTo>
                    <a:pt x="21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325" name="Freeform 152">
              <a:extLst>
                <a:ext uri="{FF2B5EF4-FFF2-40B4-BE49-F238E27FC236}">
                  <a16:creationId xmlns:a16="http://schemas.microsoft.com/office/drawing/2014/main" id="{6F7226B0-A9B5-4169-A49B-6F749137D5B5}"/>
                </a:ext>
              </a:extLst>
            </p:cNvPr>
            <p:cNvSpPr>
              <a:spLocks noEditPoints="1"/>
            </p:cNvSpPr>
            <p:nvPr/>
          </p:nvSpPr>
          <p:spPr bwMode="auto">
            <a:xfrm>
              <a:off x="5880100" y="1543051"/>
              <a:ext cx="319088" cy="198438"/>
            </a:xfrm>
            <a:custGeom>
              <a:avLst/>
              <a:gdLst>
                <a:gd name="T0" fmla="*/ 201 w 201"/>
                <a:gd name="T1" fmla="*/ 0 h 125"/>
                <a:gd name="T2" fmla="*/ 0 w 201"/>
                <a:gd name="T3" fmla="*/ 0 h 125"/>
                <a:gd name="T4" fmla="*/ 0 w 201"/>
                <a:gd name="T5" fmla="*/ 125 h 125"/>
                <a:gd name="T6" fmla="*/ 201 w 201"/>
                <a:gd name="T7" fmla="*/ 125 h 125"/>
                <a:gd name="T8" fmla="*/ 201 w 201"/>
                <a:gd name="T9" fmla="*/ 0 h 125"/>
                <a:gd name="T10" fmla="*/ 178 w 201"/>
                <a:gd name="T11" fmla="*/ 108 h 125"/>
                <a:gd name="T12" fmla="*/ 23 w 201"/>
                <a:gd name="T13" fmla="*/ 108 h 125"/>
                <a:gd name="T14" fmla="*/ 23 w 201"/>
                <a:gd name="T15" fmla="*/ 18 h 125"/>
                <a:gd name="T16" fmla="*/ 178 w 201"/>
                <a:gd name="T17" fmla="*/ 18 h 125"/>
                <a:gd name="T18" fmla="*/ 178 w 201"/>
                <a:gd name="T19" fmla="*/ 10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1" h="125">
                  <a:moveTo>
                    <a:pt x="201" y="0"/>
                  </a:moveTo>
                  <a:lnTo>
                    <a:pt x="0" y="0"/>
                  </a:lnTo>
                  <a:lnTo>
                    <a:pt x="0" y="125"/>
                  </a:lnTo>
                  <a:lnTo>
                    <a:pt x="201" y="125"/>
                  </a:lnTo>
                  <a:lnTo>
                    <a:pt x="201" y="0"/>
                  </a:lnTo>
                  <a:close/>
                  <a:moveTo>
                    <a:pt x="178" y="108"/>
                  </a:moveTo>
                  <a:lnTo>
                    <a:pt x="23" y="108"/>
                  </a:lnTo>
                  <a:lnTo>
                    <a:pt x="23" y="18"/>
                  </a:lnTo>
                  <a:lnTo>
                    <a:pt x="178" y="18"/>
                  </a:lnTo>
                  <a:lnTo>
                    <a:pt x="178" y="1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grpSp>
      <p:grpSp>
        <p:nvGrpSpPr>
          <p:cNvPr id="326" name="Group 325">
            <a:extLst>
              <a:ext uri="{FF2B5EF4-FFF2-40B4-BE49-F238E27FC236}">
                <a16:creationId xmlns:a16="http://schemas.microsoft.com/office/drawing/2014/main" id="{26BC0313-CFF0-4626-817E-D682F53EEEDE}"/>
              </a:ext>
            </a:extLst>
          </p:cNvPr>
          <p:cNvGrpSpPr/>
          <p:nvPr/>
        </p:nvGrpSpPr>
        <p:grpSpPr>
          <a:xfrm>
            <a:off x="4553660" y="2716057"/>
            <a:ext cx="1159293" cy="2820750"/>
            <a:chOff x="5264267" y="2352681"/>
            <a:chExt cx="1977394" cy="2605706"/>
          </a:xfrm>
        </p:grpSpPr>
        <p:grpSp>
          <p:nvGrpSpPr>
            <p:cNvPr id="327" name="Group 326">
              <a:extLst>
                <a:ext uri="{FF2B5EF4-FFF2-40B4-BE49-F238E27FC236}">
                  <a16:creationId xmlns:a16="http://schemas.microsoft.com/office/drawing/2014/main" id="{70926C0E-E64D-4AE1-9921-DD196BC15192}"/>
                </a:ext>
              </a:extLst>
            </p:cNvPr>
            <p:cNvGrpSpPr/>
            <p:nvPr/>
          </p:nvGrpSpPr>
          <p:grpSpPr>
            <a:xfrm>
              <a:off x="5264268" y="2352681"/>
              <a:ext cx="1960218" cy="631220"/>
              <a:chOff x="5264268" y="2352681"/>
              <a:chExt cx="1960218" cy="631220"/>
            </a:xfrm>
          </p:grpSpPr>
          <p:cxnSp>
            <p:nvCxnSpPr>
              <p:cNvPr id="332" name="Straight Connector 331">
                <a:extLst>
                  <a:ext uri="{FF2B5EF4-FFF2-40B4-BE49-F238E27FC236}">
                    <a16:creationId xmlns:a16="http://schemas.microsoft.com/office/drawing/2014/main" id="{48D86FD8-13D1-4259-AAD7-A3363555125E}"/>
                  </a:ext>
                </a:extLst>
              </p:cNvPr>
              <p:cNvCxnSpPr/>
              <p:nvPr/>
            </p:nvCxnSpPr>
            <p:spPr>
              <a:xfrm flipV="1">
                <a:off x="5264268" y="2352681"/>
                <a:ext cx="980109" cy="631220"/>
              </a:xfrm>
              <a:prstGeom prst="line">
                <a:avLst/>
              </a:prstGeom>
              <a:ln>
                <a:solidFill>
                  <a:schemeClr val="tx1"/>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5FBDE1C0-4FB3-4CDC-8B92-B30BA92B4D34}"/>
                  </a:ext>
                </a:extLst>
              </p:cNvPr>
              <p:cNvCxnSpPr/>
              <p:nvPr/>
            </p:nvCxnSpPr>
            <p:spPr>
              <a:xfrm>
                <a:off x="6244377" y="2352681"/>
                <a:ext cx="980109" cy="0"/>
              </a:xfrm>
              <a:prstGeom prst="line">
                <a:avLst/>
              </a:prstGeom>
              <a:ln>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cxnSp>
          <p:nvCxnSpPr>
            <p:cNvPr id="328" name="Straight Connector 327">
              <a:extLst>
                <a:ext uri="{FF2B5EF4-FFF2-40B4-BE49-F238E27FC236}">
                  <a16:creationId xmlns:a16="http://schemas.microsoft.com/office/drawing/2014/main" id="{2D63F411-38B6-4587-A1D7-6B5A4DB0FB6F}"/>
                </a:ext>
              </a:extLst>
            </p:cNvPr>
            <p:cNvCxnSpPr/>
            <p:nvPr/>
          </p:nvCxnSpPr>
          <p:spPr>
            <a:xfrm>
              <a:off x="5264267" y="3568595"/>
              <a:ext cx="1960219" cy="0"/>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29" name="Group 328">
              <a:extLst>
                <a:ext uri="{FF2B5EF4-FFF2-40B4-BE49-F238E27FC236}">
                  <a16:creationId xmlns:a16="http://schemas.microsoft.com/office/drawing/2014/main" id="{1A6DB697-496C-45AF-AB37-902E2D173D7B}"/>
                </a:ext>
              </a:extLst>
            </p:cNvPr>
            <p:cNvGrpSpPr/>
            <p:nvPr/>
          </p:nvGrpSpPr>
          <p:grpSpPr>
            <a:xfrm flipV="1">
              <a:off x="5281441" y="4327167"/>
              <a:ext cx="1960220" cy="631220"/>
              <a:chOff x="5281441" y="3779802"/>
              <a:chExt cx="1960220" cy="631220"/>
            </a:xfrm>
          </p:grpSpPr>
          <p:cxnSp>
            <p:nvCxnSpPr>
              <p:cNvPr id="330" name="Straight Connector 329">
                <a:extLst>
                  <a:ext uri="{FF2B5EF4-FFF2-40B4-BE49-F238E27FC236}">
                    <a16:creationId xmlns:a16="http://schemas.microsoft.com/office/drawing/2014/main" id="{E9BC6642-7B72-4280-8A09-C1AB131FD103}"/>
                  </a:ext>
                </a:extLst>
              </p:cNvPr>
              <p:cNvCxnSpPr/>
              <p:nvPr/>
            </p:nvCxnSpPr>
            <p:spPr>
              <a:xfrm flipV="1">
                <a:off x="5281441" y="3779802"/>
                <a:ext cx="980109" cy="631220"/>
              </a:xfrm>
              <a:prstGeom prst="line">
                <a:avLst/>
              </a:prstGeom>
              <a:ln>
                <a:solidFill>
                  <a:schemeClr val="tx1"/>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7C783C0-80CA-4CDF-8E7F-2136D706392C}"/>
                  </a:ext>
                </a:extLst>
              </p:cNvPr>
              <p:cNvCxnSpPr/>
              <p:nvPr/>
            </p:nvCxnSpPr>
            <p:spPr>
              <a:xfrm>
                <a:off x="6261551" y="3782198"/>
                <a:ext cx="980110" cy="0"/>
              </a:xfrm>
              <a:prstGeom prst="line">
                <a:avLst/>
              </a:prstGeom>
              <a:ln>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grpSp>
      <p:sp>
        <p:nvSpPr>
          <p:cNvPr id="346" name="矩形 29">
            <a:extLst>
              <a:ext uri="{FF2B5EF4-FFF2-40B4-BE49-F238E27FC236}">
                <a16:creationId xmlns:a16="http://schemas.microsoft.com/office/drawing/2014/main" id="{45A1A4F0-1812-4BB3-9C54-FADBAEC3E50B}"/>
              </a:ext>
            </a:extLst>
          </p:cNvPr>
          <p:cNvSpPr/>
          <p:nvPr/>
        </p:nvSpPr>
        <p:spPr>
          <a:xfrm>
            <a:off x="5841212" y="2321927"/>
            <a:ext cx="5991757" cy="72229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ea typeface="Microsoft YaHei UI" panose="020B0503020204020204" pitchFamily="34" charset="-122"/>
            </a:endParaRPr>
          </a:p>
        </p:txBody>
      </p:sp>
      <p:sp>
        <p:nvSpPr>
          <p:cNvPr id="347" name="矩形 30">
            <a:extLst>
              <a:ext uri="{FF2B5EF4-FFF2-40B4-BE49-F238E27FC236}">
                <a16:creationId xmlns:a16="http://schemas.microsoft.com/office/drawing/2014/main" id="{A5FBF073-A899-4BE1-8941-92BBDAA46A73}"/>
              </a:ext>
            </a:extLst>
          </p:cNvPr>
          <p:cNvSpPr/>
          <p:nvPr/>
        </p:nvSpPr>
        <p:spPr>
          <a:xfrm>
            <a:off x="6231884" y="2379863"/>
            <a:ext cx="5394325" cy="553970"/>
          </a:xfrm>
          <a:prstGeom prst="rect">
            <a:avLst/>
          </a:prstGeom>
        </p:spPr>
        <p:txBody>
          <a:bodyPr wrap="square" lIns="121893" tIns="60946" rIns="121893" bIns="60946">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en-US" sz="2800" b="1">
                <a:latin typeface="Times New Roman" panose="02020603050405020304" pitchFamily="18" charset="0"/>
                <a:cs typeface="Times New Roman" panose="02020603050405020304" pitchFamily="18" charset="0"/>
              </a:rPr>
              <a:t>Chia công việc cho các thành viên</a:t>
            </a:r>
            <a:endParaRPr lang="id-ID" sz="2800" b="1">
              <a:latin typeface="Times New Roman" panose="02020603050405020304" pitchFamily="18" charset="0"/>
              <a:cs typeface="Times New Roman" panose="02020603050405020304" pitchFamily="18" charset="0"/>
            </a:endParaRPr>
          </a:p>
        </p:txBody>
      </p:sp>
      <p:sp>
        <p:nvSpPr>
          <p:cNvPr id="348" name="矩形 29">
            <a:extLst>
              <a:ext uri="{FF2B5EF4-FFF2-40B4-BE49-F238E27FC236}">
                <a16:creationId xmlns:a16="http://schemas.microsoft.com/office/drawing/2014/main" id="{B582A4FB-6268-4029-BF60-F8FF10A5FEC8}"/>
              </a:ext>
            </a:extLst>
          </p:cNvPr>
          <p:cNvSpPr/>
          <p:nvPr/>
        </p:nvSpPr>
        <p:spPr>
          <a:xfrm>
            <a:off x="5841212" y="3739104"/>
            <a:ext cx="5991757" cy="722297"/>
          </a:xfrm>
          <a:prstGeom prst="rect">
            <a:avLst/>
          </a:prstGeom>
          <a:solidFill>
            <a:srgbClr val="5EB2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ea typeface="Microsoft YaHei UI" panose="020B0503020204020204" pitchFamily="34" charset="-122"/>
            </a:endParaRPr>
          </a:p>
        </p:txBody>
      </p:sp>
      <p:sp>
        <p:nvSpPr>
          <p:cNvPr id="350" name="矩形 30">
            <a:extLst>
              <a:ext uri="{FF2B5EF4-FFF2-40B4-BE49-F238E27FC236}">
                <a16:creationId xmlns:a16="http://schemas.microsoft.com/office/drawing/2014/main" id="{DCEFA64B-5BF8-4763-AC38-F7EAA2983E50}"/>
              </a:ext>
            </a:extLst>
          </p:cNvPr>
          <p:cNvSpPr/>
          <p:nvPr/>
        </p:nvSpPr>
        <p:spPr>
          <a:xfrm>
            <a:off x="7430621" y="3834945"/>
            <a:ext cx="2955361" cy="553970"/>
          </a:xfrm>
          <a:prstGeom prst="rect">
            <a:avLst/>
          </a:prstGeom>
        </p:spPr>
        <p:txBody>
          <a:bodyPr wrap="square" lIns="121893" tIns="60946" rIns="121893" bIns="60946">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en-US" sz="2800" b="1">
                <a:latin typeface="Times New Roman" panose="02020603050405020304" pitchFamily="18" charset="0"/>
                <a:cs typeface="Times New Roman" panose="02020603050405020304" pitchFamily="18" charset="0"/>
              </a:rPr>
              <a:t>Tiến độ thực hiện</a:t>
            </a:r>
            <a:endParaRPr lang="id-ID" sz="2800" b="1">
              <a:latin typeface="Times New Roman" panose="02020603050405020304" pitchFamily="18" charset="0"/>
              <a:cs typeface="Times New Roman" panose="02020603050405020304" pitchFamily="18" charset="0"/>
            </a:endParaRPr>
          </a:p>
        </p:txBody>
      </p:sp>
      <p:sp>
        <p:nvSpPr>
          <p:cNvPr id="166" name="矩形 29">
            <a:extLst>
              <a:ext uri="{FF2B5EF4-FFF2-40B4-BE49-F238E27FC236}">
                <a16:creationId xmlns:a16="http://schemas.microsoft.com/office/drawing/2014/main" id="{DFED2126-246D-4979-AF7B-4472127A3786}"/>
              </a:ext>
            </a:extLst>
          </p:cNvPr>
          <p:cNvSpPr/>
          <p:nvPr/>
        </p:nvSpPr>
        <p:spPr>
          <a:xfrm>
            <a:off x="5841212" y="5143395"/>
            <a:ext cx="5991757" cy="72229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ea typeface="Microsoft YaHei UI" panose="020B0503020204020204" pitchFamily="34" charset="-122"/>
            </a:endParaRPr>
          </a:p>
        </p:txBody>
      </p:sp>
      <p:sp>
        <p:nvSpPr>
          <p:cNvPr id="167" name="矩形 30">
            <a:extLst>
              <a:ext uri="{FF2B5EF4-FFF2-40B4-BE49-F238E27FC236}">
                <a16:creationId xmlns:a16="http://schemas.microsoft.com/office/drawing/2014/main" id="{063EDFFE-C87D-4F0B-B045-78644F21C90B}"/>
              </a:ext>
            </a:extLst>
          </p:cNvPr>
          <p:cNvSpPr/>
          <p:nvPr/>
        </p:nvSpPr>
        <p:spPr>
          <a:xfrm>
            <a:off x="5912424" y="5227558"/>
            <a:ext cx="5920545" cy="492414"/>
          </a:xfrm>
          <a:prstGeom prst="rect">
            <a:avLst/>
          </a:prstGeom>
        </p:spPr>
        <p:txBody>
          <a:bodyPr wrap="square" lIns="121893" tIns="60946" rIns="121893" bIns="60946">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2400" b="1" smtClean="0">
                <a:latin typeface="Times New Roman" panose="02020603050405020304" pitchFamily="18" charset="0"/>
                <a:cs typeface="Times New Roman" panose="02020603050405020304" pitchFamily="18" charset="0"/>
              </a:rPr>
              <a:t>Dự kiến kết quả</a:t>
            </a:r>
            <a:endParaRPr lang="id-ID"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872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177"/>
                                        </p:tgtEl>
                                        <p:attrNameLst>
                                          <p:attrName>style.visibility</p:attrName>
                                        </p:attrNameLst>
                                      </p:cBhvr>
                                      <p:to>
                                        <p:strVal val="visible"/>
                                      </p:to>
                                    </p:set>
                                    <p:anim calcmode="lin" valueType="num">
                                      <p:cBhvr>
                                        <p:cTn id="7" dur="500" fill="hold"/>
                                        <p:tgtEl>
                                          <p:spTgt spid="177"/>
                                        </p:tgtEl>
                                        <p:attrNameLst>
                                          <p:attrName>ppt_w</p:attrName>
                                        </p:attrNameLst>
                                      </p:cBhvr>
                                      <p:tavLst>
                                        <p:tav tm="0">
                                          <p:val>
                                            <p:fltVal val="0"/>
                                          </p:val>
                                        </p:tav>
                                        <p:tav tm="100000">
                                          <p:val>
                                            <p:strVal val="#ppt_w"/>
                                          </p:val>
                                        </p:tav>
                                      </p:tavLst>
                                    </p:anim>
                                    <p:anim calcmode="lin" valueType="num">
                                      <p:cBhvr>
                                        <p:cTn id="8" dur="500" fill="hold"/>
                                        <p:tgtEl>
                                          <p:spTgt spid="177"/>
                                        </p:tgtEl>
                                        <p:attrNameLst>
                                          <p:attrName>ppt_h</p:attrName>
                                        </p:attrNameLst>
                                      </p:cBhvr>
                                      <p:tavLst>
                                        <p:tav tm="0">
                                          <p:val>
                                            <p:fltVal val="0"/>
                                          </p:val>
                                        </p:tav>
                                        <p:tav tm="100000">
                                          <p:val>
                                            <p:strVal val="#ppt_h"/>
                                          </p:val>
                                        </p:tav>
                                      </p:tavLst>
                                    </p:anim>
                                    <p:animEffect transition="in" filter="fade">
                                      <p:cBhvr>
                                        <p:cTn id="9" dur="500"/>
                                        <p:tgtEl>
                                          <p:spTgt spid="177"/>
                                        </p:tgtEl>
                                      </p:cBhvr>
                                    </p:animEffect>
                                    <p:anim calcmode="lin" valueType="num">
                                      <p:cBhvr>
                                        <p:cTn id="10" dur="500" fill="hold"/>
                                        <p:tgtEl>
                                          <p:spTgt spid="177"/>
                                        </p:tgtEl>
                                        <p:attrNameLst>
                                          <p:attrName>ppt_x</p:attrName>
                                        </p:attrNameLst>
                                      </p:cBhvr>
                                      <p:tavLst>
                                        <p:tav tm="0">
                                          <p:val>
                                            <p:fltVal val="0.5"/>
                                          </p:val>
                                        </p:tav>
                                        <p:tav tm="100000">
                                          <p:val>
                                            <p:strVal val="#ppt_x"/>
                                          </p:val>
                                        </p:tav>
                                      </p:tavLst>
                                    </p:anim>
                                    <p:anim calcmode="lin" valueType="num">
                                      <p:cBhvr>
                                        <p:cTn id="11" dur="500" fill="hold"/>
                                        <p:tgtEl>
                                          <p:spTgt spid="177"/>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326"/>
                                        </p:tgtEl>
                                        <p:attrNameLst>
                                          <p:attrName>style.visibility</p:attrName>
                                        </p:attrNameLst>
                                      </p:cBhvr>
                                      <p:to>
                                        <p:strVal val="visible"/>
                                      </p:to>
                                    </p:set>
                                    <p:animEffect transition="in" filter="wipe(left)">
                                      <p:cBhvr>
                                        <p:cTn id="15" dur="500"/>
                                        <p:tgtEl>
                                          <p:spTgt spid="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C5EFA1-1E74-4965-875E-A02E8792E5B0}"/>
              </a:ext>
            </a:extLst>
          </p:cNvPr>
          <p:cNvSpPr/>
          <p:nvPr/>
        </p:nvSpPr>
        <p:spPr>
          <a:xfrm>
            <a:off x="1530517" y="325617"/>
            <a:ext cx="9130961" cy="830997"/>
          </a:xfrm>
          <a:prstGeom prst="rect">
            <a:avLst/>
          </a:prstGeom>
        </p:spPr>
        <p:txBody>
          <a:bodyPr wrap="none">
            <a:spAutoFit/>
          </a:bodyPr>
          <a:lstStyle/>
          <a:p>
            <a:r>
              <a:rPr lang="en-US" sz="4800" b="1">
                <a:solidFill>
                  <a:srgbClr val="0070C0"/>
                </a:solidFill>
                <a:latin typeface="Times New Roman" panose="02020603050405020304" pitchFamily="18" charset="0"/>
                <a:cs typeface="Times New Roman" panose="02020603050405020304" pitchFamily="18" charset="0"/>
              </a:rPr>
              <a:t>CHIA CÔNG VIỆC THỰC HIỆN</a:t>
            </a:r>
            <a:endParaRPr lang="en-US" sz="4800">
              <a:solidFill>
                <a:srgbClr val="0070C0"/>
              </a:solidFill>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314E3E11-9C95-4ED9-9D92-8821A132CAC1}"/>
              </a:ext>
            </a:extLst>
          </p:cNvPr>
          <p:cNvGraphicFramePr>
            <a:graphicFrameLocks noGrp="1"/>
          </p:cNvGraphicFramePr>
          <p:nvPr>
            <p:extLst>
              <p:ext uri="{D42A27DB-BD31-4B8C-83A1-F6EECF244321}">
                <p14:modId xmlns:p14="http://schemas.microsoft.com/office/powerpoint/2010/main" val="2896887867"/>
              </p:ext>
            </p:extLst>
          </p:nvPr>
        </p:nvGraphicFramePr>
        <p:xfrm>
          <a:off x="557512" y="1492731"/>
          <a:ext cx="11076972" cy="5169324"/>
        </p:xfrm>
        <a:graphic>
          <a:graphicData uri="http://schemas.openxmlformats.org/drawingml/2006/table">
            <a:tbl>
              <a:tblPr firstRow="1" bandRow="1">
                <a:tableStyleId>{5C22544A-7EE6-4342-B048-85BDC9FD1C3A}</a:tableStyleId>
              </a:tblPr>
              <a:tblGrid>
                <a:gridCol w="823130">
                  <a:extLst>
                    <a:ext uri="{9D8B030D-6E8A-4147-A177-3AD203B41FA5}">
                      <a16:colId xmlns:a16="http://schemas.microsoft.com/office/drawing/2014/main" val="4012022893"/>
                    </a:ext>
                  </a:extLst>
                </a:gridCol>
                <a:gridCol w="3268753">
                  <a:extLst>
                    <a:ext uri="{9D8B030D-6E8A-4147-A177-3AD203B41FA5}">
                      <a16:colId xmlns:a16="http://schemas.microsoft.com/office/drawing/2014/main" val="1763495637"/>
                    </a:ext>
                  </a:extLst>
                </a:gridCol>
                <a:gridCol w="4215845">
                  <a:extLst>
                    <a:ext uri="{9D8B030D-6E8A-4147-A177-3AD203B41FA5}">
                      <a16:colId xmlns:a16="http://schemas.microsoft.com/office/drawing/2014/main" val="2827169800"/>
                    </a:ext>
                  </a:extLst>
                </a:gridCol>
                <a:gridCol w="2769244">
                  <a:extLst>
                    <a:ext uri="{9D8B030D-6E8A-4147-A177-3AD203B41FA5}">
                      <a16:colId xmlns:a16="http://schemas.microsoft.com/office/drawing/2014/main" val="1985654213"/>
                    </a:ext>
                  </a:extLst>
                </a:gridCol>
              </a:tblGrid>
              <a:tr h="861554">
                <a:tc>
                  <a:txBody>
                    <a:bodyPr/>
                    <a:lstStyle/>
                    <a:p>
                      <a:pPr algn="ctr"/>
                      <a:r>
                        <a:rPr lang="en-US" sz="2400">
                          <a:latin typeface="Times New Roman" panose="02020603050405020304" pitchFamily="18" charset="0"/>
                          <a:cs typeface="Times New Roman" panose="02020603050405020304" pitchFamily="18" charset="0"/>
                        </a:rPr>
                        <a:t>STT</a:t>
                      </a:r>
                    </a:p>
                  </a:txBody>
                  <a:tcPr>
                    <a:solidFill>
                      <a:schemeClr val="accent2">
                        <a:lumMod val="60000"/>
                        <a:lumOff val="40000"/>
                      </a:schemeClr>
                    </a:solidFill>
                  </a:tcPr>
                </a:tc>
                <a:tc gridSpan="2">
                  <a:txBody>
                    <a:bodyPr/>
                    <a:lstStyle/>
                    <a:p>
                      <a:pPr algn="ctr"/>
                      <a:r>
                        <a:rPr lang="en-US" sz="2400">
                          <a:latin typeface="Times New Roman" panose="02020603050405020304" pitchFamily="18" charset="0"/>
                          <a:cs typeface="Times New Roman" panose="02020603050405020304" pitchFamily="18" charset="0"/>
                        </a:rPr>
                        <a:t>CÔNG VIỆC THỰC HIỆN</a:t>
                      </a:r>
                    </a:p>
                  </a:txBody>
                  <a:tcPr>
                    <a:solidFill>
                      <a:schemeClr val="accent2">
                        <a:lumMod val="60000"/>
                        <a:lumOff val="40000"/>
                      </a:schemeClr>
                    </a:solidFill>
                  </a:tcPr>
                </a:tc>
                <a:tc hMerge="1">
                  <a:txBody>
                    <a:bodyPr/>
                    <a:lstStyle/>
                    <a:p>
                      <a:pPr algn="l"/>
                      <a:endParaRPr lang="en-US"/>
                    </a:p>
                  </a:txBody>
                  <a:tcPr/>
                </a:tc>
                <a:tc>
                  <a:txBody>
                    <a:bodyPr/>
                    <a:lstStyle/>
                    <a:p>
                      <a:pPr algn="ctr"/>
                      <a:r>
                        <a:rPr lang="en-US" sz="2400">
                          <a:latin typeface="Times New Roman" panose="02020603050405020304" pitchFamily="18" charset="0"/>
                          <a:cs typeface="Times New Roman" panose="02020603050405020304" pitchFamily="18" charset="0"/>
                        </a:rPr>
                        <a:t>NG</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ỜI THỰC HIỆN</a:t>
                      </a:r>
                    </a:p>
                  </a:txBody>
                  <a:tcPr>
                    <a:solidFill>
                      <a:schemeClr val="accent2">
                        <a:lumMod val="60000"/>
                        <a:lumOff val="40000"/>
                      </a:schemeClr>
                    </a:solidFill>
                  </a:tcPr>
                </a:tc>
                <a:extLst>
                  <a:ext uri="{0D108BD9-81ED-4DB2-BD59-A6C34878D82A}">
                    <a16:rowId xmlns:a16="http://schemas.microsoft.com/office/drawing/2014/main" val="2650848763"/>
                  </a:ext>
                </a:extLst>
              </a:tr>
              <a:tr h="478641">
                <a:tc>
                  <a:txBody>
                    <a:bodyPr/>
                    <a:lstStyle/>
                    <a:p>
                      <a:pPr algn="ctr"/>
                      <a:r>
                        <a:rPr lang="en-US" sz="2400">
                          <a:latin typeface="Times New Roman" panose="02020603050405020304" pitchFamily="18" charset="0"/>
                          <a:cs typeface="Times New Roman" panose="02020603050405020304" pitchFamily="18" charset="0"/>
                        </a:rPr>
                        <a:t>1</a:t>
                      </a:r>
                    </a:p>
                  </a:txBody>
                  <a:tcPr/>
                </a:tc>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kern="1200">
                          <a:solidFill>
                            <a:schemeClr val="dk1"/>
                          </a:solidFill>
                          <a:latin typeface="Times New Roman" panose="02020603050405020304" pitchFamily="18" charset="0"/>
                          <a:ea typeface="+mn-ea"/>
                          <a:cs typeface="Times New Roman" panose="02020603050405020304" pitchFamily="18" charset="0"/>
                        </a:rPr>
                        <a:t>Kh</a:t>
                      </a:r>
                      <a:r>
                        <a:rPr lang="vi-VN" sz="2400" kern="1200">
                          <a:solidFill>
                            <a:schemeClr val="dk1"/>
                          </a:solidFill>
                          <a:latin typeface="Times New Roman" panose="02020603050405020304" pitchFamily="18" charset="0"/>
                          <a:ea typeface="+mn-ea"/>
                          <a:cs typeface="Times New Roman" panose="02020603050405020304" pitchFamily="18" charset="0"/>
                        </a:rPr>
                        <a:t>ả</a:t>
                      </a:r>
                      <a:r>
                        <a:rPr lang="en-US" sz="2400" kern="1200">
                          <a:solidFill>
                            <a:schemeClr val="dk1"/>
                          </a:solidFill>
                          <a:latin typeface="Times New Roman" panose="02020603050405020304" pitchFamily="18" charset="0"/>
                          <a:ea typeface="+mn-ea"/>
                          <a:cs typeface="Times New Roman" panose="02020603050405020304" pitchFamily="18" charset="0"/>
                        </a:rPr>
                        <a:t>o sát hi</a:t>
                      </a:r>
                      <a:r>
                        <a:rPr lang="vi-VN" sz="2400" kern="1200">
                          <a:solidFill>
                            <a:schemeClr val="dk1"/>
                          </a:solidFill>
                          <a:latin typeface="Times New Roman" panose="02020603050405020304" pitchFamily="18" charset="0"/>
                          <a:ea typeface="+mn-ea"/>
                          <a:cs typeface="Times New Roman" panose="02020603050405020304" pitchFamily="18" charset="0"/>
                        </a:rPr>
                        <a:t>ệ</a:t>
                      </a:r>
                      <a:r>
                        <a:rPr lang="en-US" sz="2400" kern="1200">
                          <a:solidFill>
                            <a:schemeClr val="dk1"/>
                          </a:solidFill>
                          <a:latin typeface="Times New Roman" panose="02020603050405020304" pitchFamily="18" charset="0"/>
                          <a:ea typeface="+mn-ea"/>
                          <a:cs typeface="Times New Roman" panose="02020603050405020304" pitchFamily="18" charset="0"/>
                        </a:rPr>
                        <a:t>n tr</a:t>
                      </a:r>
                      <a:r>
                        <a:rPr lang="vi-VN" sz="2400" kern="1200">
                          <a:solidFill>
                            <a:schemeClr val="dk1"/>
                          </a:solidFill>
                          <a:latin typeface="Times New Roman" panose="02020603050405020304" pitchFamily="18" charset="0"/>
                          <a:ea typeface="+mn-ea"/>
                          <a:cs typeface="Times New Roman" panose="02020603050405020304" pitchFamily="18" charset="0"/>
                        </a:rPr>
                        <a:t>ạ</a:t>
                      </a:r>
                      <a:r>
                        <a:rPr lang="en-US" sz="2400" kern="1200">
                          <a:solidFill>
                            <a:schemeClr val="dk1"/>
                          </a:solidFill>
                          <a:latin typeface="Times New Roman" panose="02020603050405020304" pitchFamily="18" charset="0"/>
                          <a:ea typeface="+mn-ea"/>
                          <a:cs typeface="Times New Roman" panose="02020603050405020304" pitchFamily="18" charset="0"/>
                        </a:rPr>
                        <a:t>ng</a:t>
                      </a:r>
                    </a:p>
                  </a:txBody>
                  <a:tcPr/>
                </a:tc>
                <a:tc hMerge="1">
                  <a:txBody>
                    <a:bodyPr/>
                    <a:lstStyle/>
                    <a:p>
                      <a:pPr algn="l"/>
                      <a:endParaRPr lang="en-US"/>
                    </a:p>
                  </a:txBody>
                  <a:tcPr/>
                </a:tc>
                <a:tc>
                  <a:txBody>
                    <a:bodyPr/>
                    <a:lstStyle/>
                    <a:p>
                      <a:pPr algn="l"/>
                      <a:r>
                        <a:rPr lang="en-US" sz="2400">
                          <a:latin typeface="Times New Roman" panose="02020603050405020304" pitchFamily="18" charset="0"/>
                          <a:cs typeface="Times New Roman" panose="02020603050405020304" pitchFamily="18" charset="0"/>
                        </a:rPr>
                        <a:t>Nguyễn Thị Ngọc</a:t>
                      </a:r>
                    </a:p>
                  </a:txBody>
                  <a:tcPr/>
                </a:tc>
                <a:extLst>
                  <a:ext uri="{0D108BD9-81ED-4DB2-BD59-A6C34878D82A}">
                    <a16:rowId xmlns:a16="http://schemas.microsoft.com/office/drawing/2014/main" val="3540858041"/>
                  </a:ext>
                </a:extLst>
              </a:tr>
              <a:tr h="1244467">
                <a:tc>
                  <a:txBody>
                    <a:bodyPr/>
                    <a:lstStyle/>
                    <a:p>
                      <a:pPr algn="ctr"/>
                      <a:r>
                        <a:rPr lang="en-US" sz="2400">
                          <a:latin typeface="Times New Roman" panose="02020603050405020304" pitchFamily="18" charset="0"/>
                          <a:cs typeface="Times New Roman" panose="02020603050405020304" pitchFamily="18" charset="0"/>
                        </a:rPr>
                        <a:t>2</a:t>
                      </a:r>
                    </a:p>
                  </a:txBody>
                  <a:tcPr/>
                </a:tc>
                <a:tc>
                  <a:txBody>
                    <a:bodyPr/>
                    <a:lstStyle/>
                    <a:p>
                      <a:pPr algn="l"/>
                      <a:r>
                        <a:rPr lang="en-US" sz="2400">
                          <a:latin typeface="Times New Roman" panose="02020603050405020304" pitchFamily="18" charset="0"/>
                          <a:cs typeface="Times New Roman" panose="02020603050405020304" pitchFamily="18" charset="0"/>
                        </a:rPr>
                        <a:t>P</a:t>
                      </a:r>
                      <a:r>
                        <a:rPr lang="en-US" sz="2400" kern="1200">
                          <a:solidFill>
                            <a:schemeClr val="dk1"/>
                          </a:solidFill>
                          <a:latin typeface="Times New Roman" panose="02020603050405020304" pitchFamily="18" charset="0"/>
                          <a:ea typeface="+mn-ea"/>
                          <a:cs typeface="Times New Roman" panose="02020603050405020304" pitchFamily="18" charset="0"/>
                        </a:rPr>
                        <a:t>hân tích</a:t>
                      </a:r>
                      <a:endParaRPr lang="en-US" sz="2400">
                        <a:latin typeface="Times New Roman" panose="02020603050405020304" pitchFamily="18" charset="0"/>
                        <a:cs typeface="Times New Roman" panose="02020603050405020304" pitchFamily="18" charset="0"/>
                      </a:endParaRPr>
                    </a:p>
                  </a:txBody>
                  <a:tcPr/>
                </a:tc>
                <a:tc>
                  <a:txBody>
                    <a:bodyPr/>
                    <a:lstStyle/>
                    <a:p>
                      <a:pPr marL="342900" indent="-342900" algn="l">
                        <a:buAutoNum type="arabicPeriod"/>
                      </a:pPr>
                      <a:r>
                        <a:rPr lang="en-US" sz="2400">
                          <a:latin typeface="Times New Roman" panose="02020603050405020304" pitchFamily="18" charset="0"/>
                          <a:cs typeface="Times New Roman" panose="02020603050405020304" pitchFamily="18" charset="0"/>
                        </a:rPr>
                        <a:t>Phân tích thiết kế</a:t>
                      </a:r>
                    </a:p>
                    <a:p>
                      <a:pPr marL="342900" indent="-342900" algn="l">
                        <a:buAutoNum type="arabicPeriod"/>
                      </a:pPr>
                      <a:r>
                        <a:rPr lang="en-US" sz="2400">
                          <a:latin typeface="Times New Roman" panose="02020603050405020304" pitchFamily="18" charset="0"/>
                          <a:cs typeface="Times New Roman" panose="02020603050405020304" pitchFamily="18" charset="0"/>
                        </a:rPr>
                        <a:t>Phân tích yêu cầu</a:t>
                      </a:r>
                    </a:p>
                    <a:p>
                      <a:pPr marL="342900" indent="-342900" algn="l">
                        <a:buAutoNum type="arabicPeriod"/>
                      </a:pPr>
                      <a:r>
                        <a:rPr lang="en-US" sz="2400">
                          <a:latin typeface="Times New Roman" panose="02020603050405020304" pitchFamily="18" charset="0"/>
                          <a:cs typeface="Times New Roman" panose="02020603050405020304" pitchFamily="18" charset="0"/>
                        </a:rPr>
                        <a:t>Phân tích dữ liệu</a:t>
                      </a:r>
                    </a:p>
                  </a:txBody>
                  <a:tcPr/>
                </a:tc>
                <a:tc>
                  <a:txBody>
                    <a:bodyPr/>
                    <a:lstStyle/>
                    <a:p>
                      <a:pPr algn="l"/>
                      <a:r>
                        <a:rPr lang="en-US" sz="2400">
                          <a:latin typeface="Times New Roman" panose="02020603050405020304" pitchFamily="18" charset="0"/>
                          <a:cs typeface="Times New Roman" panose="02020603050405020304" pitchFamily="18" charset="0"/>
                        </a:rPr>
                        <a:t>Nguyễn Hà Th</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ơng </a:t>
                      </a:r>
                    </a:p>
                    <a:p>
                      <a:pPr algn="l"/>
                      <a:r>
                        <a:rPr lang="en-US" sz="2400">
                          <a:latin typeface="Times New Roman" panose="02020603050405020304" pitchFamily="18" charset="0"/>
                          <a:cs typeface="Times New Roman" panose="02020603050405020304" pitchFamily="18" charset="0"/>
                        </a:rPr>
                        <a:t>Nguyễn Thị </a:t>
                      </a:r>
                      <a:r>
                        <a:rPr lang="en-US" sz="2400" smtClean="0">
                          <a:latin typeface="Times New Roman" panose="02020603050405020304" pitchFamily="18" charset="0"/>
                          <a:cs typeface="Times New Roman" panose="02020603050405020304" pitchFamily="18" charset="0"/>
                        </a:rPr>
                        <a:t>Ngọc</a:t>
                      </a:r>
                    </a:p>
                    <a:p>
                      <a:pPr algn="l"/>
                      <a:r>
                        <a:rPr lang="en-US" sz="2400" smtClean="0">
                          <a:latin typeface="Times New Roman" panose="02020603050405020304" pitchFamily="18" charset="0"/>
                          <a:cs typeface="Times New Roman" panose="02020603050405020304" pitchFamily="18" charset="0"/>
                        </a:rPr>
                        <a:t>Đặng</a:t>
                      </a:r>
                      <a:r>
                        <a:rPr lang="en-US" sz="2400" baseline="0" smtClean="0">
                          <a:latin typeface="Times New Roman" panose="02020603050405020304" pitchFamily="18" charset="0"/>
                          <a:cs typeface="Times New Roman" panose="02020603050405020304" pitchFamily="18" charset="0"/>
                        </a:rPr>
                        <a:t> Ngọc Thành</a:t>
                      </a:r>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43685024"/>
                  </a:ext>
                </a:extLst>
              </a:tr>
              <a:tr h="861554">
                <a:tc>
                  <a:txBody>
                    <a:bodyPr/>
                    <a:lstStyle/>
                    <a:p>
                      <a:pPr algn="ctr"/>
                      <a:r>
                        <a:rPr lang="en-US" sz="2400">
                          <a:latin typeface="Times New Roman" panose="02020603050405020304" pitchFamily="18" charset="0"/>
                          <a:cs typeface="Times New Roman" panose="02020603050405020304" pitchFamily="18" charset="0"/>
                        </a:rPr>
                        <a:t>3</a:t>
                      </a:r>
                    </a:p>
                  </a:txBody>
                  <a:tcPr/>
                </a:tc>
                <a:tc>
                  <a:txBody>
                    <a:bodyPr/>
                    <a:lstStyle/>
                    <a:p>
                      <a:pPr algn="l"/>
                      <a:r>
                        <a:rPr lang="en-US" sz="2400">
                          <a:latin typeface="Times New Roman" panose="02020603050405020304" pitchFamily="18" charset="0"/>
                          <a:cs typeface="Times New Roman" panose="02020603050405020304" pitchFamily="18" charset="0"/>
                        </a:rPr>
                        <a:t>Xây dựng CSDL</a:t>
                      </a:r>
                    </a:p>
                  </a:txBody>
                  <a:tcPr/>
                </a:tc>
                <a:tc>
                  <a:txBody>
                    <a:bodyPr/>
                    <a:lstStyle/>
                    <a:p>
                      <a:pPr marL="342900" indent="-342900" algn="l">
                        <a:buAutoNum type="arabicPeriod"/>
                      </a:pPr>
                      <a:r>
                        <a:rPr lang="en-US" sz="2400">
                          <a:latin typeface="Times New Roman" panose="02020603050405020304" pitchFamily="18" charset="0"/>
                          <a:cs typeface="Times New Roman" panose="02020603050405020304" pitchFamily="18" charset="0"/>
                        </a:rPr>
                        <a:t>Mô hình các thực thể</a:t>
                      </a:r>
                    </a:p>
                    <a:p>
                      <a:pPr marL="342900" indent="-342900" algn="l">
                        <a:buAutoNum type="arabicPeriod"/>
                      </a:pPr>
                      <a:r>
                        <a:rPr lang="en-US" sz="2400">
                          <a:latin typeface="Times New Roman" panose="02020603050405020304" pitchFamily="18" charset="0"/>
                          <a:cs typeface="Times New Roman" panose="02020603050405020304" pitchFamily="18" charset="0"/>
                        </a:rPr>
                        <a:t>Thiết kế dữ liệu</a:t>
                      </a:r>
                    </a:p>
                  </a:txBody>
                  <a:tcPr/>
                </a:tc>
                <a:tc>
                  <a:txBody>
                    <a:bodyPr/>
                    <a:lstStyle/>
                    <a:p>
                      <a:pPr algn="l"/>
                      <a:r>
                        <a:rPr lang="en-US" sz="2400">
                          <a:latin typeface="Times New Roman" panose="02020603050405020304" pitchFamily="18" charset="0"/>
                          <a:cs typeface="Times New Roman" panose="02020603050405020304" pitchFamily="18" charset="0"/>
                        </a:rPr>
                        <a:t>Nguyễn Hà Th</a:t>
                      </a:r>
                      <a:r>
                        <a:rPr lang="vi-VN" sz="2400">
                          <a:latin typeface="Times New Roman" panose="02020603050405020304" pitchFamily="18" charset="0"/>
                          <a:cs typeface="Times New Roman" panose="02020603050405020304" pitchFamily="18" charset="0"/>
                        </a:rPr>
                        <a:t>ư</a:t>
                      </a:r>
                      <a:r>
                        <a:rPr lang="en-US" sz="2400" smtClean="0">
                          <a:latin typeface="Times New Roman" panose="02020603050405020304" pitchFamily="18" charset="0"/>
                          <a:cs typeface="Times New Roman" panose="02020603050405020304" pitchFamily="18" charset="0"/>
                        </a:rPr>
                        <a:t>ơng</a:t>
                      </a:r>
                    </a:p>
                    <a:p>
                      <a:pPr algn="l"/>
                      <a:r>
                        <a:rPr lang="en-US" sz="2400" smtClean="0">
                          <a:latin typeface="Times New Roman" panose="02020603050405020304" pitchFamily="18" charset="0"/>
                          <a:cs typeface="Times New Roman" panose="02020603050405020304" pitchFamily="18" charset="0"/>
                        </a:rPr>
                        <a:t>Nguyễn</a:t>
                      </a:r>
                      <a:r>
                        <a:rPr lang="en-US" sz="2400" baseline="0" smtClean="0">
                          <a:latin typeface="Times New Roman" panose="02020603050405020304" pitchFamily="18" charset="0"/>
                          <a:cs typeface="Times New Roman" panose="02020603050405020304" pitchFamily="18" charset="0"/>
                        </a:rPr>
                        <a:t> Thị Ngọc</a:t>
                      </a:r>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2880985"/>
                  </a:ext>
                </a:extLst>
              </a:tr>
              <a:tr h="1244467">
                <a:tc>
                  <a:txBody>
                    <a:bodyPr/>
                    <a:lstStyle/>
                    <a:p>
                      <a:pPr algn="ctr"/>
                      <a:r>
                        <a:rPr lang="en-US" sz="2400">
                          <a:latin typeface="Times New Roman" panose="02020603050405020304" pitchFamily="18" charset="0"/>
                          <a:cs typeface="Times New Roman" panose="02020603050405020304" pitchFamily="18" charset="0"/>
                        </a:rPr>
                        <a:t>4</a:t>
                      </a:r>
                    </a:p>
                  </a:txBody>
                  <a:tcPr/>
                </a:tc>
                <a:tc>
                  <a:txBody>
                    <a:bodyPr/>
                    <a:lstStyle/>
                    <a:p>
                      <a:pPr algn="l"/>
                      <a:r>
                        <a:rPr lang="en-US" sz="2400">
                          <a:latin typeface="Times New Roman" panose="02020603050405020304" pitchFamily="18" charset="0"/>
                          <a:cs typeface="Times New Roman" panose="02020603050405020304" pitchFamily="18" charset="0"/>
                        </a:rPr>
                        <a:t>Thiết kế</a:t>
                      </a:r>
                    </a:p>
                  </a:txBody>
                  <a:tcPr/>
                </a:tc>
                <a:tc>
                  <a:txBody>
                    <a:bodyPr/>
                    <a:lstStyle/>
                    <a:p>
                      <a:pPr marL="342900" indent="-342900" algn="l">
                        <a:buAutoNum type="arabicPeriod"/>
                      </a:pPr>
                      <a:r>
                        <a:rPr lang="en-US" sz="2400">
                          <a:latin typeface="Times New Roman" panose="02020603050405020304" pitchFamily="18" charset="0"/>
                          <a:cs typeface="Times New Roman" panose="02020603050405020304" pitchFamily="18" charset="0"/>
                        </a:rPr>
                        <a:t>Thiết kế chức năng phần mềm hệ thống</a:t>
                      </a:r>
                    </a:p>
                    <a:p>
                      <a:pPr marL="342900" indent="-342900" algn="l">
                        <a:buAutoNum type="arabicPeriod"/>
                      </a:pPr>
                      <a:r>
                        <a:rPr lang="en-US" sz="2400">
                          <a:latin typeface="Times New Roman" panose="02020603050405020304" pitchFamily="18" charset="0"/>
                          <a:cs typeface="Times New Roman" panose="02020603050405020304" pitchFamily="18" charset="0"/>
                        </a:rPr>
                        <a:t>Thiết kế giao diện ng</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ời dùng</a:t>
                      </a:r>
                    </a:p>
                  </a:txBody>
                  <a:tcPr/>
                </a:tc>
                <a:tc>
                  <a:txBody>
                    <a:bodyPr/>
                    <a:lstStyle/>
                    <a:p>
                      <a:pPr algn="l"/>
                      <a:r>
                        <a:rPr lang="en-US" sz="2400">
                          <a:latin typeface="Times New Roman" panose="02020603050405020304" pitchFamily="18" charset="0"/>
                          <a:cs typeface="Times New Roman" panose="02020603050405020304" pitchFamily="18" charset="0"/>
                        </a:rPr>
                        <a:t>Nguyễn Thị </a:t>
                      </a:r>
                      <a:r>
                        <a:rPr lang="en-US" sz="2400" smtClean="0">
                          <a:latin typeface="Times New Roman" panose="02020603050405020304" pitchFamily="18" charset="0"/>
                          <a:cs typeface="Times New Roman" panose="02020603050405020304" pitchFamily="18" charset="0"/>
                        </a:rPr>
                        <a:t>Ngọc</a:t>
                      </a:r>
                    </a:p>
                    <a:p>
                      <a:pPr algn="l"/>
                      <a:r>
                        <a:rPr lang="en-US" sz="2400" smtClean="0">
                          <a:latin typeface="Times New Roman" panose="02020603050405020304" pitchFamily="18" charset="0"/>
                          <a:cs typeface="Times New Roman" panose="02020603050405020304" pitchFamily="18" charset="0"/>
                        </a:rPr>
                        <a:t>Nguyễn</a:t>
                      </a:r>
                      <a:r>
                        <a:rPr lang="en-US" sz="2400" baseline="0" smtClean="0">
                          <a:latin typeface="Times New Roman" panose="02020603050405020304" pitchFamily="18" charset="0"/>
                          <a:cs typeface="Times New Roman" panose="02020603050405020304" pitchFamily="18" charset="0"/>
                        </a:rPr>
                        <a:t> Hà Thương</a:t>
                      </a:r>
                    </a:p>
                    <a:p>
                      <a:pPr algn="l"/>
                      <a:r>
                        <a:rPr lang="en-US" sz="2400" baseline="0" smtClean="0">
                          <a:latin typeface="Times New Roman" panose="02020603050405020304" pitchFamily="18" charset="0"/>
                          <a:cs typeface="Times New Roman" panose="02020603050405020304" pitchFamily="18" charset="0"/>
                        </a:rPr>
                        <a:t>Đặng Ngọc Thành</a:t>
                      </a:r>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58505585"/>
                  </a:ext>
                </a:extLst>
              </a:tr>
              <a:tr h="478641">
                <a:tc>
                  <a:txBody>
                    <a:bodyPr/>
                    <a:lstStyle/>
                    <a:p>
                      <a:pPr algn="ctr"/>
                      <a:r>
                        <a:rPr lang="en-US" sz="2400">
                          <a:latin typeface="Times New Roman" panose="02020603050405020304" pitchFamily="18" charset="0"/>
                          <a:cs typeface="Times New Roman" panose="02020603050405020304" pitchFamily="18" charset="0"/>
                        </a:rPr>
                        <a:t>5</a:t>
                      </a:r>
                    </a:p>
                  </a:txBody>
                  <a:tcPr/>
                </a:tc>
                <a:tc gridSpan="2">
                  <a:txBody>
                    <a:bodyPr/>
                    <a:lstStyle/>
                    <a:p>
                      <a:pPr algn="l"/>
                      <a:r>
                        <a:rPr lang="en-US" sz="2400">
                          <a:latin typeface="Times New Roman" panose="02020603050405020304" pitchFamily="18" charset="0"/>
                          <a:cs typeface="Times New Roman" panose="02020603050405020304" pitchFamily="18" charset="0"/>
                        </a:rPr>
                        <a:t>Thử nghiệm</a:t>
                      </a:r>
                    </a:p>
                  </a:txBody>
                  <a:tcPr/>
                </a:tc>
                <a:tc hMerge="1">
                  <a:txBody>
                    <a:bodyPr/>
                    <a:lstStyle/>
                    <a:p>
                      <a:pPr algn="l"/>
                      <a:endParaRPr lang="en-US"/>
                    </a:p>
                  </a:txBody>
                  <a:tcPr/>
                </a:tc>
                <a:tc>
                  <a:txBody>
                    <a:bodyPr/>
                    <a:lstStyle/>
                    <a:p>
                      <a:pPr algn="l"/>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12024898"/>
                  </a:ext>
                </a:extLst>
              </a:tr>
            </a:tbl>
          </a:graphicData>
        </a:graphic>
      </p:graphicFrame>
    </p:spTree>
    <p:extLst>
      <p:ext uri="{BB962C8B-B14F-4D97-AF65-F5344CB8AC3E}">
        <p14:creationId xmlns:p14="http://schemas.microsoft.com/office/powerpoint/2010/main" val="680786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DBBE85-55CD-4B1C-B935-0433FD30B6BC}"/>
              </a:ext>
            </a:extLst>
          </p:cNvPr>
          <p:cNvSpPr/>
          <p:nvPr/>
        </p:nvSpPr>
        <p:spPr>
          <a:xfrm>
            <a:off x="2904363" y="231675"/>
            <a:ext cx="6458948" cy="830997"/>
          </a:xfrm>
          <a:prstGeom prst="rect">
            <a:avLst/>
          </a:prstGeom>
        </p:spPr>
        <p:txBody>
          <a:bodyPr wrap="none">
            <a:spAutoFit/>
          </a:bodyPr>
          <a:lstStyle/>
          <a:p>
            <a:r>
              <a:rPr lang="en-US" sz="4800" b="1">
                <a:solidFill>
                  <a:srgbClr val="0070C0"/>
                </a:solidFill>
                <a:latin typeface="Times New Roman" panose="02020603050405020304" pitchFamily="18" charset="0"/>
                <a:cs typeface="Times New Roman" panose="02020603050405020304" pitchFamily="18" charset="0"/>
              </a:rPr>
              <a:t>TIẾN ĐỘ THỰC HIỆN</a:t>
            </a:r>
            <a:endParaRPr lang="en-US" sz="4800">
              <a:solidFill>
                <a:srgbClr val="0070C0"/>
              </a:solidFill>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89769872-8A10-4862-BA2D-30AE673AE0CC}"/>
              </a:ext>
            </a:extLst>
          </p:cNvPr>
          <p:cNvGrpSpPr/>
          <p:nvPr/>
        </p:nvGrpSpPr>
        <p:grpSpPr>
          <a:xfrm>
            <a:off x="0" y="1979271"/>
            <a:ext cx="12070797" cy="4356161"/>
            <a:chOff x="218925" y="1646200"/>
            <a:chExt cx="8552371" cy="3086416"/>
          </a:xfrm>
        </p:grpSpPr>
        <p:sp>
          <p:nvSpPr>
            <p:cNvPr id="6" name="Freeform 790">
              <a:extLst>
                <a:ext uri="{FF2B5EF4-FFF2-40B4-BE49-F238E27FC236}">
                  <a16:creationId xmlns:a16="http://schemas.microsoft.com/office/drawing/2014/main" id="{B7F2194D-E78B-4CAE-893E-9EAD4A19CCA1}"/>
                </a:ext>
              </a:extLst>
            </p:cNvPr>
            <p:cNvSpPr>
              <a:spLocks/>
            </p:cNvSpPr>
            <p:nvPr/>
          </p:nvSpPr>
          <p:spPr bwMode="auto">
            <a:xfrm>
              <a:off x="384175" y="2411375"/>
              <a:ext cx="1652588" cy="173038"/>
            </a:xfrm>
            <a:custGeom>
              <a:avLst/>
              <a:gdLst/>
              <a:ahLst/>
              <a:cxnLst>
                <a:cxn ang="0">
                  <a:pos x="996" y="109"/>
                </a:cxn>
                <a:cxn ang="0">
                  <a:pos x="499" y="109"/>
                </a:cxn>
                <a:cxn ang="0">
                  <a:pos x="0" y="109"/>
                </a:cxn>
                <a:cxn ang="0">
                  <a:pos x="45" y="54"/>
                </a:cxn>
                <a:cxn ang="0">
                  <a:pos x="0" y="0"/>
                </a:cxn>
                <a:cxn ang="0">
                  <a:pos x="499" y="0"/>
                </a:cxn>
                <a:cxn ang="0">
                  <a:pos x="996" y="0"/>
                </a:cxn>
                <a:cxn ang="0">
                  <a:pos x="1041" y="54"/>
                </a:cxn>
                <a:cxn ang="0">
                  <a:pos x="996" y="109"/>
                </a:cxn>
              </a:cxnLst>
              <a:rect l="0" t="0" r="r" b="b"/>
              <a:pathLst>
                <a:path w="1041" h="109">
                  <a:moveTo>
                    <a:pt x="996" y="109"/>
                  </a:moveTo>
                  <a:lnTo>
                    <a:pt x="499" y="109"/>
                  </a:lnTo>
                  <a:lnTo>
                    <a:pt x="0" y="109"/>
                  </a:lnTo>
                  <a:lnTo>
                    <a:pt x="45" y="54"/>
                  </a:lnTo>
                  <a:lnTo>
                    <a:pt x="0" y="0"/>
                  </a:lnTo>
                  <a:lnTo>
                    <a:pt x="499" y="0"/>
                  </a:lnTo>
                  <a:lnTo>
                    <a:pt x="996" y="0"/>
                  </a:lnTo>
                  <a:lnTo>
                    <a:pt x="1041" y="54"/>
                  </a:lnTo>
                  <a:lnTo>
                    <a:pt x="996" y="109"/>
                  </a:lnTo>
                  <a:close/>
                </a:path>
              </a:pathLst>
            </a:custGeom>
            <a:solidFill>
              <a:srgbClr val="F89466"/>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 name="Freeform 791">
              <a:extLst>
                <a:ext uri="{FF2B5EF4-FFF2-40B4-BE49-F238E27FC236}">
                  <a16:creationId xmlns:a16="http://schemas.microsoft.com/office/drawing/2014/main" id="{1562CFD2-B2FE-4E89-9AB3-AC41D37CC0E2}"/>
                </a:ext>
              </a:extLst>
            </p:cNvPr>
            <p:cNvSpPr>
              <a:spLocks/>
            </p:cNvSpPr>
            <p:nvPr/>
          </p:nvSpPr>
          <p:spPr bwMode="auto">
            <a:xfrm>
              <a:off x="2062163" y="2411375"/>
              <a:ext cx="1652588" cy="173038"/>
            </a:xfrm>
            <a:custGeom>
              <a:avLst/>
              <a:gdLst/>
              <a:ahLst/>
              <a:cxnLst>
                <a:cxn ang="0">
                  <a:pos x="996" y="109"/>
                </a:cxn>
                <a:cxn ang="0">
                  <a:pos x="499" y="109"/>
                </a:cxn>
                <a:cxn ang="0">
                  <a:pos x="0" y="109"/>
                </a:cxn>
                <a:cxn ang="0">
                  <a:pos x="45" y="54"/>
                </a:cxn>
                <a:cxn ang="0">
                  <a:pos x="0" y="0"/>
                </a:cxn>
                <a:cxn ang="0">
                  <a:pos x="499" y="0"/>
                </a:cxn>
                <a:cxn ang="0">
                  <a:pos x="996" y="0"/>
                </a:cxn>
                <a:cxn ang="0">
                  <a:pos x="1041" y="54"/>
                </a:cxn>
                <a:cxn ang="0">
                  <a:pos x="996" y="109"/>
                </a:cxn>
              </a:cxnLst>
              <a:rect l="0" t="0" r="r" b="b"/>
              <a:pathLst>
                <a:path w="1041" h="109">
                  <a:moveTo>
                    <a:pt x="996" y="109"/>
                  </a:moveTo>
                  <a:lnTo>
                    <a:pt x="499" y="109"/>
                  </a:lnTo>
                  <a:lnTo>
                    <a:pt x="0" y="109"/>
                  </a:lnTo>
                  <a:lnTo>
                    <a:pt x="45" y="54"/>
                  </a:lnTo>
                  <a:lnTo>
                    <a:pt x="0" y="0"/>
                  </a:lnTo>
                  <a:lnTo>
                    <a:pt x="499" y="0"/>
                  </a:lnTo>
                  <a:lnTo>
                    <a:pt x="996" y="0"/>
                  </a:lnTo>
                  <a:lnTo>
                    <a:pt x="1041" y="54"/>
                  </a:lnTo>
                  <a:lnTo>
                    <a:pt x="996" y="109"/>
                  </a:ln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8" name="Freeform 792">
              <a:extLst>
                <a:ext uri="{FF2B5EF4-FFF2-40B4-BE49-F238E27FC236}">
                  <a16:creationId xmlns:a16="http://schemas.microsoft.com/office/drawing/2014/main" id="{74D41180-4C83-44EC-B002-75CEAB8AD90F}"/>
                </a:ext>
              </a:extLst>
            </p:cNvPr>
            <p:cNvSpPr>
              <a:spLocks/>
            </p:cNvSpPr>
            <p:nvPr/>
          </p:nvSpPr>
          <p:spPr bwMode="auto">
            <a:xfrm>
              <a:off x="3738563" y="2411375"/>
              <a:ext cx="1652588" cy="173038"/>
            </a:xfrm>
            <a:custGeom>
              <a:avLst/>
              <a:gdLst/>
              <a:ahLst/>
              <a:cxnLst>
                <a:cxn ang="0">
                  <a:pos x="996" y="109"/>
                </a:cxn>
                <a:cxn ang="0">
                  <a:pos x="497" y="109"/>
                </a:cxn>
                <a:cxn ang="0">
                  <a:pos x="0" y="109"/>
                </a:cxn>
                <a:cxn ang="0">
                  <a:pos x="45" y="54"/>
                </a:cxn>
                <a:cxn ang="0">
                  <a:pos x="0" y="0"/>
                </a:cxn>
                <a:cxn ang="0">
                  <a:pos x="497" y="0"/>
                </a:cxn>
                <a:cxn ang="0">
                  <a:pos x="996" y="0"/>
                </a:cxn>
                <a:cxn ang="0">
                  <a:pos x="1041" y="54"/>
                </a:cxn>
                <a:cxn ang="0">
                  <a:pos x="996" y="109"/>
                </a:cxn>
              </a:cxnLst>
              <a:rect l="0" t="0" r="r" b="b"/>
              <a:pathLst>
                <a:path w="1041" h="109">
                  <a:moveTo>
                    <a:pt x="996" y="109"/>
                  </a:moveTo>
                  <a:lnTo>
                    <a:pt x="497" y="109"/>
                  </a:lnTo>
                  <a:lnTo>
                    <a:pt x="0" y="109"/>
                  </a:lnTo>
                  <a:lnTo>
                    <a:pt x="45" y="54"/>
                  </a:lnTo>
                  <a:lnTo>
                    <a:pt x="0" y="0"/>
                  </a:lnTo>
                  <a:lnTo>
                    <a:pt x="497" y="0"/>
                  </a:lnTo>
                  <a:lnTo>
                    <a:pt x="996" y="0"/>
                  </a:lnTo>
                  <a:lnTo>
                    <a:pt x="1041" y="54"/>
                  </a:lnTo>
                  <a:lnTo>
                    <a:pt x="996" y="109"/>
                  </a:lnTo>
                  <a:close/>
                </a:path>
              </a:pathLst>
            </a:custGeom>
            <a:solidFill>
              <a:srgbClr val="F2C43A"/>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9" name="Freeform 793">
              <a:extLst>
                <a:ext uri="{FF2B5EF4-FFF2-40B4-BE49-F238E27FC236}">
                  <a16:creationId xmlns:a16="http://schemas.microsoft.com/office/drawing/2014/main" id="{A0F283B6-9C2D-47D9-9C58-9B53448CBE62}"/>
                </a:ext>
              </a:extLst>
            </p:cNvPr>
            <p:cNvSpPr>
              <a:spLocks/>
            </p:cNvSpPr>
            <p:nvPr/>
          </p:nvSpPr>
          <p:spPr bwMode="auto">
            <a:xfrm>
              <a:off x="5416550" y="2411375"/>
              <a:ext cx="1647825" cy="173038"/>
            </a:xfrm>
            <a:custGeom>
              <a:avLst/>
              <a:gdLst/>
              <a:ahLst/>
              <a:cxnLst>
                <a:cxn ang="0">
                  <a:pos x="993" y="109"/>
                </a:cxn>
                <a:cxn ang="0">
                  <a:pos x="497" y="109"/>
                </a:cxn>
                <a:cxn ang="0">
                  <a:pos x="0" y="109"/>
                </a:cxn>
                <a:cxn ang="0">
                  <a:pos x="45" y="54"/>
                </a:cxn>
                <a:cxn ang="0">
                  <a:pos x="0" y="0"/>
                </a:cxn>
                <a:cxn ang="0">
                  <a:pos x="497" y="0"/>
                </a:cxn>
                <a:cxn ang="0">
                  <a:pos x="993" y="0"/>
                </a:cxn>
                <a:cxn ang="0">
                  <a:pos x="1038" y="54"/>
                </a:cxn>
                <a:cxn ang="0">
                  <a:pos x="993" y="109"/>
                </a:cxn>
              </a:cxnLst>
              <a:rect l="0" t="0" r="r" b="b"/>
              <a:pathLst>
                <a:path w="1038" h="109">
                  <a:moveTo>
                    <a:pt x="993" y="109"/>
                  </a:moveTo>
                  <a:lnTo>
                    <a:pt x="497" y="109"/>
                  </a:lnTo>
                  <a:lnTo>
                    <a:pt x="0" y="109"/>
                  </a:lnTo>
                  <a:lnTo>
                    <a:pt x="45" y="54"/>
                  </a:lnTo>
                  <a:lnTo>
                    <a:pt x="0" y="0"/>
                  </a:lnTo>
                  <a:lnTo>
                    <a:pt x="497" y="0"/>
                  </a:lnTo>
                  <a:lnTo>
                    <a:pt x="993" y="0"/>
                  </a:lnTo>
                  <a:lnTo>
                    <a:pt x="1038" y="54"/>
                  </a:lnTo>
                  <a:lnTo>
                    <a:pt x="993" y="109"/>
                  </a:lnTo>
                  <a:close/>
                </a:path>
              </a:pathLst>
            </a:custGeom>
            <a:solidFill>
              <a:srgbClr val="EB6B5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0" name="Freeform 794">
              <a:extLst>
                <a:ext uri="{FF2B5EF4-FFF2-40B4-BE49-F238E27FC236}">
                  <a16:creationId xmlns:a16="http://schemas.microsoft.com/office/drawing/2014/main" id="{E5A64785-6AD0-4002-92CD-CF59EC119931}"/>
                </a:ext>
              </a:extLst>
            </p:cNvPr>
            <p:cNvSpPr>
              <a:spLocks/>
            </p:cNvSpPr>
            <p:nvPr/>
          </p:nvSpPr>
          <p:spPr bwMode="auto">
            <a:xfrm>
              <a:off x="7089775" y="2411375"/>
              <a:ext cx="1652588" cy="173038"/>
            </a:xfrm>
            <a:custGeom>
              <a:avLst/>
              <a:gdLst/>
              <a:ahLst/>
              <a:cxnLst>
                <a:cxn ang="0">
                  <a:pos x="996" y="109"/>
                </a:cxn>
                <a:cxn ang="0">
                  <a:pos x="499" y="109"/>
                </a:cxn>
                <a:cxn ang="0">
                  <a:pos x="0" y="109"/>
                </a:cxn>
                <a:cxn ang="0">
                  <a:pos x="45" y="54"/>
                </a:cxn>
                <a:cxn ang="0">
                  <a:pos x="0" y="0"/>
                </a:cxn>
                <a:cxn ang="0">
                  <a:pos x="499" y="0"/>
                </a:cxn>
                <a:cxn ang="0">
                  <a:pos x="996" y="0"/>
                </a:cxn>
                <a:cxn ang="0">
                  <a:pos x="1041" y="54"/>
                </a:cxn>
                <a:cxn ang="0">
                  <a:pos x="996" y="109"/>
                </a:cxn>
              </a:cxnLst>
              <a:rect l="0" t="0" r="r" b="b"/>
              <a:pathLst>
                <a:path w="1041" h="109">
                  <a:moveTo>
                    <a:pt x="996" y="109"/>
                  </a:moveTo>
                  <a:lnTo>
                    <a:pt x="499" y="109"/>
                  </a:lnTo>
                  <a:lnTo>
                    <a:pt x="0" y="109"/>
                  </a:lnTo>
                  <a:lnTo>
                    <a:pt x="45" y="54"/>
                  </a:lnTo>
                  <a:lnTo>
                    <a:pt x="0" y="0"/>
                  </a:lnTo>
                  <a:lnTo>
                    <a:pt x="499" y="0"/>
                  </a:lnTo>
                  <a:lnTo>
                    <a:pt x="996" y="0"/>
                  </a:lnTo>
                  <a:lnTo>
                    <a:pt x="1041" y="54"/>
                  </a:lnTo>
                  <a:lnTo>
                    <a:pt x="996" y="109"/>
                  </a:lnTo>
                  <a:close/>
                </a:path>
              </a:pathLst>
            </a:custGeom>
            <a:solidFill>
              <a:schemeClr val="accent6">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nvGrpSpPr>
            <p:cNvPr id="11" name="Group 10">
              <a:extLst>
                <a:ext uri="{FF2B5EF4-FFF2-40B4-BE49-F238E27FC236}">
                  <a16:creationId xmlns:a16="http://schemas.microsoft.com/office/drawing/2014/main" id="{70AB4F63-7438-4ECF-B873-B9B4FCB1B9EE}"/>
                </a:ext>
              </a:extLst>
            </p:cNvPr>
            <p:cNvGrpSpPr/>
            <p:nvPr/>
          </p:nvGrpSpPr>
          <p:grpSpPr>
            <a:xfrm>
              <a:off x="218925" y="2497100"/>
              <a:ext cx="1839473" cy="2208249"/>
              <a:chOff x="218925" y="2127250"/>
              <a:chExt cx="1839473" cy="2208249"/>
            </a:xfrm>
          </p:grpSpPr>
          <p:sp>
            <p:nvSpPr>
              <p:cNvPr id="75" name="Rectangle 795">
                <a:extLst>
                  <a:ext uri="{FF2B5EF4-FFF2-40B4-BE49-F238E27FC236}">
                    <a16:creationId xmlns:a16="http://schemas.microsoft.com/office/drawing/2014/main" id="{CD705B2B-4C02-42C1-9BDD-23B17FA0D89F}"/>
                  </a:ext>
                </a:extLst>
              </p:cNvPr>
              <p:cNvSpPr>
                <a:spLocks noChangeArrowheads="1"/>
              </p:cNvSpPr>
              <p:nvPr/>
            </p:nvSpPr>
            <p:spPr bwMode="auto">
              <a:xfrm>
                <a:off x="1201738" y="2127250"/>
                <a:ext cx="17463" cy="593725"/>
              </a:xfrm>
              <a:prstGeom prst="rect">
                <a:avLst/>
              </a:prstGeom>
              <a:solidFill>
                <a:srgbClr val="F89466"/>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6" name="Freeform 825">
                <a:extLst>
                  <a:ext uri="{FF2B5EF4-FFF2-40B4-BE49-F238E27FC236}">
                    <a16:creationId xmlns:a16="http://schemas.microsoft.com/office/drawing/2014/main" id="{FF4362E9-FDFC-45D3-9260-12F700B861E5}"/>
                  </a:ext>
                </a:extLst>
              </p:cNvPr>
              <p:cNvSpPr>
                <a:spLocks noEditPoints="1"/>
              </p:cNvSpPr>
              <p:nvPr/>
            </p:nvSpPr>
            <p:spPr bwMode="auto">
              <a:xfrm>
                <a:off x="852488" y="2709863"/>
                <a:ext cx="717550" cy="725488"/>
              </a:xfrm>
              <a:custGeom>
                <a:avLst/>
                <a:gdLst/>
                <a:ahLst/>
                <a:cxnLst>
                  <a:cxn ang="0">
                    <a:pos x="101" y="202"/>
                  </a:cxn>
                  <a:cxn ang="0">
                    <a:pos x="0" y="101"/>
                  </a:cxn>
                  <a:cxn ang="0">
                    <a:pos x="101" y="0"/>
                  </a:cxn>
                  <a:cxn ang="0">
                    <a:pos x="201" y="101"/>
                  </a:cxn>
                  <a:cxn ang="0">
                    <a:pos x="101" y="202"/>
                  </a:cxn>
                  <a:cxn ang="0">
                    <a:pos x="101" y="5"/>
                  </a:cxn>
                  <a:cxn ang="0">
                    <a:pos x="5" y="101"/>
                  </a:cxn>
                  <a:cxn ang="0">
                    <a:pos x="101" y="197"/>
                  </a:cxn>
                  <a:cxn ang="0">
                    <a:pos x="196" y="101"/>
                  </a:cxn>
                  <a:cxn ang="0">
                    <a:pos x="101" y="5"/>
                  </a:cxn>
                </a:cxnLst>
                <a:rect l="0" t="0" r="r" b="b"/>
                <a:pathLst>
                  <a:path w="201" h="202">
                    <a:moveTo>
                      <a:pt x="101" y="202"/>
                    </a:moveTo>
                    <a:cubicBezTo>
                      <a:pt x="45" y="202"/>
                      <a:pt x="0" y="156"/>
                      <a:pt x="0" y="101"/>
                    </a:cubicBezTo>
                    <a:cubicBezTo>
                      <a:pt x="0" y="46"/>
                      <a:pt x="45" y="0"/>
                      <a:pt x="101" y="0"/>
                    </a:cubicBezTo>
                    <a:cubicBezTo>
                      <a:pt x="156" y="0"/>
                      <a:pt x="201" y="46"/>
                      <a:pt x="201" y="101"/>
                    </a:cubicBezTo>
                    <a:cubicBezTo>
                      <a:pt x="201" y="156"/>
                      <a:pt x="156" y="202"/>
                      <a:pt x="101" y="202"/>
                    </a:cubicBezTo>
                    <a:close/>
                    <a:moveTo>
                      <a:pt x="101" y="5"/>
                    </a:moveTo>
                    <a:cubicBezTo>
                      <a:pt x="48" y="5"/>
                      <a:pt x="5" y="48"/>
                      <a:pt x="5" y="101"/>
                    </a:cubicBezTo>
                    <a:cubicBezTo>
                      <a:pt x="5" y="154"/>
                      <a:pt x="48" y="197"/>
                      <a:pt x="101" y="197"/>
                    </a:cubicBezTo>
                    <a:cubicBezTo>
                      <a:pt x="154" y="197"/>
                      <a:pt x="196" y="154"/>
                      <a:pt x="196" y="101"/>
                    </a:cubicBezTo>
                    <a:cubicBezTo>
                      <a:pt x="196" y="48"/>
                      <a:pt x="154" y="5"/>
                      <a:pt x="101" y="5"/>
                    </a:cubicBezTo>
                    <a:close/>
                  </a:path>
                </a:pathLst>
              </a:custGeom>
              <a:solidFill>
                <a:srgbClr val="F89466"/>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7" name="Freeform 826">
                <a:extLst>
                  <a:ext uri="{FF2B5EF4-FFF2-40B4-BE49-F238E27FC236}">
                    <a16:creationId xmlns:a16="http://schemas.microsoft.com/office/drawing/2014/main" id="{EF35EA74-BF0C-40AC-B5F3-B706BB3BA4A5}"/>
                  </a:ext>
                </a:extLst>
              </p:cNvPr>
              <p:cNvSpPr>
                <a:spLocks noEditPoints="1"/>
              </p:cNvSpPr>
              <p:nvPr/>
            </p:nvSpPr>
            <p:spPr bwMode="auto">
              <a:xfrm>
                <a:off x="1056481" y="2911475"/>
                <a:ext cx="303213" cy="304800"/>
              </a:xfrm>
              <a:custGeom>
                <a:avLst/>
                <a:gdLst/>
                <a:ahLst/>
                <a:cxnLst>
                  <a:cxn ang="0">
                    <a:pos x="73" y="64"/>
                  </a:cxn>
                  <a:cxn ang="0">
                    <a:pos x="71" y="62"/>
                  </a:cxn>
                  <a:cxn ang="0">
                    <a:pos x="69" y="51"/>
                  </a:cxn>
                  <a:cxn ang="0">
                    <a:pos x="69" y="51"/>
                  </a:cxn>
                  <a:cxn ang="0">
                    <a:pos x="77" y="44"/>
                  </a:cxn>
                  <a:cxn ang="0">
                    <a:pos x="80" y="43"/>
                  </a:cxn>
                  <a:cxn ang="0">
                    <a:pos x="85" y="37"/>
                  </a:cxn>
                  <a:cxn ang="0">
                    <a:pos x="84" y="31"/>
                  </a:cxn>
                  <a:cxn ang="0">
                    <a:pos x="77" y="27"/>
                  </a:cxn>
                  <a:cxn ang="0">
                    <a:pos x="74" y="27"/>
                  </a:cxn>
                  <a:cxn ang="0">
                    <a:pos x="64" y="24"/>
                  </a:cxn>
                  <a:cxn ang="0">
                    <a:pos x="64" y="24"/>
                  </a:cxn>
                  <a:cxn ang="0">
                    <a:pos x="61" y="13"/>
                  </a:cxn>
                  <a:cxn ang="0">
                    <a:pos x="62" y="10"/>
                  </a:cxn>
                  <a:cxn ang="0">
                    <a:pos x="59" y="3"/>
                  </a:cxn>
                  <a:cxn ang="0">
                    <a:pos x="56" y="2"/>
                  </a:cxn>
                  <a:cxn ang="0">
                    <a:pos x="53" y="1"/>
                  </a:cxn>
                  <a:cxn ang="0">
                    <a:pos x="46" y="5"/>
                  </a:cxn>
                  <a:cxn ang="0">
                    <a:pos x="45" y="7"/>
                  </a:cxn>
                  <a:cxn ang="0">
                    <a:pos x="37" y="15"/>
                  </a:cxn>
                  <a:cxn ang="0">
                    <a:pos x="37" y="15"/>
                  </a:cxn>
                  <a:cxn ang="0">
                    <a:pos x="26" y="11"/>
                  </a:cxn>
                  <a:cxn ang="0">
                    <a:pos x="25" y="9"/>
                  </a:cxn>
                  <a:cxn ang="0">
                    <a:pos x="16" y="8"/>
                  </a:cxn>
                  <a:cxn ang="0">
                    <a:pos x="12" y="12"/>
                  </a:cxn>
                  <a:cxn ang="0">
                    <a:pos x="12" y="20"/>
                  </a:cxn>
                  <a:cxn ang="0">
                    <a:pos x="14" y="22"/>
                  </a:cxn>
                  <a:cxn ang="0">
                    <a:pos x="16" y="33"/>
                  </a:cxn>
                  <a:cxn ang="0">
                    <a:pos x="7" y="41"/>
                  </a:cxn>
                  <a:cxn ang="0">
                    <a:pos x="5" y="41"/>
                  </a:cxn>
                  <a:cxn ang="0">
                    <a:pos x="0" y="48"/>
                  </a:cxn>
                  <a:cxn ang="0">
                    <a:pos x="1" y="54"/>
                  </a:cxn>
                  <a:cxn ang="0">
                    <a:pos x="8" y="58"/>
                  </a:cxn>
                  <a:cxn ang="0">
                    <a:pos x="11" y="57"/>
                  </a:cxn>
                  <a:cxn ang="0">
                    <a:pos x="21" y="61"/>
                  </a:cxn>
                  <a:cxn ang="0">
                    <a:pos x="21" y="61"/>
                  </a:cxn>
                  <a:cxn ang="0">
                    <a:pos x="24" y="72"/>
                  </a:cxn>
                  <a:cxn ang="0">
                    <a:pos x="23" y="74"/>
                  </a:cxn>
                  <a:cxn ang="0">
                    <a:pos x="26" y="82"/>
                  </a:cxn>
                  <a:cxn ang="0">
                    <a:pos x="29" y="83"/>
                  </a:cxn>
                  <a:cxn ang="0">
                    <a:pos x="32" y="84"/>
                  </a:cxn>
                  <a:cxn ang="0">
                    <a:pos x="39" y="80"/>
                  </a:cxn>
                  <a:cxn ang="0">
                    <a:pos x="40" y="77"/>
                  </a:cxn>
                  <a:cxn ang="0">
                    <a:pos x="48" y="70"/>
                  </a:cxn>
                  <a:cxn ang="0">
                    <a:pos x="48" y="70"/>
                  </a:cxn>
                  <a:cxn ang="0">
                    <a:pos x="59" y="73"/>
                  </a:cxn>
                  <a:cxn ang="0">
                    <a:pos x="60" y="75"/>
                  </a:cxn>
                  <a:cxn ang="0">
                    <a:pos x="69" y="76"/>
                  </a:cxn>
                  <a:cxn ang="0">
                    <a:pos x="73" y="72"/>
                  </a:cxn>
                  <a:cxn ang="0">
                    <a:pos x="73" y="64"/>
                  </a:cxn>
                  <a:cxn ang="0">
                    <a:pos x="38" y="56"/>
                  </a:cxn>
                  <a:cxn ang="0">
                    <a:pos x="29" y="38"/>
                  </a:cxn>
                  <a:cxn ang="0">
                    <a:pos x="47" y="29"/>
                  </a:cxn>
                  <a:cxn ang="0">
                    <a:pos x="56" y="47"/>
                  </a:cxn>
                  <a:cxn ang="0">
                    <a:pos x="38" y="56"/>
                  </a:cxn>
                </a:cxnLst>
                <a:rect l="0" t="0" r="r" b="b"/>
                <a:pathLst>
                  <a:path w="85" h="85">
                    <a:moveTo>
                      <a:pt x="73" y="64"/>
                    </a:moveTo>
                    <a:cubicBezTo>
                      <a:pt x="71" y="62"/>
                      <a:pt x="71" y="62"/>
                      <a:pt x="71" y="62"/>
                    </a:cubicBezTo>
                    <a:cubicBezTo>
                      <a:pt x="69" y="59"/>
                      <a:pt x="68" y="55"/>
                      <a:pt x="69" y="51"/>
                    </a:cubicBezTo>
                    <a:cubicBezTo>
                      <a:pt x="69" y="51"/>
                      <a:pt x="69" y="51"/>
                      <a:pt x="69" y="51"/>
                    </a:cubicBezTo>
                    <a:cubicBezTo>
                      <a:pt x="70" y="48"/>
                      <a:pt x="74" y="45"/>
                      <a:pt x="77" y="44"/>
                    </a:cubicBezTo>
                    <a:cubicBezTo>
                      <a:pt x="80" y="43"/>
                      <a:pt x="80" y="43"/>
                      <a:pt x="80" y="43"/>
                    </a:cubicBezTo>
                    <a:cubicBezTo>
                      <a:pt x="83" y="43"/>
                      <a:pt x="85" y="40"/>
                      <a:pt x="85" y="37"/>
                    </a:cubicBezTo>
                    <a:cubicBezTo>
                      <a:pt x="85" y="35"/>
                      <a:pt x="84" y="33"/>
                      <a:pt x="84" y="31"/>
                    </a:cubicBezTo>
                    <a:cubicBezTo>
                      <a:pt x="83" y="28"/>
                      <a:pt x="80" y="26"/>
                      <a:pt x="77" y="27"/>
                    </a:cubicBezTo>
                    <a:cubicBezTo>
                      <a:pt x="74" y="27"/>
                      <a:pt x="74" y="27"/>
                      <a:pt x="74" y="27"/>
                    </a:cubicBezTo>
                    <a:cubicBezTo>
                      <a:pt x="70" y="28"/>
                      <a:pt x="66" y="27"/>
                      <a:pt x="64" y="24"/>
                    </a:cubicBezTo>
                    <a:cubicBezTo>
                      <a:pt x="64" y="24"/>
                      <a:pt x="64" y="24"/>
                      <a:pt x="64" y="24"/>
                    </a:cubicBezTo>
                    <a:cubicBezTo>
                      <a:pt x="61" y="21"/>
                      <a:pt x="60" y="17"/>
                      <a:pt x="61" y="13"/>
                    </a:cubicBezTo>
                    <a:cubicBezTo>
                      <a:pt x="62" y="10"/>
                      <a:pt x="62" y="10"/>
                      <a:pt x="62" y="10"/>
                    </a:cubicBezTo>
                    <a:cubicBezTo>
                      <a:pt x="63" y="7"/>
                      <a:pt x="62" y="4"/>
                      <a:pt x="59" y="3"/>
                    </a:cubicBezTo>
                    <a:cubicBezTo>
                      <a:pt x="58" y="2"/>
                      <a:pt x="57" y="2"/>
                      <a:pt x="56" y="2"/>
                    </a:cubicBezTo>
                    <a:cubicBezTo>
                      <a:pt x="55" y="1"/>
                      <a:pt x="54" y="1"/>
                      <a:pt x="53" y="1"/>
                    </a:cubicBezTo>
                    <a:cubicBezTo>
                      <a:pt x="50" y="0"/>
                      <a:pt x="47" y="2"/>
                      <a:pt x="46" y="5"/>
                    </a:cubicBezTo>
                    <a:cubicBezTo>
                      <a:pt x="45" y="7"/>
                      <a:pt x="45" y="7"/>
                      <a:pt x="45" y="7"/>
                    </a:cubicBezTo>
                    <a:cubicBezTo>
                      <a:pt x="44" y="11"/>
                      <a:pt x="41" y="14"/>
                      <a:pt x="37" y="15"/>
                    </a:cubicBezTo>
                    <a:cubicBezTo>
                      <a:pt x="37" y="15"/>
                      <a:pt x="37" y="15"/>
                      <a:pt x="37" y="15"/>
                    </a:cubicBezTo>
                    <a:cubicBezTo>
                      <a:pt x="33" y="16"/>
                      <a:pt x="29" y="14"/>
                      <a:pt x="26" y="11"/>
                    </a:cubicBezTo>
                    <a:cubicBezTo>
                      <a:pt x="25" y="9"/>
                      <a:pt x="25" y="9"/>
                      <a:pt x="25" y="9"/>
                    </a:cubicBezTo>
                    <a:cubicBezTo>
                      <a:pt x="22" y="7"/>
                      <a:pt x="19" y="6"/>
                      <a:pt x="16" y="8"/>
                    </a:cubicBezTo>
                    <a:cubicBezTo>
                      <a:pt x="15" y="10"/>
                      <a:pt x="13" y="11"/>
                      <a:pt x="12" y="12"/>
                    </a:cubicBezTo>
                    <a:cubicBezTo>
                      <a:pt x="10" y="14"/>
                      <a:pt x="10" y="18"/>
                      <a:pt x="12" y="20"/>
                    </a:cubicBezTo>
                    <a:cubicBezTo>
                      <a:pt x="14" y="22"/>
                      <a:pt x="14" y="22"/>
                      <a:pt x="14" y="22"/>
                    </a:cubicBezTo>
                    <a:cubicBezTo>
                      <a:pt x="16" y="25"/>
                      <a:pt x="17" y="30"/>
                      <a:pt x="16" y="33"/>
                    </a:cubicBezTo>
                    <a:cubicBezTo>
                      <a:pt x="15" y="37"/>
                      <a:pt x="11" y="40"/>
                      <a:pt x="7" y="41"/>
                    </a:cubicBezTo>
                    <a:cubicBezTo>
                      <a:pt x="5" y="41"/>
                      <a:pt x="5" y="41"/>
                      <a:pt x="5" y="41"/>
                    </a:cubicBezTo>
                    <a:cubicBezTo>
                      <a:pt x="2" y="42"/>
                      <a:pt x="0" y="45"/>
                      <a:pt x="0" y="48"/>
                    </a:cubicBezTo>
                    <a:cubicBezTo>
                      <a:pt x="0" y="50"/>
                      <a:pt x="1" y="52"/>
                      <a:pt x="1" y="54"/>
                    </a:cubicBezTo>
                    <a:cubicBezTo>
                      <a:pt x="2" y="57"/>
                      <a:pt x="5" y="59"/>
                      <a:pt x="8" y="58"/>
                    </a:cubicBezTo>
                    <a:cubicBezTo>
                      <a:pt x="11" y="57"/>
                      <a:pt x="11" y="57"/>
                      <a:pt x="11" y="57"/>
                    </a:cubicBezTo>
                    <a:cubicBezTo>
                      <a:pt x="15" y="57"/>
                      <a:pt x="19" y="58"/>
                      <a:pt x="21" y="61"/>
                    </a:cubicBezTo>
                    <a:cubicBezTo>
                      <a:pt x="21" y="61"/>
                      <a:pt x="21" y="61"/>
                      <a:pt x="21" y="61"/>
                    </a:cubicBezTo>
                    <a:cubicBezTo>
                      <a:pt x="24" y="64"/>
                      <a:pt x="25" y="68"/>
                      <a:pt x="24" y="72"/>
                    </a:cubicBezTo>
                    <a:cubicBezTo>
                      <a:pt x="23" y="74"/>
                      <a:pt x="23" y="74"/>
                      <a:pt x="23" y="74"/>
                    </a:cubicBezTo>
                    <a:cubicBezTo>
                      <a:pt x="22" y="77"/>
                      <a:pt x="23" y="81"/>
                      <a:pt x="26" y="82"/>
                    </a:cubicBezTo>
                    <a:cubicBezTo>
                      <a:pt x="27" y="82"/>
                      <a:pt x="28" y="83"/>
                      <a:pt x="29" y="83"/>
                    </a:cubicBezTo>
                    <a:cubicBezTo>
                      <a:pt x="30" y="83"/>
                      <a:pt x="31" y="84"/>
                      <a:pt x="32" y="84"/>
                    </a:cubicBezTo>
                    <a:cubicBezTo>
                      <a:pt x="35" y="85"/>
                      <a:pt x="38" y="83"/>
                      <a:pt x="39" y="80"/>
                    </a:cubicBezTo>
                    <a:cubicBezTo>
                      <a:pt x="40" y="77"/>
                      <a:pt x="40" y="77"/>
                      <a:pt x="40" y="77"/>
                    </a:cubicBezTo>
                    <a:cubicBezTo>
                      <a:pt x="41" y="73"/>
                      <a:pt x="44" y="71"/>
                      <a:pt x="48" y="70"/>
                    </a:cubicBezTo>
                    <a:cubicBezTo>
                      <a:pt x="48" y="70"/>
                      <a:pt x="48" y="70"/>
                      <a:pt x="48" y="70"/>
                    </a:cubicBezTo>
                    <a:cubicBezTo>
                      <a:pt x="52" y="69"/>
                      <a:pt x="56" y="70"/>
                      <a:pt x="59" y="73"/>
                    </a:cubicBezTo>
                    <a:cubicBezTo>
                      <a:pt x="60" y="75"/>
                      <a:pt x="60" y="75"/>
                      <a:pt x="60" y="75"/>
                    </a:cubicBezTo>
                    <a:cubicBezTo>
                      <a:pt x="63" y="78"/>
                      <a:pt x="66" y="78"/>
                      <a:pt x="69" y="76"/>
                    </a:cubicBezTo>
                    <a:cubicBezTo>
                      <a:pt x="70" y="75"/>
                      <a:pt x="72" y="74"/>
                      <a:pt x="73" y="72"/>
                    </a:cubicBezTo>
                    <a:cubicBezTo>
                      <a:pt x="75" y="70"/>
                      <a:pt x="75" y="67"/>
                      <a:pt x="73" y="64"/>
                    </a:cubicBezTo>
                    <a:close/>
                    <a:moveTo>
                      <a:pt x="38" y="56"/>
                    </a:moveTo>
                    <a:cubicBezTo>
                      <a:pt x="30" y="53"/>
                      <a:pt x="26" y="45"/>
                      <a:pt x="29" y="38"/>
                    </a:cubicBezTo>
                    <a:cubicBezTo>
                      <a:pt x="31" y="30"/>
                      <a:pt x="40" y="26"/>
                      <a:pt x="47" y="29"/>
                    </a:cubicBezTo>
                    <a:cubicBezTo>
                      <a:pt x="55" y="31"/>
                      <a:pt x="59" y="39"/>
                      <a:pt x="56" y="47"/>
                    </a:cubicBezTo>
                    <a:cubicBezTo>
                      <a:pt x="54" y="54"/>
                      <a:pt x="45" y="59"/>
                      <a:pt x="38" y="56"/>
                    </a:cubicBezTo>
                    <a:close/>
                  </a:path>
                </a:pathLst>
              </a:custGeom>
              <a:solidFill>
                <a:srgbClr val="F89466"/>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8" name="Freeform 827">
                <a:extLst>
                  <a:ext uri="{FF2B5EF4-FFF2-40B4-BE49-F238E27FC236}">
                    <a16:creationId xmlns:a16="http://schemas.microsoft.com/office/drawing/2014/main" id="{F8F85BFB-F59C-4B0F-895D-8FF939A3F45B}"/>
                  </a:ext>
                </a:extLst>
              </p:cNvPr>
              <p:cNvSpPr>
                <a:spLocks noEditPoints="1"/>
              </p:cNvSpPr>
              <p:nvPr/>
            </p:nvSpPr>
            <p:spPr bwMode="auto">
              <a:xfrm>
                <a:off x="1244600" y="2886075"/>
                <a:ext cx="177800" cy="190500"/>
              </a:xfrm>
              <a:custGeom>
                <a:avLst/>
                <a:gdLst/>
                <a:ahLst/>
                <a:cxnLst>
                  <a:cxn ang="0">
                    <a:pos x="47" y="34"/>
                  </a:cxn>
                  <a:cxn ang="0">
                    <a:pos x="46" y="34"/>
                  </a:cxn>
                  <a:cxn ang="0">
                    <a:pos x="42" y="28"/>
                  </a:cxn>
                  <a:cxn ang="0">
                    <a:pos x="42" y="27"/>
                  </a:cxn>
                  <a:cxn ang="0">
                    <a:pos x="46" y="22"/>
                  </a:cxn>
                  <a:cxn ang="0">
                    <a:pos x="48" y="21"/>
                  </a:cxn>
                  <a:cxn ang="0">
                    <a:pos x="49" y="16"/>
                  </a:cxn>
                  <a:cxn ang="0">
                    <a:pos x="48" y="13"/>
                  </a:cxn>
                  <a:cxn ang="0">
                    <a:pos x="43" y="12"/>
                  </a:cxn>
                  <a:cxn ang="0">
                    <a:pos x="41" y="12"/>
                  </a:cxn>
                  <a:cxn ang="0">
                    <a:pos x="34" y="12"/>
                  </a:cxn>
                  <a:cxn ang="0">
                    <a:pos x="34" y="12"/>
                  </a:cxn>
                  <a:cxn ang="0">
                    <a:pos x="31" y="6"/>
                  </a:cxn>
                  <a:cxn ang="0">
                    <a:pos x="31" y="4"/>
                  </a:cxn>
                  <a:cxn ang="0">
                    <a:pos x="28" y="1"/>
                  </a:cxn>
                  <a:cxn ang="0">
                    <a:pos x="26" y="0"/>
                  </a:cxn>
                  <a:cxn ang="0">
                    <a:pos x="24" y="0"/>
                  </a:cxn>
                  <a:cxn ang="0">
                    <a:pos x="21" y="4"/>
                  </a:cxn>
                  <a:cxn ang="0">
                    <a:pos x="21" y="6"/>
                  </a:cxn>
                  <a:cxn ang="0">
                    <a:pos x="17" y="11"/>
                  </a:cxn>
                  <a:cxn ang="0">
                    <a:pos x="17" y="11"/>
                  </a:cxn>
                  <a:cxn ang="0">
                    <a:pos x="10" y="11"/>
                  </a:cxn>
                  <a:cxn ang="0">
                    <a:pos x="9" y="10"/>
                  </a:cxn>
                  <a:cxn ang="0">
                    <a:pos x="4" y="11"/>
                  </a:cxn>
                  <a:cxn ang="0">
                    <a:pos x="2" y="14"/>
                  </a:cxn>
                  <a:cxn ang="0">
                    <a:pos x="3" y="19"/>
                  </a:cxn>
                  <a:cxn ang="0">
                    <a:pos x="4" y="20"/>
                  </a:cxn>
                  <a:cxn ang="0">
                    <a:pos x="8" y="26"/>
                  </a:cxn>
                  <a:cxn ang="0">
                    <a:pos x="4" y="32"/>
                  </a:cxn>
                  <a:cxn ang="0">
                    <a:pos x="3" y="33"/>
                  </a:cxn>
                  <a:cxn ang="0">
                    <a:pos x="1" y="38"/>
                  </a:cxn>
                  <a:cxn ang="0">
                    <a:pos x="3" y="41"/>
                  </a:cxn>
                  <a:cxn ang="0">
                    <a:pos x="7" y="42"/>
                  </a:cxn>
                  <a:cxn ang="0">
                    <a:pos x="9" y="41"/>
                  </a:cxn>
                  <a:cxn ang="0">
                    <a:pos x="16" y="42"/>
                  </a:cxn>
                  <a:cxn ang="0">
                    <a:pos x="16" y="42"/>
                  </a:cxn>
                  <a:cxn ang="0">
                    <a:pos x="19" y="48"/>
                  </a:cxn>
                  <a:cxn ang="0">
                    <a:pos x="19" y="49"/>
                  </a:cxn>
                  <a:cxn ang="0">
                    <a:pos x="22" y="53"/>
                  </a:cxn>
                  <a:cxn ang="0">
                    <a:pos x="24" y="53"/>
                  </a:cxn>
                  <a:cxn ang="0">
                    <a:pos x="26" y="53"/>
                  </a:cxn>
                  <a:cxn ang="0">
                    <a:pos x="30" y="50"/>
                  </a:cxn>
                  <a:cxn ang="0">
                    <a:pos x="30" y="48"/>
                  </a:cxn>
                  <a:cxn ang="0">
                    <a:pos x="33" y="42"/>
                  </a:cxn>
                  <a:cxn ang="0">
                    <a:pos x="33" y="42"/>
                  </a:cxn>
                  <a:cxn ang="0">
                    <a:pos x="40" y="42"/>
                  </a:cxn>
                  <a:cxn ang="0">
                    <a:pos x="42" y="43"/>
                  </a:cxn>
                  <a:cxn ang="0">
                    <a:pos x="47" y="42"/>
                  </a:cxn>
                  <a:cxn ang="0">
                    <a:pos x="48" y="39"/>
                  </a:cxn>
                  <a:cxn ang="0">
                    <a:pos x="47" y="34"/>
                  </a:cxn>
                  <a:cxn ang="0">
                    <a:pos x="25" y="34"/>
                  </a:cxn>
                  <a:cxn ang="0">
                    <a:pos x="18" y="27"/>
                  </a:cxn>
                  <a:cxn ang="0">
                    <a:pos x="25" y="19"/>
                  </a:cxn>
                  <a:cxn ang="0">
                    <a:pos x="33" y="27"/>
                  </a:cxn>
                  <a:cxn ang="0">
                    <a:pos x="25" y="34"/>
                  </a:cxn>
                </a:cxnLst>
                <a:rect l="0" t="0" r="r" b="b"/>
                <a:pathLst>
                  <a:path w="50" h="53">
                    <a:moveTo>
                      <a:pt x="47" y="34"/>
                    </a:moveTo>
                    <a:cubicBezTo>
                      <a:pt x="46" y="34"/>
                      <a:pt x="46" y="34"/>
                      <a:pt x="46" y="34"/>
                    </a:cubicBezTo>
                    <a:cubicBezTo>
                      <a:pt x="44" y="32"/>
                      <a:pt x="42" y="30"/>
                      <a:pt x="42" y="28"/>
                    </a:cubicBezTo>
                    <a:cubicBezTo>
                      <a:pt x="42" y="27"/>
                      <a:pt x="42" y="27"/>
                      <a:pt x="42" y="27"/>
                    </a:cubicBezTo>
                    <a:cubicBezTo>
                      <a:pt x="43" y="25"/>
                      <a:pt x="44" y="23"/>
                      <a:pt x="46" y="22"/>
                    </a:cubicBezTo>
                    <a:cubicBezTo>
                      <a:pt x="48" y="21"/>
                      <a:pt x="48" y="21"/>
                      <a:pt x="48" y="21"/>
                    </a:cubicBezTo>
                    <a:cubicBezTo>
                      <a:pt x="49" y="20"/>
                      <a:pt x="50" y="18"/>
                      <a:pt x="49" y="16"/>
                    </a:cubicBezTo>
                    <a:cubicBezTo>
                      <a:pt x="49" y="15"/>
                      <a:pt x="48" y="14"/>
                      <a:pt x="48" y="13"/>
                    </a:cubicBezTo>
                    <a:cubicBezTo>
                      <a:pt x="47" y="11"/>
                      <a:pt x="44" y="11"/>
                      <a:pt x="43" y="12"/>
                    </a:cubicBezTo>
                    <a:cubicBezTo>
                      <a:pt x="41" y="12"/>
                      <a:pt x="41" y="12"/>
                      <a:pt x="41" y="12"/>
                    </a:cubicBezTo>
                    <a:cubicBezTo>
                      <a:pt x="39" y="14"/>
                      <a:pt x="36" y="13"/>
                      <a:pt x="34" y="12"/>
                    </a:cubicBezTo>
                    <a:cubicBezTo>
                      <a:pt x="34" y="12"/>
                      <a:pt x="34" y="12"/>
                      <a:pt x="34" y="12"/>
                    </a:cubicBezTo>
                    <a:cubicBezTo>
                      <a:pt x="32" y="11"/>
                      <a:pt x="31" y="8"/>
                      <a:pt x="31" y="6"/>
                    </a:cubicBezTo>
                    <a:cubicBezTo>
                      <a:pt x="31" y="4"/>
                      <a:pt x="31" y="4"/>
                      <a:pt x="31" y="4"/>
                    </a:cubicBezTo>
                    <a:cubicBezTo>
                      <a:pt x="31" y="2"/>
                      <a:pt x="30" y="1"/>
                      <a:pt x="28" y="1"/>
                    </a:cubicBezTo>
                    <a:cubicBezTo>
                      <a:pt x="27" y="0"/>
                      <a:pt x="27" y="0"/>
                      <a:pt x="26" y="0"/>
                    </a:cubicBezTo>
                    <a:cubicBezTo>
                      <a:pt x="25" y="0"/>
                      <a:pt x="25" y="0"/>
                      <a:pt x="24" y="0"/>
                    </a:cubicBezTo>
                    <a:cubicBezTo>
                      <a:pt x="22" y="0"/>
                      <a:pt x="21" y="2"/>
                      <a:pt x="21" y="4"/>
                    </a:cubicBezTo>
                    <a:cubicBezTo>
                      <a:pt x="21" y="6"/>
                      <a:pt x="21" y="6"/>
                      <a:pt x="21" y="6"/>
                    </a:cubicBezTo>
                    <a:cubicBezTo>
                      <a:pt x="21" y="8"/>
                      <a:pt x="19" y="10"/>
                      <a:pt x="17" y="11"/>
                    </a:cubicBezTo>
                    <a:cubicBezTo>
                      <a:pt x="17" y="11"/>
                      <a:pt x="17" y="11"/>
                      <a:pt x="17" y="11"/>
                    </a:cubicBezTo>
                    <a:cubicBezTo>
                      <a:pt x="15" y="13"/>
                      <a:pt x="12" y="13"/>
                      <a:pt x="10" y="11"/>
                    </a:cubicBezTo>
                    <a:cubicBezTo>
                      <a:pt x="9" y="10"/>
                      <a:pt x="9" y="10"/>
                      <a:pt x="9" y="10"/>
                    </a:cubicBezTo>
                    <a:cubicBezTo>
                      <a:pt x="7" y="9"/>
                      <a:pt x="5" y="10"/>
                      <a:pt x="4" y="11"/>
                    </a:cubicBezTo>
                    <a:cubicBezTo>
                      <a:pt x="3" y="12"/>
                      <a:pt x="2" y="13"/>
                      <a:pt x="2" y="14"/>
                    </a:cubicBezTo>
                    <a:cubicBezTo>
                      <a:pt x="1" y="16"/>
                      <a:pt x="1" y="18"/>
                      <a:pt x="3" y="19"/>
                    </a:cubicBezTo>
                    <a:cubicBezTo>
                      <a:pt x="4" y="20"/>
                      <a:pt x="4" y="20"/>
                      <a:pt x="4" y="20"/>
                    </a:cubicBezTo>
                    <a:cubicBezTo>
                      <a:pt x="7" y="21"/>
                      <a:pt x="8" y="24"/>
                      <a:pt x="8" y="26"/>
                    </a:cubicBezTo>
                    <a:cubicBezTo>
                      <a:pt x="8" y="29"/>
                      <a:pt x="6" y="31"/>
                      <a:pt x="4" y="32"/>
                    </a:cubicBezTo>
                    <a:cubicBezTo>
                      <a:pt x="3" y="33"/>
                      <a:pt x="3" y="33"/>
                      <a:pt x="3" y="33"/>
                    </a:cubicBezTo>
                    <a:cubicBezTo>
                      <a:pt x="1" y="34"/>
                      <a:pt x="0" y="36"/>
                      <a:pt x="1" y="38"/>
                    </a:cubicBezTo>
                    <a:cubicBezTo>
                      <a:pt x="1" y="39"/>
                      <a:pt x="2" y="40"/>
                      <a:pt x="3" y="41"/>
                    </a:cubicBezTo>
                    <a:cubicBezTo>
                      <a:pt x="4" y="42"/>
                      <a:pt x="6" y="43"/>
                      <a:pt x="7" y="42"/>
                    </a:cubicBezTo>
                    <a:cubicBezTo>
                      <a:pt x="9" y="41"/>
                      <a:pt x="9" y="41"/>
                      <a:pt x="9" y="41"/>
                    </a:cubicBezTo>
                    <a:cubicBezTo>
                      <a:pt x="11" y="40"/>
                      <a:pt x="14" y="40"/>
                      <a:pt x="16" y="42"/>
                    </a:cubicBezTo>
                    <a:cubicBezTo>
                      <a:pt x="16" y="42"/>
                      <a:pt x="16" y="42"/>
                      <a:pt x="16" y="42"/>
                    </a:cubicBezTo>
                    <a:cubicBezTo>
                      <a:pt x="18" y="43"/>
                      <a:pt x="19" y="45"/>
                      <a:pt x="19" y="48"/>
                    </a:cubicBezTo>
                    <a:cubicBezTo>
                      <a:pt x="19" y="49"/>
                      <a:pt x="19" y="49"/>
                      <a:pt x="19" y="49"/>
                    </a:cubicBezTo>
                    <a:cubicBezTo>
                      <a:pt x="19" y="51"/>
                      <a:pt x="20" y="53"/>
                      <a:pt x="22" y="53"/>
                    </a:cubicBezTo>
                    <a:cubicBezTo>
                      <a:pt x="23" y="53"/>
                      <a:pt x="24" y="53"/>
                      <a:pt x="24" y="53"/>
                    </a:cubicBezTo>
                    <a:cubicBezTo>
                      <a:pt x="25" y="53"/>
                      <a:pt x="25" y="53"/>
                      <a:pt x="26" y="53"/>
                    </a:cubicBezTo>
                    <a:cubicBezTo>
                      <a:pt x="28" y="53"/>
                      <a:pt x="29" y="52"/>
                      <a:pt x="30" y="50"/>
                    </a:cubicBezTo>
                    <a:cubicBezTo>
                      <a:pt x="30" y="48"/>
                      <a:pt x="30" y="48"/>
                      <a:pt x="30" y="48"/>
                    </a:cubicBezTo>
                    <a:cubicBezTo>
                      <a:pt x="30" y="46"/>
                      <a:pt x="31" y="43"/>
                      <a:pt x="33" y="42"/>
                    </a:cubicBezTo>
                    <a:cubicBezTo>
                      <a:pt x="33" y="42"/>
                      <a:pt x="33" y="42"/>
                      <a:pt x="33" y="42"/>
                    </a:cubicBezTo>
                    <a:cubicBezTo>
                      <a:pt x="35" y="41"/>
                      <a:pt x="38" y="41"/>
                      <a:pt x="40" y="42"/>
                    </a:cubicBezTo>
                    <a:cubicBezTo>
                      <a:pt x="42" y="43"/>
                      <a:pt x="42" y="43"/>
                      <a:pt x="42" y="43"/>
                    </a:cubicBezTo>
                    <a:cubicBezTo>
                      <a:pt x="43" y="44"/>
                      <a:pt x="45" y="44"/>
                      <a:pt x="47" y="42"/>
                    </a:cubicBezTo>
                    <a:cubicBezTo>
                      <a:pt x="47" y="41"/>
                      <a:pt x="48" y="40"/>
                      <a:pt x="48" y="39"/>
                    </a:cubicBezTo>
                    <a:cubicBezTo>
                      <a:pt x="49" y="38"/>
                      <a:pt x="49" y="36"/>
                      <a:pt x="47" y="34"/>
                    </a:cubicBezTo>
                    <a:close/>
                    <a:moveTo>
                      <a:pt x="25" y="34"/>
                    </a:moveTo>
                    <a:cubicBezTo>
                      <a:pt x="21" y="34"/>
                      <a:pt x="17" y="31"/>
                      <a:pt x="18" y="27"/>
                    </a:cubicBezTo>
                    <a:cubicBezTo>
                      <a:pt x="18" y="22"/>
                      <a:pt x="21" y="19"/>
                      <a:pt x="25" y="19"/>
                    </a:cubicBezTo>
                    <a:cubicBezTo>
                      <a:pt x="30" y="20"/>
                      <a:pt x="33" y="23"/>
                      <a:pt x="33" y="27"/>
                    </a:cubicBezTo>
                    <a:cubicBezTo>
                      <a:pt x="32" y="31"/>
                      <a:pt x="29" y="35"/>
                      <a:pt x="25" y="34"/>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9" name="Content Placeholder 2">
                <a:extLst>
                  <a:ext uri="{FF2B5EF4-FFF2-40B4-BE49-F238E27FC236}">
                    <a16:creationId xmlns:a16="http://schemas.microsoft.com/office/drawing/2014/main" id="{B68E34EB-4620-4996-9F92-6DE5F1BFD708}"/>
                  </a:ext>
                </a:extLst>
              </p:cNvPr>
              <p:cNvSpPr txBox="1">
                <a:spLocks/>
              </p:cNvSpPr>
              <p:nvPr/>
            </p:nvSpPr>
            <p:spPr>
              <a:xfrm>
                <a:off x="218925" y="3486150"/>
                <a:ext cx="1839473" cy="84934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i="1">
                    <a:solidFill>
                      <a:srgbClr val="0070C0"/>
                    </a:solidFill>
                    <a:latin typeface="Times New Roman" panose="02020603050405020304" pitchFamily="18" charset="0"/>
                    <a:cs typeface="Times New Roman" panose="02020603050405020304" pitchFamily="18" charset="0"/>
                  </a:rPr>
                  <a:t>Lập kế hoạch và tìm hiểu về đề tài</a:t>
                </a:r>
                <a:endParaRPr lang="en-US" sz="2400" i="1" dirty="0">
                  <a:solidFill>
                    <a:srgbClr val="0070C0"/>
                  </a:solidFill>
                  <a:latin typeface="Times New Roman" panose="02020603050405020304" pitchFamily="18" charset="0"/>
                  <a:cs typeface="Times New Roman" panose="02020603050405020304" pitchFamily="18" charset="0"/>
                </a:endParaRPr>
              </a:p>
            </p:txBody>
          </p:sp>
        </p:grpSp>
        <p:grpSp>
          <p:nvGrpSpPr>
            <p:cNvPr id="12" name="Group 11">
              <a:extLst>
                <a:ext uri="{FF2B5EF4-FFF2-40B4-BE49-F238E27FC236}">
                  <a16:creationId xmlns:a16="http://schemas.microsoft.com/office/drawing/2014/main" id="{9CE0410E-4DAB-4765-90E9-3A47408A6343}"/>
                </a:ext>
              </a:extLst>
            </p:cNvPr>
            <p:cNvGrpSpPr/>
            <p:nvPr/>
          </p:nvGrpSpPr>
          <p:grpSpPr>
            <a:xfrm>
              <a:off x="2066579" y="2497100"/>
              <a:ext cx="1684696" cy="2235516"/>
              <a:chOff x="2066579" y="2127250"/>
              <a:chExt cx="1684696" cy="2235516"/>
            </a:xfrm>
          </p:grpSpPr>
          <p:sp>
            <p:nvSpPr>
              <p:cNvPr id="55" name="Rectangle 796">
                <a:extLst>
                  <a:ext uri="{FF2B5EF4-FFF2-40B4-BE49-F238E27FC236}">
                    <a16:creationId xmlns:a16="http://schemas.microsoft.com/office/drawing/2014/main" id="{074CF7D5-D3EB-4171-8A2B-3219B673286A}"/>
                  </a:ext>
                </a:extLst>
              </p:cNvPr>
              <p:cNvSpPr>
                <a:spLocks noChangeArrowheads="1"/>
              </p:cNvSpPr>
              <p:nvPr/>
            </p:nvSpPr>
            <p:spPr bwMode="auto">
              <a:xfrm>
                <a:off x="2879725" y="2127250"/>
                <a:ext cx="17463" cy="593725"/>
              </a:xfrm>
              <a:prstGeom prst="rect">
                <a:avLst/>
              </a:prstGeom>
              <a:solidFill>
                <a:srgbClr val="8DC9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6" name="Freeform 800">
                <a:extLst>
                  <a:ext uri="{FF2B5EF4-FFF2-40B4-BE49-F238E27FC236}">
                    <a16:creationId xmlns:a16="http://schemas.microsoft.com/office/drawing/2014/main" id="{3015C246-1BED-4CC5-8AC6-15690BA58F7B}"/>
                  </a:ext>
                </a:extLst>
              </p:cNvPr>
              <p:cNvSpPr>
                <a:spLocks noEditPoints="1"/>
              </p:cNvSpPr>
              <p:nvPr/>
            </p:nvSpPr>
            <p:spPr bwMode="auto">
              <a:xfrm>
                <a:off x="2514600" y="2724150"/>
                <a:ext cx="717550" cy="725488"/>
              </a:xfrm>
              <a:custGeom>
                <a:avLst/>
                <a:gdLst/>
                <a:ahLst/>
                <a:cxnLst>
                  <a:cxn ang="0">
                    <a:pos x="101" y="202"/>
                  </a:cxn>
                  <a:cxn ang="0">
                    <a:pos x="0" y="101"/>
                  </a:cxn>
                  <a:cxn ang="0">
                    <a:pos x="101" y="0"/>
                  </a:cxn>
                  <a:cxn ang="0">
                    <a:pos x="201" y="101"/>
                  </a:cxn>
                  <a:cxn ang="0">
                    <a:pos x="101" y="202"/>
                  </a:cxn>
                  <a:cxn ang="0">
                    <a:pos x="101" y="5"/>
                  </a:cxn>
                  <a:cxn ang="0">
                    <a:pos x="5" y="101"/>
                  </a:cxn>
                  <a:cxn ang="0">
                    <a:pos x="101" y="197"/>
                  </a:cxn>
                  <a:cxn ang="0">
                    <a:pos x="196" y="101"/>
                  </a:cxn>
                  <a:cxn ang="0">
                    <a:pos x="101" y="5"/>
                  </a:cxn>
                </a:cxnLst>
                <a:rect l="0" t="0" r="r" b="b"/>
                <a:pathLst>
                  <a:path w="201" h="202">
                    <a:moveTo>
                      <a:pt x="101" y="202"/>
                    </a:moveTo>
                    <a:cubicBezTo>
                      <a:pt x="45" y="202"/>
                      <a:pt x="0" y="156"/>
                      <a:pt x="0" y="101"/>
                    </a:cubicBezTo>
                    <a:cubicBezTo>
                      <a:pt x="0" y="46"/>
                      <a:pt x="45" y="0"/>
                      <a:pt x="101" y="0"/>
                    </a:cubicBezTo>
                    <a:cubicBezTo>
                      <a:pt x="156" y="0"/>
                      <a:pt x="201" y="46"/>
                      <a:pt x="201" y="101"/>
                    </a:cubicBezTo>
                    <a:cubicBezTo>
                      <a:pt x="201" y="156"/>
                      <a:pt x="156" y="202"/>
                      <a:pt x="101" y="202"/>
                    </a:cubicBezTo>
                    <a:close/>
                    <a:moveTo>
                      <a:pt x="101" y="5"/>
                    </a:moveTo>
                    <a:cubicBezTo>
                      <a:pt x="48" y="5"/>
                      <a:pt x="5" y="48"/>
                      <a:pt x="5" y="101"/>
                    </a:cubicBezTo>
                    <a:cubicBezTo>
                      <a:pt x="5" y="154"/>
                      <a:pt x="48" y="197"/>
                      <a:pt x="101" y="197"/>
                    </a:cubicBezTo>
                    <a:cubicBezTo>
                      <a:pt x="153" y="197"/>
                      <a:pt x="196" y="154"/>
                      <a:pt x="196" y="101"/>
                    </a:cubicBezTo>
                    <a:cubicBezTo>
                      <a:pt x="196" y="48"/>
                      <a:pt x="153" y="5"/>
                      <a:pt x="101" y="5"/>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nvGrpSpPr>
              <p:cNvPr id="57" name="Group 78">
                <a:extLst>
                  <a:ext uri="{FF2B5EF4-FFF2-40B4-BE49-F238E27FC236}">
                    <a16:creationId xmlns:a16="http://schemas.microsoft.com/office/drawing/2014/main" id="{06C0CA03-F14A-4FBE-BCC5-881073854C18}"/>
                  </a:ext>
                </a:extLst>
              </p:cNvPr>
              <p:cNvGrpSpPr/>
              <p:nvPr/>
            </p:nvGrpSpPr>
            <p:grpSpPr>
              <a:xfrm>
                <a:off x="2689225" y="2878138"/>
                <a:ext cx="393700" cy="387350"/>
                <a:chOff x="2689225" y="2878138"/>
                <a:chExt cx="393700" cy="387350"/>
              </a:xfrm>
            </p:grpSpPr>
            <p:sp>
              <p:nvSpPr>
                <p:cNvPr id="59" name="Freeform 801">
                  <a:extLst>
                    <a:ext uri="{FF2B5EF4-FFF2-40B4-BE49-F238E27FC236}">
                      <a16:creationId xmlns:a16="http://schemas.microsoft.com/office/drawing/2014/main" id="{96412816-9235-4B55-A830-6DD9B4338E0B}"/>
                    </a:ext>
                  </a:extLst>
                </p:cNvPr>
                <p:cNvSpPr>
                  <a:spLocks/>
                </p:cNvSpPr>
                <p:nvPr/>
              </p:nvSpPr>
              <p:spPr bwMode="auto">
                <a:xfrm>
                  <a:off x="3003550" y="3079750"/>
                  <a:ext cx="79375" cy="128588"/>
                </a:xfrm>
                <a:custGeom>
                  <a:avLst/>
                  <a:gdLst/>
                  <a:ahLst/>
                  <a:cxnLst>
                    <a:cxn ang="0">
                      <a:pos x="6" y="4"/>
                    </a:cxn>
                    <a:cxn ang="0">
                      <a:pos x="6" y="5"/>
                    </a:cxn>
                    <a:cxn ang="0">
                      <a:pos x="6" y="5"/>
                    </a:cxn>
                    <a:cxn ang="0">
                      <a:pos x="6" y="6"/>
                    </a:cxn>
                    <a:cxn ang="0">
                      <a:pos x="6" y="8"/>
                    </a:cxn>
                    <a:cxn ang="0">
                      <a:pos x="6" y="9"/>
                    </a:cxn>
                    <a:cxn ang="0">
                      <a:pos x="6" y="11"/>
                    </a:cxn>
                    <a:cxn ang="0">
                      <a:pos x="5" y="13"/>
                    </a:cxn>
                    <a:cxn ang="0">
                      <a:pos x="5" y="14"/>
                    </a:cxn>
                    <a:cxn ang="0">
                      <a:pos x="5" y="16"/>
                    </a:cxn>
                    <a:cxn ang="0">
                      <a:pos x="4" y="18"/>
                    </a:cxn>
                    <a:cxn ang="0">
                      <a:pos x="4" y="19"/>
                    </a:cxn>
                    <a:cxn ang="0">
                      <a:pos x="4" y="21"/>
                    </a:cxn>
                    <a:cxn ang="0">
                      <a:pos x="3" y="22"/>
                    </a:cxn>
                    <a:cxn ang="0">
                      <a:pos x="3" y="24"/>
                    </a:cxn>
                    <a:cxn ang="0">
                      <a:pos x="2" y="25"/>
                    </a:cxn>
                    <a:cxn ang="0">
                      <a:pos x="2" y="27"/>
                    </a:cxn>
                    <a:cxn ang="0">
                      <a:pos x="1" y="28"/>
                    </a:cxn>
                    <a:cxn ang="0">
                      <a:pos x="1" y="29"/>
                    </a:cxn>
                    <a:cxn ang="0">
                      <a:pos x="3" y="35"/>
                    </a:cxn>
                    <a:cxn ang="0">
                      <a:pos x="4" y="35"/>
                    </a:cxn>
                    <a:cxn ang="0">
                      <a:pos x="5" y="36"/>
                    </a:cxn>
                    <a:cxn ang="0">
                      <a:pos x="8" y="34"/>
                    </a:cxn>
                    <a:cxn ang="0">
                      <a:pos x="22" y="5"/>
                    </a:cxn>
                    <a:cxn ang="0">
                      <a:pos x="21" y="2"/>
                    </a:cxn>
                    <a:cxn ang="0">
                      <a:pos x="18" y="0"/>
                    </a:cxn>
                    <a:cxn ang="0">
                      <a:pos x="10" y="0"/>
                    </a:cxn>
                    <a:cxn ang="0">
                      <a:pos x="6" y="4"/>
                    </a:cxn>
                  </a:cxnLst>
                  <a:rect l="0" t="0" r="r" b="b"/>
                  <a:pathLst>
                    <a:path w="22" h="36">
                      <a:moveTo>
                        <a:pt x="6" y="4"/>
                      </a:moveTo>
                      <a:cubicBezTo>
                        <a:pt x="6" y="4"/>
                        <a:pt x="6" y="5"/>
                        <a:pt x="6" y="5"/>
                      </a:cubicBezTo>
                      <a:cubicBezTo>
                        <a:pt x="6" y="5"/>
                        <a:pt x="6" y="5"/>
                        <a:pt x="6" y="5"/>
                      </a:cubicBezTo>
                      <a:cubicBezTo>
                        <a:pt x="6" y="5"/>
                        <a:pt x="6" y="6"/>
                        <a:pt x="6" y="6"/>
                      </a:cubicBezTo>
                      <a:cubicBezTo>
                        <a:pt x="6" y="7"/>
                        <a:pt x="6" y="7"/>
                        <a:pt x="6" y="8"/>
                      </a:cubicBezTo>
                      <a:cubicBezTo>
                        <a:pt x="6" y="8"/>
                        <a:pt x="6" y="9"/>
                        <a:pt x="6" y="9"/>
                      </a:cubicBezTo>
                      <a:cubicBezTo>
                        <a:pt x="6" y="10"/>
                        <a:pt x="6" y="11"/>
                        <a:pt x="6" y="11"/>
                      </a:cubicBezTo>
                      <a:cubicBezTo>
                        <a:pt x="6" y="12"/>
                        <a:pt x="5" y="12"/>
                        <a:pt x="5" y="13"/>
                      </a:cubicBezTo>
                      <a:cubicBezTo>
                        <a:pt x="5" y="13"/>
                        <a:pt x="5" y="14"/>
                        <a:pt x="5" y="14"/>
                      </a:cubicBezTo>
                      <a:cubicBezTo>
                        <a:pt x="5" y="15"/>
                        <a:pt x="5" y="15"/>
                        <a:pt x="5" y="16"/>
                      </a:cubicBezTo>
                      <a:cubicBezTo>
                        <a:pt x="5" y="16"/>
                        <a:pt x="5" y="17"/>
                        <a:pt x="4" y="18"/>
                      </a:cubicBezTo>
                      <a:cubicBezTo>
                        <a:pt x="4" y="18"/>
                        <a:pt x="4" y="19"/>
                        <a:pt x="4" y="19"/>
                      </a:cubicBezTo>
                      <a:cubicBezTo>
                        <a:pt x="4" y="20"/>
                        <a:pt x="4" y="20"/>
                        <a:pt x="4" y="21"/>
                      </a:cubicBezTo>
                      <a:cubicBezTo>
                        <a:pt x="4" y="21"/>
                        <a:pt x="3" y="22"/>
                        <a:pt x="3" y="22"/>
                      </a:cubicBezTo>
                      <a:cubicBezTo>
                        <a:pt x="3" y="23"/>
                        <a:pt x="3" y="23"/>
                        <a:pt x="3" y="24"/>
                      </a:cubicBezTo>
                      <a:cubicBezTo>
                        <a:pt x="3" y="24"/>
                        <a:pt x="2" y="25"/>
                        <a:pt x="2" y="25"/>
                      </a:cubicBezTo>
                      <a:cubicBezTo>
                        <a:pt x="2" y="26"/>
                        <a:pt x="2" y="26"/>
                        <a:pt x="2" y="27"/>
                      </a:cubicBezTo>
                      <a:cubicBezTo>
                        <a:pt x="2" y="27"/>
                        <a:pt x="1" y="28"/>
                        <a:pt x="1" y="28"/>
                      </a:cubicBezTo>
                      <a:cubicBezTo>
                        <a:pt x="1" y="28"/>
                        <a:pt x="1" y="29"/>
                        <a:pt x="1" y="29"/>
                      </a:cubicBezTo>
                      <a:cubicBezTo>
                        <a:pt x="0" y="31"/>
                        <a:pt x="1" y="34"/>
                        <a:pt x="3" y="35"/>
                      </a:cubicBezTo>
                      <a:cubicBezTo>
                        <a:pt x="3" y="35"/>
                        <a:pt x="3" y="35"/>
                        <a:pt x="4" y="35"/>
                      </a:cubicBezTo>
                      <a:cubicBezTo>
                        <a:pt x="4" y="35"/>
                        <a:pt x="5" y="36"/>
                        <a:pt x="5" y="36"/>
                      </a:cubicBezTo>
                      <a:cubicBezTo>
                        <a:pt x="7" y="36"/>
                        <a:pt x="8" y="35"/>
                        <a:pt x="8" y="34"/>
                      </a:cubicBezTo>
                      <a:cubicBezTo>
                        <a:pt x="16" y="26"/>
                        <a:pt x="20" y="16"/>
                        <a:pt x="22" y="5"/>
                      </a:cubicBezTo>
                      <a:cubicBezTo>
                        <a:pt x="22" y="4"/>
                        <a:pt x="21" y="3"/>
                        <a:pt x="21" y="2"/>
                      </a:cubicBezTo>
                      <a:cubicBezTo>
                        <a:pt x="20" y="1"/>
                        <a:pt x="19" y="0"/>
                        <a:pt x="18" y="0"/>
                      </a:cubicBezTo>
                      <a:cubicBezTo>
                        <a:pt x="10" y="0"/>
                        <a:pt x="10" y="0"/>
                        <a:pt x="10" y="0"/>
                      </a:cubicBezTo>
                      <a:cubicBezTo>
                        <a:pt x="8" y="0"/>
                        <a:pt x="7" y="2"/>
                        <a:pt x="6" y="4"/>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0" name="Freeform 802">
                  <a:extLst>
                    <a:ext uri="{FF2B5EF4-FFF2-40B4-BE49-F238E27FC236}">
                      <a16:creationId xmlns:a16="http://schemas.microsoft.com/office/drawing/2014/main" id="{114D52BB-C388-4EF8-A3DC-BC6FF633568B}"/>
                    </a:ext>
                  </a:extLst>
                </p:cNvPr>
                <p:cNvSpPr>
                  <a:spLocks/>
                </p:cNvSpPr>
                <p:nvPr/>
              </p:nvSpPr>
              <p:spPr bwMode="auto">
                <a:xfrm>
                  <a:off x="2689225" y="3079750"/>
                  <a:ext cx="79375" cy="128588"/>
                </a:xfrm>
                <a:custGeom>
                  <a:avLst/>
                  <a:gdLst/>
                  <a:ahLst/>
                  <a:cxnLst>
                    <a:cxn ang="0">
                      <a:pos x="20" y="25"/>
                    </a:cxn>
                    <a:cxn ang="0">
                      <a:pos x="19" y="24"/>
                    </a:cxn>
                    <a:cxn ang="0">
                      <a:pos x="19" y="22"/>
                    </a:cxn>
                    <a:cxn ang="0">
                      <a:pos x="19" y="21"/>
                    </a:cxn>
                    <a:cxn ang="0">
                      <a:pos x="18" y="19"/>
                    </a:cxn>
                    <a:cxn ang="0">
                      <a:pos x="18" y="18"/>
                    </a:cxn>
                    <a:cxn ang="0">
                      <a:pos x="17" y="16"/>
                    </a:cxn>
                    <a:cxn ang="0">
                      <a:pos x="17" y="14"/>
                    </a:cxn>
                    <a:cxn ang="0">
                      <a:pos x="17" y="13"/>
                    </a:cxn>
                    <a:cxn ang="0">
                      <a:pos x="17" y="11"/>
                    </a:cxn>
                    <a:cxn ang="0">
                      <a:pos x="16" y="9"/>
                    </a:cxn>
                    <a:cxn ang="0">
                      <a:pos x="16" y="8"/>
                    </a:cxn>
                    <a:cxn ang="0">
                      <a:pos x="16" y="6"/>
                    </a:cxn>
                    <a:cxn ang="0">
                      <a:pos x="16" y="5"/>
                    </a:cxn>
                    <a:cxn ang="0">
                      <a:pos x="16" y="5"/>
                    </a:cxn>
                    <a:cxn ang="0">
                      <a:pos x="16" y="4"/>
                    </a:cxn>
                    <a:cxn ang="0">
                      <a:pos x="12" y="0"/>
                    </a:cxn>
                    <a:cxn ang="0">
                      <a:pos x="5" y="0"/>
                    </a:cxn>
                    <a:cxn ang="0">
                      <a:pos x="2" y="2"/>
                    </a:cxn>
                    <a:cxn ang="0">
                      <a:pos x="1" y="5"/>
                    </a:cxn>
                    <a:cxn ang="0">
                      <a:pos x="14" y="34"/>
                    </a:cxn>
                    <a:cxn ang="0">
                      <a:pos x="19" y="35"/>
                    </a:cxn>
                    <a:cxn ang="0">
                      <a:pos x="20" y="35"/>
                    </a:cxn>
                    <a:cxn ang="0">
                      <a:pos x="22" y="29"/>
                    </a:cxn>
                    <a:cxn ang="0">
                      <a:pos x="21" y="29"/>
                    </a:cxn>
                    <a:cxn ang="0">
                      <a:pos x="20" y="27"/>
                    </a:cxn>
                    <a:cxn ang="0">
                      <a:pos x="20" y="25"/>
                    </a:cxn>
                  </a:cxnLst>
                  <a:rect l="0" t="0" r="r" b="b"/>
                  <a:pathLst>
                    <a:path w="22" h="36">
                      <a:moveTo>
                        <a:pt x="20" y="25"/>
                      </a:moveTo>
                      <a:cubicBezTo>
                        <a:pt x="20" y="25"/>
                        <a:pt x="20" y="24"/>
                        <a:pt x="19" y="24"/>
                      </a:cubicBezTo>
                      <a:cubicBezTo>
                        <a:pt x="19" y="23"/>
                        <a:pt x="19" y="23"/>
                        <a:pt x="19" y="22"/>
                      </a:cubicBezTo>
                      <a:cubicBezTo>
                        <a:pt x="19" y="22"/>
                        <a:pt x="19" y="21"/>
                        <a:pt x="19" y="21"/>
                      </a:cubicBezTo>
                      <a:cubicBezTo>
                        <a:pt x="18" y="20"/>
                        <a:pt x="18" y="20"/>
                        <a:pt x="18" y="19"/>
                      </a:cubicBezTo>
                      <a:cubicBezTo>
                        <a:pt x="18" y="19"/>
                        <a:pt x="18" y="18"/>
                        <a:pt x="18" y="18"/>
                      </a:cubicBezTo>
                      <a:cubicBezTo>
                        <a:pt x="18" y="17"/>
                        <a:pt x="18" y="16"/>
                        <a:pt x="17" y="16"/>
                      </a:cubicBezTo>
                      <a:cubicBezTo>
                        <a:pt x="17" y="15"/>
                        <a:pt x="17" y="15"/>
                        <a:pt x="17" y="14"/>
                      </a:cubicBezTo>
                      <a:cubicBezTo>
                        <a:pt x="17" y="14"/>
                        <a:pt x="17" y="13"/>
                        <a:pt x="17" y="13"/>
                      </a:cubicBezTo>
                      <a:cubicBezTo>
                        <a:pt x="17" y="12"/>
                        <a:pt x="17" y="12"/>
                        <a:pt x="17" y="11"/>
                      </a:cubicBezTo>
                      <a:cubicBezTo>
                        <a:pt x="17" y="11"/>
                        <a:pt x="16" y="10"/>
                        <a:pt x="16" y="9"/>
                      </a:cubicBezTo>
                      <a:cubicBezTo>
                        <a:pt x="16" y="9"/>
                        <a:pt x="16" y="8"/>
                        <a:pt x="16" y="8"/>
                      </a:cubicBezTo>
                      <a:cubicBezTo>
                        <a:pt x="16" y="7"/>
                        <a:pt x="16" y="7"/>
                        <a:pt x="16" y="6"/>
                      </a:cubicBezTo>
                      <a:cubicBezTo>
                        <a:pt x="16" y="6"/>
                        <a:pt x="16" y="5"/>
                        <a:pt x="16" y="5"/>
                      </a:cubicBezTo>
                      <a:cubicBezTo>
                        <a:pt x="16" y="5"/>
                        <a:pt x="16" y="5"/>
                        <a:pt x="16" y="5"/>
                      </a:cubicBezTo>
                      <a:cubicBezTo>
                        <a:pt x="16" y="5"/>
                        <a:pt x="16" y="4"/>
                        <a:pt x="16" y="4"/>
                      </a:cubicBezTo>
                      <a:cubicBezTo>
                        <a:pt x="16" y="2"/>
                        <a:pt x="14" y="0"/>
                        <a:pt x="12" y="0"/>
                      </a:cubicBezTo>
                      <a:cubicBezTo>
                        <a:pt x="5" y="0"/>
                        <a:pt x="5" y="0"/>
                        <a:pt x="5" y="0"/>
                      </a:cubicBezTo>
                      <a:cubicBezTo>
                        <a:pt x="3" y="0"/>
                        <a:pt x="2" y="1"/>
                        <a:pt x="2" y="2"/>
                      </a:cubicBezTo>
                      <a:cubicBezTo>
                        <a:pt x="1" y="3"/>
                        <a:pt x="0" y="4"/>
                        <a:pt x="1" y="5"/>
                      </a:cubicBezTo>
                      <a:cubicBezTo>
                        <a:pt x="2" y="16"/>
                        <a:pt x="7" y="26"/>
                        <a:pt x="14" y="34"/>
                      </a:cubicBezTo>
                      <a:cubicBezTo>
                        <a:pt x="15" y="35"/>
                        <a:pt x="17" y="36"/>
                        <a:pt x="19" y="35"/>
                      </a:cubicBezTo>
                      <a:cubicBezTo>
                        <a:pt x="19" y="35"/>
                        <a:pt x="19" y="35"/>
                        <a:pt x="20" y="35"/>
                      </a:cubicBezTo>
                      <a:cubicBezTo>
                        <a:pt x="21" y="34"/>
                        <a:pt x="22" y="31"/>
                        <a:pt x="22" y="29"/>
                      </a:cubicBezTo>
                      <a:cubicBezTo>
                        <a:pt x="21" y="29"/>
                        <a:pt x="21" y="29"/>
                        <a:pt x="21" y="29"/>
                      </a:cubicBezTo>
                      <a:cubicBezTo>
                        <a:pt x="21" y="28"/>
                        <a:pt x="21" y="27"/>
                        <a:pt x="20" y="27"/>
                      </a:cubicBezTo>
                      <a:cubicBezTo>
                        <a:pt x="20" y="26"/>
                        <a:pt x="20" y="26"/>
                        <a:pt x="20" y="25"/>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1" name="Freeform 803">
                  <a:extLst>
                    <a:ext uri="{FF2B5EF4-FFF2-40B4-BE49-F238E27FC236}">
                      <a16:creationId xmlns:a16="http://schemas.microsoft.com/office/drawing/2014/main" id="{50EED83C-6961-4C52-9D59-48750A0C6766}"/>
                    </a:ext>
                  </a:extLst>
                </p:cNvPr>
                <p:cNvSpPr>
                  <a:spLocks/>
                </p:cNvSpPr>
                <p:nvPr/>
              </p:nvSpPr>
              <p:spPr bwMode="auto">
                <a:xfrm>
                  <a:off x="2897188" y="3079750"/>
                  <a:ext cx="114300" cy="107950"/>
                </a:xfrm>
                <a:custGeom>
                  <a:avLst/>
                  <a:gdLst/>
                  <a:ahLst/>
                  <a:cxnLst>
                    <a:cxn ang="0">
                      <a:pos x="28" y="0"/>
                    </a:cxn>
                    <a:cxn ang="0">
                      <a:pos x="3" y="0"/>
                    </a:cxn>
                    <a:cxn ang="0">
                      <a:pos x="0" y="4"/>
                    </a:cxn>
                    <a:cxn ang="0">
                      <a:pos x="0" y="23"/>
                    </a:cxn>
                    <a:cxn ang="0">
                      <a:pos x="3" y="27"/>
                    </a:cxn>
                    <a:cxn ang="0">
                      <a:pos x="4" y="27"/>
                    </a:cxn>
                    <a:cxn ang="0">
                      <a:pos x="4" y="27"/>
                    </a:cxn>
                    <a:cxn ang="0">
                      <a:pos x="8" y="27"/>
                    </a:cxn>
                    <a:cxn ang="0">
                      <a:pos x="8" y="27"/>
                    </a:cxn>
                    <a:cxn ang="0">
                      <a:pos x="12" y="28"/>
                    </a:cxn>
                    <a:cxn ang="0">
                      <a:pos x="13" y="28"/>
                    </a:cxn>
                    <a:cxn ang="0">
                      <a:pos x="16" y="29"/>
                    </a:cxn>
                    <a:cxn ang="0">
                      <a:pos x="17" y="29"/>
                    </a:cxn>
                    <a:cxn ang="0">
                      <a:pos x="18" y="29"/>
                    </a:cxn>
                    <a:cxn ang="0">
                      <a:pos x="19" y="29"/>
                    </a:cxn>
                    <a:cxn ang="0">
                      <a:pos x="21" y="30"/>
                    </a:cxn>
                    <a:cxn ang="0">
                      <a:pos x="23" y="30"/>
                    </a:cxn>
                    <a:cxn ang="0">
                      <a:pos x="26" y="28"/>
                    </a:cxn>
                    <a:cxn ang="0">
                      <a:pos x="26" y="27"/>
                    </a:cxn>
                    <a:cxn ang="0">
                      <a:pos x="27" y="25"/>
                    </a:cxn>
                    <a:cxn ang="0">
                      <a:pos x="27" y="25"/>
                    </a:cxn>
                    <a:cxn ang="0">
                      <a:pos x="31" y="10"/>
                    </a:cxn>
                    <a:cxn ang="0">
                      <a:pos x="31" y="10"/>
                    </a:cxn>
                    <a:cxn ang="0">
                      <a:pos x="31" y="7"/>
                    </a:cxn>
                    <a:cxn ang="0">
                      <a:pos x="31" y="6"/>
                    </a:cxn>
                    <a:cxn ang="0">
                      <a:pos x="32" y="5"/>
                    </a:cxn>
                    <a:cxn ang="0">
                      <a:pos x="30" y="2"/>
                    </a:cxn>
                    <a:cxn ang="0">
                      <a:pos x="28" y="0"/>
                    </a:cxn>
                  </a:cxnLst>
                  <a:rect l="0" t="0" r="r" b="b"/>
                  <a:pathLst>
                    <a:path w="32" h="30">
                      <a:moveTo>
                        <a:pt x="28" y="0"/>
                      </a:moveTo>
                      <a:cubicBezTo>
                        <a:pt x="3" y="0"/>
                        <a:pt x="3" y="0"/>
                        <a:pt x="3" y="0"/>
                      </a:cubicBezTo>
                      <a:cubicBezTo>
                        <a:pt x="1" y="0"/>
                        <a:pt x="0" y="2"/>
                        <a:pt x="0" y="4"/>
                      </a:cubicBezTo>
                      <a:cubicBezTo>
                        <a:pt x="0" y="23"/>
                        <a:pt x="0" y="23"/>
                        <a:pt x="0" y="23"/>
                      </a:cubicBezTo>
                      <a:cubicBezTo>
                        <a:pt x="0" y="25"/>
                        <a:pt x="1" y="27"/>
                        <a:pt x="3" y="27"/>
                      </a:cubicBezTo>
                      <a:cubicBezTo>
                        <a:pt x="3" y="27"/>
                        <a:pt x="4" y="27"/>
                        <a:pt x="4" y="27"/>
                      </a:cubicBezTo>
                      <a:cubicBezTo>
                        <a:pt x="4" y="27"/>
                        <a:pt x="4" y="27"/>
                        <a:pt x="4" y="27"/>
                      </a:cubicBezTo>
                      <a:cubicBezTo>
                        <a:pt x="5" y="27"/>
                        <a:pt x="7" y="27"/>
                        <a:pt x="8" y="27"/>
                      </a:cubicBezTo>
                      <a:cubicBezTo>
                        <a:pt x="8" y="27"/>
                        <a:pt x="8" y="27"/>
                        <a:pt x="8" y="27"/>
                      </a:cubicBezTo>
                      <a:cubicBezTo>
                        <a:pt x="9" y="27"/>
                        <a:pt x="11" y="28"/>
                        <a:pt x="12" y="28"/>
                      </a:cubicBezTo>
                      <a:cubicBezTo>
                        <a:pt x="12" y="28"/>
                        <a:pt x="13" y="28"/>
                        <a:pt x="13" y="28"/>
                      </a:cubicBezTo>
                      <a:cubicBezTo>
                        <a:pt x="14" y="28"/>
                        <a:pt x="15" y="29"/>
                        <a:pt x="16" y="29"/>
                      </a:cubicBezTo>
                      <a:cubicBezTo>
                        <a:pt x="17" y="29"/>
                        <a:pt x="17" y="29"/>
                        <a:pt x="17" y="29"/>
                      </a:cubicBezTo>
                      <a:cubicBezTo>
                        <a:pt x="18" y="29"/>
                        <a:pt x="18" y="29"/>
                        <a:pt x="18" y="29"/>
                      </a:cubicBezTo>
                      <a:cubicBezTo>
                        <a:pt x="18" y="29"/>
                        <a:pt x="19" y="29"/>
                        <a:pt x="19" y="29"/>
                      </a:cubicBezTo>
                      <a:cubicBezTo>
                        <a:pt x="20" y="30"/>
                        <a:pt x="21" y="30"/>
                        <a:pt x="21" y="30"/>
                      </a:cubicBezTo>
                      <a:cubicBezTo>
                        <a:pt x="22" y="30"/>
                        <a:pt x="22" y="30"/>
                        <a:pt x="23" y="30"/>
                      </a:cubicBezTo>
                      <a:cubicBezTo>
                        <a:pt x="24" y="30"/>
                        <a:pt x="26" y="29"/>
                        <a:pt x="26" y="28"/>
                      </a:cubicBezTo>
                      <a:cubicBezTo>
                        <a:pt x="26" y="28"/>
                        <a:pt x="26" y="27"/>
                        <a:pt x="26" y="27"/>
                      </a:cubicBezTo>
                      <a:cubicBezTo>
                        <a:pt x="27" y="26"/>
                        <a:pt x="27" y="26"/>
                        <a:pt x="27" y="25"/>
                      </a:cubicBezTo>
                      <a:cubicBezTo>
                        <a:pt x="27" y="25"/>
                        <a:pt x="27" y="25"/>
                        <a:pt x="27" y="25"/>
                      </a:cubicBezTo>
                      <a:cubicBezTo>
                        <a:pt x="29" y="20"/>
                        <a:pt x="30" y="15"/>
                        <a:pt x="31" y="10"/>
                      </a:cubicBezTo>
                      <a:cubicBezTo>
                        <a:pt x="31" y="10"/>
                        <a:pt x="31" y="10"/>
                        <a:pt x="31" y="10"/>
                      </a:cubicBezTo>
                      <a:cubicBezTo>
                        <a:pt x="31" y="9"/>
                        <a:pt x="31" y="8"/>
                        <a:pt x="31" y="7"/>
                      </a:cubicBezTo>
                      <a:cubicBezTo>
                        <a:pt x="31" y="7"/>
                        <a:pt x="31" y="7"/>
                        <a:pt x="31" y="6"/>
                      </a:cubicBezTo>
                      <a:cubicBezTo>
                        <a:pt x="31" y="6"/>
                        <a:pt x="31" y="5"/>
                        <a:pt x="32" y="5"/>
                      </a:cubicBezTo>
                      <a:cubicBezTo>
                        <a:pt x="32" y="3"/>
                        <a:pt x="31" y="2"/>
                        <a:pt x="30" y="2"/>
                      </a:cubicBezTo>
                      <a:cubicBezTo>
                        <a:pt x="30" y="1"/>
                        <a:pt x="29" y="0"/>
                        <a:pt x="28" y="0"/>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2" name="Freeform 804">
                  <a:extLst>
                    <a:ext uri="{FF2B5EF4-FFF2-40B4-BE49-F238E27FC236}">
                      <a16:creationId xmlns:a16="http://schemas.microsoft.com/office/drawing/2014/main" id="{494AF285-32AB-4236-8D0A-65A6558824B1}"/>
                    </a:ext>
                  </a:extLst>
                </p:cNvPr>
                <p:cNvSpPr>
                  <a:spLocks/>
                </p:cNvSpPr>
                <p:nvPr/>
              </p:nvSpPr>
              <p:spPr bwMode="auto">
                <a:xfrm>
                  <a:off x="2765425" y="3079750"/>
                  <a:ext cx="114300" cy="107950"/>
                </a:xfrm>
                <a:custGeom>
                  <a:avLst/>
                  <a:gdLst/>
                  <a:ahLst/>
                  <a:cxnLst>
                    <a:cxn ang="0">
                      <a:pos x="32" y="23"/>
                    </a:cxn>
                    <a:cxn ang="0">
                      <a:pos x="32" y="4"/>
                    </a:cxn>
                    <a:cxn ang="0">
                      <a:pos x="28" y="0"/>
                    </a:cxn>
                    <a:cxn ang="0">
                      <a:pos x="4" y="0"/>
                    </a:cxn>
                    <a:cxn ang="0">
                      <a:pos x="1" y="2"/>
                    </a:cxn>
                    <a:cxn ang="0">
                      <a:pos x="0" y="5"/>
                    </a:cxn>
                    <a:cxn ang="0">
                      <a:pos x="0" y="6"/>
                    </a:cxn>
                    <a:cxn ang="0">
                      <a:pos x="0" y="7"/>
                    </a:cxn>
                    <a:cxn ang="0">
                      <a:pos x="0" y="10"/>
                    </a:cxn>
                    <a:cxn ang="0">
                      <a:pos x="0" y="10"/>
                    </a:cxn>
                    <a:cxn ang="0">
                      <a:pos x="4" y="25"/>
                    </a:cxn>
                    <a:cxn ang="0">
                      <a:pos x="4" y="25"/>
                    </a:cxn>
                    <a:cxn ang="0">
                      <a:pos x="5" y="27"/>
                    </a:cxn>
                    <a:cxn ang="0">
                      <a:pos x="5" y="28"/>
                    </a:cxn>
                    <a:cxn ang="0">
                      <a:pos x="9" y="30"/>
                    </a:cxn>
                    <a:cxn ang="0">
                      <a:pos x="9" y="30"/>
                    </a:cxn>
                    <a:cxn ang="0">
                      <a:pos x="10" y="30"/>
                    </a:cxn>
                    <a:cxn ang="0">
                      <a:pos x="12" y="29"/>
                    </a:cxn>
                    <a:cxn ang="0">
                      <a:pos x="13" y="29"/>
                    </a:cxn>
                    <a:cxn ang="0">
                      <a:pos x="14" y="29"/>
                    </a:cxn>
                    <a:cxn ang="0">
                      <a:pos x="15" y="29"/>
                    </a:cxn>
                    <a:cxn ang="0">
                      <a:pos x="18" y="28"/>
                    </a:cxn>
                    <a:cxn ang="0">
                      <a:pos x="19" y="28"/>
                    </a:cxn>
                    <a:cxn ang="0">
                      <a:pos x="23" y="27"/>
                    </a:cxn>
                    <a:cxn ang="0">
                      <a:pos x="23" y="27"/>
                    </a:cxn>
                    <a:cxn ang="0">
                      <a:pos x="27" y="27"/>
                    </a:cxn>
                    <a:cxn ang="0">
                      <a:pos x="27" y="27"/>
                    </a:cxn>
                    <a:cxn ang="0">
                      <a:pos x="28" y="27"/>
                    </a:cxn>
                    <a:cxn ang="0">
                      <a:pos x="32" y="23"/>
                    </a:cxn>
                  </a:cxnLst>
                  <a:rect l="0" t="0" r="r" b="b"/>
                  <a:pathLst>
                    <a:path w="32" h="30">
                      <a:moveTo>
                        <a:pt x="32" y="23"/>
                      </a:moveTo>
                      <a:cubicBezTo>
                        <a:pt x="32" y="4"/>
                        <a:pt x="32" y="4"/>
                        <a:pt x="32" y="4"/>
                      </a:cubicBezTo>
                      <a:cubicBezTo>
                        <a:pt x="32" y="2"/>
                        <a:pt x="30" y="0"/>
                        <a:pt x="28" y="0"/>
                      </a:cubicBezTo>
                      <a:cubicBezTo>
                        <a:pt x="4" y="0"/>
                        <a:pt x="4" y="0"/>
                        <a:pt x="4" y="0"/>
                      </a:cubicBezTo>
                      <a:cubicBezTo>
                        <a:pt x="3" y="0"/>
                        <a:pt x="1" y="1"/>
                        <a:pt x="1" y="2"/>
                      </a:cubicBezTo>
                      <a:cubicBezTo>
                        <a:pt x="0" y="2"/>
                        <a:pt x="0" y="3"/>
                        <a:pt x="0" y="5"/>
                      </a:cubicBezTo>
                      <a:cubicBezTo>
                        <a:pt x="0" y="5"/>
                        <a:pt x="0" y="6"/>
                        <a:pt x="0" y="6"/>
                      </a:cubicBezTo>
                      <a:cubicBezTo>
                        <a:pt x="0" y="6"/>
                        <a:pt x="0" y="7"/>
                        <a:pt x="0" y="7"/>
                      </a:cubicBezTo>
                      <a:cubicBezTo>
                        <a:pt x="0" y="8"/>
                        <a:pt x="0" y="9"/>
                        <a:pt x="0" y="10"/>
                      </a:cubicBezTo>
                      <a:cubicBezTo>
                        <a:pt x="0" y="10"/>
                        <a:pt x="0" y="10"/>
                        <a:pt x="0" y="10"/>
                      </a:cubicBezTo>
                      <a:cubicBezTo>
                        <a:pt x="1" y="15"/>
                        <a:pt x="2" y="20"/>
                        <a:pt x="4" y="25"/>
                      </a:cubicBezTo>
                      <a:cubicBezTo>
                        <a:pt x="4" y="25"/>
                        <a:pt x="4" y="25"/>
                        <a:pt x="4" y="25"/>
                      </a:cubicBezTo>
                      <a:cubicBezTo>
                        <a:pt x="4" y="26"/>
                        <a:pt x="5" y="26"/>
                        <a:pt x="5" y="27"/>
                      </a:cubicBezTo>
                      <a:cubicBezTo>
                        <a:pt x="5" y="27"/>
                        <a:pt x="5" y="28"/>
                        <a:pt x="5" y="28"/>
                      </a:cubicBezTo>
                      <a:cubicBezTo>
                        <a:pt x="6" y="29"/>
                        <a:pt x="7" y="30"/>
                        <a:pt x="9" y="30"/>
                      </a:cubicBezTo>
                      <a:cubicBezTo>
                        <a:pt x="9" y="30"/>
                        <a:pt x="9" y="30"/>
                        <a:pt x="9" y="30"/>
                      </a:cubicBezTo>
                      <a:cubicBezTo>
                        <a:pt x="9" y="30"/>
                        <a:pt x="9" y="30"/>
                        <a:pt x="10" y="30"/>
                      </a:cubicBezTo>
                      <a:cubicBezTo>
                        <a:pt x="11" y="30"/>
                        <a:pt x="12" y="30"/>
                        <a:pt x="12" y="29"/>
                      </a:cubicBezTo>
                      <a:cubicBezTo>
                        <a:pt x="13" y="29"/>
                        <a:pt x="13" y="29"/>
                        <a:pt x="13" y="29"/>
                      </a:cubicBezTo>
                      <a:cubicBezTo>
                        <a:pt x="13" y="29"/>
                        <a:pt x="13" y="29"/>
                        <a:pt x="14" y="29"/>
                      </a:cubicBezTo>
                      <a:cubicBezTo>
                        <a:pt x="14" y="29"/>
                        <a:pt x="15" y="29"/>
                        <a:pt x="15" y="29"/>
                      </a:cubicBezTo>
                      <a:cubicBezTo>
                        <a:pt x="16" y="29"/>
                        <a:pt x="17" y="28"/>
                        <a:pt x="18" y="28"/>
                      </a:cubicBezTo>
                      <a:cubicBezTo>
                        <a:pt x="18" y="28"/>
                        <a:pt x="19" y="28"/>
                        <a:pt x="19" y="28"/>
                      </a:cubicBezTo>
                      <a:cubicBezTo>
                        <a:pt x="21" y="28"/>
                        <a:pt x="22" y="27"/>
                        <a:pt x="23" y="27"/>
                      </a:cubicBezTo>
                      <a:cubicBezTo>
                        <a:pt x="23" y="27"/>
                        <a:pt x="23" y="27"/>
                        <a:pt x="23" y="27"/>
                      </a:cubicBezTo>
                      <a:cubicBezTo>
                        <a:pt x="25" y="27"/>
                        <a:pt x="26" y="27"/>
                        <a:pt x="27" y="27"/>
                      </a:cubicBezTo>
                      <a:cubicBezTo>
                        <a:pt x="27" y="27"/>
                        <a:pt x="27" y="27"/>
                        <a:pt x="27" y="27"/>
                      </a:cubicBezTo>
                      <a:cubicBezTo>
                        <a:pt x="28" y="27"/>
                        <a:pt x="28" y="27"/>
                        <a:pt x="28" y="27"/>
                      </a:cubicBezTo>
                      <a:cubicBezTo>
                        <a:pt x="30" y="27"/>
                        <a:pt x="32" y="25"/>
                        <a:pt x="32" y="23"/>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3" name="Freeform 805">
                  <a:extLst>
                    <a:ext uri="{FF2B5EF4-FFF2-40B4-BE49-F238E27FC236}">
                      <a16:creationId xmlns:a16="http://schemas.microsoft.com/office/drawing/2014/main" id="{DEA14C95-1830-4D94-BC5C-F67A5B61FA26}"/>
                    </a:ext>
                  </a:extLst>
                </p:cNvPr>
                <p:cNvSpPr>
                  <a:spLocks/>
                </p:cNvSpPr>
                <p:nvPr/>
              </p:nvSpPr>
              <p:spPr bwMode="auto">
                <a:xfrm>
                  <a:off x="2803525" y="3194050"/>
                  <a:ext cx="76200" cy="71438"/>
                </a:xfrm>
                <a:custGeom>
                  <a:avLst/>
                  <a:gdLst/>
                  <a:ahLst/>
                  <a:cxnLst>
                    <a:cxn ang="0">
                      <a:pos x="19" y="19"/>
                    </a:cxn>
                    <a:cxn ang="0">
                      <a:pos x="21" y="16"/>
                    </a:cxn>
                    <a:cxn ang="0">
                      <a:pos x="21" y="4"/>
                    </a:cxn>
                    <a:cxn ang="0">
                      <a:pos x="19" y="1"/>
                    </a:cxn>
                    <a:cxn ang="0">
                      <a:pos x="17" y="0"/>
                    </a:cxn>
                    <a:cxn ang="0">
                      <a:pos x="13" y="0"/>
                    </a:cxn>
                    <a:cxn ang="0">
                      <a:pos x="13" y="0"/>
                    </a:cxn>
                    <a:cxn ang="0">
                      <a:pos x="9" y="1"/>
                    </a:cxn>
                    <a:cxn ang="0">
                      <a:pos x="8" y="1"/>
                    </a:cxn>
                    <a:cxn ang="0">
                      <a:pos x="5" y="1"/>
                    </a:cxn>
                    <a:cxn ang="0">
                      <a:pos x="4" y="2"/>
                    </a:cxn>
                    <a:cxn ang="0">
                      <a:pos x="3" y="2"/>
                    </a:cxn>
                    <a:cxn ang="0">
                      <a:pos x="0" y="4"/>
                    </a:cxn>
                    <a:cxn ang="0">
                      <a:pos x="1" y="8"/>
                    </a:cxn>
                    <a:cxn ang="0">
                      <a:pos x="1" y="8"/>
                    </a:cxn>
                    <a:cxn ang="0">
                      <a:pos x="2" y="10"/>
                    </a:cxn>
                    <a:cxn ang="0">
                      <a:pos x="3" y="10"/>
                    </a:cxn>
                    <a:cxn ang="0">
                      <a:pos x="4" y="12"/>
                    </a:cxn>
                    <a:cxn ang="0">
                      <a:pos x="5" y="13"/>
                    </a:cxn>
                    <a:cxn ang="0">
                      <a:pos x="6" y="14"/>
                    </a:cxn>
                    <a:cxn ang="0">
                      <a:pos x="7" y="14"/>
                    </a:cxn>
                    <a:cxn ang="0">
                      <a:pos x="7" y="15"/>
                    </a:cxn>
                    <a:cxn ang="0">
                      <a:pos x="9" y="16"/>
                    </a:cxn>
                    <a:cxn ang="0">
                      <a:pos x="9" y="16"/>
                    </a:cxn>
                    <a:cxn ang="0">
                      <a:pos x="10" y="17"/>
                    </a:cxn>
                    <a:cxn ang="0">
                      <a:pos x="11" y="17"/>
                    </a:cxn>
                    <a:cxn ang="0">
                      <a:pos x="12" y="18"/>
                    </a:cxn>
                    <a:cxn ang="0">
                      <a:pos x="13" y="18"/>
                    </a:cxn>
                    <a:cxn ang="0">
                      <a:pos x="14" y="19"/>
                    </a:cxn>
                    <a:cxn ang="0">
                      <a:pos x="14" y="19"/>
                    </a:cxn>
                    <a:cxn ang="0">
                      <a:pos x="16" y="20"/>
                    </a:cxn>
                    <a:cxn ang="0">
                      <a:pos x="19" y="19"/>
                    </a:cxn>
                  </a:cxnLst>
                  <a:rect l="0" t="0" r="r" b="b"/>
                  <a:pathLst>
                    <a:path w="21" h="20">
                      <a:moveTo>
                        <a:pt x="19" y="19"/>
                      </a:moveTo>
                      <a:cubicBezTo>
                        <a:pt x="20" y="18"/>
                        <a:pt x="21" y="17"/>
                        <a:pt x="21" y="16"/>
                      </a:cubicBezTo>
                      <a:cubicBezTo>
                        <a:pt x="21" y="4"/>
                        <a:pt x="21" y="4"/>
                        <a:pt x="21" y="4"/>
                      </a:cubicBezTo>
                      <a:cubicBezTo>
                        <a:pt x="21" y="3"/>
                        <a:pt x="20" y="1"/>
                        <a:pt x="19" y="1"/>
                      </a:cubicBezTo>
                      <a:cubicBezTo>
                        <a:pt x="19" y="0"/>
                        <a:pt x="18" y="0"/>
                        <a:pt x="17" y="0"/>
                      </a:cubicBezTo>
                      <a:cubicBezTo>
                        <a:pt x="15" y="0"/>
                        <a:pt x="14" y="0"/>
                        <a:pt x="13" y="0"/>
                      </a:cubicBezTo>
                      <a:cubicBezTo>
                        <a:pt x="13" y="0"/>
                        <a:pt x="13" y="0"/>
                        <a:pt x="13" y="0"/>
                      </a:cubicBezTo>
                      <a:cubicBezTo>
                        <a:pt x="12" y="0"/>
                        <a:pt x="10" y="0"/>
                        <a:pt x="9" y="1"/>
                      </a:cubicBezTo>
                      <a:cubicBezTo>
                        <a:pt x="9" y="1"/>
                        <a:pt x="8" y="1"/>
                        <a:pt x="8" y="1"/>
                      </a:cubicBezTo>
                      <a:cubicBezTo>
                        <a:pt x="7" y="1"/>
                        <a:pt x="6" y="1"/>
                        <a:pt x="5" y="1"/>
                      </a:cubicBezTo>
                      <a:cubicBezTo>
                        <a:pt x="5" y="1"/>
                        <a:pt x="4" y="2"/>
                        <a:pt x="4" y="2"/>
                      </a:cubicBezTo>
                      <a:cubicBezTo>
                        <a:pt x="4" y="2"/>
                        <a:pt x="3" y="2"/>
                        <a:pt x="3" y="2"/>
                      </a:cubicBezTo>
                      <a:cubicBezTo>
                        <a:pt x="2" y="2"/>
                        <a:pt x="1" y="3"/>
                        <a:pt x="0" y="4"/>
                      </a:cubicBezTo>
                      <a:cubicBezTo>
                        <a:pt x="0" y="6"/>
                        <a:pt x="0" y="7"/>
                        <a:pt x="1" y="8"/>
                      </a:cubicBezTo>
                      <a:cubicBezTo>
                        <a:pt x="1" y="8"/>
                        <a:pt x="1" y="8"/>
                        <a:pt x="1" y="8"/>
                      </a:cubicBezTo>
                      <a:cubicBezTo>
                        <a:pt x="1" y="9"/>
                        <a:pt x="2" y="9"/>
                        <a:pt x="2" y="10"/>
                      </a:cubicBezTo>
                      <a:cubicBezTo>
                        <a:pt x="2" y="10"/>
                        <a:pt x="2" y="10"/>
                        <a:pt x="3" y="10"/>
                      </a:cubicBezTo>
                      <a:cubicBezTo>
                        <a:pt x="3" y="11"/>
                        <a:pt x="4" y="11"/>
                        <a:pt x="4" y="12"/>
                      </a:cubicBezTo>
                      <a:cubicBezTo>
                        <a:pt x="4" y="12"/>
                        <a:pt x="5" y="12"/>
                        <a:pt x="5" y="13"/>
                      </a:cubicBezTo>
                      <a:cubicBezTo>
                        <a:pt x="5" y="13"/>
                        <a:pt x="5" y="13"/>
                        <a:pt x="6" y="14"/>
                      </a:cubicBezTo>
                      <a:cubicBezTo>
                        <a:pt x="6" y="14"/>
                        <a:pt x="6" y="14"/>
                        <a:pt x="7" y="14"/>
                      </a:cubicBezTo>
                      <a:cubicBezTo>
                        <a:pt x="7" y="15"/>
                        <a:pt x="7" y="15"/>
                        <a:pt x="7" y="15"/>
                      </a:cubicBezTo>
                      <a:cubicBezTo>
                        <a:pt x="8" y="15"/>
                        <a:pt x="8" y="15"/>
                        <a:pt x="9" y="16"/>
                      </a:cubicBezTo>
                      <a:cubicBezTo>
                        <a:pt x="9" y="16"/>
                        <a:pt x="9" y="16"/>
                        <a:pt x="9" y="16"/>
                      </a:cubicBezTo>
                      <a:cubicBezTo>
                        <a:pt x="10" y="16"/>
                        <a:pt x="10" y="17"/>
                        <a:pt x="10" y="17"/>
                      </a:cubicBezTo>
                      <a:cubicBezTo>
                        <a:pt x="11" y="17"/>
                        <a:pt x="11" y="17"/>
                        <a:pt x="11" y="17"/>
                      </a:cubicBezTo>
                      <a:cubicBezTo>
                        <a:pt x="11" y="18"/>
                        <a:pt x="12" y="18"/>
                        <a:pt x="12" y="18"/>
                      </a:cubicBezTo>
                      <a:cubicBezTo>
                        <a:pt x="12" y="18"/>
                        <a:pt x="12" y="18"/>
                        <a:pt x="13" y="18"/>
                      </a:cubicBezTo>
                      <a:cubicBezTo>
                        <a:pt x="13" y="18"/>
                        <a:pt x="14" y="19"/>
                        <a:pt x="14" y="19"/>
                      </a:cubicBezTo>
                      <a:cubicBezTo>
                        <a:pt x="14" y="19"/>
                        <a:pt x="14" y="19"/>
                        <a:pt x="14" y="19"/>
                      </a:cubicBezTo>
                      <a:cubicBezTo>
                        <a:pt x="15" y="19"/>
                        <a:pt x="15" y="19"/>
                        <a:pt x="16" y="20"/>
                      </a:cubicBezTo>
                      <a:cubicBezTo>
                        <a:pt x="17" y="20"/>
                        <a:pt x="18" y="20"/>
                        <a:pt x="19" y="19"/>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4" name="Freeform 806">
                  <a:extLst>
                    <a:ext uri="{FF2B5EF4-FFF2-40B4-BE49-F238E27FC236}">
                      <a16:creationId xmlns:a16="http://schemas.microsoft.com/office/drawing/2014/main" id="{03631730-87FD-4B2B-B72B-F8C1870286DE}"/>
                    </a:ext>
                  </a:extLst>
                </p:cNvPr>
                <p:cNvSpPr>
                  <a:spLocks/>
                </p:cNvSpPr>
                <p:nvPr/>
              </p:nvSpPr>
              <p:spPr bwMode="auto">
                <a:xfrm>
                  <a:off x="2897188" y="3194050"/>
                  <a:ext cx="71438" cy="71438"/>
                </a:xfrm>
                <a:custGeom>
                  <a:avLst/>
                  <a:gdLst/>
                  <a:ahLst/>
                  <a:cxnLst>
                    <a:cxn ang="0">
                      <a:pos x="20" y="4"/>
                    </a:cxn>
                    <a:cxn ang="0">
                      <a:pos x="17" y="2"/>
                    </a:cxn>
                    <a:cxn ang="0">
                      <a:pos x="16" y="2"/>
                    </a:cxn>
                    <a:cxn ang="0">
                      <a:pos x="15" y="1"/>
                    </a:cxn>
                    <a:cxn ang="0">
                      <a:pos x="12" y="1"/>
                    </a:cxn>
                    <a:cxn ang="0">
                      <a:pos x="11" y="1"/>
                    </a:cxn>
                    <a:cxn ang="0">
                      <a:pos x="8" y="0"/>
                    </a:cxn>
                    <a:cxn ang="0">
                      <a:pos x="7" y="0"/>
                    </a:cxn>
                    <a:cxn ang="0">
                      <a:pos x="3" y="0"/>
                    </a:cxn>
                    <a:cxn ang="0">
                      <a:pos x="1" y="1"/>
                    </a:cxn>
                    <a:cxn ang="0">
                      <a:pos x="0" y="4"/>
                    </a:cxn>
                    <a:cxn ang="0">
                      <a:pos x="0" y="16"/>
                    </a:cxn>
                    <a:cxn ang="0">
                      <a:pos x="1" y="19"/>
                    </a:cxn>
                    <a:cxn ang="0">
                      <a:pos x="5" y="20"/>
                    </a:cxn>
                    <a:cxn ang="0">
                      <a:pos x="6" y="19"/>
                    </a:cxn>
                    <a:cxn ang="0">
                      <a:pos x="6" y="19"/>
                    </a:cxn>
                    <a:cxn ang="0">
                      <a:pos x="8" y="18"/>
                    </a:cxn>
                    <a:cxn ang="0">
                      <a:pos x="8" y="18"/>
                    </a:cxn>
                    <a:cxn ang="0">
                      <a:pos x="9" y="17"/>
                    </a:cxn>
                    <a:cxn ang="0">
                      <a:pos x="10" y="17"/>
                    </a:cxn>
                    <a:cxn ang="0">
                      <a:pos x="11" y="16"/>
                    </a:cxn>
                    <a:cxn ang="0">
                      <a:pos x="12" y="16"/>
                    </a:cxn>
                    <a:cxn ang="0">
                      <a:pos x="13" y="15"/>
                    </a:cxn>
                    <a:cxn ang="0">
                      <a:pos x="14" y="14"/>
                    </a:cxn>
                    <a:cxn ang="0">
                      <a:pos x="14" y="14"/>
                    </a:cxn>
                    <a:cxn ang="0">
                      <a:pos x="15" y="13"/>
                    </a:cxn>
                    <a:cxn ang="0">
                      <a:pos x="16" y="12"/>
                    </a:cxn>
                    <a:cxn ang="0">
                      <a:pos x="18" y="10"/>
                    </a:cxn>
                    <a:cxn ang="0">
                      <a:pos x="18" y="10"/>
                    </a:cxn>
                    <a:cxn ang="0">
                      <a:pos x="19" y="8"/>
                    </a:cxn>
                    <a:cxn ang="0">
                      <a:pos x="19" y="8"/>
                    </a:cxn>
                    <a:cxn ang="0">
                      <a:pos x="20" y="4"/>
                    </a:cxn>
                  </a:cxnLst>
                  <a:rect l="0" t="0" r="r" b="b"/>
                  <a:pathLst>
                    <a:path w="20" h="20">
                      <a:moveTo>
                        <a:pt x="20" y="4"/>
                      </a:moveTo>
                      <a:cubicBezTo>
                        <a:pt x="19" y="3"/>
                        <a:pt x="18" y="2"/>
                        <a:pt x="17" y="2"/>
                      </a:cubicBezTo>
                      <a:cubicBezTo>
                        <a:pt x="17" y="2"/>
                        <a:pt x="17" y="2"/>
                        <a:pt x="16" y="2"/>
                      </a:cubicBezTo>
                      <a:cubicBezTo>
                        <a:pt x="16" y="2"/>
                        <a:pt x="16" y="2"/>
                        <a:pt x="15" y="1"/>
                      </a:cubicBezTo>
                      <a:cubicBezTo>
                        <a:pt x="14" y="1"/>
                        <a:pt x="13" y="1"/>
                        <a:pt x="12" y="1"/>
                      </a:cubicBezTo>
                      <a:cubicBezTo>
                        <a:pt x="12" y="1"/>
                        <a:pt x="12" y="1"/>
                        <a:pt x="11" y="1"/>
                      </a:cubicBezTo>
                      <a:cubicBezTo>
                        <a:pt x="10" y="0"/>
                        <a:pt x="9" y="0"/>
                        <a:pt x="8" y="0"/>
                      </a:cubicBezTo>
                      <a:cubicBezTo>
                        <a:pt x="7" y="0"/>
                        <a:pt x="7" y="0"/>
                        <a:pt x="7" y="0"/>
                      </a:cubicBezTo>
                      <a:cubicBezTo>
                        <a:pt x="6" y="0"/>
                        <a:pt x="5" y="0"/>
                        <a:pt x="3" y="0"/>
                      </a:cubicBezTo>
                      <a:cubicBezTo>
                        <a:pt x="2" y="0"/>
                        <a:pt x="2" y="0"/>
                        <a:pt x="1" y="1"/>
                      </a:cubicBezTo>
                      <a:cubicBezTo>
                        <a:pt x="0" y="1"/>
                        <a:pt x="0" y="3"/>
                        <a:pt x="0" y="4"/>
                      </a:cubicBezTo>
                      <a:cubicBezTo>
                        <a:pt x="0" y="16"/>
                        <a:pt x="0" y="16"/>
                        <a:pt x="0" y="16"/>
                      </a:cubicBezTo>
                      <a:cubicBezTo>
                        <a:pt x="0" y="17"/>
                        <a:pt x="0" y="18"/>
                        <a:pt x="1" y="19"/>
                      </a:cubicBezTo>
                      <a:cubicBezTo>
                        <a:pt x="2" y="20"/>
                        <a:pt x="3" y="20"/>
                        <a:pt x="5" y="20"/>
                      </a:cubicBezTo>
                      <a:cubicBezTo>
                        <a:pt x="5" y="19"/>
                        <a:pt x="6" y="19"/>
                        <a:pt x="6" y="19"/>
                      </a:cubicBezTo>
                      <a:cubicBezTo>
                        <a:pt x="6" y="19"/>
                        <a:pt x="6" y="19"/>
                        <a:pt x="6" y="19"/>
                      </a:cubicBezTo>
                      <a:cubicBezTo>
                        <a:pt x="7" y="19"/>
                        <a:pt x="7" y="18"/>
                        <a:pt x="8" y="18"/>
                      </a:cubicBezTo>
                      <a:cubicBezTo>
                        <a:pt x="8" y="18"/>
                        <a:pt x="8" y="18"/>
                        <a:pt x="8" y="18"/>
                      </a:cubicBezTo>
                      <a:cubicBezTo>
                        <a:pt x="8" y="18"/>
                        <a:pt x="9" y="18"/>
                        <a:pt x="9" y="17"/>
                      </a:cubicBezTo>
                      <a:cubicBezTo>
                        <a:pt x="10" y="17"/>
                        <a:pt x="10" y="17"/>
                        <a:pt x="10" y="17"/>
                      </a:cubicBezTo>
                      <a:cubicBezTo>
                        <a:pt x="10" y="17"/>
                        <a:pt x="11" y="16"/>
                        <a:pt x="11" y="16"/>
                      </a:cubicBezTo>
                      <a:cubicBezTo>
                        <a:pt x="11" y="16"/>
                        <a:pt x="11" y="16"/>
                        <a:pt x="12" y="16"/>
                      </a:cubicBezTo>
                      <a:cubicBezTo>
                        <a:pt x="12" y="15"/>
                        <a:pt x="12" y="15"/>
                        <a:pt x="13" y="15"/>
                      </a:cubicBezTo>
                      <a:cubicBezTo>
                        <a:pt x="13" y="15"/>
                        <a:pt x="13" y="15"/>
                        <a:pt x="14" y="14"/>
                      </a:cubicBezTo>
                      <a:cubicBezTo>
                        <a:pt x="14" y="14"/>
                        <a:pt x="14" y="14"/>
                        <a:pt x="14" y="14"/>
                      </a:cubicBezTo>
                      <a:cubicBezTo>
                        <a:pt x="15" y="13"/>
                        <a:pt x="15" y="13"/>
                        <a:pt x="15" y="13"/>
                      </a:cubicBezTo>
                      <a:cubicBezTo>
                        <a:pt x="16" y="12"/>
                        <a:pt x="16" y="12"/>
                        <a:pt x="16" y="12"/>
                      </a:cubicBezTo>
                      <a:cubicBezTo>
                        <a:pt x="17" y="11"/>
                        <a:pt x="17" y="11"/>
                        <a:pt x="18" y="10"/>
                      </a:cubicBezTo>
                      <a:cubicBezTo>
                        <a:pt x="18" y="10"/>
                        <a:pt x="18" y="10"/>
                        <a:pt x="18" y="10"/>
                      </a:cubicBezTo>
                      <a:cubicBezTo>
                        <a:pt x="18" y="9"/>
                        <a:pt x="19" y="9"/>
                        <a:pt x="19" y="8"/>
                      </a:cubicBezTo>
                      <a:cubicBezTo>
                        <a:pt x="19" y="8"/>
                        <a:pt x="19" y="8"/>
                        <a:pt x="19" y="8"/>
                      </a:cubicBezTo>
                      <a:cubicBezTo>
                        <a:pt x="20" y="7"/>
                        <a:pt x="20" y="6"/>
                        <a:pt x="20" y="4"/>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5" name="Freeform 807">
                  <a:extLst>
                    <a:ext uri="{FF2B5EF4-FFF2-40B4-BE49-F238E27FC236}">
                      <a16:creationId xmlns:a16="http://schemas.microsoft.com/office/drawing/2014/main" id="{D0A3D121-9AA0-4AE2-8FAF-2E9BD8F79AF3}"/>
                    </a:ext>
                  </a:extLst>
                </p:cNvPr>
                <p:cNvSpPr>
                  <a:spLocks/>
                </p:cNvSpPr>
                <p:nvPr/>
              </p:nvSpPr>
              <p:spPr bwMode="auto">
                <a:xfrm>
                  <a:off x="3003550" y="2940050"/>
                  <a:ext cx="79375" cy="125413"/>
                </a:xfrm>
                <a:custGeom>
                  <a:avLst/>
                  <a:gdLst/>
                  <a:ahLst/>
                  <a:cxnLst>
                    <a:cxn ang="0">
                      <a:pos x="6" y="31"/>
                    </a:cxn>
                    <a:cxn ang="0">
                      <a:pos x="6" y="30"/>
                    </a:cxn>
                    <a:cxn ang="0">
                      <a:pos x="6" y="30"/>
                    </a:cxn>
                    <a:cxn ang="0">
                      <a:pos x="6" y="29"/>
                    </a:cxn>
                    <a:cxn ang="0">
                      <a:pos x="6" y="27"/>
                    </a:cxn>
                    <a:cxn ang="0">
                      <a:pos x="6" y="26"/>
                    </a:cxn>
                    <a:cxn ang="0">
                      <a:pos x="6" y="24"/>
                    </a:cxn>
                    <a:cxn ang="0">
                      <a:pos x="5" y="23"/>
                    </a:cxn>
                    <a:cxn ang="0">
                      <a:pos x="5" y="21"/>
                    </a:cxn>
                    <a:cxn ang="0">
                      <a:pos x="5" y="19"/>
                    </a:cxn>
                    <a:cxn ang="0">
                      <a:pos x="4" y="18"/>
                    </a:cxn>
                    <a:cxn ang="0">
                      <a:pos x="4" y="16"/>
                    </a:cxn>
                    <a:cxn ang="0">
                      <a:pos x="4" y="15"/>
                    </a:cxn>
                    <a:cxn ang="0">
                      <a:pos x="3" y="13"/>
                    </a:cxn>
                    <a:cxn ang="0">
                      <a:pos x="3" y="12"/>
                    </a:cxn>
                    <a:cxn ang="0">
                      <a:pos x="2" y="10"/>
                    </a:cxn>
                    <a:cxn ang="0">
                      <a:pos x="2" y="9"/>
                    </a:cxn>
                    <a:cxn ang="0">
                      <a:pos x="1" y="7"/>
                    </a:cxn>
                    <a:cxn ang="0">
                      <a:pos x="1" y="6"/>
                    </a:cxn>
                    <a:cxn ang="0">
                      <a:pos x="3" y="1"/>
                    </a:cxn>
                    <a:cxn ang="0">
                      <a:pos x="4" y="0"/>
                    </a:cxn>
                    <a:cxn ang="0">
                      <a:pos x="5" y="0"/>
                    </a:cxn>
                    <a:cxn ang="0">
                      <a:pos x="8" y="1"/>
                    </a:cxn>
                    <a:cxn ang="0">
                      <a:pos x="22" y="30"/>
                    </a:cxn>
                    <a:cxn ang="0">
                      <a:pos x="21" y="34"/>
                    </a:cxn>
                    <a:cxn ang="0">
                      <a:pos x="18" y="35"/>
                    </a:cxn>
                    <a:cxn ang="0">
                      <a:pos x="10" y="35"/>
                    </a:cxn>
                    <a:cxn ang="0">
                      <a:pos x="6" y="31"/>
                    </a:cxn>
                  </a:cxnLst>
                  <a:rect l="0" t="0" r="r" b="b"/>
                  <a:pathLst>
                    <a:path w="22" h="35">
                      <a:moveTo>
                        <a:pt x="6" y="31"/>
                      </a:moveTo>
                      <a:cubicBezTo>
                        <a:pt x="6" y="31"/>
                        <a:pt x="6" y="31"/>
                        <a:pt x="6" y="30"/>
                      </a:cubicBezTo>
                      <a:cubicBezTo>
                        <a:pt x="6" y="30"/>
                        <a:pt x="6" y="30"/>
                        <a:pt x="6" y="30"/>
                      </a:cubicBezTo>
                      <a:cubicBezTo>
                        <a:pt x="6" y="30"/>
                        <a:pt x="6" y="29"/>
                        <a:pt x="6" y="29"/>
                      </a:cubicBezTo>
                      <a:cubicBezTo>
                        <a:pt x="6" y="28"/>
                        <a:pt x="6" y="28"/>
                        <a:pt x="6" y="27"/>
                      </a:cubicBezTo>
                      <a:cubicBezTo>
                        <a:pt x="6" y="27"/>
                        <a:pt x="6" y="26"/>
                        <a:pt x="6" y="26"/>
                      </a:cubicBezTo>
                      <a:cubicBezTo>
                        <a:pt x="6" y="25"/>
                        <a:pt x="6" y="25"/>
                        <a:pt x="6" y="24"/>
                      </a:cubicBezTo>
                      <a:cubicBezTo>
                        <a:pt x="6" y="24"/>
                        <a:pt x="5" y="23"/>
                        <a:pt x="5" y="23"/>
                      </a:cubicBezTo>
                      <a:cubicBezTo>
                        <a:pt x="5" y="22"/>
                        <a:pt x="5" y="21"/>
                        <a:pt x="5" y="21"/>
                      </a:cubicBezTo>
                      <a:cubicBezTo>
                        <a:pt x="5" y="20"/>
                        <a:pt x="5" y="20"/>
                        <a:pt x="5" y="19"/>
                      </a:cubicBezTo>
                      <a:cubicBezTo>
                        <a:pt x="5" y="19"/>
                        <a:pt x="5" y="18"/>
                        <a:pt x="4" y="18"/>
                      </a:cubicBezTo>
                      <a:cubicBezTo>
                        <a:pt x="4" y="17"/>
                        <a:pt x="4" y="17"/>
                        <a:pt x="4" y="16"/>
                      </a:cubicBezTo>
                      <a:cubicBezTo>
                        <a:pt x="4" y="16"/>
                        <a:pt x="4" y="15"/>
                        <a:pt x="4" y="15"/>
                      </a:cubicBezTo>
                      <a:cubicBezTo>
                        <a:pt x="4" y="14"/>
                        <a:pt x="3" y="14"/>
                        <a:pt x="3" y="13"/>
                      </a:cubicBezTo>
                      <a:cubicBezTo>
                        <a:pt x="3" y="13"/>
                        <a:pt x="3" y="12"/>
                        <a:pt x="3" y="12"/>
                      </a:cubicBezTo>
                      <a:cubicBezTo>
                        <a:pt x="3" y="11"/>
                        <a:pt x="2" y="11"/>
                        <a:pt x="2" y="10"/>
                      </a:cubicBezTo>
                      <a:cubicBezTo>
                        <a:pt x="2" y="10"/>
                        <a:pt x="2" y="9"/>
                        <a:pt x="2" y="9"/>
                      </a:cubicBezTo>
                      <a:cubicBezTo>
                        <a:pt x="2" y="8"/>
                        <a:pt x="1" y="8"/>
                        <a:pt x="1" y="7"/>
                      </a:cubicBezTo>
                      <a:cubicBezTo>
                        <a:pt x="1" y="7"/>
                        <a:pt x="1" y="6"/>
                        <a:pt x="1" y="6"/>
                      </a:cubicBezTo>
                      <a:cubicBezTo>
                        <a:pt x="0" y="4"/>
                        <a:pt x="1" y="2"/>
                        <a:pt x="3" y="1"/>
                      </a:cubicBezTo>
                      <a:cubicBezTo>
                        <a:pt x="3" y="1"/>
                        <a:pt x="3" y="0"/>
                        <a:pt x="4" y="0"/>
                      </a:cubicBezTo>
                      <a:cubicBezTo>
                        <a:pt x="4" y="0"/>
                        <a:pt x="5" y="0"/>
                        <a:pt x="5" y="0"/>
                      </a:cubicBezTo>
                      <a:cubicBezTo>
                        <a:pt x="7" y="0"/>
                        <a:pt x="8" y="0"/>
                        <a:pt x="8" y="1"/>
                      </a:cubicBezTo>
                      <a:cubicBezTo>
                        <a:pt x="16" y="9"/>
                        <a:pt x="20" y="20"/>
                        <a:pt x="22" y="30"/>
                      </a:cubicBezTo>
                      <a:cubicBezTo>
                        <a:pt x="22" y="32"/>
                        <a:pt x="21" y="33"/>
                        <a:pt x="21" y="34"/>
                      </a:cubicBezTo>
                      <a:cubicBezTo>
                        <a:pt x="20" y="34"/>
                        <a:pt x="19" y="35"/>
                        <a:pt x="18" y="35"/>
                      </a:cubicBezTo>
                      <a:cubicBezTo>
                        <a:pt x="10" y="35"/>
                        <a:pt x="10" y="35"/>
                        <a:pt x="10" y="35"/>
                      </a:cubicBezTo>
                      <a:cubicBezTo>
                        <a:pt x="8" y="35"/>
                        <a:pt x="7" y="33"/>
                        <a:pt x="6" y="31"/>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6" name="Freeform 808">
                  <a:extLst>
                    <a:ext uri="{FF2B5EF4-FFF2-40B4-BE49-F238E27FC236}">
                      <a16:creationId xmlns:a16="http://schemas.microsoft.com/office/drawing/2014/main" id="{EC269B0E-63CD-482B-ABD4-AB6A83202A2E}"/>
                    </a:ext>
                  </a:extLst>
                </p:cNvPr>
                <p:cNvSpPr>
                  <a:spLocks/>
                </p:cNvSpPr>
                <p:nvPr/>
              </p:nvSpPr>
              <p:spPr bwMode="auto">
                <a:xfrm>
                  <a:off x="2689225" y="2935288"/>
                  <a:ext cx="79375" cy="130175"/>
                </a:xfrm>
                <a:custGeom>
                  <a:avLst/>
                  <a:gdLst/>
                  <a:ahLst/>
                  <a:cxnLst>
                    <a:cxn ang="0">
                      <a:pos x="20" y="11"/>
                    </a:cxn>
                    <a:cxn ang="0">
                      <a:pos x="19" y="13"/>
                    </a:cxn>
                    <a:cxn ang="0">
                      <a:pos x="19" y="14"/>
                    </a:cxn>
                    <a:cxn ang="0">
                      <a:pos x="19" y="16"/>
                    </a:cxn>
                    <a:cxn ang="0">
                      <a:pos x="18" y="17"/>
                    </a:cxn>
                    <a:cxn ang="0">
                      <a:pos x="18" y="19"/>
                    </a:cxn>
                    <a:cxn ang="0">
                      <a:pos x="17" y="20"/>
                    </a:cxn>
                    <a:cxn ang="0">
                      <a:pos x="17" y="22"/>
                    </a:cxn>
                    <a:cxn ang="0">
                      <a:pos x="17" y="24"/>
                    </a:cxn>
                    <a:cxn ang="0">
                      <a:pos x="17" y="25"/>
                    </a:cxn>
                    <a:cxn ang="0">
                      <a:pos x="16" y="27"/>
                    </a:cxn>
                    <a:cxn ang="0">
                      <a:pos x="16" y="28"/>
                    </a:cxn>
                    <a:cxn ang="0">
                      <a:pos x="16" y="30"/>
                    </a:cxn>
                    <a:cxn ang="0">
                      <a:pos x="16" y="31"/>
                    </a:cxn>
                    <a:cxn ang="0">
                      <a:pos x="16" y="31"/>
                    </a:cxn>
                    <a:cxn ang="0">
                      <a:pos x="16" y="32"/>
                    </a:cxn>
                    <a:cxn ang="0">
                      <a:pos x="12" y="36"/>
                    </a:cxn>
                    <a:cxn ang="0">
                      <a:pos x="5" y="36"/>
                    </a:cxn>
                    <a:cxn ang="0">
                      <a:pos x="2" y="35"/>
                    </a:cxn>
                    <a:cxn ang="0">
                      <a:pos x="1" y="31"/>
                    </a:cxn>
                    <a:cxn ang="0">
                      <a:pos x="14" y="2"/>
                    </a:cxn>
                    <a:cxn ang="0">
                      <a:pos x="19" y="1"/>
                    </a:cxn>
                    <a:cxn ang="0">
                      <a:pos x="20" y="2"/>
                    </a:cxn>
                    <a:cxn ang="0">
                      <a:pos x="22" y="7"/>
                    </a:cxn>
                    <a:cxn ang="0">
                      <a:pos x="21" y="8"/>
                    </a:cxn>
                    <a:cxn ang="0">
                      <a:pos x="20" y="10"/>
                    </a:cxn>
                    <a:cxn ang="0">
                      <a:pos x="20" y="11"/>
                    </a:cxn>
                  </a:cxnLst>
                  <a:rect l="0" t="0" r="r" b="b"/>
                  <a:pathLst>
                    <a:path w="22" h="36">
                      <a:moveTo>
                        <a:pt x="20" y="11"/>
                      </a:moveTo>
                      <a:cubicBezTo>
                        <a:pt x="20" y="11"/>
                        <a:pt x="20" y="12"/>
                        <a:pt x="19" y="13"/>
                      </a:cubicBezTo>
                      <a:cubicBezTo>
                        <a:pt x="19" y="13"/>
                        <a:pt x="19" y="13"/>
                        <a:pt x="19" y="14"/>
                      </a:cubicBezTo>
                      <a:cubicBezTo>
                        <a:pt x="19" y="14"/>
                        <a:pt x="19" y="15"/>
                        <a:pt x="19" y="16"/>
                      </a:cubicBezTo>
                      <a:cubicBezTo>
                        <a:pt x="18" y="16"/>
                        <a:pt x="18" y="17"/>
                        <a:pt x="18" y="17"/>
                      </a:cubicBezTo>
                      <a:cubicBezTo>
                        <a:pt x="18" y="18"/>
                        <a:pt x="18" y="18"/>
                        <a:pt x="18" y="19"/>
                      </a:cubicBezTo>
                      <a:cubicBezTo>
                        <a:pt x="18" y="19"/>
                        <a:pt x="18" y="20"/>
                        <a:pt x="17" y="20"/>
                      </a:cubicBezTo>
                      <a:cubicBezTo>
                        <a:pt x="17" y="21"/>
                        <a:pt x="17" y="21"/>
                        <a:pt x="17" y="22"/>
                      </a:cubicBezTo>
                      <a:cubicBezTo>
                        <a:pt x="17" y="22"/>
                        <a:pt x="17" y="23"/>
                        <a:pt x="17" y="24"/>
                      </a:cubicBezTo>
                      <a:cubicBezTo>
                        <a:pt x="17" y="24"/>
                        <a:pt x="17" y="25"/>
                        <a:pt x="17" y="25"/>
                      </a:cubicBezTo>
                      <a:cubicBezTo>
                        <a:pt x="17" y="26"/>
                        <a:pt x="16" y="26"/>
                        <a:pt x="16" y="27"/>
                      </a:cubicBezTo>
                      <a:cubicBezTo>
                        <a:pt x="16" y="27"/>
                        <a:pt x="16" y="28"/>
                        <a:pt x="16" y="28"/>
                      </a:cubicBezTo>
                      <a:cubicBezTo>
                        <a:pt x="16" y="29"/>
                        <a:pt x="16" y="29"/>
                        <a:pt x="16" y="30"/>
                      </a:cubicBezTo>
                      <a:cubicBezTo>
                        <a:pt x="16" y="30"/>
                        <a:pt x="16" y="31"/>
                        <a:pt x="16" y="31"/>
                      </a:cubicBezTo>
                      <a:cubicBezTo>
                        <a:pt x="16" y="31"/>
                        <a:pt x="16" y="31"/>
                        <a:pt x="16" y="31"/>
                      </a:cubicBezTo>
                      <a:cubicBezTo>
                        <a:pt x="16" y="32"/>
                        <a:pt x="16" y="32"/>
                        <a:pt x="16" y="32"/>
                      </a:cubicBezTo>
                      <a:cubicBezTo>
                        <a:pt x="16" y="34"/>
                        <a:pt x="14" y="36"/>
                        <a:pt x="12" y="36"/>
                      </a:cubicBezTo>
                      <a:cubicBezTo>
                        <a:pt x="5" y="36"/>
                        <a:pt x="5" y="36"/>
                        <a:pt x="5" y="36"/>
                      </a:cubicBezTo>
                      <a:cubicBezTo>
                        <a:pt x="3" y="36"/>
                        <a:pt x="2" y="35"/>
                        <a:pt x="2" y="35"/>
                      </a:cubicBezTo>
                      <a:cubicBezTo>
                        <a:pt x="1" y="34"/>
                        <a:pt x="0" y="33"/>
                        <a:pt x="1" y="31"/>
                      </a:cubicBezTo>
                      <a:cubicBezTo>
                        <a:pt x="2" y="21"/>
                        <a:pt x="7" y="10"/>
                        <a:pt x="14" y="2"/>
                      </a:cubicBezTo>
                      <a:cubicBezTo>
                        <a:pt x="15" y="1"/>
                        <a:pt x="17" y="0"/>
                        <a:pt x="19" y="1"/>
                      </a:cubicBezTo>
                      <a:cubicBezTo>
                        <a:pt x="19" y="1"/>
                        <a:pt x="19" y="2"/>
                        <a:pt x="20" y="2"/>
                      </a:cubicBezTo>
                      <a:cubicBezTo>
                        <a:pt x="21" y="3"/>
                        <a:pt x="22" y="5"/>
                        <a:pt x="22" y="7"/>
                      </a:cubicBezTo>
                      <a:cubicBezTo>
                        <a:pt x="21" y="7"/>
                        <a:pt x="21" y="7"/>
                        <a:pt x="21" y="8"/>
                      </a:cubicBezTo>
                      <a:cubicBezTo>
                        <a:pt x="21" y="8"/>
                        <a:pt x="21" y="9"/>
                        <a:pt x="20" y="10"/>
                      </a:cubicBezTo>
                      <a:cubicBezTo>
                        <a:pt x="20" y="10"/>
                        <a:pt x="20" y="10"/>
                        <a:pt x="20" y="11"/>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7" name="Freeform 809">
                  <a:extLst>
                    <a:ext uri="{FF2B5EF4-FFF2-40B4-BE49-F238E27FC236}">
                      <a16:creationId xmlns:a16="http://schemas.microsoft.com/office/drawing/2014/main" id="{7437873D-B48C-4446-8ED7-FCCB89C59DE8}"/>
                    </a:ext>
                  </a:extLst>
                </p:cNvPr>
                <p:cNvSpPr>
                  <a:spLocks/>
                </p:cNvSpPr>
                <p:nvPr/>
              </p:nvSpPr>
              <p:spPr bwMode="auto">
                <a:xfrm>
                  <a:off x="2897188" y="2957513"/>
                  <a:ext cx="114300" cy="107950"/>
                </a:xfrm>
                <a:custGeom>
                  <a:avLst/>
                  <a:gdLst/>
                  <a:ahLst/>
                  <a:cxnLst>
                    <a:cxn ang="0">
                      <a:pos x="28" y="30"/>
                    </a:cxn>
                    <a:cxn ang="0">
                      <a:pos x="3" y="30"/>
                    </a:cxn>
                    <a:cxn ang="0">
                      <a:pos x="0" y="26"/>
                    </a:cxn>
                    <a:cxn ang="0">
                      <a:pos x="0" y="7"/>
                    </a:cxn>
                    <a:cxn ang="0">
                      <a:pos x="3" y="3"/>
                    </a:cxn>
                    <a:cxn ang="0">
                      <a:pos x="4" y="3"/>
                    </a:cxn>
                    <a:cxn ang="0">
                      <a:pos x="4" y="3"/>
                    </a:cxn>
                    <a:cxn ang="0">
                      <a:pos x="8" y="3"/>
                    </a:cxn>
                    <a:cxn ang="0">
                      <a:pos x="8" y="3"/>
                    </a:cxn>
                    <a:cxn ang="0">
                      <a:pos x="12" y="2"/>
                    </a:cxn>
                    <a:cxn ang="0">
                      <a:pos x="13" y="2"/>
                    </a:cxn>
                    <a:cxn ang="0">
                      <a:pos x="16" y="2"/>
                    </a:cxn>
                    <a:cxn ang="0">
                      <a:pos x="17" y="1"/>
                    </a:cxn>
                    <a:cxn ang="0">
                      <a:pos x="18" y="1"/>
                    </a:cxn>
                    <a:cxn ang="0">
                      <a:pos x="19" y="1"/>
                    </a:cxn>
                    <a:cxn ang="0">
                      <a:pos x="21" y="0"/>
                    </a:cxn>
                    <a:cxn ang="0">
                      <a:pos x="23" y="0"/>
                    </a:cxn>
                    <a:cxn ang="0">
                      <a:pos x="26" y="2"/>
                    </a:cxn>
                    <a:cxn ang="0">
                      <a:pos x="26" y="3"/>
                    </a:cxn>
                    <a:cxn ang="0">
                      <a:pos x="27" y="5"/>
                    </a:cxn>
                    <a:cxn ang="0">
                      <a:pos x="27" y="6"/>
                    </a:cxn>
                    <a:cxn ang="0">
                      <a:pos x="31" y="20"/>
                    </a:cxn>
                    <a:cxn ang="0">
                      <a:pos x="31" y="21"/>
                    </a:cxn>
                    <a:cxn ang="0">
                      <a:pos x="31" y="23"/>
                    </a:cxn>
                    <a:cxn ang="0">
                      <a:pos x="31" y="24"/>
                    </a:cxn>
                    <a:cxn ang="0">
                      <a:pos x="32" y="26"/>
                    </a:cxn>
                    <a:cxn ang="0">
                      <a:pos x="30" y="29"/>
                    </a:cxn>
                    <a:cxn ang="0">
                      <a:pos x="28" y="30"/>
                    </a:cxn>
                  </a:cxnLst>
                  <a:rect l="0" t="0" r="r" b="b"/>
                  <a:pathLst>
                    <a:path w="32" h="30">
                      <a:moveTo>
                        <a:pt x="28" y="30"/>
                      </a:moveTo>
                      <a:cubicBezTo>
                        <a:pt x="3" y="30"/>
                        <a:pt x="3" y="30"/>
                        <a:pt x="3" y="30"/>
                      </a:cubicBezTo>
                      <a:cubicBezTo>
                        <a:pt x="1" y="30"/>
                        <a:pt x="0" y="28"/>
                        <a:pt x="0" y="26"/>
                      </a:cubicBezTo>
                      <a:cubicBezTo>
                        <a:pt x="0" y="7"/>
                        <a:pt x="0" y="7"/>
                        <a:pt x="0" y="7"/>
                      </a:cubicBezTo>
                      <a:cubicBezTo>
                        <a:pt x="0" y="5"/>
                        <a:pt x="1" y="4"/>
                        <a:pt x="3" y="3"/>
                      </a:cubicBezTo>
                      <a:cubicBezTo>
                        <a:pt x="3" y="3"/>
                        <a:pt x="4" y="3"/>
                        <a:pt x="4" y="3"/>
                      </a:cubicBezTo>
                      <a:cubicBezTo>
                        <a:pt x="4" y="3"/>
                        <a:pt x="4" y="3"/>
                        <a:pt x="4" y="3"/>
                      </a:cubicBezTo>
                      <a:cubicBezTo>
                        <a:pt x="5" y="3"/>
                        <a:pt x="7" y="3"/>
                        <a:pt x="8" y="3"/>
                      </a:cubicBezTo>
                      <a:cubicBezTo>
                        <a:pt x="8" y="3"/>
                        <a:pt x="8" y="3"/>
                        <a:pt x="8" y="3"/>
                      </a:cubicBezTo>
                      <a:cubicBezTo>
                        <a:pt x="9" y="3"/>
                        <a:pt x="11" y="3"/>
                        <a:pt x="12" y="2"/>
                      </a:cubicBezTo>
                      <a:cubicBezTo>
                        <a:pt x="12" y="2"/>
                        <a:pt x="13" y="2"/>
                        <a:pt x="13" y="2"/>
                      </a:cubicBezTo>
                      <a:cubicBezTo>
                        <a:pt x="14" y="2"/>
                        <a:pt x="15" y="2"/>
                        <a:pt x="16" y="2"/>
                      </a:cubicBezTo>
                      <a:cubicBezTo>
                        <a:pt x="17" y="1"/>
                        <a:pt x="17" y="1"/>
                        <a:pt x="17" y="1"/>
                      </a:cubicBezTo>
                      <a:cubicBezTo>
                        <a:pt x="18" y="1"/>
                        <a:pt x="18" y="1"/>
                        <a:pt x="18" y="1"/>
                      </a:cubicBezTo>
                      <a:cubicBezTo>
                        <a:pt x="18" y="1"/>
                        <a:pt x="19" y="1"/>
                        <a:pt x="19" y="1"/>
                      </a:cubicBezTo>
                      <a:cubicBezTo>
                        <a:pt x="20" y="1"/>
                        <a:pt x="21" y="0"/>
                        <a:pt x="21" y="0"/>
                      </a:cubicBezTo>
                      <a:cubicBezTo>
                        <a:pt x="22" y="0"/>
                        <a:pt x="22" y="0"/>
                        <a:pt x="23" y="0"/>
                      </a:cubicBezTo>
                      <a:cubicBezTo>
                        <a:pt x="24" y="0"/>
                        <a:pt x="26" y="1"/>
                        <a:pt x="26" y="2"/>
                      </a:cubicBezTo>
                      <a:cubicBezTo>
                        <a:pt x="26" y="3"/>
                        <a:pt x="26" y="3"/>
                        <a:pt x="26" y="3"/>
                      </a:cubicBezTo>
                      <a:cubicBezTo>
                        <a:pt x="27" y="4"/>
                        <a:pt x="27" y="5"/>
                        <a:pt x="27" y="5"/>
                      </a:cubicBezTo>
                      <a:cubicBezTo>
                        <a:pt x="27" y="5"/>
                        <a:pt x="27" y="5"/>
                        <a:pt x="27" y="6"/>
                      </a:cubicBezTo>
                      <a:cubicBezTo>
                        <a:pt x="29" y="10"/>
                        <a:pt x="30" y="15"/>
                        <a:pt x="31" y="20"/>
                      </a:cubicBezTo>
                      <a:cubicBezTo>
                        <a:pt x="31" y="20"/>
                        <a:pt x="31" y="20"/>
                        <a:pt x="31" y="21"/>
                      </a:cubicBezTo>
                      <a:cubicBezTo>
                        <a:pt x="31" y="21"/>
                        <a:pt x="31" y="22"/>
                        <a:pt x="31" y="23"/>
                      </a:cubicBezTo>
                      <a:cubicBezTo>
                        <a:pt x="31" y="23"/>
                        <a:pt x="31" y="24"/>
                        <a:pt x="31" y="24"/>
                      </a:cubicBezTo>
                      <a:cubicBezTo>
                        <a:pt x="31" y="25"/>
                        <a:pt x="31" y="25"/>
                        <a:pt x="32" y="26"/>
                      </a:cubicBezTo>
                      <a:cubicBezTo>
                        <a:pt x="32" y="27"/>
                        <a:pt x="31" y="28"/>
                        <a:pt x="30" y="29"/>
                      </a:cubicBezTo>
                      <a:cubicBezTo>
                        <a:pt x="30" y="29"/>
                        <a:pt x="29" y="30"/>
                        <a:pt x="28" y="30"/>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8" name="Freeform 810">
                  <a:extLst>
                    <a:ext uri="{FF2B5EF4-FFF2-40B4-BE49-F238E27FC236}">
                      <a16:creationId xmlns:a16="http://schemas.microsoft.com/office/drawing/2014/main" id="{BC7A0F76-FC2D-491F-AEEA-C3A5F87612A7}"/>
                    </a:ext>
                  </a:extLst>
                </p:cNvPr>
                <p:cNvSpPr>
                  <a:spLocks/>
                </p:cNvSpPr>
                <p:nvPr/>
              </p:nvSpPr>
              <p:spPr bwMode="auto">
                <a:xfrm>
                  <a:off x="2765425" y="2957513"/>
                  <a:ext cx="114300" cy="107950"/>
                </a:xfrm>
                <a:custGeom>
                  <a:avLst/>
                  <a:gdLst/>
                  <a:ahLst/>
                  <a:cxnLst>
                    <a:cxn ang="0">
                      <a:pos x="32" y="7"/>
                    </a:cxn>
                    <a:cxn ang="0">
                      <a:pos x="32" y="26"/>
                    </a:cxn>
                    <a:cxn ang="0">
                      <a:pos x="28" y="30"/>
                    </a:cxn>
                    <a:cxn ang="0">
                      <a:pos x="4" y="30"/>
                    </a:cxn>
                    <a:cxn ang="0">
                      <a:pos x="1" y="29"/>
                    </a:cxn>
                    <a:cxn ang="0">
                      <a:pos x="0" y="26"/>
                    </a:cxn>
                    <a:cxn ang="0">
                      <a:pos x="0" y="24"/>
                    </a:cxn>
                    <a:cxn ang="0">
                      <a:pos x="0" y="23"/>
                    </a:cxn>
                    <a:cxn ang="0">
                      <a:pos x="0" y="21"/>
                    </a:cxn>
                    <a:cxn ang="0">
                      <a:pos x="0" y="20"/>
                    </a:cxn>
                    <a:cxn ang="0">
                      <a:pos x="4" y="5"/>
                    </a:cxn>
                    <a:cxn ang="0">
                      <a:pos x="4" y="5"/>
                    </a:cxn>
                    <a:cxn ang="0">
                      <a:pos x="5" y="3"/>
                    </a:cxn>
                    <a:cxn ang="0">
                      <a:pos x="5" y="2"/>
                    </a:cxn>
                    <a:cxn ang="0">
                      <a:pos x="9" y="0"/>
                    </a:cxn>
                    <a:cxn ang="0">
                      <a:pos x="9" y="0"/>
                    </a:cxn>
                    <a:cxn ang="0">
                      <a:pos x="10" y="0"/>
                    </a:cxn>
                    <a:cxn ang="0">
                      <a:pos x="12" y="1"/>
                    </a:cxn>
                    <a:cxn ang="0">
                      <a:pos x="13" y="1"/>
                    </a:cxn>
                    <a:cxn ang="0">
                      <a:pos x="14" y="1"/>
                    </a:cxn>
                    <a:cxn ang="0">
                      <a:pos x="15" y="2"/>
                    </a:cxn>
                    <a:cxn ang="0">
                      <a:pos x="18" y="2"/>
                    </a:cxn>
                    <a:cxn ang="0">
                      <a:pos x="19" y="2"/>
                    </a:cxn>
                    <a:cxn ang="0">
                      <a:pos x="23" y="3"/>
                    </a:cxn>
                    <a:cxn ang="0">
                      <a:pos x="23" y="3"/>
                    </a:cxn>
                    <a:cxn ang="0">
                      <a:pos x="27" y="3"/>
                    </a:cxn>
                    <a:cxn ang="0">
                      <a:pos x="27" y="3"/>
                    </a:cxn>
                    <a:cxn ang="0">
                      <a:pos x="28" y="3"/>
                    </a:cxn>
                    <a:cxn ang="0">
                      <a:pos x="32" y="7"/>
                    </a:cxn>
                  </a:cxnLst>
                  <a:rect l="0" t="0" r="r" b="b"/>
                  <a:pathLst>
                    <a:path w="32" h="30">
                      <a:moveTo>
                        <a:pt x="32" y="7"/>
                      </a:moveTo>
                      <a:cubicBezTo>
                        <a:pt x="32" y="26"/>
                        <a:pt x="32" y="26"/>
                        <a:pt x="32" y="26"/>
                      </a:cubicBezTo>
                      <a:cubicBezTo>
                        <a:pt x="32" y="28"/>
                        <a:pt x="30" y="30"/>
                        <a:pt x="28" y="30"/>
                      </a:cubicBezTo>
                      <a:cubicBezTo>
                        <a:pt x="4" y="30"/>
                        <a:pt x="4" y="30"/>
                        <a:pt x="4" y="30"/>
                      </a:cubicBezTo>
                      <a:cubicBezTo>
                        <a:pt x="3" y="30"/>
                        <a:pt x="1" y="29"/>
                        <a:pt x="1" y="29"/>
                      </a:cubicBezTo>
                      <a:cubicBezTo>
                        <a:pt x="0" y="28"/>
                        <a:pt x="0" y="27"/>
                        <a:pt x="0" y="26"/>
                      </a:cubicBezTo>
                      <a:cubicBezTo>
                        <a:pt x="0" y="25"/>
                        <a:pt x="0" y="25"/>
                        <a:pt x="0" y="24"/>
                      </a:cubicBezTo>
                      <a:cubicBezTo>
                        <a:pt x="0" y="24"/>
                        <a:pt x="0" y="23"/>
                        <a:pt x="0" y="23"/>
                      </a:cubicBezTo>
                      <a:cubicBezTo>
                        <a:pt x="0" y="22"/>
                        <a:pt x="0" y="21"/>
                        <a:pt x="0" y="21"/>
                      </a:cubicBezTo>
                      <a:cubicBezTo>
                        <a:pt x="0" y="20"/>
                        <a:pt x="0" y="20"/>
                        <a:pt x="0" y="20"/>
                      </a:cubicBezTo>
                      <a:cubicBezTo>
                        <a:pt x="1" y="15"/>
                        <a:pt x="2" y="10"/>
                        <a:pt x="4" y="5"/>
                      </a:cubicBezTo>
                      <a:cubicBezTo>
                        <a:pt x="4" y="5"/>
                        <a:pt x="4" y="5"/>
                        <a:pt x="4" y="5"/>
                      </a:cubicBezTo>
                      <a:cubicBezTo>
                        <a:pt x="4" y="5"/>
                        <a:pt x="5" y="4"/>
                        <a:pt x="5" y="3"/>
                      </a:cubicBezTo>
                      <a:cubicBezTo>
                        <a:pt x="5" y="3"/>
                        <a:pt x="5" y="3"/>
                        <a:pt x="5" y="2"/>
                      </a:cubicBezTo>
                      <a:cubicBezTo>
                        <a:pt x="6" y="1"/>
                        <a:pt x="7" y="0"/>
                        <a:pt x="9" y="0"/>
                      </a:cubicBezTo>
                      <a:cubicBezTo>
                        <a:pt x="9" y="0"/>
                        <a:pt x="9" y="0"/>
                        <a:pt x="9" y="0"/>
                      </a:cubicBezTo>
                      <a:cubicBezTo>
                        <a:pt x="9" y="0"/>
                        <a:pt x="9" y="0"/>
                        <a:pt x="10" y="0"/>
                      </a:cubicBezTo>
                      <a:cubicBezTo>
                        <a:pt x="11" y="0"/>
                        <a:pt x="12" y="1"/>
                        <a:pt x="12" y="1"/>
                      </a:cubicBezTo>
                      <a:cubicBezTo>
                        <a:pt x="13" y="1"/>
                        <a:pt x="13" y="1"/>
                        <a:pt x="13" y="1"/>
                      </a:cubicBezTo>
                      <a:cubicBezTo>
                        <a:pt x="13" y="1"/>
                        <a:pt x="13" y="1"/>
                        <a:pt x="14" y="1"/>
                      </a:cubicBezTo>
                      <a:cubicBezTo>
                        <a:pt x="14" y="1"/>
                        <a:pt x="15" y="1"/>
                        <a:pt x="15" y="2"/>
                      </a:cubicBezTo>
                      <a:cubicBezTo>
                        <a:pt x="16" y="2"/>
                        <a:pt x="17" y="2"/>
                        <a:pt x="18" y="2"/>
                      </a:cubicBezTo>
                      <a:cubicBezTo>
                        <a:pt x="18" y="2"/>
                        <a:pt x="19" y="2"/>
                        <a:pt x="19" y="2"/>
                      </a:cubicBezTo>
                      <a:cubicBezTo>
                        <a:pt x="21" y="3"/>
                        <a:pt x="22" y="3"/>
                        <a:pt x="23" y="3"/>
                      </a:cubicBezTo>
                      <a:cubicBezTo>
                        <a:pt x="23" y="3"/>
                        <a:pt x="23" y="3"/>
                        <a:pt x="23" y="3"/>
                      </a:cubicBezTo>
                      <a:cubicBezTo>
                        <a:pt x="25" y="3"/>
                        <a:pt x="26" y="3"/>
                        <a:pt x="27" y="3"/>
                      </a:cubicBezTo>
                      <a:cubicBezTo>
                        <a:pt x="27" y="3"/>
                        <a:pt x="27" y="3"/>
                        <a:pt x="27" y="3"/>
                      </a:cubicBezTo>
                      <a:cubicBezTo>
                        <a:pt x="28" y="3"/>
                        <a:pt x="28" y="3"/>
                        <a:pt x="28" y="3"/>
                      </a:cubicBezTo>
                      <a:cubicBezTo>
                        <a:pt x="30" y="4"/>
                        <a:pt x="32" y="5"/>
                        <a:pt x="32" y="7"/>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9" name="Freeform 811">
                  <a:extLst>
                    <a:ext uri="{FF2B5EF4-FFF2-40B4-BE49-F238E27FC236}">
                      <a16:creationId xmlns:a16="http://schemas.microsoft.com/office/drawing/2014/main" id="{5C069042-3D7F-459A-A390-76AF7F04715B}"/>
                    </a:ext>
                  </a:extLst>
                </p:cNvPr>
                <p:cNvSpPr>
                  <a:spLocks/>
                </p:cNvSpPr>
                <p:nvPr/>
              </p:nvSpPr>
              <p:spPr bwMode="auto">
                <a:xfrm>
                  <a:off x="2803525" y="2878138"/>
                  <a:ext cx="76200" cy="76200"/>
                </a:xfrm>
                <a:custGeom>
                  <a:avLst/>
                  <a:gdLst/>
                  <a:ahLst/>
                  <a:cxnLst>
                    <a:cxn ang="0">
                      <a:pos x="19" y="1"/>
                    </a:cxn>
                    <a:cxn ang="0">
                      <a:pos x="21" y="4"/>
                    </a:cxn>
                    <a:cxn ang="0">
                      <a:pos x="21" y="17"/>
                    </a:cxn>
                    <a:cxn ang="0">
                      <a:pos x="19" y="20"/>
                    </a:cxn>
                    <a:cxn ang="0">
                      <a:pos x="17" y="21"/>
                    </a:cxn>
                    <a:cxn ang="0">
                      <a:pos x="13" y="20"/>
                    </a:cxn>
                    <a:cxn ang="0">
                      <a:pos x="13" y="20"/>
                    </a:cxn>
                    <a:cxn ang="0">
                      <a:pos x="9" y="20"/>
                    </a:cxn>
                    <a:cxn ang="0">
                      <a:pos x="8" y="19"/>
                    </a:cxn>
                    <a:cxn ang="0">
                      <a:pos x="5" y="19"/>
                    </a:cxn>
                    <a:cxn ang="0">
                      <a:pos x="4" y="19"/>
                    </a:cxn>
                    <a:cxn ang="0">
                      <a:pos x="3" y="18"/>
                    </a:cxn>
                    <a:cxn ang="0">
                      <a:pos x="0" y="16"/>
                    </a:cxn>
                    <a:cxn ang="0">
                      <a:pos x="1" y="12"/>
                    </a:cxn>
                    <a:cxn ang="0">
                      <a:pos x="1" y="12"/>
                    </a:cxn>
                    <a:cxn ang="0">
                      <a:pos x="2" y="11"/>
                    </a:cxn>
                    <a:cxn ang="0">
                      <a:pos x="3" y="10"/>
                    </a:cxn>
                    <a:cxn ang="0">
                      <a:pos x="4" y="8"/>
                    </a:cxn>
                    <a:cxn ang="0">
                      <a:pos x="5" y="8"/>
                    </a:cxn>
                    <a:cxn ang="0">
                      <a:pos x="6" y="7"/>
                    </a:cxn>
                    <a:cxn ang="0">
                      <a:pos x="7" y="6"/>
                    </a:cxn>
                    <a:cxn ang="0">
                      <a:pos x="7" y="5"/>
                    </a:cxn>
                    <a:cxn ang="0">
                      <a:pos x="9" y="5"/>
                    </a:cxn>
                    <a:cxn ang="0">
                      <a:pos x="9" y="4"/>
                    </a:cxn>
                    <a:cxn ang="0">
                      <a:pos x="10" y="3"/>
                    </a:cxn>
                    <a:cxn ang="0">
                      <a:pos x="11" y="3"/>
                    </a:cxn>
                    <a:cxn ang="0">
                      <a:pos x="12" y="2"/>
                    </a:cxn>
                    <a:cxn ang="0">
                      <a:pos x="13" y="2"/>
                    </a:cxn>
                    <a:cxn ang="0">
                      <a:pos x="14" y="1"/>
                    </a:cxn>
                    <a:cxn ang="0">
                      <a:pos x="14" y="1"/>
                    </a:cxn>
                    <a:cxn ang="0">
                      <a:pos x="16" y="1"/>
                    </a:cxn>
                    <a:cxn ang="0">
                      <a:pos x="19" y="1"/>
                    </a:cxn>
                  </a:cxnLst>
                  <a:rect l="0" t="0" r="r" b="b"/>
                  <a:pathLst>
                    <a:path w="21" h="21">
                      <a:moveTo>
                        <a:pt x="19" y="1"/>
                      </a:moveTo>
                      <a:cubicBezTo>
                        <a:pt x="20" y="2"/>
                        <a:pt x="21" y="3"/>
                        <a:pt x="21" y="4"/>
                      </a:cubicBezTo>
                      <a:cubicBezTo>
                        <a:pt x="21" y="17"/>
                        <a:pt x="21" y="17"/>
                        <a:pt x="21" y="17"/>
                      </a:cubicBezTo>
                      <a:cubicBezTo>
                        <a:pt x="21" y="18"/>
                        <a:pt x="20" y="19"/>
                        <a:pt x="19" y="20"/>
                      </a:cubicBezTo>
                      <a:cubicBezTo>
                        <a:pt x="19" y="20"/>
                        <a:pt x="18" y="21"/>
                        <a:pt x="17" y="21"/>
                      </a:cubicBezTo>
                      <a:cubicBezTo>
                        <a:pt x="15" y="21"/>
                        <a:pt x="14" y="20"/>
                        <a:pt x="13" y="20"/>
                      </a:cubicBezTo>
                      <a:cubicBezTo>
                        <a:pt x="13" y="20"/>
                        <a:pt x="13" y="20"/>
                        <a:pt x="13" y="20"/>
                      </a:cubicBezTo>
                      <a:cubicBezTo>
                        <a:pt x="12" y="20"/>
                        <a:pt x="10" y="20"/>
                        <a:pt x="9" y="20"/>
                      </a:cubicBezTo>
                      <a:cubicBezTo>
                        <a:pt x="9" y="20"/>
                        <a:pt x="8" y="20"/>
                        <a:pt x="8" y="19"/>
                      </a:cubicBezTo>
                      <a:cubicBezTo>
                        <a:pt x="7" y="19"/>
                        <a:pt x="6" y="19"/>
                        <a:pt x="5" y="19"/>
                      </a:cubicBezTo>
                      <a:cubicBezTo>
                        <a:pt x="5" y="19"/>
                        <a:pt x="4" y="19"/>
                        <a:pt x="4" y="19"/>
                      </a:cubicBezTo>
                      <a:cubicBezTo>
                        <a:pt x="4" y="18"/>
                        <a:pt x="3" y="18"/>
                        <a:pt x="3" y="18"/>
                      </a:cubicBezTo>
                      <a:cubicBezTo>
                        <a:pt x="2" y="18"/>
                        <a:pt x="1" y="17"/>
                        <a:pt x="0" y="16"/>
                      </a:cubicBezTo>
                      <a:cubicBezTo>
                        <a:pt x="0" y="15"/>
                        <a:pt x="0" y="13"/>
                        <a:pt x="1" y="12"/>
                      </a:cubicBezTo>
                      <a:cubicBezTo>
                        <a:pt x="1" y="12"/>
                        <a:pt x="1" y="12"/>
                        <a:pt x="1" y="12"/>
                      </a:cubicBezTo>
                      <a:cubicBezTo>
                        <a:pt x="1" y="11"/>
                        <a:pt x="2" y="11"/>
                        <a:pt x="2" y="11"/>
                      </a:cubicBezTo>
                      <a:cubicBezTo>
                        <a:pt x="2" y="10"/>
                        <a:pt x="2" y="10"/>
                        <a:pt x="3" y="10"/>
                      </a:cubicBezTo>
                      <a:cubicBezTo>
                        <a:pt x="3" y="9"/>
                        <a:pt x="4" y="9"/>
                        <a:pt x="4" y="8"/>
                      </a:cubicBezTo>
                      <a:cubicBezTo>
                        <a:pt x="4" y="8"/>
                        <a:pt x="5" y="8"/>
                        <a:pt x="5" y="8"/>
                      </a:cubicBezTo>
                      <a:cubicBezTo>
                        <a:pt x="5" y="7"/>
                        <a:pt x="5" y="7"/>
                        <a:pt x="6" y="7"/>
                      </a:cubicBezTo>
                      <a:cubicBezTo>
                        <a:pt x="6" y="6"/>
                        <a:pt x="6" y="6"/>
                        <a:pt x="7" y="6"/>
                      </a:cubicBezTo>
                      <a:cubicBezTo>
                        <a:pt x="7" y="6"/>
                        <a:pt x="7" y="6"/>
                        <a:pt x="7" y="5"/>
                      </a:cubicBezTo>
                      <a:cubicBezTo>
                        <a:pt x="8" y="5"/>
                        <a:pt x="8" y="5"/>
                        <a:pt x="9" y="5"/>
                      </a:cubicBezTo>
                      <a:cubicBezTo>
                        <a:pt x="9" y="4"/>
                        <a:pt x="9" y="4"/>
                        <a:pt x="9" y="4"/>
                      </a:cubicBezTo>
                      <a:cubicBezTo>
                        <a:pt x="10" y="4"/>
                        <a:pt x="10" y="4"/>
                        <a:pt x="10" y="3"/>
                      </a:cubicBezTo>
                      <a:cubicBezTo>
                        <a:pt x="11" y="3"/>
                        <a:pt x="11" y="3"/>
                        <a:pt x="11" y="3"/>
                      </a:cubicBezTo>
                      <a:cubicBezTo>
                        <a:pt x="11" y="3"/>
                        <a:pt x="12" y="2"/>
                        <a:pt x="12" y="2"/>
                      </a:cubicBezTo>
                      <a:cubicBezTo>
                        <a:pt x="12" y="2"/>
                        <a:pt x="12" y="2"/>
                        <a:pt x="13" y="2"/>
                      </a:cubicBezTo>
                      <a:cubicBezTo>
                        <a:pt x="13" y="2"/>
                        <a:pt x="14" y="2"/>
                        <a:pt x="14" y="1"/>
                      </a:cubicBezTo>
                      <a:cubicBezTo>
                        <a:pt x="14" y="1"/>
                        <a:pt x="14" y="1"/>
                        <a:pt x="14" y="1"/>
                      </a:cubicBezTo>
                      <a:cubicBezTo>
                        <a:pt x="15" y="1"/>
                        <a:pt x="15" y="1"/>
                        <a:pt x="16" y="1"/>
                      </a:cubicBezTo>
                      <a:cubicBezTo>
                        <a:pt x="17" y="0"/>
                        <a:pt x="18" y="1"/>
                        <a:pt x="19" y="1"/>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0" name="Freeform 812">
                  <a:extLst>
                    <a:ext uri="{FF2B5EF4-FFF2-40B4-BE49-F238E27FC236}">
                      <a16:creationId xmlns:a16="http://schemas.microsoft.com/office/drawing/2014/main" id="{DCFF3842-2430-4187-9059-F6FACC62B994}"/>
                    </a:ext>
                  </a:extLst>
                </p:cNvPr>
                <p:cNvSpPr>
                  <a:spLocks/>
                </p:cNvSpPr>
                <p:nvPr/>
              </p:nvSpPr>
              <p:spPr bwMode="auto">
                <a:xfrm>
                  <a:off x="2897188" y="2878138"/>
                  <a:ext cx="71438" cy="76200"/>
                </a:xfrm>
                <a:custGeom>
                  <a:avLst/>
                  <a:gdLst/>
                  <a:ahLst/>
                  <a:cxnLst>
                    <a:cxn ang="0">
                      <a:pos x="20" y="16"/>
                    </a:cxn>
                    <a:cxn ang="0">
                      <a:pos x="17" y="18"/>
                    </a:cxn>
                    <a:cxn ang="0">
                      <a:pos x="16" y="19"/>
                    </a:cxn>
                    <a:cxn ang="0">
                      <a:pos x="15" y="19"/>
                    </a:cxn>
                    <a:cxn ang="0">
                      <a:pos x="12" y="19"/>
                    </a:cxn>
                    <a:cxn ang="0">
                      <a:pos x="11" y="20"/>
                    </a:cxn>
                    <a:cxn ang="0">
                      <a:pos x="8" y="20"/>
                    </a:cxn>
                    <a:cxn ang="0">
                      <a:pos x="7" y="20"/>
                    </a:cxn>
                    <a:cxn ang="0">
                      <a:pos x="3" y="21"/>
                    </a:cxn>
                    <a:cxn ang="0">
                      <a:pos x="1" y="20"/>
                    </a:cxn>
                    <a:cxn ang="0">
                      <a:pos x="0" y="17"/>
                    </a:cxn>
                    <a:cxn ang="0">
                      <a:pos x="0" y="4"/>
                    </a:cxn>
                    <a:cxn ang="0">
                      <a:pos x="1" y="1"/>
                    </a:cxn>
                    <a:cxn ang="0">
                      <a:pos x="5" y="1"/>
                    </a:cxn>
                    <a:cxn ang="0">
                      <a:pos x="6" y="1"/>
                    </a:cxn>
                    <a:cxn ang="0">
                      <a:pos x="6" y="1"/>
                    </a:cxn>
                    <a:cxn ang="0">
                      <a:pos x="8" y="2"/>
                    </a:cxn>
                    <a:cxn ang="0">
                      <a:pos x="8" y="2"/>
                    </a:cxn>
                    <a:cxn ang="0">
                      <a:pos x="9" y="3"/>
                    </a:cxn>
                    <a:cxn ang="0">
                      <a:pos x="10" y="3"/>
                    </a:cxn>
                    <a:cxn ang="0">
                      <a:pos x="11" y="4"/>
                    </a:cxn>
                    <a:cxn ang="0">
                      <a:pos x="12" y="5"/>
                    </a:cxn>
                    <a:cxn ang="0">
                      <a:pos x="13" y="5"/>
                    </a:cxn>
                    <a:cxn ang="0">
                      <a:pos x="14" y="6"/>
                    </a:cxn>
                    <a:cxn ang="0">
                      <a:pos x="14" y="7"/>
                    </a:cxn>
                    <a:cxn ang="0">
                      <a:pos x="15" y="8"/>
                    </a:cxn>
                    <a:cxn ang="0">
                      <a:pos x="16" y="8"/>
                    </a:cxn>
                    <a:cxn ang="0">
                      <a:pos x="18" y="10"/>
                    </a:cxn>
                    <a:cxn ang="0">
                      <a:pos x="18" y="11"/>
                    </a:cxn>
                    <a:cxn ang="0">
                      <a:pos x="19" y="12"/>
                    </a:cxn>
                    <a:cxn ang="0">
                      <a:pos x="19" y="12"/>
                    </a:cxn>
                    <a:cxn ang="0">
                      <a:pos x="20" y="16"/>
                    </a:cxn>
                  </a:cxnLst>
                  <a:rect l="0" t="0" r="r" b="b"/>
                  <a:pathLst>
                    <a:path w="20" h="21">
                      <a:moveTo>
                        <a:pt x="20" y="16"/>
                      </a:moveTo>
                      <a:cubicBezTo>
                        <a:pt x="19" y="17"/>
                        <a:pt x="18" y="18"/>
                        <a:pt x="17" y="18"/>
                      </a:cubicBezTo>
                      <a:cubicBezTo>
                        <a:pt x="17" y="18"/>
                        <a:pt x="17" y="18"/>
                        <a:pt x="16" y="19"/>
                      </a:cubicBezTo>
                      <a:cubicBezTo>
                        <a:pt x="16" y="19"/>
                        <a:pt x="16" y="19"/>
                        <a:pt x="15" y="19"/>
                      </a:cubicBezTo>
                      <a:cubicBezTo>
                        <a:pt x="14" y="19"/>
                        <a:pt x="13" y="19"/>
                        <a:pt x="12" y="19"/>
                      </a:cubicBezTo>
                      <a:cubicBezTo>
                        <a:pt x="12" y="20"/>
                        <a:pt x="12" y="20"/>
                        <a:pt x="11" y="20"/>
                      </a:cubicBezTo>
                      <a:cubicBezTo>
                        <a:pt x="10" y="20"/>
                        <a:pt x="9" y="20"/>
                        <a:pt x="8" y="20"/>
                      </a:cubicBezTo>
                      <a:cubicBezTo>
                        <a:pt x="7" y="20"/>
                        <a:pt x="7" y="20"/>
                        <a:pt x="7" y="20"/>
                      </a:cubicBezTo>
                      <a:cubicBezTo>
                        <a:pt x="6" y="20"/>
                        <a:pt x="5" y="21"/>
                        <a:pt x="3" y="21"/>
                      </a:cubicBezTo>
                      <a:cubicBezTo>
                        <a:pt x="2" y="21"/>
                        <a:pt x="2" y="20"/>
                        <a:pt x="1" y="20"/>
                      </a:cubicBezTo>
                      <a:cubicBezTo>
                        <a:pt x="0" y="19"/>
                        <a:pt x="0" y="18"/>
                        <a:pt x="0" y="17"/>
                      </a:cubicBezTo>
                      <a:cubicBezTo>
                        <a:pt x="0" y="4"/>
                        <a:pt x="0" y="4"/>
                        <a:pt x="0" y="4"/>
                      </a:cubicBezTo>
                      <a:cubicBezTo>
                        <a:pt x="0" y="3"/>
                        <a:pt x="0" y="2"/>
                        <a:pt x="1" y="1"/>
                      </a:cubicBezTo>
                      <a:cubicBezTo>
                        <a:pt x="2" y="1"/>
                        <a:pt x="3" y="0"/>
                        <a:pt x="5" y="1"/>
                      </a:cubicBezTo>
                      <a:cubicBezTo>
                        <a:pt x="5" y="1"/>
                        <a:pt x="6" y="1"/>
                        <a:pt x="6" y="1"/>
                      </a:cubicBezTo>
                      <a:cubicBezTo>
                        <a:pt x="6" y="1"/>
                        <a:pt x="6" y="1"/>
                        <a:pt x="6" y="1"/>
                      </a:cubicBezTo>
                      <a:cubicBezTo>
                        <a:pt x="7" y="2"/>
                        <a:pt x="7" y="2"/>
                        <a:pt x="8" y="2"/>
                      </a:cubicBezTo>
                      <a:cubicBezTo>
                        <a:pt x="8" y="2"/>
                        <a:pt x="8" y="2"/>
                        <a:pt x="8" y="2"/>
                      </a:cubicBezTo>
                      <a:cubicBezTo>
                        <a:pt x="8" y="2"/>
                        <a:pt x="9" y="3"/>
                        <a:pt x="9" y="3"/>
                      </a:cubicBezTo>
                      <a:cubicBezTo>
                        <a:pt x="10" y="3"/>
                        <a:pt x="10" y="3"/>
                        <a:pt x="10" y="3"/>
                      </a:cubicBezTo>
                      <a:cubicBezTo>
                        <a:pt x="10" y="4"/>
                        <a:pt x="11" y="4"/>
                        <a:pt x="11" y="4"/>
                      </a:cubicBezTo>
                      <a:cubicBezTo>
                        <a:pt x="11" y="4"/>
                        <a:pt x="11" y="4"/>
                        <a:pt x="12" y="5"/>
                      </a:cubicBezTo>
                      <a:cubicBezTo>
                        <a:pt x="12" y="5"/>
                        <a:pt x="12" y="5"/>
                        <a:pt x="13" y="5"/>
                      </a:cubicBezTo>
                      <a:cubicBezTo>
                        <a:pt x="13" y="6"/>
                        <a:pt x="13" y="6"/>
                        <a:pt x="14" y="6"/>
                      </a:cubicBezTo>
                      <a:cubicBezTo>
                        <a:pt x="14" y="6"/>
                        <a:pt x="14" y="6"/>
                        <a:pt x="14" y="7"/>
                      </a:cubicBezTo>
                      <a:cubicBezTo>
                        <a:pt x="15" y="7"/>
                        <a:pt x="15" y="7"/>
                        <a:pt x="15" y="8"/>
                      </a:cubicBezTo>
                      <a:cubicBezTo>
                        <a:pt x="16" y="8"/>
                        <a:pt x="16" y="8"/>
                        <a:pt x="16" y="8"/>
                      </a:cubicBezTo>
                      <a:cubicBezTo>
                        <a:pt x="17" y="9"/>
                        <a:pt x="17" y="9"/>
                        <a:pt x="18" y="10"/>
                      </a:cubicBezTo>
                      <a:cubicBezTo>
                        <a:pt x="18" y="10"/>
                        <a:pt x="18" y="11"/>
                        <a:pt x="18" y="11"/>
                      </a:cubicBezTo>
                      <a:cubicBezTo>
                        <a:pt x="18" y="11"/>
                        <a:pt x="19" y="12"/>
                        <a:pt x="19" y="12"/>
                      </a:cubicBezTo>
                      <a:cubicBezTo>
                        <a:pt x="19" y="12"/>
                        <a:pt x="19" y="12"/>
                        <a:pt x="19" y="12"/>
                      </a:cubicBezTo>
                      <a:cubicBezTo>
                        <a:pt x="20" y="13"/>
                        <a:pt x="20" y="15"/>
                        <a:pt x="20" y="16"/>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1" name="Freeform 813">
                  <a:extLst>
                    <a:ext uri="{FF2B5EF4-FFF2-40B4-BE49-F238E27FC236}">
                      <a16:creationId xmlns:a16="http://schemas.microsoft.com/office/drawing/2014/main" id="{6ACE4C09-FC6B-47D6-A6DD-EA0F3BF13A20}"/>
                    </a:ext>
                  </a:extLst>
                </p:cNvPr>
                <p:cNvSpPr>
                  <a:spLocks/>
                </p:cNvSpPr>
                <p:nvPr/>
              </p:nvSpPr>
              <p:spPr bwMode="auto">
                <a:xfrm>
                  <a:off x="2760663" y="2892425"/>
                  <a:ext cx="47625" cy="42863"/>
                </a:xfrm>
                <a:custGeom>
                  <a:avLst/>
                  <a:gdLst/>
                  <a:ahLst/>
                  <a:cxnLst>
                    <a:cxn ang="0">
                      <a:pos x="8" y="6"/>
                    </a:cxn>
                    <a:cxn ang="0">
                      <a:pos x="8" y="6"/>
                    </a:cxn>
                    <a:cxn ang="0">
                      <a:pos x="10" y="4"/>
                    </a:cxn>
                    <a:cxn ang="0">
                      <a:pos x="13" y="1"/>
                    </a:cxn>
                    <a:cxn ang="0">
                      <a:pos x="13" y="0"/>
                    </a:cxn>
                    <a:cxn ang="0">
                      <a:pos x="12" y="0"/>
                    </a:cxn>
                    <a:cxn ang="0">
                      <a:pos x="1" y="7"/>
                    </a:cxn>
                    <a:cxn ang="0">
                      <a:pos x="0" y="9"/>
                    </a:cxn>
                    <a:cxn ang="0">
                      <a:pos x="1" y="11"/>
                    </a:cxn>
                    <a:cxn ang="0">
                      <a:pos x="6" y="9"/>
                    </a:cxn>
                    <a:cxn ang="0">
                      <a:pos x="8" y="7"/>
                    </a:cxn>
                    <a:cxn ang="0">
                      <a:pos x="8" y="7"/>
                    </a:cxn>
                    <a:cxn ang="0">
                      <a:pos x="8" y="6"/>
                    </a:cxn>
                  </a:cxnLst>
                  <a:rect l="0" t="0" r="r" b="b"/>
                  <a:pathLst>
                    <a:path w="13" h="12">
                      <a:moveTo>
                        <a:pt x="8" y="6"/>
                      </a:moveTo>
                      <a:cubicBezTo>
                        <a:pt x="8" y="6"/>
                        <a:pt x="8" y="6"/>
                        <a:pt x="8" y="6"/>
                      </a:cubicBezTo>
                      <a:cubicBezTo>
                        <a:pt x="9" y="5"/>
                        <a:pt x="9" y="5"/>
                        <a:pt x="10" y="4"/>
                      </a:cubicBezTo>
                      <a:cubicBezTo>
                        <a:pt x="10" y="4"/>
                        <a:pt x="11" y="3"/>
                        <a:pt x="13" y="1"/>
                      </a:cubicBezTo>
                      <a:cubicBezTo>
                        <a:pt x="13" y="1"/>
                        <a:pt x="13" y="0"/>
                        <a:pt x="13" y="0"/>
                      </a:cubicBezTo>
                      <a:cubicBezTo>
                        <a:pt x="13" y="0"/>
                        <a:pt x="12" y="0"/>
                        <a:pt x="12" y="0"/>
                      </a:cubicBezTo>
                      <a:cubicBezTo>
                        <a:pt x="8" y="2"/>
                        <a:pt x="4" y="4"/>
                        <a:pt x="1" y="7"/>
                      </a:cubicBezTo>
                      <a:cubicBezTo>
                        <a:pt x="0" y="8"/>
                        <a:pt x="0" y="8"/>
                        <a:pt x="0" y="9"/>
                      </a:cubicBezTo>
                      <a:cubicBezTo>
                        <a:pt x="0" y="10"/>
                        <a:pt x="0" y="10"/>
                        <a:pt x="1" y="11"/>
                      </a:cubicBezTo>
                      <a:cubicBezTo>
                        <a:pt x="3" y="12"/>
                        <a:pt x="5" y="11"/>
                        <a:pt x="6" y="9"/>
                      </a:cubicBezTo>
                      <a:cubicBezTo>
                        <a:pt x="7" y="8"/>
                        <a:pt x="7" y="8"/>
                        <a:pt x="8" y="7"/>
                      </a:cubicBezTo>
                      <a:cubicBezTo>
                        <a:pt x="8" y="7"/>
                        <a:pt x="8" y="7"/>
                        <a:pt x="8" y="7"/>
                      </a:cubicBezTo>
                      <a:cubicBezTo>
                        <a:pt x="8" y="7"/>
                        <a:pt x="8" y="7"/>
                        <a:pt x="8" y="6"/>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2" name="Freeform 814">
                  <a:extLst>
                    <a:ext uri="{FF2B5EF4-FFF2-40B4-BE49-F238E27FC236}">
                      <a16:creationId xmlns:a16="http://schemas.microsoft.com/office/drawing/2014/main" id="{9303B068-25B7-406B-81DD-A767D48120C0}"/>
                    </a:ext>
                  </a:extLst>
                </p:cNvPr>
                <p:cNvSpPr>
                  <a:spLocks/>
                </p:cNvSpPr>
                <p:nvPr/>
              </p:nvSpPr>
              <p:spPr bwMode="auto">
                <a:xfrm>
                  <a:off x="2963863" y="2892425"/>
                  <a:ext cx="47625" cy="42863"/>
                </a:xfrm>
                <a:custGeom>
                  <a:avLst/>
                  <a:gdLst/>
                  <a:ahLst/>
                  <a:cxnLst>
                    <a:cxn ang="0">
                      <a:pos x="5" y="6"/>
                    </a:cxn>
                    <a:cxn ang="0">
                      <a:pos x="5" y="6"/>
                    </a:cxn>
                    <a:cxn ang="0">
                      <a:pos x="3" y="4"/>
                    </a:cxn>
                    <a:cxn ang="0">
                      <a:pos x="0" y="1"/>
                    </a:cxn>
                    <a:cxn ang="0">
                      <a:pos x="0" y="0"/>
                    </a:cxn>
                    <a:cxn ang="0">
                      <a:pos x="1" y="0"/>
                    </a:cxn>
                    <a:cxn ang="0">
                      <a:pos x="12" y="7"/>
                    </a:cxn>
                    <a:cxn ang="0">
                      <a:pos x="13" y="9"/>
                    </a:cxn>
                    <a:cxn ang="0">
                      <a:pos x="12" y="11"/>
                    </a:cxn>
                    <a:cxn ang="0">
                      <a:pos x="7" y="9"/>
                    </a:cxn>
                    <a:cxn ang="0">
                      <a:pos x="5" y="7"/>
                    </a:cxn>
                    <a:cxn ang="0">
                      <a:pos x="5" y="7"/>
                    </a:cxn>
                    <a:cxn ang="0">
                      <a:pos x="5" y="6"/>
                    </a:cxn>
                  </a:cxnLst>
                  <a:rect l="0" t="0" r="r" b="b"/>
                  <a:pathLst>
                    <a:path w="13" h="12">
                      <a:moveTo>
                        <a:pt x="5" y="6"/>
                      </a:moveTo>
                      <a:cubicBezTo>
                        <a:pt x="5" y="6"/>
                        <a:pt x="5" y="6"/>
                        <a:pt x="5" y="6"/>
                      </a:cubicBezTo>
                      <a:cubicBezTo>
                        <a:pt x="4" y="5"/>
                        <a:pt x="4" y="5"/>
                        <a:pt x="3" y="4"/>
                      </a:cubicBezTo>
                      <a:cubicBezTo>
                        <a:pt x="3" y="4"/>
                        <a:pt x="2" y="3"/>
                        <a:pt x="0" y="1"/>
                      </a:cubicBezTo>
                      <a:cubicBezTo>
                        <a:pt x="0" y="1"/>
                        <a:pt x="0" y="0"/>
                        <a:pt x="0" y="0"/>
                      </a:cubicBezTo>
                      <a:cubicBezTo>
                        <a:pt x="1" y="0"/>
                        <a:pt x="1" y="0"/>
                        <a:pt x="1" y="0"/>
                      </a:cubicBezTo>
                      <a:cubicBezTo>
                        <a:pt x="5" y="2"/>
                        <a:pt x="9" y="4"/>
                        <a:pt x="12" y="7"/>
                      </a:cubicBezTo>
                      <a:cubicBezTo>
                        <a:pt x="13" y="8"/>
                        <a:pt x="13" y="8"/>
                        <a:pt x="13" y="9"/>
                      </a:cubicBezTo>
                      <a:cubicBezTo>
                        <a:pt x="13" y="10"/>
                        <a:pt x="13" y="10"/>
                        <a:pt x="12" y="11"/>
                      </a:cubicBezTo>
                      <a:cubicBezTo>
                        <a:pt x="10" y="12"/>
                        <a:pt x="8" y="11"/>
                        <a:pt x="7" y="9"/>
                      </a:cubicBezTo>
                      <a:cubicBezTo>
                        <a:pt x="6" y="8"/>
                        <a:pt x="6" y="8"/>
                        <a:pt x="5" y="7"/>
                      </a:cubicBezTo>
                      <a:cubicBezTo>
                        <a:pt x="5" y="7"/>
                        <a:pt x="5" y="7"/>
                        <a:pt x="5" y="7"/>
                      </a:cubicBezTo>
                      <a:cubicBezTo>
                        <a:pt x="5" y="7"/>
                        <a:pt x="5" y="7"/>
                        <a:pt x="5" y="6"/>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3" name="Freeform 815">
                  <a:extLst>
                    <a:ext uri="{FF2B5EF4-FFF2-40B4-BE49-F238E27FC236}">
                      <a16:creationId xmlns:a16="http://schemas.microsoft.com/office/drawing/2014/main" id="{07517D25-5305-46AC-9FCC-96E397AA992E}"/>
                    </a:ext>
                  </a:extLst>
                </p:cNvPr>
                <p:cNvSpPr>
                  <a:spLocks/>
                </p:cNvSpPr>
                <p:nvPr/>
              </p:nvSpPr>
              <p:spPr bwMode="auto">
                <a:xfrm>
                  <a:off x="2760663" y="3213100"/>
                  <a:ext cx="47625" cy="38100"/>
                </a:xfrm>
                <a:custGeom>
                  <a:avLst/>
                  <a:gdLst/>
                  <a:ahLst/>
                  <a:cxnLst>
                    <a:cxn ang="0">
                      <a:pos x="8" y="5"/>
                    </a:cxn>
                    <a:cxn ang="0">
                      <a:pos x="8" y="6"/>
                    </a:cxn>
                    <a:cxn ang="0">
                      <a:pos x="10" y="7"/>
                    </a:cxn>
                    <a:cxn ang="0">
                      <a:pos x="13" y="10"/>
                    </a:cxn>
                    <a:cxn ang="0">
                      <a:pos x="13" y="11"/>
                    </a:cxn>
                    <a:cxn ang="0">
                      <a:pos x="12" y="11"/>
                    </a:cxn>
                    <a:cxn ang="0">
                      <a:pos x="1" y="4"/>
                    </a:cxn>
                    <a:cxn ang="0">
                      <a:pos x="0" y="2"/>
                    </a:cxn>
                    <a:cxn ang="0">
                      <a:pos x="1" y="1"/>
                    </a:cxn>
                    <a:cxn ang="0">
                      <a:pos x="6" y="2"/>
                    </a:cxn>
                    <a:cxn ang="0">
                      <a:pos x="8" y="4"/>
                    </a:cxn>
                    <a:cxn ang="0">
                      <a:pos x="8" y="5"/>
                    </a:cxn>
                    <a:cxn ang="0">
                      <a:pos x="8" y="5"/>
                    </a:cxn>
                  </a:cxnLst>
                  <a:rect l="0" t="0" r="r" b="b"/>
                  <a:pathLst>
                    <a:path w="13" h="11">
                      <a:moveTo>
                        <a:pt x="8" y="5"/>
                      </a:moveTo>
                      <a:cubicBezTo>
                        <a:pt x="8" y="5"/>
                        <a:pt x="8" y="5"/>
                        <a:pt x="8" y="6"/>
                      </a:cubicBezTo>
                      <a:cubicBezTo>
                        <a:pt x="9" y="6"/>
                        <a:pt x="9" y="7"/>
                        <a:pt x="10" y="7"/>
                      </a:cubicBezTo>
                      <a:cubicBezTo>
                        <a:pt x="10" y="7"/>
                        <a:pt x="11" y="9"/>
                        <a:pt x="13" y="10"/>
                      </a:cubicBezTo>
                      <a:cubicBezTo>
                        <a:pt x="13" y="11"/>
                        <a:pt x="13" y="11"/>
                        <a:pt x="13" y="11"/>
                      </a:cubicBezTo>
                      <a:cubicBezTo>
                        <a:pt x="13" y="11"/>
                        <a:pt x="12" y="11"/>
                        <a:pt x="12" y="11"/>
                      </a:cubicBezTo>
                      <a:cubicBezTo>
                        <a:pt x="8" y="9"/>
                        <a:pt x="4" y="7"/>
                        <a:pt x="1" y="4"/>
                      </a:cubicBezTo>
                      <a:cubicBezTo>
                        <a:pt x="0" y="4"/>
                        <a:pt x="0" y="3"/>
                        <a:pt x="0" y="2"/>
                      </a:cubicBezTo>
                      <a:cubicBezTo>
                        <a:pt x="0" y="2"/>
                        <a:pt x="0" y="1"/>
                        <a:pt x="1" y="1"/>
                      </a:cubicBezTo>
                      <a:cubicBezTo>
                        <a:pt x="3" y="0"/>
                        <a:pt x="5" y="1"/>
                        <a:pt x="6" y="2"/>
                      </a:cubicBezTo>
                      <a:cubicBezTo>
                        <a:pt x="7" y="3"/>
                        <a:pt x="7" y="4"/>
                        <a:pt x="8" y="4"/>
                      </a:cubicBezTo>
                      <a:cubicBezTo>
                        <a:pt x="8" y="4"/>
                        <a:pt x="8" y="5"/>
                        <a:pt x="8" y="5"/>
                      </a:cubicBezTo>
                      <a:cubicBezTo>
                        <a:pt x="8" y="5"/>
                        <a:pt x="8" y="5"/>
                        <a:pt x="8" y="5"/>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4" name="Freeform 816">
                  <a:extLst>
                    <a:ext uri="{FF2B5EF4-FFF2-40B4-BE49-F238E27FC236}">
                      <a16:creationId xmlns:a16="http://schemas.microsoft.com/office/drawing/2014/main" id="{80E1A00B-1DAF-470B-89FE-21835CE0BA1F}"/>
                    </a:ext>
                  </a:extLst>
                </p:cNvPr>
                <p:cNvSpPr>
                  <a:spLocks/>
                </p:cNvSpPr>
                <p:nvPr/>
              </p:nvSpPr>
              <p:spPr bwMode="auto">
                <a:xfrm>
                  <a:off x="2963863" y="3213100"/>
                  <a:ext cx="47625" cy="38100"/>
                </a:xfrm>
                <a:custGeom>
                  <a:avLst/>
                  <a:gdLst/>
                  <a:ahLst/>
                  <a:cxnLst>
                    <a:cxn ang="0">
                      <a:pos x="5" y="5"/>
                    </a:cxn>
                    <a:cxn ang="0">
                      <a:pos x="5" y="6"/>
                    </a:cxn>
                    <a:cxn ang="0">
                      <a:pos x="3" y="7"/>
                    </a:cxn>
                    <a:cxn ang="0">
                      <a:pos x="0" y="10"/>
                    </a:cxn>
                    <a:cxn ang="0">
                      <a:pos x="0" y="11"/>
                    </a:cxn>
                    <a:cxn ang="0">
                      <a:pos x="1" y="11"/>
                    </a:cxn>
                    <a:cxn ang="0">
                      <a:pos x="12" y="4"/>
                    </a:cxn>
                    <a:cxn ang="0">
                      <a:pos x="13" y="2"/>
                    </a:cxn>
                    <a:cxn ang="0">
                      <a:pos x="12" y="1"/>
                    </a:cxn>
                    <a:cxn ang="0">
                      <a:pos x="7" y="2"/>
                    </a:cxn>
                    <a:cxn ang="0">
                      <a:pos x="5" y="4"/>
                    </a:cxn>
                    <a:cxn ang="0">
                      <a:pos x="5" y="5"/>
                    </a:cxn>
                    <a:cxn ang="0">
                      <a:pos x="5" y="5"/>
                    </a:cxn>
                  </a:cxnLst>
                  <a:rect l="0" t="0" r="r" b="b"/>
                  <a:pathLst>
                    <a:path w="13" h="11">
                      <a:moveTo>
                        <a:pt x="5" y="5"/>
                      </a:moveTo>
                      <a:cubicBezTo>
                        <a:pt x="5" y="5"/>
                        <a:pt x="5" y="5"/>
                        <a:pt x="5" y="6"/>
                      </a:cubicBezTo>
                      <a:cubicBezTo>
                        <a:pt x="4" y="6"/>
                        <a:pt x="4" y="7"/>
                        <a:pt x="3" y="7"/>
                      </a:cubicBezTo>
                      <a:cubicBezTo>
                        <a:pt x="3" y="7"/>
                        <a:pt x="2" y="9"/>
                        <a:pt x="0" y="10"/>
                      </a:cubicBezTo>
                      <a:cubicBezTo>
                        <a:pt x="0" y="11"/>
                        <a:pt x="0" y="11"/>
                        <a:pt x="0" y="11"/>
                      </a:cubicBezTo>
                      <a:cubicBezTo>
                        <a:pt x="1" y="11"/>
                        <a:pt x="1" y="11"/>
                        <a:pt x="1" y="11"/>
                      </a:cubicBezTo>
                      <a:cubicBezTo>
                        <a:pt x="5" y="9"/>
                        <a:pt x="9" y="7"/>
                        <a:pt x="12" y="4"/>
                      </a:cubicBezTo>
                      <a:cubicBezTo>
                        <a:pt x="13" y="4"/>
                        <a:pt x="13" y="3"/>
                        <a:pt x="13" y="2"/>
                      </a:cubicBezTo>
                      <a:cubicBezTo>
                        <a:pt x="13" y="2"/>
                        <a:pt x="13" y="1"/>
                        <a:pt x="12" y="1"/>
                      </a:cubicBezTo>
                      <a:cubicBezTo>
                        <a:pt x="10" y="0"/>
                        <a:pt x="8" y="1"/>
                        <a:pt x="7" y="2"/>
                      </a:cubicBezTo>
                      <a:cubicBezTo>
                        <a:pt x="6" y="3"/>
                        <a:pt x="6" y="4"/>
                        <a:pt x="5" y="4"/>
                      </a:cubicBezTo>
                      <a:cubicBezTo>
                        <a:pt x="5" y="4"/>
                        <a:pt x="5" y="5"/>
                        <a:pt x="5" y="5"/>
                      </a:cubicBezTo>
                      <a:cubicBezTo>
                        <a:pt x="5" y="5"/>
                        <a:pt x="5" y="5"/>
                        <a:pt x="5" y="5"/>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58" name="Content Placeholder 2">
                <a:extLst>
                  <a:ext uri="{FF2B5EF4-FFF2-40B4-BE49-F238E27FC236}">
                    <a16:creationId xmlns:a16="http://schemas.microsoft.com/office/drawing/2014/main" id="{FE5DEF1B-231A-4BA3-A04E-C5F9386FD021}"/>
                  </a:ext>
                </a:extLst>
              </p:cNvPr>
              <p:cNvSpPr txBox="1">
                <a:spLocks/>
              </p:cNvSpPr>
              <p:nvPr/>
            </p:nvSpPr>
            <p:spPr>
              <a:xfrm>
                <a:off x="2066579" y="3513417"/>
                <a:ext cx="1684696" cy="84934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i="1">
                    <a:solidFill>
                      <a:srgbClr val="0070C0"/>
                    </a:solidFill>
                    <a:latin typeface="Times New Roman" panose="02020603050405020304" pitchFamily="18" charset="0"/>
                    <a:cs typeface="Times New Roman" panose="02020603050405020304" pitchFamily="18" charset="0"/>
                  </a:rPr>
                  <a:t>Khảo sát và phân tích bài toán </a:t>
                </a:r>
                <a:endParaRPr lang="en-US" sz="2400" i="1" dirty="0">
                  <a:solidFill>
                    <a:srgbClr val="0070C0"/>
                  </a:solidFill>
                  <a:latin typeface="Times New Roman" panose="02020603050405020304" pitchFamily="18" charset="0"/>
                  <a:cs typeface="Times New Roman" panose="02020603050405020304" pitchFamily="18" charset="0"/>
                </a:endParaRPr>
              </a:p>
            </p:txBody>
          </p:sp>
        </p:grpSp>
        <p:grpSp>
          <p:nvGrpSpPr>
            <p:cNvPr id="13" name="Group 12">
              <a:extLst>
                <a:ext uri="{FF2B5EF4-FFF2-40B4-BE49-F238E27FC236}">
                  <a16:creationId xmlns:a16="http://schemas.microsoft.com/office/drawing/2014/main" id="{552A32CF-A866-404A-A7D5-5558C1A804E0}"/>
                </a:ext>
              </a:extLst>
            </p:cNvPr>
            <p:cNvGrpSpPr/>
            <p:nvPr/>
          </p:nvGrpSpPr>
          <p:grpSpPr>
            <a:xfrm>
              <a:off x="3699026" y="2497100"/>
              <a:ext cx="1722191" cy="2208250"/>
              <a:chOff x="3699026" y="2127250"/>
              <a:chExt cx="1722191" cy="2208250"/>
            </a:xfrm>
          </p:grpSpPr>
          <p:sp>
            <p:nvSpPr>
              <p:cNvPr id="46" name="Freeform 817">
                <a:extLst>
                  <a:ext uri="{FF2B5EF4-FFF2-40B4-BE49-F238E27FC236}">
                    <a16:creationId xmlns:a16="http://schemas.microsoft.com/office/drawing/2014/main" id="{21107BA1-AF89-4ACE-A34B-39D3DBB44663}"/>
                  </a:ext>
                </a:extLst>
              </p:cNvPr>
              <p:cNvSpPr>
                <a:spLocks noEditPoints="1"/>
              </p:cNvSpPr>
              <p:nvPr/>
            </p:nvSpPr>
            <p:spPr bwMode="auto">
              <a:xfrm>
                <a:off x="4206875" y="2709863"/>
                <a:ext cx="717550" cy="725488"/>
              </a:xfrm>
              <a:custGeom>
                <a:avLst/>
                <a:gdLst/>
                <a:ahLst/>
                <a:cxnLst>
                  <a:cxn ang="0">
                    <a:pos x="100" y="202"/>
                  </a:cxn>
                  <a:cxn ang="0">
                    <a:pos x="0" y="101"/>
                  </a:cxn>
                  <a:cxn ang="0">
                    <a:pos x="100" y="0"/>
                  </a:cxn>
                  <a:cxn ang="0">
                    <a:pos x="201" y="101"/>
                  </a:cxn>
                  <a:cxn ang="0">
                    <a:pos x="100" y="202"/>
                  </a:cxn>
                  <a:cxn ang="0">
                    <a:pos x="100" y="5"/>
                  </a:cxn>
                  <a:cxn ang="0">
                    <a:pos x="5" y="101"/>
                  </a:cxn>
                  <a:cxn ang="0">
                    <a:pos x="100" y="197"/>
                  </a:cxn>
                  <a:cxn ang="0">
                    <a:pos x="196" y="101"/>
                  </a:cxn>
                  <a:cxn ang="0">
                    <a:pos x="100" y="5"/>
                  </a:cxn>
                </a:cxnLst>
                <a:rect l="0" t="0" r="r" b="b"/>
                <a:pathLst>
                  <a:path w="201" h="202">
                    <a:moveTo>
                      <a:pt x="100" y="202"/>
                    </a:moveTo>
                    <a:cubicBezTo>
                      <a:pt x="45" y="202"/>
                      <a:pt x="0" y="156"/>
                      <a:pt x="0" y="101"/>
                    </a:cubicBezTo>
                    <a:cubicBezTo>
                      <a:pt x="0" y="46"/>
                      <a:pt x="45" y="0"/>
                      <a:pt x="100" y="0"/>
                    </a:cubicBezTo>
                    <a:cubicBezTo>
                      <a:pt x="156" y="0"/>
                      <a:pt x="201" y="46"/>
                      <a:pt x="201" y="101"/>
                    </a:cubicBezTo>
                    <a:cubicBezTo>
                      <a:pt x="201" y="156"/>
                      <a:pt x="156" y="202"/>
                      <a:pt x="100" y="202"/>
                    </a:cubicBezTo>
                    <a:close/>
                    <a:moveTo>
                      <a:pt x="100" y="5"/>
                    </a:moveTo>
                    <a:cubicBezTo>
                      <a:pt x="48" y="5"/>
                      <a:pt x="5" y="48"/>
                      <a:pt x="5" y="101"/>
                    </a:cubicBezTo>
                    <a:cubicBezTo>
                      <a:pt x="5" y="154"/>
                      <a:pt x="48" y="197"/>
                      <a:pt x="100" y="197"/>
                    </a:cubicBezTo>
                    <a:cubicBezTo>
                      <a:pt x="153" y="197"/>
                      <a:pt x="196" y="154"/>
                      <a:pt x="196" y="101"/>
                    </a:cubicBezTo>
                    <a:cubicBezTo>
                      <a:pt x="196" y="48"/>
                      <a:pt x="153" y="5"/>
                      <a:pt x="100" y="5"/>
                    </a:cubicBezTo>
                    <a:close/>
                  </a:path>
                </a:pathLst>
              </a:custGeom>
              <a:solidFill>
                <a:srgbClr val="F2C43A"/>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nvGrpSpPr>
              <p:cNvPr id="47" name="Group 89">
                <a:extLst>
                  <a:ext uri="{FF2B5EF4-FFF2-40B4-BE49-F238E27FC236}">
                    <a16:creationId xmlns:a16="http://schemas.microsoft.com/office/drawing/2014/main" id="{B00BBAE9-F5E1-4CDA-9967-B222354647C0}"/>
                  </a:ext>
                </a:extLst>
              </p:cNvPr>
              <p:cNvGrpSpPr/>
              <p:nvPr/>
            </p:nvGrpSpPr>
            <p:grpSpPr>
              <a:xfrm>
                <a:off x="3699026" y="2127250"/>
                <a:ext cx="1722191" cy="2208250"/>
                <a:chOff x="3699026" y="2127250"/>
                <a:chExt cx="1722191" cy="2208250"/>
              </a:xfrm>
            </p:grpSpPr>
            <p:sp>
              <p:nvSpPr>
                <p:cNvPr id="48" name="Rectangle 797">
                  <a:extLst>
                    <a:ext uri="{FF2B5EF4-FFF2-40B4-BE49-F238E27FC236}">
                      <a16:creationId xmlns:a16="http://schemas.microsoft.com/office/drawing/2014/main" id="{864E6E14-9746-42E4-AE8C-C4030607346B}"/>
                    </a:ext>
                  </a:extLst>
                </p:cNvPr>
                <p:cNvSpPr>
                  <a:spLocks noChangeArrowheads="1"/>
                </p:cNvSpPr>
                <p:nvPr/>
              </p:nvSpPr>
              <p:spPr bwMode="auto">
                <a:xfrm>
                  <a:off x="4556125" y="2127250"/>
                  <a:ext cx="17463" cy="593725"/>
                </a:xfrm>
                <a:prstGeom prst="rect">
                  <a:avLst/>
                </a:prstGeom>
                <a:solidFill>
                  <a:srgbClr val="F2C43A"/>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grpSp>
              <p:nvGrpSpPr>
                <p:cNvPr id="49" name="Group 79">
                  <a:extLst>
                    <a:ext uri="{FF2B5EF4-FFF2-40B4-BE49-F238E27FC236}">
                      <a16:creationId xmlns:a16="http://schemas.microsoft.com/office/drawing/2014/main" id="{CBD2C4F6-EEE4-4F1A-860B-BD96AB7E137D}"/>
                    </a:ext>
                  </a:extLst>
                </p:cNvPr>
                <p:cNvGrpSpPr/>
                <p:nvPr/>
              </p:nvGrpSpPr>
              <p:grpSpPr>
                <a:xfrm>
                  <a:off x="4381500" y="2925763"/>
                  <a:ext cx="363538" cy="293688"/>
                  <a:chOff x="4381500" y="2925763"/>
                  <a:chExt cx="363538" cy="293688"/>
                </a:xfrm>
              </p:grpSpPr>
              <p:sp>
                <p:nvSpPr>
                  <p:cNvPr id="51" name="Freeform 818">
                    <a:extLst>
                      <a:ext uri="{FF2B5EF4-FFF2-40B4-BE49-F238E27FC236}">
                        <a16:creationId xmlns:a16="http://schemas.microsoft.com/office/drawing/2014/main" id="{8AD6115C-5D1A-48D2-999E-3ECFF058F6BE}"/>
                      </a:ext>
                    </a:extLst>
                  </p:cNvPr>
                  <p:cNvSpPr>
                    <a:spLocks/>
                  </p:cNvSpPr>
                  <p:nvPr/>
                </p:nvSpPr>
                <p:spPr bwMode="auto">
                  <a:xfrm>
                    <a:off x="4570413" y="3076575"/>
                    <a:ext cx="82550" cy="142875"/>
                  </a:xfrm>
                  <a:custGeom>
                    <a:avLst/>
                    <a:gdLst/>
                    <a:ahLst/>
                    <a:cxnLst>
                      <a:cxn ang="0">
                        <a:pos x="18" y="0"/>
                      </a:cxn>
                      <a:cxn ang="0">
                        <a:pos x="5" y="0"/>
                      </a:cxn>
                      <a:cxn ang="0">
                        <a:pos x="0" y="4"/>
                      </a:cxn>
                      <a:cxn ang="0">
                        <a:pos x="0" y="36"/>
                      </a:cxn>
                      <a:cxn ang="0">
                        <a:pos x="5" y="40"/>
                      </a:cxn>
                      <a:cxn ang="0">
                        <a:pos x="18" y="40"/>
                      </a:cxn>
                      <a:cxn ang="0">
                        <a:pos x="23" y="36"/>
                      </a:cxn>
                      <a:cxn ang="0">
                        <a:pos x="23" y="4"/>
                      </a:cxn>
                      <a:cxn ang="0">
                        <a:pos x="18" y="0"/>
                      </a:cxn>
                    </a:cxnLst>
                    <a:rect l="0" t="0" r="r" b="b"/>
                    <a:pathLst>
                      <a:path w="23" h="40">
                        <a:moveTo>
                          <a:pt x="18" y="0"/>
                        </a:moveTo>
                        <a:cubicBezTo>
                          <a:pt x="5" y="0"/>
                          <a:pt x="5" y="0"/>
                          <a:pt x="5" y="0"/>
                        </a:cubicBezTo>
                        <a:cubicBezTo>
                          <a:pt x="2" y="0"/>
                          <a:pt x="0" y="2"/>
                          <a:pt x="0" y="4"/>
                        </a:cubicBezTo>
                        <a:cubicBezTo>
                          <a:pt x="0" y="36"/>
                          <a:pt x="0" y="36"/>
                          <a:pt x="0" y="36"/>
                        </a:cubicBezTo>
                        <a:cubicBezTo>
                          <a:pt x="0" y="38"/>
                          <a:pt x="2" y="40"/>
                          <a:pt x="5" y="40"/>
                        </a:cubicBezTo>
                        <a:cubicBezTo>
                          <a:pt x="18" y="40"/>
                          <a:pt x="18" y="40"/>
                          <a:pt x="18" y="40"/>
                        </a:cubicBezTo>
                        <a:cubicBezTo>
                          <a:pt x="21" y="40"/>
                          <a:pt x="23" y="38"/>
                          <a:pt x="23" y="36"/>
                        </a:cubicBezTo>
                        <a:cubicBezTo>
                          <a:pt x="23" y="4"/>
                          <a:pt x="23" y="4"/>
                          <a:pt x="23" y="4"/>
                        </a:cubicBezTo>
                        <a:cubicBezTo>
                          <a:pt x="23" y="2"/>
                          <a:pt x="21" y="0"/>
                          <a:pt x="18" y="0"/>
                        </a:cubicBezTo>
                        <a:close/>
                      </a:path>
                    </a:pathLst>
                  </a:custGeom>
                  <a:solidFill>
                    <a:srgbClr val="F2C43A"/>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2" name="Freeform 819">
                    <a:extLst>
                      <a:ext uri="{FF2B5EF4-FFF2-40B4-BE49-F238E27FC236}">
                        <a16:creationId xmlns:a16="http://schemas.microsoft.com/office/drawing/2014/main" id="{5B18EC6C-9FF0-445B-9D6C-0DE828B6C991}"/>
                      </a:ext>
                    </a:extLst>
                  </p:cNvPr>
                  <p:cNvSpPr>
                    <a:spLocks/>
                  </p:cNvSpPr>
                  <p:nvPr/>
                </p:nvSpPr>
                <p:spPr bwMode="auto">
                  <a:xfrm>
                    <a:off x="4667250" y="2925763"/>
                    <a:ext cx="77788" cy="293688"/>
                  </a:xfrm>
                  <a:custGeom>
                    <a:avLst/>
                    <a:gdLst/>
                    <a:ahLst/>
                    <a:cxnLst>
                      <a:cxn ang="0">
                        <a:pos x="5" y="82"/>
                      </a:cxn>
                      <a:cxn ang="0">
                        <a:pos x="18" y="82"/>
                      </a:cxn>
                      <a:cxn ang="0">
                        <a:pos x="22" y="78"/>
                      </a:cxn>
                      <a:cxn ang="0">
                        <a:pos x="22" y="4"/>
                      </a:cxn>
                      <a:cxn ang="0">
                        <a:pos x="18" y="0"/>
                      </a:cxn>
                      <a:cxn ang="0">
                        <a:pos x="5" y="0"/>
                      </a:cxn>
                      <a:cxn ang="0">
                        <a:pos x="0" y="4"/>
                      </a:cxn>
                      <a:cxn ang="0">
                        <a:pos x="0" y="46"/>
                      </a:cxn>
                      <a:cxn ang="0">
                        <a:pos x="0" y="78"/>
                      </a:cxn>
                      <a:cxn ang="0">
                        <a:pos x="5" y="82"/>
                      </a:cxn>
                    </a:cxnLst>
                    <a:rect l="0" t="0" r="r" b="b"/>
                    <a:pathLst>
                      <a:path w="22" h="82">
                        <a:moveTo>
                          <a:pt x="5" y="82"/>
                        </a:moveTo>
                        <a:cubicBezTo>
                          <a:pt x="18" y="82"/>
                          <a:pt x="18" y="82"/>
                          <a:pt x="18" y="82"/>
                        </a:cubicBezTo>
                        <a:cubicBezTo>
                          <a:pt x="20" y="82"/>
                          <a:pt x="22" y="80"/>
                          <a:pt x="22" y="78"/>
                        </a:cubicBezTo>
                        <a:cubicBezTo>
                          <a:pt x="22" y="4"/>
                          <a:pt x="22" y="4"/>
                          <a:pt x="22" y="4"/>
                        </a:cubicBezTo>
                        <a:cubicBezTo>
                          <a:pt x="22" y="2"/>
                          <a:pt x="20" y="0"/>
                          <a:pt x="18" y="0"/>
                        </a:cubicBezTo>
                        <a:cubicBezTo>
                          <a:pt x="5" y="0"/>
                          <a:pt x="5" y="0"/>
                          <a:pt x="5" y="0"/>
                        </a:cubicBezTo>
                        <a:cubicBezTo>
                          <a:pt x="2" y="0"/>
                          <a:pt x="0" y="2"/>
                          <a:pt x="0" y="4"/>
                        </a:cubicBezTo>
                        <a:cubicBezTo>
                          <a:pt x="0" y="46"/>
                          <a:pt x="0" y="46"/>
                          <a:pt x="0" y="46"/>
                        </a:cubicBezTo>
                        <a:cubicBezTo>
                          <a:pt x="0" y="78"/>
                          <a:pt x="0" y="78"/>
                          <a:pt x="0" y="78"/>
                        </a:cubicBezTo>
                        <a:cubicBezTo>
                          <a:pt x="0" y="80"/>
                          <a:pt x="2" y="82"/>
                          <a:pt x="5" y="82"/>
                        </a:cubicBezTo>
                        <a:close/>
                      </a:path>
                    </a:pathLst>
                  </a:custGeom>
                  <a:solidFill>
                    <a:srgbClr val="F2C43A"/>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3" name="Freeform 820">
                    <a:extLst>
                      <a:ext uri="{FF2B5EF4-FFF2-40B4-BE49-F238E27FC236}">
                        <a16:creationId xmlns:a16="http://schemas.microsoft.com/office/drawing/2014/main" id="{A3DC0648-0D6C-4D11-B710-80F6B285C83D}"/>
                      </a:ext>
                    </a:extLst>
                  </p:cNvPr>
                  <p:cNvSpPr>
                    <a:spLocks/>
                  </p:cNvSpPr>
                  <p:nvPr/>
                </p:nvSpPr>
                <p:spPr bwMode="auto">
                  <a:xfrm>
                    <a:off x="4478338" y="3008313"/>
                    <a:ext cx="77788" cy="211138"/>
                  </a:xfrm>
                  <a:custGeom>
                    <a:avLst/>
                    <a:gdLst/>
                    <a:ahLst/>
                    <a:cxnLst>
                      <a:cxn ang="0">
                        <a:pos x="18" y="0"/>
                      </a:cxn>
                      <a:cxn ang="0">
                        <a:pos x="4" y="0"/>
                      </a:cxn>
                      <a:cxn ang="0">
                        <a:pos x="0" y="5"/>
                      </a:cxn>
                      <a:cxn ang="0">
                        <a:pos x="0" y="42"/>
                      </a:cxn>
                      <a:cxn ang="0">
                        <a:pos x="0" y="55"/>
                      </a:cxn>
                      <a:cxn ang="0">
                        <a:pos x="4" y="59"/>
                      </a:cxn>
                      <a:cxn ang="0">
                        <a:pos x="18" y="59"/>
                      </a:cxn>
                      <a:cxn ang="0">
                        <a:pos x="22" y="55"/>
                      </a:cxn>
                      <a:cxn ang="0">
                        <a:pos x="22" y="23"/>
                      </a:cxn>
                      <a:cxn ang="0">
                        <a:pos x="22" y="5"/>
                      </a:cxn>
                      <a:cxn ang="0">
                        <a:pos x="18" y="0"/>
                      </a:cxn>
                    </a:cxnLst>
                    <a:rect l="0" t="0" r="r" b="b"/>
                    <a:pathLst>
                      <a:path w="22" h="59">
                        <a:moveTo>
                          <a:pt x="18" y="0"/>
                        </a:moveTo>
                        <a:cubicBezTo>
                          <a:pt x="4" y="0"/>
                          <a:pt x="4" y="0"/>
                          <a:pt x="4" y="0"/>
                        </a:cubicBezTo>
                        <a:cubicBezTo>
                          <a:pt x="2" y="0"/>
                          <a:pt x="0" y="2"/>
                          <a:pt x="0" y="5"/>
                        </a:cubicBezTo>
                        <a:cubicBezTo>
                          <a:pt x="0" y="42"/>
                          <a:pt x="0" y="42"/>
                          <a:pt x="0" y="42"/>
                        </a:cubicBezTo>
                        <a:cubicBezTo>
                          <a:pt x="0" y="55"/>
                          <a:pt x="0" y="55"/>
                          <a:pt x="0" y="55"/>
                        </a:cubicBezTo>
                        <a:cubicBezTo>
                          <a:pt x="0" y="57"/>
                          <a:pt x="2" y="59"/>
                          <a:pt x="4" y="59"/>
                        </a:cubicBezTo>
                        <a:cubicBezTo>
                          <a:pt x="18" y="59"/>
                          <a:pt x="18" y="59"/>
                          <a:pt x="18" y="59"/>
                        </a:cubicBezTo>
                        <a:cubicBezTo>
                          <a:pt x="20" y="59"/>
                          <a:pt x="22" y="57"/>
                          <a:pt x="22" y="55"/>
                        </a:cubicBezTo>
                        <a:cubicBezTo>
                          <a:pt x="22" y="23"/>
                          <a:pt x="22" y="23"/>
                          <a:pt x="22" y="23"/>
                        </a:cubicBezTo>
                        <a:cubicBezTo>
                          <a:pt x="22" y="5"/>
                          <a:pt x="22" y="5"/>
                          <a:pt x="22" y="5"/>
                        </a:cubicBezTo>
                        <a:cubicBezTo>
                          <a:pt x="22" y="2"/>
                          <a:pt x="20" y="0"/>
                          <a:pt x="18" y="0"/>
                        </a:cubicBezTo>
                        <a:close/>
                      </a:path>
                    </a:pathLst>
                  </a:custGeom>
                  <a:solidFill>
                    <a:srgbClr val="F2C43A"/>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4" name="Freeform 821">
                    <a:extLst>
                      <a:ext uri="{FF2B5EF4-FFF2-40B4-BE49-F238E27FC236}">
                        <a16:creationId xmlns:a16="http://schemas.microsoft.com/office/drawing/2014/main" id="{EF03D654-2556-41A4-91A7-A439C7D8A2D7}"/>
                      </a:ext>
                    </a:extLst>
                  </p:cNvPr>
                  <p:cNvSpPr>
                    <a:spLocks/>
                  </p:cNvSpPr>
                  <p:nvPr/>
                </p:nvSpPr>
                <p:spPr bwMode="auto">
                  <a:xfrm>
                    <a:off x="4381500" y="3144838"/>
                    <a:ext cx="82550" cy="74613"/>
                  </a:xfrm>
                  <a:custGeom>
                    <a:avLst/>
                    <a:gdLst/>
                    <a:ahLst/>
                    <a:cxnLst>
                      <a:cxn ang="0">
                        <a:pos x="18" y="0"/>
                      </a:cxn>
                      <a:cxn ang="0">
                        <a:pos x="5" y="0"/>
                      </a:cxn>
                      <a:cxn ang="0">
                        <a:pos x="0" y="4"/>
                      </a:cxn>
                      <a:cxn ang="0">
                        <a:pos x="0" y="17"/>
                      </a:cxn>
                      <a:cxn ang="0">
                        <a:pos x="5" y="21"/>
                      </a:cxn>
                      <a:cxn ang="0">
                        <a:pos x="18" y="21"/>
                      </a:cxn>
                      <a:cxn ang="0">
                        <a:pos x="23" y="17"/>
                      </a:cxn>
                      <a:cxn ang="0">
                        <a:pos x="23" y="4"/>
                      </a:cxn>
                      <a:cxn ang="0">
                        <a:pos x="18" y="0"/>
                      </a:cxn>
                    </a:cxnLst>
                    <a:rect l="0" t="0" r="r" b="b"/>
                    <a:pathLst>
                      <a:path w="23" h="21">
                        <a:moveTo>
                          <a:pt x="18" y="0"/>
                        </a:moveTo>
                        <a:cubicBezTo>
                          <a:pt x="5" y="0"/>
                          <a:pt x="5" y="0"/>
                          <a:pt x="5" y="0"/>
                        </a:cubicBezTo>
                        <a:cubicBezTo>
                          <a:pt x="2" y="0"/>
                          <a:pt x="0" y="2"/>
                          <a:pt x="0" y="4"/>
                        </a:cubicBezTo>
                        <a:cubicBezTo>
                          <a:pt x="0" y="17"/>
                          <a:pt x="0" y="17"/>
                          <a:pt x="0" y="17"/>
                        </a:cubicBezTo>
                        <a:cubicBezTo>
                          <a:pt x="0" y="19"/>
                          <a:pt x="2" y="21"/>
                          <a:pt x="5" y="21"/>
                        </a:cubicBezTo>
                        <a:cubicBezTo>
                          <a:pt x="18" y="21"/>
                          <a:pt x="18" y="21"/>
                          <a:pt x="18" y="21"/>
                        </a:cubicBezTo>
                        <a:cubicBezTo>
                          <a:pt x="21" y="21"/>
                          <a:pt x="23" y="19"/>
                          <a:pt x="23" y="17"/>
                        </a:cubicBezTo>
                        <a:cubicBezTo>
                          <a:pt x="23" y="4"/>
                          <a:pt x="23" y="4"/>
                          <a:pt x="23" y="4"/>
                        </a:cubicBezTo>
                        <a:cubicBezTo>
                          <a:pt x="23" y="2"/>
                          <a:pt x="21" y="0"/>
                          <a:pt x="18" y="0"/>
                        </a:cubicBezTo>
                        <a:close/>
                      </a:path>
                    </a:pathLst>
                  </a:custGeom>
                  <a:solidFill>
                    <a:srgbClr val="F2C43A"/>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50" name="Content Placeholder 2">
                  <a:extLst>
                    <a:ext uri="{FF2B5EF4-FFF2-40B4-BE49-F238E27FC236}">
                      <a16:creationId xmlns:a16="http://schemas.microsoft.com/office/drawing/2014/main" id="{4C036021-BE20-4E51-83B4-F8590E1A9DC6}"/>
                    </a:ext>
                  </a:extLst>
                </p:cNvPr>
                <p:cNvSpPr txBox="1">
                  <a:spLocks/>
                </p:cNvSpPr>
                <p:nvPr/>
              </p:nvSpPr>
              <p:spPr>
                <a:xfrm>
                  <a:off x="3699026" y="3508184"/>
                  <a:ext cx="1722191" cy="827316"/>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i="1" smtClean="0">
                      <a:solidFill>
                        <a:srgbClr val="0070C0"/>
                      </a:solidFill>
                      <a:latin typeface="Times New Roman" panose="02020603050405020304" pitchFamily="18" charset="0"/>
                      <a:cs typeface="Times New Roman" panose="02020603050405020304" pitchFamily="18" charset="0"/>
                    </a:rPr>
                    <a:t>Lập trình phần mềm &amp; Xây </a:t>
                  </a:r>
                  <a:r>
                    <a:rPr lang="en-US" sz="2400" b="1" i="1">
                      <a:solidFill>
                        <a:srgbClr val="0070C0"/>
                      </a:solidFill>
                      <a:latin typeface="Times New Roman" panose="02020603050405020304" pitchFamily="18" charset="0"/>
                      <a:cs typeface="Times New Roman" panose="02020603050405020304" pitchFamily="18" charset="0"/>
                    </a:rPr>
                    <a:t>dựng CSDL</a:t>
                  </a:r>
                  <a:endParaRPr lang="en-US" sz="2400" b="1" i="1" dirty="0">
                    <a:solidFill>
                      <a:srgbClr val="0070C0"/>
                    </a:solidFill>
                    <a:latin typeface="Times New Roman" panose="02020603050405020304" pitchFamily="18" charset="0"/>
                    <a:cs typeface="Times New Roman" panose="02020603050405020304" pitchFamily="18" charset="0"/>
                  </a:endParaRPr>
                </a:p>
              </p:txBody>
            </p:sp>
          </p:grpSp>
        </p:grpSp>
        <p:grpSp>
          <p:nvGrpSpPr>
            <p:cNvPr id="14" name="Group 13">
              <a:extLst>
                <a:ext uri="{FF2B5EF4-FFF2-40B4-BE49-F238E27FC236}">
                  <a16:creationId xmlns:a16="http://schemas.microsoft.com/office/drawing/2014/main" id="{5375A273-00F0-4D36-A73C-D449922D07C4}"/>
                </a:ext>
              </a:extLst>
            </p:cNvPr>
            <p:cNvGrpSpPr/>
            <p:nvPr/>
          </p:nvGrpSpPr>
          <p:grpSpPr>
            <a:xfrm>
              <a:off x="5408477" y="2497100"/>
              <a:ext cx="1722191" cy="2110015"/>
              <a:chOff x="5408477" y="2127250"/>
              <a:chExt cx="1722191" cy="2110015"/>
            </a:xfrm>
          </p:grpSpPr>
          <p:sp>
            <p:nvSpPr>
              <p:cNvPr id="40" name="Rectangle 798">
                <a:extLst>
                  <a:ext uri="{FF2B5EF4-FFF2-40B4-BE49-F238E27FC236}">
                    <a16:creationId xmlns:a16="http://schemas.microsoft.com/office/drawing/2014/main" id="{042691EA-99A1-432F-A065-4FD8D9B4179F}"/>
                  </a:ext>
                </a:extLst>
              </p:cNvPr>
              <p:cNvSpPr>
                <a:spLocks noChangeArrowheads="1"/>
              </p:cNvSpPr>
              <p:nvPr/>
            </p:nvSpPr>
            <p:spPr bwMode="auto">
              <a:xfrm>
                <a:off x="6234113" y="2127250"/>
                <a:ext cx="14288" cy="593725"/>
              </a:xfrm>
              <a:prstGeom prst="rect">
                <a:avLst/>
              </a:prstGeom>
              <a:solidFill>
                <a:srgbClr val="EB6B5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 name="Freeform 822">
                <a:extLst>
                  <a:ext uri="{FF2B5EF4-FFF2-40B4-BE49-F238E27FC236}">
                    <a16:creationId xmlns:a16="http://schemas.microsoft.com/office/drawing/2014/main" id="{06D9BBFB-F538-4307-B177-E44607514155}"/>
                  </a:ext>
                </a:extLst>
              </p:cNvPr>
              <p:cNvSpPr>
                <a:spLocks noEditPoints="1"/>
              </p:cNvSpPr>
              <p:nvPr/>
            </p:nvSpPr>
            <p:spPr bwMode="auto">
              <a:xfrm>
                <a:off x="5883275" y="2709863"/>
                <a:ext cx="717550" cy="725488"/>
              </a:xfrm>
              <a:custGeom>
                <a:avLst/>
                <a:gdLst/>
                <a:ahLst/>
                <a:cxnLst>
                  <a:cxn ang="0">
                    <a:pos x="100" y="202"/>
                  </a:cxn>
                  <a:cxn ang="0">
                    <a:pos x="0" y="101"/>
                  </a:cxn>
                  <a:cxn ang="0">
                    <a:pos x="100" y="0"/>
                  </a:cxn>
                  <a:cxn ang="0">
                    <a:pos x="201" y="101"/>
                  </a:cxn>
                  <a:cxn ang="0">
                    <a:pos x="100" y="202"/>
                  </a:cxn>
                  <a:cxn ang="0">
                    <a:pos x="100" y="5"/>
                  </a:cxn>
                  <a:cxn ang="0">
                    <a:pos x="4" y="101"/>
                  </a:cxn>
                  <a:cxn ang="0">
                    <a:pos x="100" y="197"/>
                  </a:cxn>
                  <a:cxn ang="0">
                    <a:pos x="196" y="101"/>
                  </a:cxn>
                  <a:cxn ang="0">
                    <a:pos x="100" y="5"/>
                  </a:cxn>
                </a:cxnLst>
                <a:rect l="0" t="0" r="r" b="b"/>
                <a:pathLst>
                  <a:path w="201" h="202">
                    <a:moveTo>
                      <a:pt x="100" y="202"/>
                    </a:moveTo>
                    <a:cubicBezTo>
                      <a:pt x="45" y="202"/>
                      <a:pt x="0" y="156"/>
                      <a:pt x="0" y="101"/>
                    </a:cubicBezTo>
                    <a:cubicBezTo>
                      <a:pt x="0" y="46"/>
                      <a:pt x="45" y="0"/>
                      <a:pt x="100" y="0"/>
                    </a:cubicBezTo>
                    <a:cubicBezTo>
                      <a:pt x="156" y="0"/>
                      <a:pt x="201" y="46"/>
                      <a:pt x="201" y="101"/>
                    </a:cubicBezTo>
                    <a:cubicBezTo>
                      <a:pt x="201" y="156"/>
                      <a:pt x="156" y="202"/>
                      <a:pt x="100" y="202"/>
                    </a:cubicBezTo>
                    <a:close/>
                    <a:moveTo>
                      <a:pt x="100" y="5"/>
                    </a:moveTo>
                    <a:cubicBezTo>
                      <a:pt x="47" y="5"/>
                      <a:pt x="4" y="48"/>
                      <a:pt x="4" y="101"/>
                    </a:cubicBezTo>
                    <a:cubicBezTo>
                      <a:pt x="4" y="154"/>
                      <a:pt x="47" y="197"/>
                      <a:pt x="100" y="197"/>
                    </a:cubicBezTo>
                    <a:cubicBezTo>
                      <a:pt x="153" y="197"/>
                      <a:pt x="196" y="154"/>
                      <a:pt x="196" y="101"/>
                    </a:cubicBezTo>
                    <a:cubicBezTo>
                      <a:pt x="196" y="48"/>
                      <a:pt x="153" y="5"/>
                      <a:pt x="100" y="5"/>
                    </a:cubicBezTo>
                    <a:close/>
                  </a:path>
                </a:pathLst>
              </a:custGeom>
              <a:solidFill>
                <a:srgbClr val="EB6B5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nvGrpSpPr>
              <p:cNvPr id="42" name="Group 80">
                <a:extLst>
                  <a:ext uri="{FF2B5EF4-FFF2-40B4-BE49-F238E27FC236}">
                    <a16:creationId xmlns:a16="http://schemas.microsoft.com/office/drawing/2014/main" id="{DF99EA6C-11AE-422B-B997-E8D4A64A0A99}"/>
                  </a:ext>
                </a:extLst>
              </p:cNvPr>
              <p:cNvGrpSpPr/>
              <p:nvPr/>
            </p:nvGrpSpPr>
            <p:grpSpPr>
              <a:xfrm>
                <a:off x="6051550" y="2911475"/>
                <a:ext cx="382588" cy="322263"/>
                <a:chOff x="6051550" y="2911475"/>
                <a:chExt cx="382588" cy="322263"/>
              </a:xfrm>
            </p:grpSpPr>
            <p:sp>
              <p:nvSpPr>
                <p:cNvPr id="44" name="Freeform 823">
                  <a:extLst>
                    <a:ext uri="{FF2B5EF4-FFF2-40B4-BE49-F238E27FC236}">
                      <a16:creationId xmlns:a16="http://schemas.microsoft.com/office/drawing/2014/main" id="{1FC8B7F3-7424-4090-B180-FE1425B7C2BC}"/>
                    </a:ext>
                  </a:extLst>
                </p:cNvPr>
                <p:cNvSpPr>
                  <a:spLocks noEditPoints="1"/>
                </p:cNvSpPr>
                <p:nvPr/>
              </p:nvSpPr>
              <p:spPr bwMode="auto">
                <a:xfrm>
                  <a:off x="6080125" y="2911475"/>
                  <a:ext cx="320675" cy="236538"/>
                </a:xfrm>
                <a:custGeom>
                  <a:avLst/>
                  <a:gdLst/>
                  <a:ahLst/>
                  <a:cxnLst>
                    <a:cxn ang="0">
                      <a:pos x="6" y="66"/>
                    </a:cxn>
                    <a:cxn ang="0">
                      <a:pos x="85" y="66"/>
                    </a:cxn>
                    <a:cxn ang="0">
                      <a:pos x="90" y="60"/>
                    </a:cxn>
                    <a:cxn ang="0">
                      <a:pos x="90" y="6"/>
                    </a:cxn>
                    <a:cxn ang="0">
                      <a:pos x="85" y="0"/>
                    </a:cxn>
                    <a:cxn ang="0">
                      <a:pos x="6" y="0"/>
                    </a:cxn>
                    <a:cxn ang="0">
                      <a:pos x="0" y="6"/>
                    </a:cxn>
                    <a:cxn ang="0">
                      <a:pos x="0" y="60"/>
                    </a:cxn>
                    <a:cxn ang="0">
                      <a:pos x="6" y="66"/>
                    </a:cxn>
                    <a:cxn ang="0">
                      <a:pos x="7" y="10"/>
                    </a:cxn>
                    <a:cxn ang="0">
                      <a:pos x="10" y="6"/>
                    </a:cxn>
                    <a:cxn ang="0">
                      <a:pos x="80" y="6"/>
                    </a:cxn>
                    <a:cxn ang="0">
                      <a:pos x="84" y="10"/>
                    </a:cxn>
                    <a:cxn ang="0">
                      <a:pos x="84" y="56"/>
                    </a:cxn>
                    <a:cxn ang="0">
                      <a:pos x="80" y="59"/>
                    </a:cxn>
                    <a:cxn ang="0">
                      <a:pos x="10" y="59"/>
                    </a:cxn>
                    <a:cxn ang="0">
                      <a:pos x="7" y="56"/>
                    </a:cxn>
                    <a:cxn ang="0">
                      <a:pos x="7" y="10"/>
                    </a:cxn>
                  </a:cxnLst>
                  <a:rect l="0" t="0" r="r" b="b"/>
                  <a:pathLst>
                    <a:path w="90" h="66">
                      <a:moveTo>
                        <a:pt x="6" y="66"/>
                      </a:moveTo>
                      <a:cubicBezTo>
                        <a:pt x="85" y="66"/>
                        <a:pt x="85" y="66"/>
                        <a:pt x="85" y="66"/>
                      </a:cubicBezTo>
                      <a:cubicBezTo>
                        <a:pt x="88" y="66"/>
                        <a:pt x="90" y="63"/>
                        <a:pt x="90" y="60"/>
                      </a:cubicBezTo>
                      <a:cubicBezTo>
                        <a:pt x="90" y="6"/>
                        <a:pt x="90" y="6"/>
                        <a:pt x="90" y="6"/>
                      </a:cubicBezTo>
                      <a:cubicBezTo>
                        <a:pt x="90" y="2"/>
                        <a:pt x="88" y="0"/>
                        <a:pt x="85" y="0"/>
                      </a:cubicBezTo>
                      <a:cubicBezTo>
                        <a:pt x="6" y="0"/>
                        <a:pt x="6" y="0"/>
                        <a:pt x="6" y="0"/>
                      </a:cubicBezTo>
                      <a:cubicBezTo>
                        <a:pt x="3" y="0"/>
                        <a:pt x="0" y="2"/>
                        <a:pt x="0" y="6"/>
                      </a:cubicBezTo>
                      <a:cubicBezTo>
                        <a:pt x="0" y="60"/>
                        <a:pt x="0" y="60"/>
                        <a:pt x="0" y="60"/>
                      </a:cubicBezTo>
                      <a:cubicBezTo>
                        <a:pt x="0" y="63"/>
                        <a:pt x="3" y="66"/>
                        <a:pt x="6" y="66"/>
                      </a:cubicBezTo>
                      <a:close/>
                      <a:moveTo>
                        <a:pt x="7" y="10"/>
                      </a:moveTo>
                      <a:cubicBezTo>
                        <a:pt x="7" y="8"/>
                        <a:pt x="8" y="6"/>
                        <a:pt x="10" y="6"/>
                      </a:cubicBezTo>
                      <a:cubicBezTo>
                        <a:pt x="80" y="6"/>
                        <a:pt x="80" y="6"/>
                        <a:pt x="80" y="6"/>
                      </a:cubicBezTo>
                      <a:cubicBezTo>
                        <a:pt x="82" y="6"/>
                        <a:pt x="84" y="8"/>
                        <a:pt x="84" y="10"/>
                      </a:cubicBezTo>
                      <a:cubicBezTo>
                        <a:pt x="84" y="56"/>
                        <a:pt x="84" y="56"/>
                        <a:pt x="84" y="56"/>
                      </a:cubicBezTo>
                      <a:cubicBezTo>
                        <a:pt x="84" y="58"/>
                        <a:pt x="82" y="59"/>
                        <a:pt x="80" y="59"/>
                      </a:cubicBezTo>
                      <a:cubicBezTo>
                        <a:pt x="10" y="59"/>
                        <a:pt x="10" y="59"/>
                        <a:pt x="10" y="59"/>
                      </a:cubicBezTo>
                      <a:cubicBezTo>
                        <a:pt x="8" y="59"/>
                        <a:pt x="7" y="58"/>
                        <a:pt x="7" y="56"/>
                      </a:cubicBezTo>
                      <a:lnTo>
                        <a:pt x="7" y="10"/>
                      </a:lnTo>
                      <a:close/>
                    </a:path>
                  </a:pathLst>
                </a:custGeom>
                <a:solidFill>
                  <a:srgbClr val="EB6B5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5" name="Freeform 824">
                  <a:extLst>
                    <a:ext uri="{FF2B5EF4-FFF2-40B4-BE49-F238E27FC236}">
                      <a16:creationId xmlns:a16="http://schemas.microsoft.com/office/drawing/2014/main" id="{9699DCEC-8475-4CD2-B0F5-D8FA02D9E8CA}"/>
                    </a:ext>
                  </a:extLst>
                </p:cNvPr>
                <p:cNvSpPr>
                  <a:spLocks/>
                </p:cNvSpPr>
                <p:nvPr/>
              </p:nvSpPr>
              <p:spPr bwMode="auto">
                <a:xfrm>
                  <a:off x="6051550" y="3162300"/>
                  <a:ext cx="382588" cy="71438"/>
                </a:xfrm>
                <a:custGeom>
                  <a:avLst/>
                  <a:gdLst/>
                  <a:ahLst/>
                  <a:cxnLst>
                    <a:cxn ang="0">
                      <a:pos x="105" y="8"/>
                    </a:cxn>
                    <a:cxn ang="0">
                      <a:pos x="101" y="2"/>
                    </a:cxn>
                    <a:cxn ang="0">
                      <a:pos x="97" y="0"/>
                    </a:cxn>
                    <a:cxn ang="0">
                      <a:pos x="96" y="0"/>
                    </a:cxn>
                    <a:cxn ang="0">
                      <a:pos x="10" y="0"/>
                    </a:cxn>
                    <a:cxn ang="0">
                      <a:pos x="10" y="0"/>
                    </a:cxn>
                    <a:cxn ang="0">
                      <a:pos x="5" y="2"/>
                    </a:cxn>
                    <a:cxn ang="0">
                      <a:pos x="1" y="8"/>
                    </a:cxn>
                    <a:cxn ang="0">
                      <a:pos x="1" y="16"/>
                    </a:cxn>
                    <a:cxn ang="0">
                      <a:pos x="6" y="20"/>
                    </a:cxn>
                    <a:cxn ang="0">
                      <a:pos x="100" y="20"/>
                    </a:cxn>
                    <a:cxn ang="0">
                      <a:pos x="105" y="16"/>
                    </a:cxn>
                    <a:cxn ang="0">
                      <a:pos x="105" y="8"/>
                    </a:cxn>
                  </a:cxnLst>
                  <a:rect l="0" t="0" r="r" b="b"/>
                  <a:pathLst>
                    <a:path w="107" h="20">
                      <a:moveTo>
                        <a:pt x="105" y="8"/>
                      </a:moveTo>
                      <a:cubicBezTo>
                        <a:pt x="101" y="2"/>
                        <a:pt x="101" y="2"/>
                        <a:pt x="101" y="2"/>
                      </a:cubicBezTo>
                      <a:cubicBezTo>
                        <a:pt x="100" y="1"/>
                        <a:pt x="98" y="0"/>
                        <a:pt x="97" y="0"/>
                      </a:cubicBezTo>
                      <a:cubicBezTo>
                        <a:pt x="96" y="0"/>
                        <a:pt x="96" y="0"/>
                        <a:pt x="96" y="0"/>
                      </a:cubicBezTo>
                      <a:cubicBezTo>
                        <a:pt x="10" y="0"/>
                        <a:pt x="10" y="0"/>
                        <a:pt x="10" y="0"/>
                      </a:cubicBezTo>
                      <a:cubicBezTo>
                        <a:pt x="10" y="0"/>
                        <a:pt x="10" y="0"/>
                        <a:pt x="10" y="0"/>
                      </a:cubicBezTo>
                      <a:cubicBezTo>
                        <a:pt x="8" y="0"/>
                        <a:pt x="6" y="1"/>
                        <a:pt x="5" y="2"/>
                      </a:cubicBezTo>
                      <a:cubicBezTo>
                        <a:pt x="1" y="8"/>
                        <a:pt x="1" y="8"/>
                        <a:pt x="1" y="8"/>
                      </a:cubicBezTo>
                      <a:cubicBezTo>
                        <a:pt x="0" y="10"/>
                        <a:pt x="0" y="13"/>
                        <a:pt x="1" y="16"/>
                      </a:cubicBezTo>
                      <a:cubicBezTo>
                        <a:pt x="2" y="18"/>
                        <a:pt x="4" y="20"/>
                        <a:pt x="6" y="20"/>
                      </a:cubicBezTo>
                      <a:cubicBezTo>
                        <a:pt x="100" y="20"/>
                        <a:pt x="100" y="20"/>
                        <a:pt x="100" y="20"/>
                      </a:cubicBezTo>
                      <a:cubicBezTo>
                        <a:pt x="102" y="20"/>
                        <a:pt x="104" y="18"/>
                        <a:pt x="105" y="16"/>
                      </a:cubicBezTo>
                      <a:cubicBezTo>
                        <a:pt x="107" y="13"/>
                        <a:pt x="106" y="10"/>
                        <a:pt x="105" y="8"/>
                      </a:cubicBezTo>
                      <a:close/>
                    </a:path>
                  </a:pathLst>
                </a:custGeom>
                <a:solidFill>
                  <a:srgbClr val="EB6B5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43" name="Content Placeholder 2">
                <a:extLst>
                  <a:ext uri="{FF2B5EF4-FFF2-40B4-BE49-F238E27FC236}">
                    <a16:creationId xmlns:a16="http://schemas.microsoft.com/office/drawing/2014/main" id="{3BC21CDC-5D0D-45E8-8D71-1FBCD9B7EAE6}"/>
                  </a:ext>
                </a:extLst>
              </p:cNvPr>
              <p:cNvSpPr txBox="1">
                <a:spLocks/>
              </p:cNvSpPr>
              <p:nvPr/>
            </p:nvSpPr>
            <p:spPr>
              <a:xfrm>
                <a:off x="5408477" y="3486150"/>
                <a:ext cx="1722191" cy="751115"/>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i="1">
                    <a:solidFill>
                      <a:srgbClr val="0070C0"/>
                    </a:solidFill>
                    <a:latin typeface="Times New Roman" panose="02020603050405020304" pitchFamily="18" charset="0"/>
                    <a:cs typeface="Times New Roman" panose="02020603050405020304" pitchFamily="18" charset="0"/>
                  </a:rPr>
                  <a:t>Thiết kế giao diện ng</a:t>
                </a:r>
                <a:r>
                  <a:rPr lang="vi-VN" sz="2400" b="1" i="1">
                    <a:solidFill>
                      <a:srgbClr val="0070C0"/>
                    </a:solidFill>
                    <a:latin typeface="Times New Roman" panose="02020603050405020304" pitchFamily="18" charset="0"/>
                    <a:cs typeface="Times New Roman" panose="02020603050405020304" pitchFamily="18" charset="0"/>
                  </a:rPr>
                  <a:t>ư</a:t>
                </a:r>
                <a:r>
                  <a:rPr lang="en-US" sz="2400" b="1" i="1">
                    <a:solidFill>
                      <a:srgbClr val="0070C0"/>
                    </a:solidFill>
                    <a:latin typeface="Times New Roman" panose="02020603050405020304" pitchFamily="18" charset="0"/>
                    <a:cs typeface="Times New Roman" panose="02020603050405020304" pitchFamily="18" charset="0"/>
                  </a:rPr>
                  <a:t>ời dùng</a:t>
                </a:r>
                <a:endParaRPr lang="en-US" sz="2400" b="1" i="1" dirty="0">
                  <a:solidFill>
                    <a:srgbClr val="0070C0"/>
                  </a:solidFill>
                  <a:latin typeface="Times New Roman" panose="02020603050405020304" pitchFamily="18" charset="0"/>
                  <a:cs typeface="Times New Roman" panose="02020603050405020304" pitchFamily="18" charset="0"/>
                </a:endParaRPr>
              </a:p>
            </p:txBody>
          </p:sp>
        </p:grpSp>
        <p:grpSp>
          <p:nvGrpSpPr>
            <p:cNvPr id="15" name="Group 14">
              <a:extLst>
                <a:ext uri="{FF2B5EF4-FFF2-40B4-BE49-F238E27FC236}">
                  <a16:creationId xmlns:a16="http://schemas.microsoft.com/office/drawing/2014/main" id="{AFF58AD5-17BA-482C-858D-801DB6631040}"/>
                </a:ext>
              </a:extLst>
            </p:cNvPr>
            <p:cNvGrpSpPr/>
            <p:nvPr/>
          </p:nvGrpSpPr>
          <p:grpSpPr>
            <a:xfrm>
              <a:off x="7086600" y="2497100"/>
              <a:ext cx="1684696" cy="2120900"/>
              <a:chOff x="7086600" y="2127250"/>
              <a:chExt cx="1684696" cy="2120900"/>
            </a:xfrm>
          </p:grpSpPr>
          <p:sp>
            <p:nvSpPr>
              <p:cNvPr id="31" name="Rectangle 799">
                <a:extLst>
                  <a:ext uri="{FF2B5EF4-FFF2-40B4-BE49-F238E27FC236}">
                    <a16:creationId xmlns:a16="http://schemas.microsoft.com/office/drawing/2014/main" id="{1CF8ACC7-36FF-42F5-ACF8-CA64C43B4878}"/>
                  </a:ext>
                </a:extLst>
              </p:cNvPr>
              <p:cNvSpPr>
                <a:spLocks noChangeArrowheads="1"/>
              </p:cNvSpPr>
              <p:nvPr/>
            </p:nvSpPr>
            <p:spPr bwMode="auto">
              <a:xfrm>
                <a:off x="7907338" y="2127250"/>
                <a:ext cx="17463" cy="593725"/>
              </a:xfrm>
              <a:prstGeom prst="rect">
                <a:avLst/>
              </a:prstGeom>
              <a:solidFill>
                <a:schemeClr val="accent6">
                  <a:lumMod val="75000"/>
                </a:schemeClr>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2" name="Freeform 828">
                <a:extLst>
                  <a:ext uri="{FF2B5EF4-FFF2-40B4-BE49-F238E27FC236}">
                    <a16:creationId xmlns:a16="http://schemas.microsoft.com/office/drawing/2014/main" id="{393789DB-3676-437C-8007-47E5CBF8369B}"/>
                  </a:ext>
                </a:extLst>
              </p:cNvPr>
              <p:cNvSpPr>
                <a:spLocks noEditPoints="1"/>
              </p:cNvSpPr>
              <p:nvPr/>
            </p:nvSpPr>
            <p:spPr bwMode="auto">
              <a:xfrm>
                <a:off x="7563041" y="2735167"/>
                <a:ext cx="720725" cy="722313"/>
              </a:xfrm>
              <a:custGeom>
                <a:avLst/>
                <a:gdLst/>
                <a:ahLst/>
                <a:cxnLst>
                  <a:cxn ang="0">
                    <a:pos x="101" y="201"/>
                  </a:cxn>
                  <a:cxn ang="0">
                    <a:pos x="0" y="100"/>
                  </a:cxn>
                  <a:cxn ang="0">
                    <a:pos x="101" y="0"/>
                  </a:cxn>
                  <a:cxn ang="0">
                    <a:pos x="202" y="100"/>
                  </a:cxn>
                  <a:cxn ang="0">
                    <a:pos x="101" y="201"/>
                  </a:cxn>
                  <a:cxn ang="0">
                    <a:pos x="101" y="4"/>
                  </a:cxn>
                  <a:cxn ang="0">
                    <a:pos x="5" y="100"/>
                  </a:cxn>
                  <a:cxn ang="0">
                    <a:pos x="101" y="196"/>
                  </a:cxn>
                  <a:cxn ang="0">
                    <a:pos x="197" y="100"/>
                  </a:cxn>
                  <a:cxn ang="0">
                    <a:pos x="101" y="4"/>
                  </a:cxn>
                </a:cxnLst>
                <a:rect l="0" t="0" r="r" b="b"/>
                <a:pathLst>
                  <a:path w="202" h="201">
                    <a:moveTo>
                      <a:pt x="101" y="201"/>
                    </a:moveTo>
                    <a:cubicBezTo>
                      <a:pt x="45" y="201"/>
                      <a:pt x="0" y="156"/>
                      <a:pt x="0" y="100"/>
                    </a:cubicBezTo>
                    <a:cubicBezTo>
                      <a:pt x="0" y="45"/>
                      <a:pt x="45" y="0"/>
                      <a:pt x="101" y="0"/>
                    </a:cubicBezTo>
                    <a:cubicBezTo>
                      <a:pt x="156" y="0"/>
                      <a:pt x="202" y="45"/>
                      <a:pt x="202" y="100"/>
                    </a:cubicBezTo>
                    <a:cubicBezTo>
                      <a:pt x="202" y="156"/>
                      <a:pt x="156" y="201"/>
                      <a:pt x="101" y="201"/>
                    </a:cubicBezTo>
                    <a:close/>
                    <a:moveTo>
                      <a:pt x="101" y="4"/>
                    </a:moveTo>
                    <a:cubicBezTo>
                      <a:pt x="48" y="4"/>
                      <a:pt x="5" y="47"/>
                      <a:pt x="5" y="100"/>
                    </a:cubicBezTo>
                    <a:cubicBezTo>
                      <a:pt x="5" y="153"/>
                      <a:pt x="48" y="196"/>
                      <a:pt x="101" y="196"/>
                    </a:cubicBezTo>
                    <a:cubicBezTo>
                      <a:pt x="154" y="196"/>
                      <a:pt x="197" y="153"/>
                      <a:pt x="197" y="100"/>
                    </a:cubicBezTo>
                    <a:cubicBezTo>
                      <a:pt x="197" y="47"/>
                      <a:pt x="154" y="4"/>
                      <a:pt x="101" y="4"/>
                    </a:cubicBezTo>
                    <a:close/>
                  </a:path>
                </a:pathLst>
              </a:custGeom>
              <a:solidFill>
                <a:schemeClr val="accent6">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nvGrpSpPr>
              <p:cNvPr id="33" name="Group 81">
                <a:extLst>
                  <a:ext uri="{FF2B5EF4-FFF2-40B4-BE49-F238E27FC236}">
                    <a16:creationId xmlns:a16="http://schemas.microsoft.com/office/drawing/2014/main" id="{C85C0B05-610D-4AAB-8657-62B208EC0817}"/>
                  </a:ext>
                </a:extLst>
              </p:cNvPr>
              <p:cNvGrpSpPr/>
              <p:nvPr/>
            </p:nvGrpSpPr>
            <p:grpSpPr>
              <a:xfrm>
                <a:off x="7700963" y="2874963"/>
                <a:ext cx="434975" cy="369888"/>
                <a:chOff x="7700963" y="2874963"/>
                <a:chExt cx="434975" cy="369888"/>
              </a:xfrm>
            </p:grpSpPr>
            <p:sp>
              <p:nvSpPr>
                <p:cNvPr id="35" name="Freeform 829">
                  <a:extLst>
                    <a:ext uri="{FF2B5EF4-FFF2-40B4-BE49-F238E27FC236}">
                      <a16:creationId xmlns:a16="http://schemas.microsoft.com/office/drawing/2014/main" id="{DD500153-E932-448E-B029-68E6CB2724A9}"/>
                    </a:ext>
                  </a:extLst>
                </p:cNvPr>
                <p:cNvSpPr>
                  <a:spLocks/>
                </p:cNvSpPr>
                <p:nvPr/>
              </p:nvSpPr>
              <p:spPr bwMode="auto">
                <a:xfrm>
                  <a:off x="7743825" y="3017838"/>
                  <a:ext cx="346075" cy="115888"/>
                </a:xfrm>
                <a:custGeom>
                  <a:avLst/>
                  <a:gdLst/>
                  <a:ahLst/>
                  <a:cxnLst>
                    <a:cxn ang="0">
                      <a:pos x="2" y="32"/>
                    </a:cxn>
                    <a:cxn ang="0">
                      <a:pos x="3" y="32"/>
                    </a:cxn>
                    <a:cxn ang="0">
                      <a:pos x="5" y="30"/>
                    </a:cxn>
                    <a:cxn ang="0">
                      <a:pos x="5" y="26"/>
                    </a:cxn>
                    <a:cxn ang="0">
                      <a:pos x="13" y="18"/>
                    </a:cxn>
                    <a:cxn ang="0">
                      <a:pos x="43" y="18"/>
                    </a:cxn>
                    <a:cxn ang="0">
                      <a:pos x="47" y="21"/>
                    </a:cxn>
                    <a:cxn ang="0">
                      <a:pos x="47" y="30"/>
                    </a:cxn>
                    <a:cxn ang="0">
                      <a:pos x="49" y="32"/>
                    </a:cxn>
                    <a:cxn ang="0">
                      <a:pos x="49" y="32"/>
                    </a:cxn>
                    <a:cxn ang="0">
                      <a:pos x="51" y="30"/>
                    </a:cxn>
                    <a:cxn ang="0">
                      <a:pos x="51" y="21"/>
                    </a:cxn>
                    <a:cxn ang="0">
                      <a:pos x="54" y="18"/>
                    </a:cxn>
                    <a:cxn ang="0">
                      <a:pos x="85" y="18"/>
                    </a:cxn>
                    <a:cxn ang="0">
                      <a:pos x="93" y="26"/>
                    </a:cxn>
                    <a:cxn ang="0">
                      <a:pos x="93" y="30"/>
                    </a:cxn>
                    <a:cxn ang="0">
                      <a:pos x="95" y="32"/>
                    </a:cxn>
                    <a:cxn ang="0">
                      <a:pos x="95" y="32"/>
                    </a:cxn>
                    <a:cxn ang="0">
                      <a:pos x="97" y="30"/>
                    </a:cxn>
                    <a:cxn ang="0">
                      <a:pos x="97" y="26"/>
                    </a:cxn>
                    <a:cxn ang="0">
                      <a:pos x="85" y="13"/>
                    </a:cxn>
                    <a:cxn ang="0">
                      <a:pos x="54" y="13"/>
                    </a:cxn>
                    <a:cxn ang="0">
                      <a:pos x="51" y="10"/>
                    </a:cxn>
                    <a:cxn ang="0">
                      <a:pos x="51" y="2"/>
                    </a:cxn>
                    <a:cxn ang="0">
                      <a:pos x="49" y="0"/>
                    </a:cxn>
                    <a:cxn ang="0">
                      <a:pos x="49" y="0"/>
                    </a:cxn>
                    <a:cxn ang="0">
                      <a:pos x="47" y="2"/>
                    </a:cxn>
                    <a:cxn ang="0">
                      <a:pos x="47" y="10"/>
                    </a:cxn>
                    <a:cxn ang="0">
                      <a:pos x="43" y="13"/>
                    </a:cxn>
                    <a:cxn ang="0">
                      <a:pos x="13" y="13"/>
                    </a:cxn>
                    <a:cxn ang="0">
                      <a:pos x="0" y="26"/>
                    </a:cxn>
                    <a:cxn ang="0">
                      <a:pos x="0" y="30"/>
                    </a:cxn>
                    <a:cxn ang="0">
                      <a:pos x="2" y="32"/>
                    </a:cxn>
                  </a:cxnLst>
                  <a:rect l="0" t="0" r="r" b="b"/>
                  <a:pathLst>
                    <a:path w="97" h="32">
                      <a:moveTo>
                        <a:pt x="2" y="32"/>
                      </a:moveTo>
                      <a:cubicBezTo>
                        <a:pt x="3" y="32"/>
                        <a:pt x="3" y="32"/>
                        <a:pt x="3" y="32"/>
                      </a:cubicBezTo>
                      <a:cubicBezTo>
                        <a:pt x="4" y="32"/>
                        <a:pt x="5" y="31"/>
                        <a:pt x="5" y="30"/>
                      </a:cubicBezTo>
                      <a:cubicBezTo>
                        <a:pt x="5" y="26"/>
                        <a:pt x="5" y="26"/>
                        <a:pt x="5" y="26"/>
                      </a:cubicBezTo>
                      <a:cubicBezTo>
                        <a:pt x="5" y="21"/>
                        <a:pt x="8" y="18"/>
                        <a:pt x="13" y="18"/>
                      </a:cubicBezTo>
                      <a:cubicBezTo>
                        <a:pt x="43" y="18"/>
                        <a:pt x="43" y="18"/>
                        <a:pt x="43" y="18"/>
                      </a:cubicBezTo>
                      <a:cubicBezTo>
                        <a:pt x="45" y="18"/>
                        <a:pt x="47" y="19"/>
                        <a:pt x="47" y="21"/>
                      </a:cubicBezTo>
                      <a:cubicBezTo>
                        <a:pt x="47" y="30"/>
                        <a:pt x="47" y="30"/>
                        <a:pt x="47" y="30"/>
                      </a:cubicBezTo>
                      <a:cubicBezTo>
                        <a:pt x="47" y="31"/>
                        <a:pt x="48" y="32"/>
                        <a:pt x="49" y="32"/>
                      </a:cubicBezTo>
                      <a:cubicBezTo>
                        <a:pt x="49" y="32"/>
                        <a:pt x="49" y="32"/>
                        <a:pt x="49" y="32"/>
                      </a:cubicBezTo>
                      <a:cubicBezTo>
                        <a:pt x="50" y="32"/>
                        <a:pt x="51" y="31"/>
                        <a:pt x="51" y="30"/>
                      </a:cubicBezTo>
                      <a:cubicBezTo>
                        <a:pt x="51" y="21"/>
                        <a:pt x="51" y="21"/>
                        <a:pt x="51" y="21"/>
                      </a:cubicBezTo>
                      <a:cubicBezTo>
                        <a:pt x="51" y="19"/>
                        <a:pt x="52" y="18"/>
                        <a:pt x="54" y="18"/>
                      </a:cubicBezTo>
                      <a:cubicBezTo>
                        <a:pt x="85" y="18"/>
                        <a:pt x="85" y="18"/>
                        <a:pt x="85" y="18"/>
                      </a:cubicBezTo>
                      <a:cubicBezTo>
                        <a:pt x="89" y="18"/>
                        <a:pt x="93" y="21"/>
                        <a:pt x="93" y="26"/>
                      </a:cubicBezTo>
                      <a:cubicBezTo>
                        <a:pt x="93" y="30"/>
                        <a:pt x="93" y="30"/>
                        <a:pt x="93" y="30"/>
                      </a:cubicBezTo>
                      <a:cubicBezTo>
                        <a:pt x="93" y="31"/>
                        <a:pt x="94" y="32"/>
                        <a:pt x="95" y="32"/>
                      </a:cubicBezTo>
                      <a:cubicBezTo>
                        <a:pt x="95" y="32"/>
                        <a:pt x="95" y="32"/>
                        <a:pt x="95" y="32"/>
                      </a:cubicBezTo>
                      <a:cubicBezTo>
                        <a:pt x="97" y="32"/>
                        <a:pt x="97" y="31"/>
                        <a:pt x="97" y="30"/>
                      </a:cubicBezTo>
                      <a:cubicBezTo>
                        <a:pt x="97" y="26"/>
                        <a:pt x="97" y="26"/>
                        <a:pt x="97" y="26"/>
                      </a:cubicBezTo>
                      <a:cubicBezTo>
                        <a:pt x="97" y="19"/>
                        <a:pt x="92" y="13"/>
                        <a:pt x="85" y="13"/>
                      </a:cubicBezTo>
                      <a:cubicBezTo>
                        <a:pt x="54" y="13"/>
                        <a:pt x="54" y="13"/>
                        <a:pt x="54" y="13"/>
                      </a:cubicBezTo>
                      <a:cubicBezTo>
                        <a:pt x="52" y="13"/>
                        <a:pt x="51" y="12"/>
                        <a:pt x="51" y="10"/>
                      </a:cubicBezTo>
                      <a:cubicBezTo>
                        <a:pt x="51" y="2"/>
                        <a:pt x="51" y="2"/>
                        <a:pt x="51" y="2"/>
                      </a:cubicBezTo>
                      <a:cubicBezTo>
                        <a:pt x="51" y="1"/>
                        <a:pt x="50" y="0"/>
                        <a:pt x="49" y="0"/>
                      </a:cubicBezTo>
                      <a:cubicBezTo>
                        <a:pt x="49" y="0"/>
                        <a:pt x="49" y="0"/>
                        <a:pt x="49" y="0"/>
                      </a:cubicBezTo>
                      <a:cubicBezTo>
                        <a:pt x="48" y="0"/>
                        <a:pt x="47" y="1"/>
                        <a:pt x="47" y="2"/>
                      </a:cubicBezTo>
                      <a:cubicBezTo>
                        <a:pt x="47" y="10"/>
                        <a:pt x="47" y="10"/>
                        <a:pt x="47" y="10"/>
                      </a:cubicBezTo>
                      <a:cubicBezTo>
                        <a:pt x="47" y="12"/>
                        <a:pt x="45" y="13"/>
                        <a:pt x="43" y="13"/>
                      </a:cubicBezTo>
                      <a:cubicBezTo>
                        <a:pt x="13" y="13"/>
                        <a:pt x="13" y="13"/>
                        <a:pt x="13" y="13"/>
                      </a:cubicBezTo>
                      <a:cubicBezTo>
                        <a:pt x="6" y="13"/>
                        <a:pt x="0" y="19"/>
                        <a:pt x="0" y="26"/>
                      </a:cubicBezTo>
                      <a:cubicBezTo>
                        <a:pt x="0" y="30"/>
                        <a:pt x="0" y="30"/>
                        <a:pt x="0" y="30"/>
                      </a:cubicBezTo>
                      <a:cubicBezTo>
                        <a:pt x="0" y="31"/>
                        <a:pt x="1" y="32"/>
                        <a:pt x="2" y="32"/>
                      </a:cubicBezTo>
                      <a:close/>
                    </a:path>
                  </a:pathLst>
                </a:custGeom>
                <a:solidFill>
                  <a:schemeClr val="accent6">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6" name="Freeform 830">
                  <a:extLst>
                    <a:ext uri="{FF2B5EF4-FFF2-40B4-BE49-F238E27FC236}">
                      <a16:creationId xmlns:a16="http://schemas.microsoft.com/office/drawing/2014/main" id="{50E50292-DF17-4E02-9CBE-B599F5FE703D}"/>
                    </a:ext>
                  </a:extLst>
                </p:cNvPr>
                <p:cNvSpPr>
                  <a:spLocks/>
                </p:cNvSpPr>
                <p:nvPr/>
              </p:nvSpPr>
              <p:spPr bwMode="auto">
                <a:xfrm>
                  <a:off x="7847013" y="2874963"/>
                  <a:ext cx="142875" cy="128588"/>
                </a:xfrm>
                <a:custGeom>
                  <a:avLst/>
                  <a:gdLst/>
                  <a:ahLst/>
                  <a:cxnLst>
                    <a:cxn ang="0">
                      <a:pos x="8" y="36"/>
                    </a:cxn>
                    <a:cxn ang="0">
                      <a:pos x="18" y="36"/>
                    </a:cxn>
                    <a:cxn ang="0">
                      <a:pos x="22" y="36"/>
                    </a:cxn>
                    <a:cxn ang="0">
                      <a:pos x="32" y="36"/>
                    </a:cxn>
                    <a:cxn ang="0">
                      <a:pos x="40" y="28"/>
                    </a:cxn>
                    <a:cxn ang="0">
                      <a:pos x="40" y="8"/>
                    </a:cxn>
                    <a:cxn ang="0">
                      <a:pos x="32" y="0"/>
                    </a:cxn>
                    <a:cxn ang="0">
                      <a:pos x="8" y="0"/>
                    </a:cxn>
                    <a:cxn ang="0">
                      <a:pos x="0" y="8"/>
                    </a:cxn>
                    <a:cxn ang="0">
                      <a:pos x="0" y="28"/>
                    </a:cxn>
                    <a:cxn ang="0">
                      <a:pos x="8" y="36"/>
                    </a:cxn>
                  </a:cxnLst>
                  <a:rect l="0" t="0" r="r" b="b"/>
                  <a:pathLst>
                    <a:path w="40" h="36">
                      <a:moveTo>
                        <a:pt x="8" y="36"/>
                      </a:moveTo>
                      <a:cubicBezTo>
                        <a:pt x="18" y="36"/>
                        <a:pt x="18" y="36"/>
                        <a:pt x="18" y="36"/>
                      </a:cubicBezTo>
                      <a:cubicBezTo>
                        <a:pt x="22" y="36"/>
                        <a:pt x="22" y="36"/>
                        <a:pt x="22" y="36"/>
                      </a:cubicBezTo>
                      <a:cubicBezTo>
                        <a:pt x="32" y="36"/>
                        <a:pt x="32" y="36"/>
                        <a:pt x="32" y="36"/>
                      </a:cubicBezTo>
                      <a:cubicBezTo>
                        <a:pt x="36" y="36"/>
                        <a:pt x="40" y="32"/>
                        <a:pt x="40" y="28"/>
                      </a:cubicBezTo>
                      <a:cubicBezTo>
                        <a:pt x="40" y="8"/>
                        <a:pt x="40" y="8"/>
                        <a:pt x="40" y="8"/>
                      </a:cubicBezTo>
                      <a:cubicBezTo>
                        <a:pt x="40" y="3"/>
                        <a:pt x="36" y="0"/>
                        <a:pt x="32" y="0"/>
                      </a:cubicBezTo>
                      <a:cubicBezTo>
                        <a:pt x="8" y="0"/>
                        <a:pt x="8" y="0"/>
                        <a:pt x="8" y="0"/>
                      </a:cubicBezTo>
                      <a:cubicBezTo>
                        <a:pt x="4" y="0"/>
                        <a:pt x="0" y="3"/>
                        <a:pt x="0" y="8"/>
                      </a:cubicBezTo>
                      <a:cubicBezTo>
                        <a:pt x="0" y="28"/>
                        <a:pt x="0" y="28"/>
                        <a:pt x="0" y="28"/>
                      </a:cubicBezTo>
                      <a:cubicBezTo>
                        <a:pt x="0" y="32"/>
                        <a:pt x="4" y="36"/>
                        <a:pt x="8" y="36"/>
                      </a:cubicBezTo>
                      <a:close/>
                    </a:path>
                  </a:pathLst>
                </a:custGeom>
                <a:solidFill>
                  <a:schemeClr val="accent6">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7" name="Freeform 831">
                  <a:extLst>
                    <a:ext uri="{FF2B5EF4-FFF2-40B4-BE49-F238E27FC236}">
                      <a16:creationId xmlns:a16="http://schemas.microsoft.com/office/drawing/2014/main" id="{8E24631B-4D5F-447E-B786-BFCBE553EC2D}"/>
                    </a:ext>
                  </a:extLst>
                </p:cNvPr>
                <p:cNvSpPr>
                  <a:spLocks/>
                </p:cNvSpPr>
                <p:nvPr/>
              </p:nvSpPr>
              <p:spPr bwMode="auto">
                <a:xfrm>
                  <a:off x="7700963" y="3148013"/>
                  <a:ext cx="103188" cy="96838"/>
                </a:xfrm>
                <a:custGeom>
                  <a:avLst/>
                  <a:gdLst/>
                  <a:ahLst/>
                  <a:cxnLst>
                    <a:cxn ang="0">
                      <a:pos x="23" y="0"/>
                    </a:cxn>
                    <a:cxn ang="0">
                      <a:pos x="6" y="0"/>
                    </a:cxn>
                    <a:cxn ang="0">
                      <a:pos x="0" y="6"/>
                    </a:cxn>
                    <a:cxn ang="0">
                      <a:pos x="0" y="21"/>
                    </a:cxn>
                    <a:cxn ang="0">
                      <a:pos x="6" y="27"/>
                    </a:cxn>
                    <a:cxn ang="0">
                      <a:pos x="23" y="27"/>
                    </a:cxn>
                    <a:cxn ang="0">
                      <a:pos x="29" y="21"/>
                    </a:cxn>
                    <a:cxn ang="0">
                      <a:pos x="29" y="6"/>
                    </a:cxn>
                    <a:cxn ang="0">
                      <a:pos x="23" y="0"/>
                    </a:cxn>
                  </a:cxnLst>
                  <a:rect l="0" t="0" r="r" b="b"/>
                  <a:pathLst>
                    <a:path w="29" h="27">
                      <a:moveTo>
                        <a:pt x="23" y="0"/>
                      </a:moveTo>
                      <a:cubicBezTo>
                        <a:pt x="6" y="0"/>
                        <a:pt x="6" y="0"/>
                        <a:pt x="6" y="0"/>
                      </a:cubicBezTo>
                      <a:cubicBezTo>
                        <a:pt x="2" y="0"/>
                        <a:pt x="0" y="3"/>
                        <a:pt x="0" y="6"/>
                      </a:cubicBezTo>
                      <a:cubicBezTo>
                        <a:pt x="0" y="21"/>
                        <a:pt x="0" y="21"/>
                        <a:pt x="0" y="21"/>
                      </a:cubicBezTo>
                      <a:cubicBezTo>
                        <a:pt x="0" y="24"/>
                        <a:pt x="2" y="27"/>
                        <a:pt x="6" y="27"/>
                      </a:cubicBezTo>
                      <a:cubicBezTo>
                        <a:pt x="23" y="27"/>
                        <a:pt x="23" y="27"/>
                        <a:pt x="23" y="27"/>
                      </a:cubicBezTo>
                      <a:cubicBezTo>
                        <a:pt x="27" y="27"/>
                        <a:pt x="29" y="24"/>
                        <a:pt x="29" y="21"/>
                      </a:cubicBezTo>
                      <a:cubicBezTo>
                        <a:pt x="29" y="6"/>
                        <a:pt x="29" y="6"/>
                        <a:pt x="29" y="6"/>
                      </a:cubicBezTo>
                      <a:cubicBezTo>
                        <a:pt x="29" y="3"/>
                        <a:pt x="27" y="0"/>
                        <a:pt x="23" y="0"/>
                      </a:cubicBezTo>
                      <a:close/>
                    </a:path>
                  </a:pathLst>
                </a:custGeom>
                <a:solidFill>
                  <a:schemeClr val="accent6">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8" name="Freeform 832">
                  <a:extLst>
                    <a:ext uri="{FF2B5EF4-FFF2-40B4-BE49-F238E27FC236}">
                      <a16:creationId xmlns:a16="http://schemas.microsoft.com/office/drawing/2014/main" id="{DDCBB72D-CDB7-4D5C-B83A-15F9C16E1DD5}"/>
                    </a:ext>
                  </a:extLst>
                </p:cNvPr>
                <p:cNvSpPr>
                  <a:spLocks/>
                </p:cNvSpPr>
                <p:nvPr/>
              </p:nvSpPr>
              <p:spPr bwMode="auto">
                <a:xfrm>
                  <a:off x="7864475" y="3148013"/>
                  <a:ext cx="106363" cy="96838"/>
                </a:xfrm>
                <a:custGeom>
                  <a:avLst/>
                  <a:gdLst/>
                  <a:ahLst/>
                  <a:cxnLst>
                    <a:cxn ang="0">
                      <a:pos x="24" y="0"/>
                    </a:cxn>
                    <a:cxn ang="0">
                      <a:pos x="6" y="0"/>
                    </a:cxn>
                    <a:cxn ang="0">
                      <a:pos x="0" y="6"/>
                    </a:cxn>
                    <a:cxn ang="0">
                      <a:pos x="0" y="21"/>
                    </a:cxn>
                    <a:cxn ang="0">
                      <a:pos x="6" y="27"/>
                    </a:cxn>
                    <a:cxn ang="0">
                      <a:pos x="24" y="27"/>
                    </a:cxn>
                    <a:cxn ang="0">
                      <a:pos x="30" y="21"/>
                    </a:cxn>
                    <a:cxn ang="0">
                      <a:pos x="30" y="6"/>
                    </a:cxn>
                    <a:cxn ang="0">
                      <a:pos x="24" y="0"/>
                    </a:cxn>
                  </a:cxnLst>
                  <a:rect l="0" t="0" r="r" b="b"/>
                  <a:pathLst>
                    <a:path w="30" h="27">
                      <a:moveTo>
                        <a:pt x="24" y="0"/>
                      </a:moveTo>
                      <a:cubicBezTo>
                        <a:pt x="6" y="0"/>
                        <a:pt x="6" y="0"/>
                        <a:pt x="6" y="0"/>
                      </a:cubicBezTo>
                      <a:cubicBezTo>
                        <a:pt x="3" y="0"/>
                        <a:pt x="0" y="3"/>
                        <a:pt x="0" y="6"/>
                      </a:cubicBezTo>
                      <a:cubicBezTo>
                        <a:pt x="0" y="21"/>
                        <a:pt x="0" y="21"/>
                        <a:pt x="0" y="21"/>
                      </a:cubicBezTo>
                      <a:cubicBezTo>
                        <a:pt x="0" y="24"/>
                        <a:pt x="3" y="27"/>
                        <a:pt x="6" y="27"/>
                      </a:cubicBezTo>
                      <a:cubicBezTo>
                        <a:pt x="24" y="27"/>
                        <a:pt x="24" y="27"/>
                        <a:pt x="24" y="27"/>
                      </a:cubicBezTo>
                      <a:cubicBezTo>
                        <a:pt x="27" y="27"/>
                        <a:pt x="30" y="24"/>
                        <a:pt x="30" y="21"/>
                      </a:cubicBezTo>
                      <a:cubicBezTo>
                        <a:pt x="30" y="6"/>
                        <a:pt x="30" y="6"/>
                        <a:pt x="30" y="6"/>
                      </a:cubicBezTo>
                      <a:cubicBezTo>
                        <a:pt x="30" y="3"/>
                        <a:pt x="27" y="0"/>
                        <a:pt x="24" y="0"/>
                      </a:cubicBezTo>
                      <a:close/>
                    </a:path>
                  </a:pathLst>
                </a:custGeom>
                <a:solidFill>
                  <a:schemeClr val="accent6">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9" name="Freeform 833">
                  <a:extLst>
                    <a:ext uri="{FF2B5EF4-FFF2-40B4-BE49-F238E27FC236}">
                      <a16:creationId xmlns:a16="http://schemas.microsoft.com/office/drawing/2014/main" id="{C4BC1922-8D50-4B19-BD21-2C3B4274A5DE}"/>
                    </a:ext>
                  </a:extLst>
                </p:cNvPr>
                <p:cNvSpPr>
                  <a:spLocks/>
                </p:cNvSpPr>
                <p:nvPr/>
              </p:nvSpPr>
              <p:spPr bwMode="auto">
                <a:xfrm>
                  <a:off x="8027988" y="3148013"/>
                  <a:ext cx="107950" cy="96838"/>
                </a:xfrm>
                <a:custGeom>
                  <a:avLst/>
                  <a:gdLst/>
                  <a:ahLst/>
                  <a:cxnLst>
                    <a:cxn ang="0">
                      <a:pos x="24" y="0"/>
                    </a:cxn>
                    <a:cxn ang="0">
                      <a:pos x="6" y="0"/>
                    </a:cxn>
                    <a:cxn ang="0">
                      <a:pos x="0" y="6"/>
                    </a:cxn>
                    <a:cxn ang="0">
                      <a:pos x="0" y="21"/>
                    </a:cxn>
                    <a:cxn ang="0">
                      <a:pos x="6" y="27"/>
                    </a:cxn>
                    <a:cxn ang="0">
                      <a:pos x="24" y="27"/>
                    </a:cxn>
                    <a:cxn ang="0">
                      <a:pos x="30" y="21"/>
                    </a:cxn>
                    <a:cxn ang="0">
                      <a:pos x="30" y="6"/>
                    </a:cxn>
                    <a:cxn ang="0">
                      <a:pos x="24" y="0"/>
                    </a:cxn>
                  </a:cxnLst>
                  <a:rect l="0" t="0" r="r" b="b"/>
                  <a:pathLst>
                    <a:path w="30" h="27">
                      <a:moveTo>
                        <a:pt x="24" y="0"/>
                      </a:moveTo>
                      <a:cubicBezTo>
                        <a:pt x="6" y="0"/>
                        <a:pt x="6" y="0"/>
                        <a:pt x="6" y="0"/>
                      </a:cubicBezTo>
                      <a:cubicBezTo>
                        <a:pt x="3" y="0"/>
                        <a:pt x="0" y="3"/>
                        <a:pt x="0" y="6"/>
                      </a:cubicBezTo>
                      <a:cubicBezTo>
                        <a:pt x="0" y="21"/>
                        <a:pt x="0" y="21"/>
                        <a:pt x="0" y="21"/>
                      </a:cubicBezTo>
                      <a:cubicBezTo>
                        <a:pt x="0" y="24"/>
                        <a:pt x="3" y="27"/>
                        <a:pt x="6" y="27"/>
                      </a:cubicBezTo>
                      <a:cubicBezTo>
                        <a:pt x="24" y="27"/>
                        <a:pt x="24" y="27"/>
                        <a:pt x="24" y="27"/>
                      </a:cubicBezTo>
                      <a:cubicBezTo>
                        <a:pt x="27" y="27"/>
                        <a:pt x="30" y="24"/>
                        <a:pt x="30" y="21"/>
                      </a:cubicBezTo>
                      <a:cubicBezTo>
                        <a:pt x="30" y="6"/>
                        <a:pt x="30" y="6"/>
                        <a:pt x="30" y="6"/>
                      </a:cubicBezTo>
                      <a:cubicBezTo>
                        <a:pt x="30" y="3"/>
                        <a:pt x="27" y="0"/>
                        <a:pt x="24" y="0"/>
                      </a:cubicBezTo>
                      <a:close/>
                    </a:path>
                  </a:pathLst>
                </a:custGeom>
                <a:solidFill>
                  <a:schemeClr val="accent6">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34" name="Content Placeholder 2">
                <a:extLst>
                  <a:ext uri="{FF2B5EF4-FFF2-40B4-BE49-F238E27FC236}">
                    <a16:creationId xmlns:a16="http://schemas.microsoft.com/office/drawing/2014/main" id="{F84143EE-6693-4BB2-A6C0-92217668DA3C}"/>
                  </a:ext>
                </a:extLst>
              </p:cNvPr>
              <p:cNvSpPr txBox="1">
                <a:spLocks/>
              </p:cNvSpPr>
              <p:nvPr/>
            </p:nvSpPr>
            <p:spPr>
              <a:xfrm>
                <a:off x="7086600" y="3503319"/>
                <a:ext cx="1684696" cy="74483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i="1">
                    <a:solidFill>
                      <a:srgbClr val="0070C0"/>
                    </a:solidFill>
                    <a:latin typeface="Times New Roman" panose="02020603050405020304" pitchFamily="18" charset="0"/>
                    <a:cs typeface="Times New Roman" panose="02020603050405020304" pitchFamily="18" charset="0"/>
                  </a:rPr>
                  <a:t>Kiểm tra và thử nghiệm</a:t>
                </a:r>
                <a:endParaRPr lang="en-US" sz="2400" i="1" dirty="0">
                  <a:solidFill>
                    <a:srgbClr val="0070C0"/>
                  </a:solidFill>
                  <a:latin typeface="Times New Roman" panose="02020603050405020304" pitchFamily="18" charset="0"/>
                  <a:cs typeface="Times New Roman" panose="02020603050405020304" pitchFamily="18" charset="0"/>
                </a:endParaRPr>
              </a:p>
            </p:txBody>
          </p:sp>
        </p:grpSp>
        <p:grpSp>
          <p:nvGrpSpPr>
            <p:cNvPr id="16" name="Group 15">
              <a:extLst>
                <a:ext uri="{FF2B5EF4-FFF2-40B4-BE49-F238E27FC236}">
                  <a16:creationId xmlns:a16="http://schemas.microsoft.com/office/drawing/2014/main" id="{4462A1B0-E67D-42BD-B2A6-2E6306496769}"/>
                </a:ext>
              </a:extLst>
            </p:cNvPr>
            <p:cNvGrpSpPr/>
            <p:nvPr/>
          </p:nvGrpSpPr>
          <p:grpSpPr>
            <a:xfrm>
              <a:off x="881864" y="1646200"/>
              <a:ext cx="675704" cy="700900"/>
              <a:chOff x="881864" y="1276350"/>
              <a:chExt cx="675704" cy="700900"/>
            </a:xfrm>
          </p:grpSpPr>
          <p:sp>
            <p:nvSpPr>
              <p:cNvPr id="29" name="Freeform 1304">
                <a:extLst>
                  <a:ext uri="{FF2B5EF4-FFF2-40B4-BE49-F238E27FC236}">
                    <a16:creationId xmlns:a16="http://schemas.microsoft.com/office/drawing/2014/main" id="{4C70716B-EACF-40D3-BA75-C8A7CEFAFF6A}"/>
                  </a:ext>
                </a:extLst>
              </p:cNvPr>
              <p:cNvSpPr>
                <a:spLocks/>
              </p:cNvSpPr>
              <p:nvPr/>
            </p:nvSpPr>
            <p:spPr bwMode="auto">
              <a:xfrm>
                <a:off x="914400" y="1276350"/>
                <a:ext cx="609600" cy="700900"/>
              </a:xfrm>
              <a:custGeom>
                <a:avLst/>
                <a:gdLst/>
                <a:ahLst/>
                <a:cxnLst>
                  <a:cxn ang="0">
                    <a:pos x="0" y="178"/>
                  </a:cxn>
                  <a:cxn ang="0">
                    <a:pos x="180" y="0"/>
                  </a:cxn>
                  <a:cxn ang="0">
                    <a:pos x="358" y="178"/>
                  </a:cxn>
                  <a:cxn ang="0">
                    <a:pos x="207" y="347"/>
                  </a:cxn>
                  <a:cxn ang="0">
                    <a:pos x="176" y="407"/>
                  </a:cxn>
                  <a:cxn ang="0">
                    <a:pos x="148" y="347"/>
                  </a:cxn>
                  <a:cxn ang="0">
                    <a:pos x="0" y="178"/>
                  </a:cxn>
                </a:cxnLst>
                <a:rect l="0" t="0" r="r" b="b"/>
                <a:pathLst>
                  <a:path w="358" h="407">
                    <a:moveTo>
                      <a:pt x="0" y="178"/>
                    </a:moveTo>
                    <a:cubicBezTo>
                      <a:pt x="0" y="80"/>
                      <a:pt x="80" y="0"/>
                      <a:pt x="180" y="0"/>
                    </a:cubicBezTo>
                    <a:cubicBezTo>
                      <a:pt x="278" y="0"/>
                      <a:pt x="358" y="80"/>
                      <a:pt x="358" y="178"/>
                    </a:cubicBezTo>
                    <a:cubicBezTo>
                      <a:pt x="358" y="263"/>
                      <a:pt x="293" y="334"/>
                      <a:pt x="207" y="347"/>
                    </a:cubicBezTo>
                    <a:cubicBezTo>
                      <a:pt x="176" y="407"/>
                      <a:pt x="176" y="407"/>
                      <a:pt x="176" y="407"/>
                    </a:cubicBezTo>
                    <a:cubicBezTo>
                      <a:pt x="148" y="347"/>
                      <a:pt x="148" y="347"/>
                      <a:pt x="148" y="347"/>
                    </a:cubicBezTo>
                    <a:cubicBezTo>
                      <a:pt x="63" y="331"/>
                      <a:pt x="0" y="260"/>
                      <a:pt x="0" y="178"/>
                    </a:cubicBezTo>
                    <a:close/>
                  </a:path>
                </a:pathLst>
              </a:custGeom>
              <a:solidFill>
                <a:srgbClr val="F89466"/>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0" name="Content Placeholder 2">
                <a:extLst>
                  <a:ext uri="{FF2B5EF4-FFF2-40B4-BE49-F238E27FC236}">
                    <a16:creationId xmlns:a16="http://schemas.microsoft.com/office/drawing/2014/main" id="{29FC286E-7B6D-4DF4-872A-65C80EAB9D63}"/>
                  </a:ext>
                </a:extLst>
              </p:cNvPr>
              <p:cNvSpPr txBox="1">
                <a:spLocks/>
              </p:cNvSpPr>
              <p:nvPr/>
            </p:nvSpPr>
            <p:spPr>
              <a:xfrm>
                <a:off x="881864" y="1400338"/>
                <a:ext cx="675704" cy="354327"/>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200">
                    <a:solidFill>
                      <a:schemeClr val="bg1">
                        <a:lumMod val="95000"/>
                      </a:schemeClr>
                    </a:solidFill>
                    <a:latin typeface="Times New Roman" panose="02020603050405020304" pitchFamily="18" charset="0"/>
                    <a:ea typeface="Open Sans" pitchFamily="34" charset="0"/>
                    <a:cs typeface="Times New Roman" panose="02020603050405020304" pitchFamily="18" charset="0"/>
                  </a:rPr>
                  <a:t>Tuần </a:t>
                </a:r>
                <a:r>
                  <a:rPr lang="en-US" sz="2400" spc="-200" smtClean="0">
                    <a:solidFill>
                      <a:schemeClr val="bg1">
                        <a:lumMod val="95000"/>
                      </a:schemeClr>
                    </a:solidFill>
                    <a:latin typeface="Times New Roman" panose="02020603050405020304" pitchFamily="18" charset="0"/>
                    <a:ea typeface="Open Sans" pitchFamily="34" charset="0"/>
                    <a:cs typeface="Times New Roman" panose="02020603050405020304" pitchFamily="18" charset="0"/>
                  </a:rPr>
                  <a:t>1</a:t>
                </a:r>
                <a:endParaRPr lang="en-US" sz="2400" spc="-200" dirty="0">
                  <a:solidFill>
                    <a:schemeClr val="bg1">
                      <a:lumMod val="95000"/>
                    </a:schemeClr>
                  </a:solidFill>
                  <a:latin typeface="Times New Roman" panose="02020603050405020304" pitchFamily="18" charset="0"/>
                  <a:ea typeface="Open Sans" pitchFamily="34"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915BA5F6-9F83-45D1-8E93-51492F1A4D96}"/>
                </a:ext>
              </a:extLst>
            </p:cNvPr>
            <p:cNvGrpSpPr/>
            <p:nvPr/>
          </p:nvGrpSpPr>
          <p:grpSpPr>
            <a:xfrm>
              <a:off x="2568766" y="1646200"/>
              <a:ext cx="675702" cy="700900"/>
              <a:chOff x="2568766" y="1276350"/>
              <a:chExt cx="675702" cy="700900"/>
            </a:xfrm>
          </p:grpSpPr>
          <p:sp>
            <p:nvSpPr>
              <p:cNvPr id="27" name="Freeform 1304">
                <a:extLst>
                  <a:ext uri="{FF2B5EF4-FFF2-40B4-BE49-F238E27FC236}">
                    <a16:creationId xmlns:a16="http://schemas.microsoft.com/office/drawing/2014/main" id="{F6E378DA-7DC0-4560-96B8-A7E853C3DE70}"/>
                  </a:ext>
                </a:extLst>
              </p:cNvPr>
              <p:cNvSpPr>
                <a:spLocks/>
              </p:cNvSpPr>
              <p:nvPr/>
            </p:nvSpPr>
            <p:spPr bwMode="auto">
              <a:xfrm>
                <a:off x="2590800" y="1276350"/>
                <a:ext cx="609600" cy="700900"/>
              </a:xfrm>
              <a:custGeom>
                <a:avLst/>
                <a:gdLst/>
                <a:ahLst/>
                <a:cxnLst>
                  <a:cxn ang="0">
                    <a:pos x="0" y="178"/>
                  </a:cxn>
                  <a:cxn ang="0">
                    <a:pos x="180" y="0"/>
                  </a:cxn>
                  <a:cxn ang="0">
                    <a:pos x="358" y="178"/>
                  </a:cxn>
                  <a:cxn ang="0">
                    <a:pos x="207" y="347"/>
                  </a:cxn>
                  <a:cxn ang="0">
                    <a:pos x="176" y="407"/>
                  </a:cxn>
                  <a:cxn ang="0">
                    <a:pos x="148" y="347"/>
                  </a:cxn>
                  <a:cxn ang="0">
                    <a:pos x="0" y="178"/>
                  </a:cxn>
                </a:cxnLst>
                <a:rect l="0" t="0" r="r" b="b"/>
                <a:pathLst>
                  <a:path w="358" h="407">
                    <a:moveTo>
                      <a:pt x="0" y="178"/>
                    </a:moveTo>
                    <a:cubicBezTo>
                      <a:pt x="0" y="80"/>
                      <a:pt x="80" y="0"/>
                      <a:pt x="180" y="0"/>
                    </a:cubicBezTo>
                    <a:cubicBezTo>
                      <a:pt x="278" y="0"/>
                      <a:pt x="358" y="80"/>
                      <a:pt x="358" y="178"/>
                    </a:cubicBezTo>
                    <a:cubicBezTo>
                      <a:pt x="358" y="263"/>
                      <a:pt x="293" y="334"/>
                      <a:pt x="207" y="347"/>
                    </a:cubicBezTo>
                    <a:cubicBezTo>
                      <a:pt x="176" y="407"/>
                      <a:pt x="176" y="407"/>
                      <a:pt x="176" y="407"/>
                    </a:cubicBezTo>
                    <a:cubicBezTo>
                      <a:pt x="148" y="347"/>
                      <a:pt x="148" y="347"/>
                      <a:pt x="148" y="347"/>
                    </a:cubicBezTo>
                    <a:cubicBezTo>
                      <a:pt x="63" y="331"/>
                      <a:pt x="0" y="260"/>
                      <a:pt x="0" y="178"/>
                    </a:cubicBezTo>
                    <a:close/>
                  </a:path>
                </a:pathLst>
              </a:custGeom>
              <a:solidFill>
                <a:srgbClr val="8DC9C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8" name="Content Placeholder 2">
                <a:extLst>
                  <a:ext uri="{FF2B5EF4-FFF2-40B4-BE49-F238E27FC236}">
                    <a16:creationId xmlns:a16="http://schemas.microsoft.com/office/drawing/2014/main" id="{30FA7178-A116-4537-82A3-8129625E7D7D}"/>
                  </a:ext>
                </a:extLst>
              </p:cNvPr>
              <p:cNvSpPr txBox="1">
                <a:spLocks/>
              </p:cNvSpPr>
              <p:nvPr/>
            </p:nvSpPr>
            <p:spPr>
              <a:xfrm>
                <a:off x="2568766" y="1378304"/>
                <a:ext cx="675702" cy="37636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200">
                    <a:solidFill>
                      <a:schemeClr val="bg1">
                        <a:lumMod val="95000"/>
                      </a:schemeClr>
                    </a:solidFill>
                    <a:latin typeface="Times New Roman" panose="02020603050405020304" pitchFamily="18" charset="0"/>
                    <a:ea typeface="Open Sans" pitchFamily="34" charset="0"/>
                    <a:cs typeface="Times New Roman" panose="02020603050405020304" pitchFamily="18" charset="0"/>
                  </a:rPr>
                  <a:t>Tuần </a:t>
                </a:r>
                <a:r>
                  <a:rPr lang="en-US" sz="2400" spc="-200" smtClean="0">
                    <a:solidFill>
                      <a:schemeClr val="bg1">
                        <a:lumMod val="95000"/>
                      </a:schemeClr>
                    </a:solidFill>
                    <a:latin typeface="Times New Roman" panose="02020603050405020304" pitchFamily="18" charset="0"/>
                    <a:ea typeface="Open Sans" pitchFamily="34" charset="0"/>
                    <a:cs typeface="Times New Roman" panose="02020603050405020304" pitchFamily="18" charset="0"/>
                  </a:rPr>
                  <a:t>2</a:t>
                </a:r>
                <a:endParaRPr lang="en-US" sz="2400" spc="-200" dirty="0">
                  <a:solidFill>
                    <a:schemeClr val="bg1">
                      <a:lumMod val="95000"/>
                    </a:schemeClr>
                  </a:solidFill>
                  <a:latin typeface="Times New Roman" panose="02020603050405020304" pitchFamily="18" charset="0"/>
                  <a:ea typeface="Open Sans" pitchFamily="34" charset="0"/>
                  <a:cs typeface="Times New Roman" panose="02020603050405020304" pitchFamily="18" charset="0"/>
                </a:endParaRPr>
              </a:p>
            </p:txBody>
          </p:sp>
        </p:grpSp>
        <p:grpSp>
          <p:nvGrpSpPr>
            <p:cNvPr id="18" name="Group 17">
              <a:extLst>
                <a:ext uri="{FF2B5EF4-FFF2-40B4-BE49-F238E27FC236}">
                  <a16:creationId xmlns:a16="http://schemas.microsoft.com/office/drawing/2014/main" id="{5361D886-650F-4993-AFA3-811D1131A199}"/>
                </a:ext>
              </a:extLst>
            </p:cNvPr>
            <p:cNvGrpSpPr/>
            <p:nvPr/>
          </p:nvGrpSpPr>
          <p:grpSpPr>
            <a:xfrm>
              <a:off x="4089140" y="1646200"/>
              <a:ext cx="962546" cy="700900"/>
              <a:chOff x="4089140" y="1276350"/>
              <a:chExt cx="962546" cy="700900"/>
            </a:xfrm>
          </p:grpSpPr>
          <p:sp>
            <p:nvSpPr>
              <p:cNvPr id="25" name="Freeform 1304">
                <a:extLst>
                  <a:ext uri="{FF2B5EF4-FFF2-40B4-BE49-F238E27FC236}">
                    <a16:creationId xmlns:a16="http://schemas.microsoft.com/office/drawing/2014/main" id="{7518AB41-9C77-4E24-9134-958C06668659}"/>
                  </a:ext>
                </a:extLst>
              </p:cNvPr>
              <p:cNvSpPr>
                <a:spLocks/>
              </p:cNvSpPr>
              <p:nvPr/>
            </p:nvSpPr>
            <p:spPr bwMode="auto">
              <a:xfrm>
                <a:off x="4267200" y="1276350"/>
                <a:ext cx="609600" cy="700900"/>
              </a:xfrm>
              <a:custGeom>
                <a:avLst/>
                <a:gdLst/>
                <a:ahLst/>
                <a:cxnLst>
                  <a:cxn ang="0">
                    <a:pos x="0" y="178"/>
                  </a:cxn>
                  <a:cxn ang="0">
                    <a:pos x="180" y="0"/>
                  </a:cxn>
                  <a:cxn ang="0">
                    <a:pos x="358" y="178"/>
                  </a:cxn>
                  <a:cxn ang="0">
                    <a:pos x="207" y="347"/>
                  </a:cxn>
                  <a:cxn ang="0">
                    <a:pos x="176" y="407"/>
                  </a:cxn>
                  <a:cxn ang="0">
                    <a:pos x="148" y="347"/>
                  </a:cxn>
                  <a:cxn ang="0">
                    <a:pos x="0" y="178"/>
                  </a:cxn>
                </a:cxnLst>
                <a:rect l="0" t="0" r="r" b="b"/>
                <a:pathLst>
                  <a:path w="358" h="407">
                    <a:moveTo>
                      <a:pt x="0" y="178"/>
                    </a:moveTo>
                    <a:cubicBezTo>
                      <a:pt x="0" y="80"/>
                      <a:pt x="80" y="0"/>
                      <a:pt x="180" y="0"/>
                    </a:cubicBezTo>
                    <a:cubicBezTo>
                      <a:pt x="278" y="0"/>
                      <a:pt x="358" y="80"/>
                      <a:pt x="358" y="178"/>
                    </a:cubicBezTo>
                    <a:cubicBezTo>
                      <a:pt x="358" y="263"/>
                      <a:pt x="293" y="334"/>
                      <a:pt x="207" y="347"/>
                    </a:cubicBezTo>
                    <a:cubicBezTo>
                      <a:pt x="176" y="407"/>
                      <a:pt x="176" y="407"/>
                      <a:pt x="176" y="407"/>
                    </a:cubicBezTo>
                    <a:cubicBezTo>
                      <a:pt x="148" y="347"/>
                      <a:pt x="148" y="347"/>
                      <a:pt x="148" y="347"/>
                    </a:cubicBezTo>
                    <a:cubicBezTo>
                      <a:pt x="63" y="331"/>
                      <a:pt x="0" y="260"/>
                      <a:pt x="0" y="178"/>
                    </a:cubicBezTo>
                    <a:close/>
                  </a:path>
                </a:pathLst>
              </a:custGeom>
              <a:solidFill>
                <a:srgbClr val="FFC000"/>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6" name="Content Placeholder 2">
                <a:extLst>
                  <a:ext uri="{FF2B5EF4-FFF2-40B4-BE49-F238E27FC236}">
                    <a16:creationId xmlns:a16="http://schemas.microsoft.com/office/drawing/2014/main" id="{CDDD92B5-1DFF-43B3-9673-3C464D161D25}"/>
                  </a:ext>
                </a:extLst>
              </p:cNvPr>
              <p:cNvSpPr txBox="1">
                <a:spLocks/>
              </p:cNvSpPr>
              <p:nvPr/>
            </p:nvSpPr>
            <p:spPr>
              <a:xfrm>
                <a:off x="4089140" y="1279943"/>
                <a:ext cx="962546" cy="617913"/>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spc="-200">
                    <a:solidFill>
                      <a:schemeClr val="bg1">
                        <a:lumMod val="95000"/>
                      </a:schemeClr>
                    </a:solidFill>
                    <a:latin typeface="Times New Roman" panose="02020603050405020304" pitchFamily="18" charset="0"/>
                    <a:ea typeface="Open Sans" pitchFamily="34" charset="0"/>
                    <a:cs typeface="Times New Roman" panose="02020603050405020304" pitchFamily="18" charset="0"/>
                  </a:rPr>
                  <a:t>Tuần </a:t>
                </a:r>
                <a:r>
                  <a:rPr lang="en-US" sz="2000" spc="-200" smtClean="0">
                    <a:solidFill>
                      <a:schemeClr val="bg1">
                        <a:lumMod val="95000"/>
                      </a:schemeClr>
                    </a:solidFill>
                    <a:latin typeface="Times New Roman" panose="02020603050405020304" pitchFamily="18" charset="0"/>
                    <a:ea typeface="Open Sans" pitchFamily="34" charset="0"/>
                    <a:cs typeface="Times New Roman" panose="02020603050405020304" pitchFamily="18" charset="0"/>
                  </a:rPr>
                  <a:t>3+4+5+6</a:t>
                </a:r>
                <a:endParaRPr lang="en-US" sz="2000" spc="-200" dirty="0">
                  <a:solidFill>
                    <a:schemeClr val="bg1">
                      <a:lumMod val="95000"/>
                    </a:schemeClr>
                  </a:solidFill>
                  <a:latin typeface="Times New Roman" panose="02020603050405020304" pitchFamily="18" charset="0"/>
                  <a:ea typeface="Open Sans" pitchFamily="34" charset="0"/>
                  <a:cs typeface="Times New Roman" panose="02020603050405020304" pitchFamily="18" charset="0"/>
                </a:endParaRPr>
              </a:p>
            </p:txBody>
          </p:sp>
        </p:grpSp>
        <p:grpSp>
          <p:nvGrpSpPr>
            <p:cNvPr id="19" name="Group 18">
              <a:extLst>
                <a:ext uri="{FF2B5EF4-FFF2-40B4-BE49-F238E27FC236}">
                  <a16:creationId xmlns:a16="http://schemas.microsoft.com/office/drawing/2014/main" id="{5243FD67-A74F-482D-8454-C4A8B068341C}"/>
                </a:ext>
              </a:extLst>
            </p:cNvPr>
            <p:cNvGrpSpPr/>
            <p:nvPr/>
          </p:nvGrpSpPr>
          <p:grpSpPr>
            <a:xfrm>
              <a:off x="5896359" y="1646200"/>
              <a:ext cx="675702" cy="700900"/>
              <a:chOff x="5896359" y="1276350"/>
              <a:chExt cx="675702" cy="700900"/>
            </a:xfrm>
          </p:grpSpPr>
          <p:sp>
            <p:nvSpPr>
              <p:cNvPr id="23" name="Freeform 1304">
                <a:extLst>
                  <a:ext uri="{FF2B5EF4-FFF2-40B4-BE49-F238E27FC236}">
                    <a16:creationId xmlns:a16="http://schemas.microsoft.com/office/drawing/2014/main" id="{F14932B3-0BC5-4830-B58E-16D359E98C4D}"/>
                  </a:ext>
                </a:extLst>
              </p:cNvPr>
              <p:cNvSpPr>
                <a:spLocks/>
              </p:cNvSpPr>
              <p:nvPr/>
            </p:nvSpPr>
            <p:spPr bwMode="auto">
              <a:xfrm>
                <a:off x="5943600" y="1276350"/>
                <a:ext cx="609600" cy="700900"/>
              </a:xfrm>
              <a:custGeom>
                <a:avLst/>
                <a:gdLst/>
                <a:ahLst/>
                <a:cxnLst>
                  <a:cxn ang="0">
                    <a:pos x="0" y="178"/>
                  </a:cxn>
                  <a:cxn ang="0">
                    <a:pos x="180" y="0"/>
                  </a:cxn>
                  <a:cxn ang="0">
                    <a:pos x="358" y="178"/>
                  </a:cxn>
                  <a:cxn ang="0">
                    <a:pos x="207" y="347"/>
                  </a:cxn>
                  <a:cxn ang="0">
                    <a:pos x="176" y="407"/>
                  </a:cxn>
                  <a:cxn ang="0">
                    <a:pos x="148" y="347"/>
                  </a:cxn>
                  <a:cxn ang="0">
                    <a:pos x="0" y="178"/>
                  </a:cxn>
                </a:cxnLst>
                <a:rect l="0" t="0" r="r" b="b"/>
                <a:pathLst>
                  <a:path w="358" h="407">
                    <a:moveTo>
                      <a:pt x="0" y="178"/>
                    </a:moveTo>
                    <a:cubicBezTo>
                      <a:pt x="0" y="80"/>
                      <a:pt x="80" y="0"/>
                      <a:pt x="180" y="0"/>
                    </a:cubicBezTo>
                    <a:cubicBezTo>
                      <a:pt x="278" y="0"/>
                      <a:pt x="358" y="80"/>
                      <a:pt x="358" y="178"/>
                    </a:cubicBezTo>
                    <a:cubicBezTo>
                      <a:pt x="358" y="263"/>
                      <a:pt x="293" y="334"/>
                      <a:pt x="207" y="347"/>
                    </a:cubicBezTo>
                    <a:cubicBezTo>
                      <a:pt x="176" y="407"/>
                      <a:pt x="176" y="407"/>
                      <a:pt x="176" y="407"/>
                    </a:cubicBezTo>
                    <a:cubicBezTo>
                      <a:pt x="148" y="347"/>
                      <a:pt x="148" y="347"/>
                      <a:pt x="148" y="347"/>
                    </a:cubicBezTo>
                    <a:cubicBezTo>
                      <a:pt x="63" y="331"/>
                      <a:pt x="0" y="260"/>
                      <a:pt x="0" y="178"/>
                    </a:cubicBezTo>
                    <a:close/>
                  </a:path>
                </a:pathLst>
              </a:custGeom>
              <a:solidFill>
                <a:srgbClr val="EB6B5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4" name="Content Placeholder 2">
                <a:extLst>
                  <a:ext uri="{FF2B5EF4-FFF2-40B4-BE49-F238E27FC236}">
                    <a16:creationId xmlns:a16="http://schemas.microsoft.com/office/drawing/2014/main" id="{FB25AE29-DB7C-49F1-8A8D-3F6F5C34BA10}"/>
                  </a:ext>
                </a:extLst>
              </p:cNvPr>
              <p:cNvSpPr txBox="1">
                <a:spLocks/>
              </p:cNvSpPr>
              <p:nvPr/>
            </p:nvSpPr>
            <p:spPr>
              <a:xfrm>
                <a:off x="5896359" y="1317481"/>
                <a:ext cx="675702" cy="37636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spc="-200">
                    <a:solidFill>
                      <a:schemeClr val="bg1">
                        <a:lumMod val="95000"/>
                      </a:schemeClr>
                    </a:solidFill>
                    <a:latin typeface="Times New Roman" panose="02020603050405020304" pitchFamily="18" charset="0"/>
                    <a:ea typeface="Open Sans" pitchFamily="34" charset="0"/>
                    <a:cs typeface="Times New Roman" panose="02020603050405020304" pitchFamily="18" charset="0"/>
                  </a:rPr>
                  <a:t>Tuần </a:t>
                </a:r>
                <a:r>
                  <a:rPr lang="en-US" sz="2000" spc="-200" smtClean="0">
                    <a:solidFill>
                      <a:schemeClr val="bg1">
                        <a:lumMod val="95000"/>
                      </a:schemeClr>
                    </a:solidFill>
                    <a:latin typeface="Times New Roman" panose="02020603050405020304" pitchFamily="18" charset="0"/>
                    <a:ea typeface="Open Sans" pitchFamily="34" charset="0"/>
                    <a:cs typeface="Times New Roman" panose="02020603050405020304" pitchFamily="18" charset="0"/>
                  </a:rPr>
                  <a:t>7+8+9</a:t>
                </a:r>
                <a:endParaRPr lang="en-US" sz="2000" spc="-200" dirty="0">
                  <a:solidFill>
                    <a:schemeClr val="bg1">
                      <a:lumMod val="95000"/>
                    </a:schemeClr>
                  </a:solidFill>
                  <a:latin typeface="Times New Roman" panose="02020603050405020304" pitchFamily="18" charset="0"/>
                  <a:ea typeface="Open Sans" pitchFamily="34" charset="0"/>
                  <a:cs typeface="Times New Roman" panose="02020603050405020304" pitchFamily="18" charset="0"/>
                </a:endParaRPr>
              </a:p>
            </p:txBody>
          </p:sp>
        </p:grpSp>
        <p:grpSp>
          <p:nvGrpSpPr>
            <p:cNvPr id="20" name="Group 19">
              <a:extLst>
                <a:ext uri="{FF2B5EF4-FFF2-40B4-BE49-F238E27FC236}">
                  <a16:creationId xmlns:a16="http://schemas.microsoft.com/office/drawing/2014/main" id="{D2614DD4-3504-4C23-BA48-E34A492027CD}"/>
                </a:ext>
              </a:extLst>
            </p:cNvPr>
            <p:cNvGrpSpPr/>
            <p:nvPr/>
          </p:nvGrpSpPr>
          <p:grpSpPr>
            <a:xfrm>
              <a:off x="7529660" y="1646200"/>
              <a:ext cx="798575" cy="700900"/>
              <a:chOff x="7529660" y="1276350"/>
              <a:chExt cx="798575" cy="700900"/>
            </a:xfrm>
          </p:grpSpPr>
          <p:sp>
            <p:nvSpPr>
              <p:cNvPr id="21" name="Freeform 1304">
                <a:extLst>
                  <a:ext uri="{FF2B5EF4-FFF2-40B4-BE49-F238E27FC236}">
                    <a16:creationId xmlns:a16="http://schemas.microsoft.com/office/drawing/2014/main" id="{7B6C25A5-125B-46AB-84AB-AD457F8667DE}"/>
                  </a:ext>
                </a:extLst>
              </p:cNvPr>
              <p:cNvSpPr>
                <a:spLocks/>
              </p:cNvSpPr>
              <p:nvPr/>
            </p:nvSpPr>
            <p:spPr bwMode="auto">
              <a:xfrm>
                <a:off x="7620000" y="1276350"/>
                <a:ext cx="609600" cy="700900"/>
              </a:xfrm>
              <a:custGeom>
                <a:avLst/>
                <a:gdLst/>
                <a:ahLst/>
                <a:cxnLst>
                  <a:cxn ang="0">
                    <a:pos x="0" y="178"/>
                  </a:cxn>
                  <a:cxn ang="0">
                    <a:pos x="180" y="0"/>
                  </a:cxn>
                  <a:cxn ang="0">
                    <a:pos x="358" y="178"/>
                  </a:cxn>
                  <a:cxn ang="0">
                    <a:pos x="207" y="347"/>
                  </a:cxn>
                  <a:cxn ang="0">
                    <a:pos x="176" y="407"/>
                  </a:cxn>
                  <a:cxn ang="0">
                    <a:pos x="148" y="347"/>
                  </a:cxn>
                  <a:cxn ang="0">
                    <a:pos x="0" y="178"/>
                  </a:cxn>
                </a:cxnLst>
                <a:rect l="0" t="0" r="r" b="b"/>
                <a:pathLst>
                  <a:path w="358" h="407">
                    <a:moveTo>
                      <a:pt x="0" y="178"/>
                    </a:moveTo>
                    <a:cubicBezTo>
                      <a:pt x="0" y="80"/>
                      <a:pt x="80" y="0"/>
                      <a:pt x="180" y="0"/>
                    </a:cubicBezTo>
                    <a:cubicBezTo>
                      <a:pt x="278" y="0"/>
                      <a:pt x="358" y="80"/>
                      <a:pt x="358" y="178"/>
                    </a:cubicBezTo>
                    <a:cubicBezTo>
                      <a:pt x="358" y="263"/>
                      <a:pt x="293" y="334"/>
                      <a:pt x="207" y="347"/>
                    </a:cubicBezTo>
                    <a:cubicBezTo>
                      <a:pt x="176" y="407"/>
                      <a:pt x="176" y="407"/>
                      <a:pt x="176" y="407"/>
                    </a:cubicBezTo>
                    <a:cubicBezTo>
                      <a:pt x="148" y="347"/>
                      <a:pt x="148" y="347"/>
                      <a:pt x="148" y="347"/>
                    </a:cubicBezTo>
                    <a:cubicBezTo>
                      <a:pt x="63" y="331"/>
                      <a:pt x="0" y="260"/>
                      <a:pt x="0" y="178"/>
                    </a:cubicBezTo>
                    <a:close/>
                  </a:path>
                </a:pathLst>
              </a:custGeom>
              <a:solidFill>
                <a:schemeClr val="accent6">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2" name="Content Placeholder 2">
                <a:extLst>
                  <a:ext uri="{FF2B5EF4-FFF2-40B4-BE49-F238E27FC236}">
                    <a16:creationId xmlns:a16="http://schemas.microsoft.com/office/drawing/2014/main" id="{3C2D3C25-3280-450B-9D86-B47E2F74241E}"/>
                  </a:ext>
                </a:extLst>
              </p:cNvPr>
              <p:cNvSpPr txBox="1">
                <a:spLocks/>
              </p:cNvSpPr>
              <p:nvPr/>
            </p:nvSpPr>
            <p:spPr>
              <a:xfrm>
                <a:off x="7529660" y="1405287"/>
                <a:ext cx="798575" cy="37636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200">
                    <a:solidFill>
                      <a:schemeClr val="bg1">
                        <a:lumMod val="95000"/>
                      </a:schemeClr>
                    </a:solidFill>
                    <a:latin typeface="Times New Roman" panose="02020603050405020304" pitchFamily="18" charset="0"/>
                    <a:ea typeface="Open Sans" pitchFamily="34" charset="0"/>
                    <a:cs typeface="Times New Roman" panose="02020603050405020304" pitchFamily="18" charset="0"/>
                  </a:rPr>
                  <a:t>Tuần </a:t>
                </a:r>
                <a:r>
                  <a:rPr lang="en-US" sz="2400" spc="-200" smtClean="0">
                    <a:solidFill>
                      <a:schemeClr val="bg1">
                        <a:lumMod val="95000"/>
                      </a:schemeClr>
                    </a:solidFill>
                    <a:latin typeface="Times New Roman" panose="02020603050405020304" pitchFamily="18" charset="0"/>
                    <a:ea typeface="Open Sans" pitchFamily="34" charset="0"/>
                    <a:cs typeface="Times New Roman" panose="02020603050405020304" pitchFamily="18" charset="0"/>
                  </a:rPr>
                  <a:t>10</a:t>
                </a:r>
                <a:endParaRPr lang="en-US" sz="2400" spc="-200" dirty="0">
                  <a:solidFill>
                    <a:schemeClr val="bg1">
                      <a:lumMod val="95000"/>
                    </a:schemeClr>
                  </a:solidFill>
                  <a:latin typeface="Times New Roman" panose="02020603050405020304" pitchFamily="18" charset="0"/>
                  <a:ea typeface="Open Sans" pitchFamily="34" charset="0"/>
                  <a:cs typeface="Times New Roman" panose="02020603050405020304" pitchFamily="18" charset="0"/>
                </a:endParaRPr>
              </a:p>
            </p:txBody>
          </p:sp>
        </p:grpSp>
      </p:grpSp>
    </p:spTree>
    <p:extLst>
      <p:ext uri="{BB962C8B-B14F-4D97-AF65-F5344CB8AC3E}">
        <p14:creationId xmlns:p14="http://schemas.microsoft.com/office/powerpoint/2010/main" val="61225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011" y="1062672"/>
            <a:ext cx="10724606" cy="5638573"/>
          </a:xfrm>
        </p:spPr>
        <p:txBody>
          <a:bodyPr>
            <a:noAutofit/>
          </a:bodyPr>
          <a:lstStyle/>
          <a:p>
            <a:pPr marL="0" indent="0" algn="ctr">
              <a:buNone/>
            </a:pPr>
            <a:r>
              <a:rPr lang="en-US" sz="4000" b="1">
                <a:latin typeface="Times New Roman" panose="02020603050405020304" pitchFamily="18" charset="0"/>
                <a:cs typeface="Times New Roman" panose="02020603050405020304" pitchFamily="18" charset="0"/>
              </a:rPr>
              <a:t>Mô hình Scrum</a:t>
            </a:r>
          </a:p>
          <a:p>
            <a:pPr marL="0" indent="0">
              <a:buNone/>
            </a:pPr>
            <a:r>
              <a:rPr lang="en-US" sz="2400" b="1" smtClean="0">
                <a:latin typeface="Times New Roman" panose="02020603050405020304" pitchFamily="18" charset="0"/>
                <a:cs typeface="Times New Roman" panose="02020603050405020304" pitchFamily="18" charset="0"/>
              </a:rPr>
              <a:t>1. </a:t>
            </a:r>
            <a:r>
              <a:rPr lang="vi-VN" sz="2400" b="1" smtClean="0">
                <a:latin typeface="Times New Roman" panose="02020603050405020304" pitchFamily="18" charset="0"/>
                <a:cs typeface="Times New Roman" panose="02020603050405020304" pitchFamily="18" charset="0"/>
              </a:rPr>
              <a:t>Ưu </a:t>
            </a:r>
            <a:r>
              <a:rPr lang="vi-VN" sz="2400" b="1">
                <a:latin typeface="Times New Roman" panose="02020603050405020304" pitchFamily="18" charset="0"/>
                <a:cs typeface="Times New Roman" panose="02020603050405020304" pitchFamily="18" charset="0"/>
              </a:rPr>
              <a:t>điểm</a:t>
            </a:r>
          </a:p>
          <a:p>
            <a:r>
              <a:rPr lang="vi-VN" sz="2400">
                <a:latin typeface="Times New Roman" panose="02020603050405020304" pitchFamily="18" charset="0"/>
                <a:cs typeface="Times New Roman" panose="02020603050405020304" pitchFamily="18" charset="0"/>
              </a:rPr>
              <a:t>Một người có thể thực hiện nhiều việc ví dụ như dev có thể test.</a:t>
            </a:r>
          </a:p>
          <a:p>
            <a:r>
              <a:rPr lang="vi-VN" sz="2400">
                <a:latin typeface="Times New Roman" panose="02020603050405020304" pitchFamily="18" charset="0"/>
                <a:cs typeface="Times New Roman" panose="02020603050405020304" pitchFamily="18" charset="0"/>
              </a:rPr>
              <a:t>Phát hiện lỗi sớm.</a:t>
            </a:r>
          </a:p>
          <a:p>
            <a:r>
              <a:rPr lang="vi-VN" sz="2400">
                <a:latin typeface="Times New Roman" panose="02020603050405020304" pitchFamily="18" charset="0"/>
                <a:cs typeface="Times New Roman" panose="02020603050405020304" pitchFamily="18" charset="0"/>
              </a:rPr>
              <a:t>Có khả năng áp dụng được cho những dự án mà yêu cầu khách hàng không rõ ràng ngay từ đầu.</a:t>
            </a:r>
          </a:p>
          <a:p>
            <a:pPr marL="0" indent="0">
              <a:buNone/>
            </a:pPr>
            <a:r>
              <a:rPr lang="en-US" sz="2400" b="1" smtClean="0">
                <a:latin typeface="Times New Roman" panose="02020603050405020304" pitchFamily="18" charset="0"/>
                <a:cs typeface="Times New Roman" panose="02020603050405020304" pitchFamily="18" charset="0"/>
              </a:rPr>
              <a:t>2. </a:t>
            </a:r>
            <a:r>
              <a:rPr lang="vi-VN" sz="2400" b="1" smtClean="0">
                <a:latin typeface="Times New Roman" panose="02020603050405020304" pitchFamily="18" charset="0"/>
                <a:cs typeface="Times New Roman" panose="02020603050405020304" pitchFamily="18" charset="0"/>
              </a:rPr>
              <a:t>Nhược điểm</a:t>
            </a:r>
          </a:p>
          <a:p>
            <a:r>
              <a:rPr lang="vi-VN" sz="2400" smtClean="0">
                <a:latin typeface="Times New Roman" panose="02020603050405020304" pitchFamily="18" charset="0"/>
                <a:cs typeface="Times New Roman" panose="02020603050405020304" pitchFamily="18" charset="0"/>
              </a:rPr>
              <a:t>Khó khăn trong việc xác định ngân sách và thời gian.</a:t>
            </a:r>
          </a:p>
          <a:p>
            <a:r>
              <a:rPr lang="vi-VN" sz="2400" smtClean="0">
                <a:latin typeface="Times New Roman" panose="02020603050405020304" pitchFamily="18" charset="0"/>
                <a:cs typeface="Times New Roman" panose="02020603050405020304" pitchFamily="18" charset="0"/>
              </a:rPr>
              <a:t>Luôn </a:t>
            </a:r>
            <a:r>
              <a:rPr lang="vi-VN" sz="2400">
                <a:latin typeface="Times New Roman" panose="02020603050405020304" pitchFamily="18" charset="0"/>
                <a:cs typeface="Times New Roman" panose="02020603050405020304" pitchFamily="18" charset="0"/>
              </a:rPr>
              <a:t>nghe ý kiến phản hồi từ khách hàng và thay đổi theo nên thời gian sẽ kéo dài.</a:t>
            </a:r>
          </a:p>
          <a:p>
            <a:r>
              <a:rPr lang="vi-VN" sz="2400">
                <a:latin typeface="Times New Roman" panose="02020603050405020304" pitchFamily="18" charset="0"/>
                <a:cs typeface="Times New Roman" panose="02020603050405020304" pitchFamily="18" charset="0"/>
              </a:rPr>
              <a:t>Vai trò của PO rất quan trọng, PO là người định hướng sản phẩm. Nếu PO làm không tốt sẽ ảnh hưởng đến kết quả chung.</a:t>
            </a:r>
          </a:p>
        </p:txBody>
      </p:sp>
      <p:sp>
        <p:nvSpPr>
          <p:cNvPr id="4" name="Rectangle 3">
            <a:extLst>
              <a:ext uri="{FF2B5EF4-FFF2-40B4-BE49-F238E27FC236}">
                <a16:creationId xmlns:a16="http://schemas.microsoft.com/office/drawing/2014/main" id="{9CDBBE85-55CD-4B1C-B935-0433FD30B6BC}"/>
              </a:ext>
            </a:extLst>
          </p:cNvPr>
          <p:cNvSpPr/>
          <p:nvPr/>
        </p:nvSpPr>
        <p:spPr>
          <a:xfrm>
            <a:off x="2904363" y="231675"/>
            <a:ext cx="6983258" cy="830997"/>
          </a:xfrm>
          <a:prstGeom prst="rect">
            <a:avLst/>
          </a:prstGeom>
        </p:spPr>
        <p:txBody>
          <a:bodyPr wrap="none">
            <a:spAutoFit/>
          </a:bodyPr>
          <a:lstStyle/>
          <a:p>
            <a:r>
              <a:rPr lang="en-US" sz="4800" b="1" smtClean="0">
                <a:solidFill>
                  <a:srgbClr val="0070C0"/>
                </a:solidFill>
                <a:latin typeface="Times New Roman" panose="02020603050405020304" pitchFamily="18" charset="0"/>
                <a:cs typeface="Times New Roman" panose="02020603050405020304" pitchFamily="18" charset="0"/>
              </a:rPr>
              <a:t>MÔ HÌNH PHÁT TRIỂN</a:t>
            </a:r>
            <a:endParaRPr lang="en-US" sz="48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6799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C7C61C-D16D-4778-8FF8-889954FA8C42}"/>
              </a:ext>
            </a:extLst>
          </p:cNvPr>
          <p:cNvSpPr>
            <a:spLocks noGrp="1"/>
          </p:cNvSpPr>
          <p:nvPr>
            <p:ph idx="1"/>
          </p:nvPr>
        </p:nvSpPr>
        <p:spPr>
          <a:xfrm>
            <a:off x="3605349" y="2483268"/>
            <a:ext cx="7471954" cy="3880773"/>
          </a:xfrm>
        </p:spPr>
        <p:txBody>
          <a:bodyPr/>
          <a:lstStyle/>
          <a:p>
            <a:pPr marL="0" indent="0" algn="just">
              <a:buNone/>
            </a:pPr>
            <a:r>
              <a:rPr lang="en-US"/>
              <a:t>	</a:t>
            </a:r>
            <a:r>
              <a:rPr lang="en-US" sz="2400">
                <a:latin typeface="Times New Roman" panose="02020603050405020304" pitchFamily="18" charset="0"/>
                <a:cs typeface="Times New Roman" panose="02020603050405020304" pitchFamily="18" charset="0"/>
              </a:rPr>
              <a:t>Là một phần mềm quản lý Hỗ trợ khách sạn có được phong cách làm việc chuyên nghiệp, quản lý hiệu quả các hoạt động kinh doanh khách sạn, giảm bớt thời gian tìm kiếm và theo dõi hoạt động của khách sạn trong việc quản lý. Giúp khách sạn hướng tới hình ảnh, phong cách phục vụ </a:t>
            </a:r>
            <a:r>
              <a:rPr lang="en-US" sz="2400" b="1">
                <a:latin typeface="Times New Roman" panose="02020603050405020304" pitchFamily="18" charset="0"/>
                <a:cs typeface="Times New Roman" panose="02020603050405020304" pitchFamily="18" charset="0"/>
              </a:rPr>
              <a:t>Văn minh - Lịch sự - Hiện đại</a:t>
            </a:r>
            <a:r>
              <a:rPr lang="en-US" sz="2400">
                <a:latin typeface="Times New Roman" panose="02020603050405020304" pitchFamily="18" charset="0"/>
                <a:cs typeface="Times New Roman" panose="02020603050405020304" pitchFamily="18" charset="0"/>
              </a:rPr>
              <a:t> đến khách hàng, tạo một ưu thế cạnh tranh trước các đối thủ trong ngành.</a:t>
            </a:r>
          </a:p>
        </p:txBody>
      </p:sp>
      <p:sp>
        <p:nvSpPr>
          <p:cNvPr id="4" name="Rectangle 3">
            <a:extLst>
              <a:ext uri="{FF2B5EF4-FFF2-40B4-BE49-F238E27FC236}">
                <a16:creationId xmlns:a16="http://schemas.microsoft.com/office/drawing/2014/main" id="{E87B6DE9-B59F-4E83-BB99-8FD0F6F6A98A}"/>
              </a:ext>
            </a:extLst>
          </p:cNvPr>
          <p:cNvSpPr/>
          <p:nvPr/>
        </p:nvSpPr>
        <p:spPr>
          <a:xfrm>
            <a:off x="2904363" y="231675"/>
            <a:ext cx="5809732" cy="830997"/>
          </a:xfrm>
          <a:prstGeom prst="rect">
            <a:avLst/>
          </a:prstGeom>
        </p:spPr>
        <p:txBody>
          <a:bodyPr wrap="none">
            <a:spAutoFit/>
          </a:bodyPr>
          <a:lstStyle/>
          <a:p>
            <a:r>
              <a:rPr lang="en-US" sz="4800" b="1">
                <a:solidFill>
                  <a:srgbClr val="0070C0"/>
                </a:solidFill>
                <a:latin typeface="Times New Roman" panose="02020603050405020304" pitchFamily="18" charset="0"/>
                <a:cs typeface="Times New Roman" panose="02020603050405020304" pitchFamily="18" charset="0"/>
              </a:rPr>
              <a:t>DỰ KIẾN KẾT QUẢ</a:t>
            </a:r>
            <a:endParaRPr lang="en-US" sz="4800">
              <a:solidFill>
                <a:srgbClr val="0070C0"/>
              </a:solidFill>
              <a:latin typeface="Times New Roman" panose="02020603050405020304" pitchFamily="18" charset="0"/>
              <a:cs typeface="Times New Roman" panose="02020603050405020304" pitchFamily="18" charset="0"/>
            </a:endParaRPr>
          </a:p>
        </p:txBody>
      </p:sp>
      <p:pic>
        <p:nvPicPr>
          <p:cNvPr id="5" name="PA_图片 22">
            <a:extLst>
              <a:ext uri="{FF2B5EF4-FFF2-40B4-BE49-F238E27FC236}">
                <a16:creationId xmlns:a16="http://schemas.microsoft.com/office/drawing/2014/main" id="{2BD25955-0477-41D9-8EBB-086804178067}"/>
              </a:ext>
            </a:extLst>
          </p:cNvPr>
          <p:cNvPicPr>
            <a:picLocks noChangeAspect="1"/>
          </p:cNvPicPr>
          <p:nvPr>
            <p:custDataLst>
              <p:tags r:id="rId1"/>
            </p:custDataLst>
          </p:nvPr>
        </p:nvPicPr>
        <p:blipFill>
          <a:blip r:embed="rId3" cstate="screen">
            <a:extLst>
              <a:ext uri="{28A0092B-C50C-407E-A947-70E740481C1C}">
                <a14:useLocalDpi xmlns:a14="http://schemas.microsoft.com/office/drawing/2010/main" val="0"/>
              </a:ext>
            </a:extLst>
          </a:blip>
          <a:stretch>
            <a:fillRect/>
          </a:stretch>
        </p:blipFill>
        <p:spPr>
          <a:xfrm>
            <a:off x="300548" y="2640023"/>
            <a:ext cx="3093860" cy="21079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2457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6*min(max(#ppt_w*#ppt_h,.3),1)-7.4)/-.7*#ppt_w"/>
                                          </p:val>
                                        </p:tav>
                                        <p:tav tm="100000">
                                          <p:val>
                                            <p:strVal val="#ppt_w"/>
                                          </p:val>
                                        </p:tav>
                                      </p:tavLst>
                                    </p:anim>
                                    <p:anim calcmode="lin" valueType="num">
                                      <p:cBhvr>
                                        <p:cTn id="8" dur="1000" fill="hold"/>
                                        <p:tgtEl>
                                          <p:spTgt spid="5"/>
                                        </p:tgtEl>
                                        <p:attrNameLst>
                                          <p:attrName>ppt_h</p:attrName>
                                        </p:attrNameLst>
                                      </p:cBhvr>
                                      <p:tavLst>
                                        <p:tav tm="0">
                                          <p:val>
                                            <p:strVal val="(6*min(max(#ppt_w*#ppt_h,.3),1)-7.4)/-.7*#ppt_h"/>
                                          </p:val>
                                        </p:tav>
                                        <p:tav tm="100000">
                                          <p:val>
                                            <p:strVal val="#ppt_h"/>
                                          </p:val>
                                        </p:tav>
                                      </p:tavLst>
                                    </p:anim>
                                    <p:anim calcmode="lin" valueType="num">
                                      <p:cBhvr>
                                        <p:cTn id="9" dur="1000" fill="hold"/>
                                        <p:tgtEl>
                                          <p:spTgt spid="5"/>
                                        </p:tgtEl>
                                        <p:attrNameLst>
                                          <p:attrName>ppt_x</p:attrName>
                                        </p:attrNameLst>
                                      </p:cBhvr>
                                      <p:tavLst>
                                        <p:tav tm="0">
                                          <p:val>
                                            <p:fltVal val="0.5"/>
                                          </p:val>
                                        </p:tav>
                                        <p:tav tm="100000">
                                          <p:val>
                                            <p:strVal val="#ppt_x"/>
                                          </p:val>
                                        </p:tav>
                                      </p:tavLst>
                                    </p:anim>
                                    <p:anim calcmode="lin" valueType="num">
                                      <p:cBhvr>
                                        <p:cTn id="10" dur="1000" fill="hold"/>
                                        <p:tgtEl>
                                          <p:spTgt spid="5"/>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B2B43-4437-4550-AADF-71D8A621AEE6}"/>
              </a:ext>
            </a:extLst>
          </p:cNvPr>
          <p:cNvSpPr>
            <a:spLocks noGrp="1"/>
          </p:cNvSpPr>
          <p:nvPr>
            <p:ph idx="1"/>
          </p:nvPr>
        </p:nvSpPr>
        <p:spPr>
          <a:xfrm>
            <a:off x="1050196" y="2062934"/>
            <a:ext cx="8596668" cy="3880773"/>
          </a:xfrm>
        </p:spPr>
        <p:txBody>
          <a:bodyPr/>
          <a:lstStyle/>
          <a:p>
            <a:r>
              <a:rPr lang="en-US" sz="2400">
                <a:latin typeface="Times New Roman" panose="02020603050405020304" pitchFamily="18" charset="0"/>
                <a:cs typeface="Times New Roman" panose="02020603050405020304" pitchFamily="18" charset="0"/>
                <a:hlinkClick r:id="rId2"/>
              </a:rPr>
              <a:t>https://</a:t>
            </a:r>
            <a:r>
              <a:rPr lang="en-US" sz="2400" smtClean="0">
                <a:latin typeface="Times New Roman" panose="02020603050405020304" pitchFamily="18" charset="0"/>
                <a:cs typeface="Times New Roman" panose="02020603050405020304" pitchFamily="18" charset="0"/>
                <a:hlinkClick r:id="rId2"/>
              </a:rPr>
              <a:t>vietjack.com/csharp/hoc_c_sharp_co_ban_nang_cao.jsp</a:t>
            </a:r>
            <a:endParaRPr lang="en-US" sz="2400" smtClean="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r>
              <a:rPr lang="en-US" sz="2400" smtClean="0">
                <a:latin typeface="Times New Roman" panose="02020603050405020304" pitchFamily="18" charset="0"/>
                <a:cs typeface="Times New Roman" panose="02020603050405020304" pitchFamily="18" charset="0"/>
              </a:rPr>
              <a:t>Quản lý nhóm: Github</a:t>
            </a:r>
            <a:endParaRPr lang="en-US"/>
          </a:p>
        </p:txBody>
      </p:sp>
      <p:sp>
        <p:nvSpPr>
          <p:cNvPr id="4" name="Rectangle 3">
            <a:extLst>
              <a:ext uri="{FF2B5EF4-FFF2-40B4-BE49-F238E27FC236}">
                <a16:creationId xmlns:a16="http://schemas.microsoft.com/office/drawing/2014/main" id="{36BE53F0-D7A1-4931-A062-D0A0C635A9A4}"/>
              </a:ext>
            </a:extLst>
          </p:cNvPr>
          <p:cNvSpPr/>
          <p:nvPr/>
        </p:nvSpPr>
        <p:spPr>
          <a:xfrm>
            <a:off x="2904363" y="231675"/>
            <a:ext cx="6651308" cy="830997"/>
          </a:xfrm>
          <a:prstGeom prst="rect">
            <a:avLst/>
          </a:prstGeom>
        </p:spPr>
        <p:txBody>
          <a:bodyPr wrap="none">
            <a:spAutoFit/>
          </a:bodyPr>
          <a:lstStyle/>
          <a:p>
            <a:r>
              <a:rPr lang="en-US" sz="4800">
                <a:solidFill>
                  <a:srgbClr val="0070C0"/>
                </a:solidFill>
                <a:latin typeface="Times New Roman" panose="02020603050405020304" pitchFamily="18" charset="0"/>
                <a:cs typeface="Times New Roman" panose="02020603050405020304" pitchFamily="18" charset="0"/>
              </a:rPr>
              <a:t>TÀI LIỆU THAM KHẢO</a:t>
            </a:r>
          </a:p>
        </p:txBody>
      </p:sp>
    </p:spTree>
    <p:extLst>
      <p:ext uri="{BB962C8B-B14F-4D97-AF65-F5344CB8AC3E}">
        <p14:creationId xmlns:p14="http://schemas.microsoft.com/office/powerpoint/2010/main" val="2118998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13"/>
          <p:cNvGrpSpPr/>
          <p:nvPr/>
        </p:nvGrpSpPr>
        <p:grpSpPr>
          <a:xfrm>
            <a:off x="-19050" y="0"/>
            <a:ext cx="12211050" cy="6858000"/>
            <a:chOff x="-19050" y="0"/>
            <a:chExt cx="12211050" cy="6858000"/>
          </a:xfrm>
        </p:grpSpPr>
        <p:pic>
          <p:nvPicPr>
            <p:cNvPr id="8" name="图片 14"/>
            <p:cNvPicPr>
              <a:picLocks noChangeAspect="1"/>
            </p:cNvPicPr>
            <p:nvPr/>
          </p:nvPicPr>
          <p:blipFill rotWithShape="1">
            <a:blip r:embed="rId2">
              <a:grayscl/>
            </a:blip>
            <a:srcRect l="35352" t="2597" r="-4086"/>
            <a:stretch/>
          </p:blipFill>
          <p:spPr>
            <a:xfrm>
              <a:off x="-19050" y="0"/>
              <a:ext cx="8151215" cy="6858000"/>
            </a:xfrm>
            <a:prstGeom prst="rect">
              <a:avLst/>
            </a:prstGeom>
          </p:spPr>
        </p:pic>
        <p:pic>
          <p:nvPicPr>
            <p:cNvPr id="9" name="图片 15"/>
            <p:cNvPicPr>
              <a:picLocks noChangeAspect="1"/>
            </p:cNvPicPr>
            <p:nvPr/>
          </p:nvPicPr>
          <p:blipFill rotWithShape="1">
            <a:blip r:embed="rId2">
              <a:grayscl/>
            </a:blip>
            <a:srcRect l="42291" t="2597" r="-4086"/>
            <a:stretch/>
          </p:blipFill>
          <p:spPr>
            <a:xfrm rot="10800000">
              <a:off x="4863708" y="0"/>
              <a:ext cx="7328292" cy="6858000"/>
            </a:xfrm>
            <a:prstGeom prst="rect">
              <a:avLst/>
            </a:prstGeom>
          </p:spPr>
        </p:pic>
      </p:grpSp>
      <p:sp>
        <p:nvSpPr>
          <p:cNvPr id="10" name="AutoShape 3"/>
          <p:cNvSpPr>
            <a:spLocks noChangeAspect="1" noChangeArrowheads="1" noTextEdit="1"/>
          </p:cNvSpPr>
          <p:nvPr/>
        </p:nvSpPr>
        <p:spPr bwMode="auto">
          <a:xfrm>
            <a:off x="2971800" y="773113"/>
            <a:ext cx="62484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1" name="组合 17"/>
          <p:cNvGrpSpPr/>
          <p:nvPr/>
        </p:nvGrpSpPr>
        <p:grpSpPr>
          <a:xfrm>
            <a:off x="4478338" y="1241901"/>
            <a:ext cx="3238500" cy="1309688"/>
            <a:chOff x="4478338" y="1241901"/>
            <a:chExt cx="3238500" cy="1309688"/>
          </a:xfrm>
        </p:grpSpPr>
        <p:sp>
          <p:nvSpPr>
            <p:cNvPr id="12" name="Freeform 5"/>
            <p:cNvSpPr>
              <a:spLocks/>
            </p:cNvSpPr>
            <p:nvPr/>
          </p:nvSpPr>
          <p:spPr bwMode="auto">
            <a:xfrm>
              <a:off x="4478338" y="1241901"/>
              <a:ext cx="3238500" cy="1309688"/>
            </a:xfrm>
            <a:custGeom>
              <a:avLst/>
              <a:gdLst>
                <a:gd name="T0" fmla="*/ 13 w 2040"/>
                <a:gd name="T1" fmla="*/ 825 h 825"/>
                <a:gd name="T2" fmla="*/ 13 w 2040"/>
                <a:gd name="T3" fmla="*/ 603 h 825"/>
                <a:gd name="T4" fmla="*/ 1020 w 2040"/>
                <a:gd name="T5" fmla="*/ 22 h 825"/>
                <a:gd name="T6" fmla="*/ 2026 w 2040"/>
                <a:gd name="T7" fmla="*/ 603 h 825"/>
                <a:gd name="T8" fmla="*/ 2026 w 2040"/>
                <a:gd name="T9" fmla="*/ 825 h 825"/>
                <a:gd name="T10" fmla="*/ 2040 w 2040"/>
                <a:gd name="T11" fmla="*/ 825 h 825"/>
                <a:gd name="T12" fmla="*/ 2040 w 2040"/>
                <a:gd name="T13" fmla="*/ 591 h 825"/>
                <a:gd name="T14" fmla="*/ 1020 w 2040"/>
                <a:gd name="T15" fmla="*/ 0 h 825"/>
                <a:gd name="T16" fmla="*/ 0 w 2040"/>
                <a:gd name="T17" fmla="*/ 591 h 825"/>
                <a:gd name="T18" fmla="*/ 0 w 2040"/>
                <a:gd name="T19" fmla="*/ 825 h 825"/>
                <a:gd name="T20" fmla="*/ 13 w 2040"/>
                <a:gd name="T21"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5">
                  <a:moveTo>
                    <a:pt x="13" y="825"/>
                  </a:moveTo>
                  <a:lnTo>
                    <a:pt x="13" y="603"/>
                  </a:lnTo>
                  <a:lnTo>
                    <a:pt x="1020" y="22"/>
                  </a:lnTo>
                  <a:lnTo>
                    <a:pt x="2026" y="603"/>
                  </a:lnTo>
                  <a:lnTo>
                    <a:pt x="2026" y="825"/>
                  </a:lnTo>
                  <a:lnTo>
                    <a:pt x="2040" y="825"/>
                  </a:lnTo>
                  <a:lnTo>
                    <a:pt x="2040" y="591"/>
                  </a:lnTo>
                  <a:lnTo>
                    <a:pt x="1020" y="0"/>
                  </a:lnTo>
                  <a:lnTo>
                    <a:pt x="0" y="591"/>
                  </a:lnTo>
                  <a:lnTo>
                    <a:pt x="0" y="825"/>
                  </a:lnTo>
                  <a:lnTo>
                    <a:pt x="13" y="825"/>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9"/>
            <p:cNvSpPr>
              <a:spLocks/>
            </p:cNvSpPr>
            <p:nvPr/>
          </p:nvSpPr>
          <p:spPr bwMode="auto">
            <a:xfrm>
              <a:off x="4592638" y="1386364"/>
              <a:ext cx="3008313" cy="1165225"/>
            </a:xfrm>
            <a:custGeom>
              <a:avLst/>
              <a:gdLst>
                <a:gd name="T0" fmla="*/ 66 w 1895"/>
                <a:gd name="T1" fmla="*/ 734 h 734"/>
                <a:gd name="T2" fmla="*/ 66 w 1895"/>
                <a:gd name="T3" fmla="*/ 587 h 734"/>
                <a:gd name="T4" fmla="*/ 944 w 1895"/>
                <a:gd name="T5" fmla="*/ 81 h 734"/>
                <a:gd name="T6" fmla="*/ 1822 w 1895"/>
                <a:gd name="T7" fmla="*/ 587 h 734"/>
                <a:gd name="T8" fmla="*/ 1822 w 1895"/>
                <a:gd name="T9" fmla="*/ 734 h 734"/>
                <a:gd name="T10" fmla="*/ 1895 w 1895"/>
                <a:gd name="T11" fmla="*/ 734 h 734"/>
                <a:gd name="T12" fmla="*/ 1895 w 1895"/>
                <a:gd name="T13" fmla="*/ 546 h 734"/>
                <a:gd name="T14" fmla="*/ 948 w 1895"/>
                <a:gd name="T15" fmla="*/ 0 h 734"/>
                <a:gd name="T16" fmla="*/ 0 w 1895"/>
                <a:gd name="T17" fmla="*/ 546 h 734"/>
                <a:gd name="T18" fmla="*/ 0 w 1895"/>
                <a:gd name="T19" fmla="*/ 734 h 734"/>
                <a:gd name="T20" fmla="*/ 66 w 1895"/>
                <a:gd name="T21"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4">
                  <a:moveTo>
                    <a:pt x="66" y="734"/>
                  </a:moveTo>
                  <a:lnTo>
                    <a:pt x="66" y="587"/>
                  </a:lnTo>
                  <a:lnTo>
                    <a:pt x="944" y="81"/>
                  </a:lnTo>
                  <a:lnTo>
                    <a:pt x="1822" y="587"/>
                  </a:lnTo>
                  <a:lnTo>
                    <a:pt x="1822" y="734"/>
                  </a:lnTo>
                  <a:lnTo>
                    <a:pt x="1895" y="734"/>
                  </a:lnTo>
                  <a:lnTo>
                    <a:pt x="1895" y="546"/>
                  </a:lnTo>
                  <a:lnTo>
                    <a:pt x="948" y="0"/>
                  </a:lnTo>
                  <a:lnTo>
                    <a:pt x="0" y="546"/>
                  </a:lnTo>
                  <a:lnTo>
                    <a:pt x="0" y="734"/>
                  </a:lnTo>
                  <a:lnTo>
                    <a:pt x="66" y="734"/>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Line 13"/>
          <p:cNvSpPr>
            <a:spLocks noChangeShapeType="1"/>
          </p:cNvSpPr>
          <p:nvPr/>
        </p:nvSpPr>
        <p:spPr bwMode="auto">
          <a:xfrm flipH="1" flipV="1">
            <a:off x="3267075" y="967264"/>
            <a:ext cx="1223963" cy="1223963"/>
          </a:xfrm>
          <a:prstGeom prst="line">
            <a:avLst/>
          </a:prstGeom>
          <a:noFill/>
          <a:ln w="20638" cap="flat">
            <a:solidFill>
              <a:schemeClr val="tx1">
                <a:lumMod val="75000"/>
                <a:lumOff val="2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4"/>
          <p:cNvSpPr>
            <a:spLocks noChangeShapeType="1"/>
          </p:cNvSpPr>
          <p:nvPr/>
        </p:nvSpPr>
        <p:spPr bwMode="auto">
          <a:xfrm flipH="1" flipV="1">
            <a:off x="2976563" y="491014"/>
            <a:ext cx="869950" cy="868363"/>
          </a:xfrm>
          <a:prstGeom prst="line">
            <a:avLst/>
          </a:prstGeom>
          <a:noFill/>
          <a:ln w="20638" cap="flat">
            <a:solidFill>
              <a:schemeClr val="tx1">
                <a:lumMod val="75000"/>
                <a:lumOff val="2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6" name="组合 22"/>
          <p:cNvGrpSpPr/>
          <p:nvPr/>
        </p:nvGrpSpPr>
        <p:grpSpPr>
          <a:xfrm>
            <a:off x="4478338" y="3976688"/>
            <a:ext cx="3238500" cy="1312863"/>
            <a:chOff x="4478338" y="3976688"/>
            <a:chExt cx="3238500" cy="1312863"/>
          </a:xfrm>
        </p:grpSpPr>
        <p:sp>
          <p:nvSpPr>
            <p:cNvPr id="17" name="Freeform 6"/>
            <p:cNvSpPr>
              <a:spLocks/>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 name="T20" fmla="*/ 1020 w 2040"/>
                <a:gd name="T21" fmla="*/ 80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lnTo>
                    <a:pt x="1020" y="807"/>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7"/>
            <p:cNvSpPr>
              <a:spLocks/>
            </p:cNvSpPr>
            <p:nvPr/>
          </p:nvSpPr>
          <p:spPr bwMode="auto">
            <a:xfrm>
              <a:off x="4478338" y="3976688"/>
              <a:ext cx="3238500" cy="1312863"/>
            </a:xfrm>
            <a:custGeom>
              <a:avLst/>
              <a:gdLst>
                <a:gd name="T0" fmla="*/ 1020 w 2040"/>
                <a:gd name="T1" fmla="*/ 807 h 827"/>
                <a:gd name="T2" fmla="*/ 13 w 2040"/>
                <a:gd name="T3" fmla="*/ 226 h 827"/>
                <a:gd name="T4" fmla="*/ 13 w 2040"/>
                <a:gd name="T5" fmla="*/ 0 h 827"/>
                <a:gd name="T6" fmla="*/ 0 w 2040"/>
                <a:gd name="T7" fmla="*/ 0 h 827"/>
                <a:gd name="T8" fmla="*/ 0 w 2040"/>
                <a:gd name="T9" fmla="*/ 236 h 827"/>
                <a:gd name="T10" fmla="*/ 1020 w 2040"/>
                <a:gd name="T11" fmla="*/ 827 h 827"/>
                <a:gd name="T12" fmla="*/ 2040 w 2040"/>
                <a:gd name="T13" fmla="*/ 236 h 827"/>
                <a:gd name="T14" fmla="*/ 2040 w 2040"/>
                <a:gd name="T15" fmla="*/ 0 h 827"/>
                <a:gd name="T16" fmla="*/ 2026 w 2040"/>
                <a:gd name="T17" fmla="*/ 0 h 827"/>
                <a:gd name="T18" fmla="*/ 2026 w 2040"/>
                <a:gd name="T19" fmla="*/ 225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827">
                  <a:moveTo>
                    <a:pt x="1020" y="807"/>
                  </a:moveTo>
                  <a:lnTo>
                    <a:pt x="13" y="226"/>
                  </a:lnTo>
                  <a:lnTo>
                    <a:pt x="13" y="0"/>
                  </a:lnTo>
                  <a:lnTo>
                    <a:pt x="0" y="0"/>
                  </a:lnTo>
                  <a:lnTo>
                    <a:pt x="0" y="236"/>
                  </a:lnTo>
                  <a:lnTo>
                    <a:pt x="1020" y="827"/>
                  </a:lnTo>
                  <a:lnTo>
                    <a:pt x="2040" y="236"/>
                  </a:lnTo>
                  <a:lnTo>
                    <a:pt x="2040" y="0"/>
                  </a:lnTo>
                  <a:lnTo>
                    <a:pt x="2026" y="0"/>
                  </a:lnTo>
                  <a:lnTo>
                    <a:pt x="2026" y="2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8"/>
            <p:cNvSpPr>
              <a:spLocks/>
            </p:cNvSpPr>
            <p:nvPr/>
          </p:nvSpPr>
          <p:spPr bwMode="auto">
            <a:xfrm>
              <a:off x="4592638" y="3976688"/>
              <a:ext cx="3008313" cy="1171575"/>
            </a:xfrm>
            <a:custGeom>
              <a:avLst/>
              <a:gdLst>
                <a:gd name="T0" fmla="*/ 1822 w 1895"/>
                <a:gd name="T1" fmla="*/ 0 h 738"/>
                <a:gd name="T2" fmla="*/ 1822 w 1895"/>
                <a:gd name="T3" fmla="*/ 150 h 738"/>
                <a:gd name="T4" fmla="*/ 944 w 1895"/>
                <a:gd name="T5" fmla="*/ 655 h 738"/>
                <a:gd name="T6" fmla="*/ 66 w 1895"/>
                <a:gd name="T7" fmla="*/ 150 h 738"/>
                <a:gd name="T8" fmla="*/ 66 w 1895"/>
                <a:gd name="T9" fmla="*/ 0 h 738"/>
                <a:gd name="T10" fmla="*/ 0 w 1895"/>
                <a:gd name="T11" fmla="*/ 0 h 738"/>
                <a:gd name="T12" fmla="*/ 0 w 1895"/>
                <a:gd name="T13" fmla="*/ 192 h 738"/>
                <a:gd name="T14" fmla="*/ 948 w 1895"/>
                <a:gd name="T15" fmla="*/ 738 h 738"/>
                <a:gd name="T16" fmla="*/ 1895 w 1895"/>
                <a:gd name="T17" fmla="*/ 192 h 738"/>
                <a:gd name="T18" fmla="*/ 1895 w 1895"/>
                <a:gd name="T19" fmla="*/ 0 h 738"/>
                <a:gd name="T20" fmla="*/ 1822 w 1895"/>
                <a:gd name="T2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5" h="738">
                  <a:moveTo>
                    <a:pt x="1822" y="0"/>
                  </a:moveTo>
                  <a:lnTo>
                    <a:pt x="1822" y="150"/>
                  </a:lnTo>
                  <a:lnTo>
                    <a:pt x="944" y="655"/>
                  </a:lnTo>
                  <a:lnTo>
                    <a:pt x="66" y="150"/>
                  </a:lnTo>
                  <a:lnTo>
                    <a:pt x="66" y="0"/>
                  </a:lnTo>
                  <a:lnTo>
                    <a:pt x="0" y="0"/>
                  </a:lnTo>
                  <a:lnTo>
                    <a:pt x="0" y="192"/>
                  </a:lnTo>
                  <a:lnTo>
                    <a:pt x="948" y="738"/>
                  </a:lnTo>
                  <a:lnTo>
                    <a:pt x="1895" y="192"/>
                  </a:lnTo>
                  <a:lnTo>
                    <a:pt x="1895" y="0"/>
                  </a:lnTo>
                  <a:lnTo>
                    <a:pt x="1822" y="0"/>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0" name="Line 15"/>
          <p:cNvSpPr>
            <a:spLocks noChangeShapeType="1"/>
          </p:cNvSpPr>
          <p:nvPr/>
        </p:nvSpPr>
        <p:spPr bwMode="auto">
          <a:xfrm>
            <a:off x="7702550" y="4335463"/>
            <a:ext cx="1227138" cy="1223963"/>
          </a:xfrm>
          <a:prstGeom prst="line">
            <a:avLst/>
          </a:prstGeom>
          <a:noFill/>
          <a:ln w="20638" cap="flat">
            <a:solidFill>
              <a:schemeClr val="tx1">
                <a:lumMod val="75000"/>
                <a:lumOff val="2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6"/>
          <p:cNvSpPr>
            <a:spLocks noChangeShapeType="1"/>
          </p:cNvSpPr>
          <p:nvPr/>
        </p:nvSpPr>
        <p:spPr bwMode="auto">
          <a:xfrm>
            <a:off x="8347075" y="5168901"/>
            <a:ext cx="868363" cy="866775"/>
          </a:xfrm>
          <a:prstGeom prst="line">
            <a:avLst/>
          </a:prstGeom>
          <a:noFill/>
          <a:ln w="20638" cap="flat">
            <a:solidFill>
              <a:schemeClr val="tx1">
                <a:lumMod val="75000"/>
                <a:lumOff val="2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TextBox 4"/>
          <p:cNvSpPr txBox="1"/>
          <p:nvPr/>
        </p:nvSpPr>
        <p:spPr>
          <a:xfrm>
            <a:off x="1105157" y="2672648"/>
            <a:ext cx="10215986" cy="1015663"/>
          </a:xfrm>
          <a:prstGeom prst="rect">
            <a:avLst/>
          </a:prstGeom>
          <a:noFill/>
        </p:spPr>
        <p:txBody>
          <a:bodyPr wrap="square" rtlCol="0">
            <a:spAutoFit/>
          </a:bodyPr>
          <a:lstStyle/>
          <a:p>
            <a:pPr lvl="0" algn="ctr"/>
            <a:r>
              <a:rPr lang="en-US" altLang="zh-CN" sz="6000" spc="600" smtClean="0">
                <a:solidFill>
                  <a:schemeClr val="accent1">
                    <a:lumMod val="75000"/>
                  </a:schemeClr>
                </a:solidFill>
                <a:latin typeface="Times New Roman" panose="02020603050405020304" pitchFamily="18" charset="0"/>
                <a:ea typeface="迷你简菱心" panose="02010609000101010101" pitchFamily="49" charset="-122"/>
                <a:cs typeface="Times New Roman" panose="02020603050405020304" pitchFamily="18" charset="0"/>
                <a:sym typeface="+mn-lt"/>
              </a:rPr>
              <a:t>THANK FOR WATCHING!</a:t>
            </a:r>
            <a:endParaRPr lang="zh-CN" altLang="en-US" sz="6000" spc="600" dirty="0">
              <a:solidFill>
                <a:schemeClr val="accent1">
                  <a:lumMod val="75000"/>
                </a:schemeClr>
              </a:solidFill>
              <a:latin typeface="Times New Roman" panose="02020603050405020304" pitchFamily="18" charset="0"/>
              <a:ea typeface="迷你简菱心" panose="02010609000101010101" pitchFamily="49" charset="-122"/>
              <a:cs typeface="Times New Roman" panose="02020603050405020304" pitchFamily="18" charset="0"/>
              <a:sym typeface="+mn-lt"/>
            </a:endParaRPr>
          </a:p>
        </p:txBody>
      </p:sp>
    </p:spTree>
    <p:extLst>
      <p:ext uri="{BB962C8B-B14F-4D97-AF65-F5344CB8AC3E}">
        <p14:creationId xmlns:p14="http://schemas.microsoft.com/office/powerpoint/2010/main" val="417160150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par>
                              <p:cTn id="10" fill="hold">
                                <p:stCondLst>
                                  <p:cond delay="1000"/>
                                </p:stCondLst>
                                <p:childTnLst>
                                  <p:par>
                                    <p:cTn id="11" presetID="2" presetClass="entr" presetSubtype="4" fill="hold" nodeType="afterEffect" p14:presetBounceEnd="42000">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14:bounceEnd="42000">
                                          <p:cBhvr additive="base">
                                            <p:cTn id="13" dur="500" fill="hold"/>
                                            <p:tgtEl>
                                              <p:spTgt spid="16"/>
                                            </p:tgtEl>
                                            <p:attrNameLst>
                                              <p:attrName>ppt_x</p:attrName>
                                            </p:attrNameLst>
                                          </p:cBhvr>
                                          <p:tavLst>
                                            <p:tav tm="0">
                                              <p:val>
                                                <p:strVal val="#ppt_x"/>
                                              </p:val>
                                            </p:tav>
                                            <p:tav tm="100000">
                                              <p:val>
                                                <p:strVal val="#ppt_x"/>
                                              </p:val>
                                            </p:tav>
                                          </p:tavLst>
                                        </p:anim>
                                        <p:anim calcmode="lin" valueType="num" p14:bounceEnd="42000">
                                          <p:cBhvr additive="base">
                                            <p:cTn id="14" dur="500" fill="hold"/>
                                            <p:tgtEl>
                                              <p:spTgt spid="16"/>
                                            </p:tgtEl>
                                            <p:attrNameLst>
                                              <p:attrName>ppt_y</p:attrName>
                                            </p:attrNameLst>
                                          </p:cBhvr>
                                          <p:tavLst>
                                            <p:tav tm="0">
                                              <p:val>
                                                <p:strVal val="1+#ppt_h/2"/>
                                              </p:val>
                                            </p:tav>
                                            <p:tav tm="100000">
                                              <p:val>
                                                <p:strVal val="#ppt_y"/>
                                              </p:val>
                                            </p:tav>
                                          </p:tavLst>
                                        </p:anim>
                                      </p:childTnLst>
                                    </p:cTn>
                                  </p:par>
                                  <p:par>
                                    <p:cTn id="15" presetID="2" presetClass="entr" presetSubtype="1" fill="hold" nodeType="withEffect" p14:presetBounceEnd="42000">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14:bounceEnd="42000">
                                          <p:cBhvr additive="base">
                                            <p:cTn id="17" dur="500" fill="hold"/>
                                            <p:tgtEl>
                                              <p:spTgt spid="11"/>
                                            </p:tgtEl>
                                            <p:attrNameLst>
                                              <p:attrName>ppt_x</p:attrName>
                                            </p:attrNameLst>
                                          </p:cBhvr>
                                          <p:tavLst>
                                            <p:tav tm="0">
                                              <p:val>
                                                <p:strVal val="#ppt_x"/>
                                              </p:val>
                                            </p:tav>
                                            <p:tav tm="100000">
                                              <p:val>
                                                <p:strVal val="#ppt_x"/>
                                              </p:val>
                                            </p:tav>
                                          </p:tavLst>
                                        </p:anim>
                                        <p:anim calcmode="lin" valueType="num" p14:bounceEnd="42000">
                                          <p:cBhvr additive="base">
                                            <p:cTn id="18" dur="500" fill="hold"/>
                                            <p:tgtEl>
                                              <p:spTgt spid="11"/>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up)">
                                          <p:cBhvr>
                                            <p:cTn id="28" dur="500"/>
                                            <p:tgtEl>
                                              <p:spTgt spid="20"/>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0" grpId="0" animBg="1"/>
          <p:bldP spid="21"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par>
                                    <p:cTn id="15" presetID="2" presetClass="entr" presetSubtype="1"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up)">
                                          <p:cBhvr>
                                            <p:cTn id="28" dur="500"/>
                                            <p:tgtEl>
                                              <p:spTgt spid="20"/>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0" grpId="0" animBg="1"/>
          <p:bldP spid="21" grpId="0" animBg="1"/>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983</TotalTime>
  <Words>472</Words>
  <Application>Microsoft Office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Microsoft YaHei UI</vt:lpstr>
      <vt:lpstr>Arial</vt:lpstr>
      <vt:lpstr>Open Sans</vt:lpstr>
      <vt:lpstr>华文新魏</vt:lpstr>
      <vt:lpstr>Times New Roman</vt:lpstr>
      <vt:lpstr>Trebuchet MS</vt:lpstr>
      <vt:lpstr>Wingdings 3</vt:lpstr>
      <vt:lpstr>迷你简菱心</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HONG HA</dc:creator>
  <cp:lastModifiedBy>ALi</cp:lastModifiedBy>
  <cp:revision>44</cp:revision>
  <dcterms:created xsi:type="dcterms:W3CDTF">2019-03-04T09:26:12Z</dcterms:created>
  <dcterms:modified xsi:type="dcterms:W3CDTF">2019-03-24T13:16:49Z</dcterms:modified>
</cp:coreProperties>
</file>