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72" r:id="rId3"/>
    <p:sldId id="321" r:id="rId4"/>
    <p:sldId id="320" r:id="rId5"/>
    <p:sldId id="371" r:id="rId6"/>
    <p:sldId id="373" r:id="rId7"/>
    <p:sldId id="374" r:id="rId8"/>
    <p:sldId id="324" r:id="rId9"/>
    <p:sldId id="370" r:id="rId10"/>
    <p:sldId id="350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269" autoAdjust="0"/>
  </p:normalViewPr>
  <p:slideViewPr>
    <p:cSldViewPr snapToGrid="0">
      <p:cViewPr varScale="1">
        <p:scale>
          <a:sx n="81" d="100"/>
          <a:sy n="81" d="100"/>
        </p:scale>
        <p:origin x="1546" y="53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7B86-6B61-0B43-B5A8-02CAEE845D8E}" type="datetimeFigureOut">
              <a:t>13/05/2019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AAE4F-AE1C-774E-A834-EC422C61D3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8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013D-F47D-4106-91E3-C956F0694FFC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2953-2D80-4882-910B-E84245F3A458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91A5-9E79-45C9-955D-077ACBE900BF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EC8A-3E55-49B4-A618-6D22C9FCAC31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E4B2-7FB4-48F1-A8EE-26199E1ADC50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6E2-00C4-4134-8D2E-E0439B040F8B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2799-BA9D-4C7E-BCB6-8F791A67CDF7}" type="datetime1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0F8D-B8BA-47F7-B4B8-753A206736B2}" type="datetime1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B836-980C-4925-916D-F205A7EDA82D}" type="datetime1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6073-17B8-46C2-A127-6EE6F96531FA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AA66-54DC-41F4-84CD-754C189D237E}" type="datetime1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E87F-B29F-49CE-B799-1B9E7DB40948}" type="datetime1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ĐỀ TÀI: Parallel Simulation of the Time Independent Diffusion Equation Using Gauss-Seidel Iterative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Bùi Hồng </a:t>
            </a:r>
            <a:r>
              <a:rPr lang="en-US" err="1"/>
              <a:t>Ngọc </a:t>
            </a:r>
            <a:r>
              <a:rPr lang="en-US"/>
              <a:t>- </a:t>
            </a:r>
            <a:r>
              <a:rPr lang="en-US" dirty="0" err="1"/>
              <a:t>20164797</a:t>
            </a:r>
            <a:endParaRPr lang="en-US" dirty="0"/>
          </a:p>
          <a:p>
            <a:r>
              <a:rPr lang="en-US"/>
              <a:t>Đỗ Đức Thái - 20163676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1F11E2-5D44-4867-AFEB-AD03E383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23DE44C-E2FD-434A-BA6E-DE8B1A389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647858"/>
            <a:ext cx="8026400" cy="460054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Kết quả được lưu trong file “out.txt” và được thể hiện trên đồ thị trên</a:t>
            </a:r>
          </a:p>
          <a:p>
            <a:r>
              <a:rPr lang="en-US">
                <a:solidFill>
                  <a:schemeClr val="tx1"/>
                </a:solidFill>
              </a:rPr>
              <a:t>File “out.txt” lưu trữ ma trận các giá trị số thực</a:t>
            </a:r>
          </a:p>
          <a:p>
            <a:r>
              <a:rPr lang="en-US">
                <a:solidFill>
                  <a:schemeClr val="tx1"/>
                </a:solidFill>
              </a:rPr>
              <a:t>Giá trị đó là nồng độ tại vị trí t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ơng ứng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135C1BB5-B8C5-47D3-A2E3-504F956F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9248F4B9-394E-4451-A00C-ABE41F8BE311}"/>
              </a:ext>
            </a:extLst>
          </p:cNvPr>
          <p:cNvSpPr/>
          <p:nvPr/>
        </p:nvSpPr>
        <p:spPr>
          <a:xfrm>
            <a:off x="2969860" y="2967335"/>
            <a:ext cx="3656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vi-VN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965C8D37-3ADD-4A21-BFCC-41A0B601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err="1"/>
              <a:t>thiệu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Bài toán: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Áp dụng ph</a:t>
            </a:r>
            <a:r>
              <a:rPr lang="vi-V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ơng pháp Gauss-Seidel Iterative để giải bài toán “Time Independent Diffusion Equation”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Cụ thể ta cần giải ph</a:t>
            </a:r>
            <a:r>
              <a:rPr lang="vi-V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ơng trình:</a:t>
            </a: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500">
                <a:solidFill>
                  <a:schemeClr val="tx1"/>
                </a:solidFill>
              </a:rPr>
              <a:t>c là nồng độ</a:t>
            </a:r>
          </a:p>
          <a:p>
            <a:pPr lvl="1"/>
            <a:r>
              <a:rPr lang="en-US" sz="2500">
                <a:solidFill>
                  <a:schemeClr val="tx1"/>
                </a:solidFill>
              </a:rPr>
              <a:t>l, m là tọa độ theo 2 chiều</a:t>
            </a:r>
          </a:p>
          <a:p>
            <a:pPr lvl="1"/>
            <a:r>
              <a:rPr lang="en-US" sz="2500">
                <a:solidFill>
                  <a:schemeClr val="tx1"/>
                </a:solidFill>
              </a:rPr>
              <a:t>n là chỉ số lần lặp</a:t>
            </a:r>
          </a:p>
          <a:p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634C71C-739E-4BC4-9CD9-79DC63C6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332C3FA-B83F-4E8E-B18C-1CB535B8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39" y="3265631"/>
            <a:ext cx="4907774" cy="7680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Group 58">
            <a:extLst>
              <a:ext uri="{FF2B5EF4-FFF2-40B4-BE49-F238E27FC236}">
                <a16:creationId xmlns:a16="http://schemas.microsoft.com/office/drawing/2014/main" id="{2184EFC9-4B38-4DC8-836C-C1BA166AA232}"/>
              </a:ext>
            </a:extLst>
          </p:cNvPr>
          <p:cNvGrpSpPr/>
          <p:nvPr/>
        </p:nvGrpSpPr>
        <p:grpSpPr>
          <a:xfrm>
            <a:off x="5671139" y="2967693"/>
            <a:ext cx="3200400" cy="3571220"/>
            <a:chOff x="5257800" y="1219200"/>
            <a:chExt cx="3200400" cy="3571220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0B697326-18FC-42A4-A6FF-80150447E63E}"/>
                </a:ext>
              </a:extLst>
            </p:cNvPr>
            <p:cNvSpPr/>
            <p:nvPr/>
          </p:nvSpPr>
          <p:spPr>
            <a:xfrm>
              <a:off x="5257800" y="1219200"/>
              <a:ext cx="3200400" cy="289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10">
              <a:extLst>
                <a:ext uri="{FF2B5EF4-FFF2-40B4-BE49-F238E27FC236}">
                  <a16:creationId xmlns:a16="http://schemas.microsoft.com/office/drawing/2014/main" id="{21A9DD08-61C7-4428-A878-89CC329FA67E}"/>
                </a:ext>
              </a:extLst>
            </p:cNvPr>
            <p:cNvCxnSpPr/>
            <p:nvPr/>
          </p:nvCxnSpPr>
          <p:spPr>
            <a:xfrm rot="10800000" flipH="1">
              <a:off x="5257800" y="2667001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1">
              <a:extLst>
                <a:ext uri="{FF2B5EF4-FFF2-40B4-BE49-F238E27FC236}">
                  <a16:creationId xmlns:a16="http://schemas.microsoft.com/office/drawing/2014/main" id="{E7B9C571-088A-43E1-AEEF-9FD65892263B}"/>
                </a:ext>
              </a:extLst>
            </p:cNvPr>
            <p:cNvCxnSpPr/>
            <p:nvPr/>
          </p:nvCxnSpPr>
          <p:spPr>
            <a:xfrm rot="10800000" flipH="1">
              <a:off x="5257800" y="29702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2">
              <a:extLst>
                <a:ext uri="{FF2B5EF4-FFF2-40B4-BE49-F238E27FC236}">
                  <a16:creationId xmlns:a16="http://schemas.microsoft.com/office/drawing/2014/main" id="{AA8B33A0-3B28-4D37-AF06-70898C996497}"/>
                </a:ext>
              </a:extLst>
            </p:cNvPr>
            <p:cNvCxnSpPr/>
            <p:nvPr/>
          </p:nvCxnSpPr>
          <p:spPr>
            <a:xfrm rot="10800000" flipH="1">
              <a:off x="5257800" y="35798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3">
              <a:extLst>
                <a:ext uri="{FF2B5EF4-FFF2-40B4-BE49-F238E27FC236}">
                  <a16:creationId xmlns:a16="http://schemas.microsoft.com/office/drawing/2014/main" id="{79360B7E-DB01-420C-874D-78F0F4648DB2}"/>
                </a:ext>
              </a:extLst>
            </p:cNvPr>
            <p:cNvCxnSpPr/>
            <p:nvPr/>
          </p:nvCxnSpPr>
          <p:spPr>
            <a:xfrm rot="10800000" flipH="1">
              <a:off x="5257800" y="32750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E6405802-CBC7-4AB4-BE69-3B1EC6A7CBFA}"/>
                </a:ext>
              </a:extLst>
            </p:cNvPr>
            <p:cNvCxnSpPr/>
            <p:nvPr/>
          </p:nvCxnSpPr>
          <p:spPr>
            <a:xfrm rot="10800000" flipH="1">
              <a:off x="5257800" y="38846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5">
              <a:extLst>
                <a:ext uri="{FF2B5EF4-FFF2-40B4-BE49-F238E27FC236}">
                  <a16:creationId xmlns:a16="http://schemas.microsoft.com/office/drawing/2014/main" id="{FF20870A-0CEE-45CF-A490-02ED3A89609A}"/>
                </a:ext>
              </a:extLst>
            </p:cNvPr>
            <p:cNvCxnSpPr/>
            <p:nvPr/>
          </p:nvCxnSpPr>
          <p:spPr>
            <a:xfrm rot="10800000" flipH="1">
              <a:off x="5257800" y="14462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>
              <a:extLst>
                <a:ext uri="{FF2B5EF4-FFF2-40B4-BE49-F238E27FC236}">
                  <a16:creationId xmlns:a16="http://schemas.microsoft.com/office/drawing/2014/main" id="{31397D3D-6C24-4BE3-9385-B7B775355146}"/>
                </a:ext>
              </a:extLst>
            </p:cNvPr>
            <p:cNvCxnSpPr/>
            <p:nvPr/>
          </p:nvCxnSpPr>
          <p:spPr>
            <a:xfrm rot="10800000" flipH="1">
              <a:off x="5257800" y="20558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7">
              <a:extLst>
                <a:ext uri="{FF2B5EF4-FFF2-40B4-BE49-F238E27FC236}">
                  <a16:creationId xmlns:a16="http://schemas.microsoft.com/office/drawing/2014/main" id="{D8AF4C63-DF32-4E52-B07B-2BA387FCF1A1}"/>
                </a:ext>
              </a:extLst>
            </p:cNvPr>
            <p:cNvCxnSpPr/>
            <p:nvPr/>
          </p:nvCxnSpPr>
          <p:spPr>
            <a:xfrm rot="10800000" flipH="1">
              <a:off x="5257800" y="17510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8">
              <a:extLst>
                <a:ext uri="{FF2B5EF4-FFF2-40B4-BE49-F238E27FC236}">
                  <a16:creationId xmlns:a16="http://schemas.microsoft.com/office/drawing/2014/main" id="{6DE30A2E-DCC3-4E92-88B5-E086A3FE9B78}"/>
                </a:ext>
              </a:extLst>
            </p:cNvPr>
            <p:cNvCxnSpPr/>
            <p:nvPr/>
          </p:nvCxnSpPr>
          <p:spPr>
            <a:xfrm rot="10800000" flipH="1">
              <a:off x="5257800" y="236061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0">
              <a:extLst>
                <a:ext uri="{FF2B5EF4-FFF2-40B4-BE49-F238E27FC236}">
                  <a16:creationId xmlns:a16="http://schemas.microsoft.com/office/drawing/2014/main" id="{2BE7DEE2-0E9E-490F-B56E-84CC0B1AC2B3}"/>
                </a:ext>
              </a:extLst>
            </p:cNvPr>
            <p:cNvCxnSpPr/>
            <p:nvPr/>
          </p:nvCxnSpPr>
          <p:spPr>
            <a:xfrm rot="16200000" flipH="1">
              <a:off x="5435928" y="2819002"/>
              <a:ext cx="3199606" cy="1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1">
              <a:extLst>
                <a:ext uri="{FF2B5EF4-FFF2-40B4-BE49-F238E27FC236}">
                  <a16:creationId xmlns:a16="http://schemas.microsoft.com/office/drawing/2014/main" id="{5D0D206C-A458-4A1E-9E3C-915A50640540}"/>
                </a:ext>
              </a:extLst>
            </p:cNvPr>
            <p:cNvCxnSpPr/>
            <p:nvPr/>
          </p:nvCxnSpPr>
          <p:spPr>
            <a:xfrm rot="16200000" flipH="1">
              <a:off x="5942805" y="266620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2">
              <a:extLst>
                <a:ext uri="{FF2B5EF4-FFF2-40B4-BE49-F238E27FC236}">
                  <a16:creationId xmlns:a16="http://schemas.microsoft.com/office/drawing/2014/main" id="{5FE6DD70-8C63-486B-8999-438D5510FB90}"/>
                </a:ext>
              </a:extLst>
            </p:cNvPr>
            <p:cNvCxnSpPr/>
            <p:nvPr/>
          </p:nvCxnSpPr>
          <p:spPr>
            <a:xfrm rot="16200000" flipH="1">
              <a:off x="6323805" y="266620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3">
              <a:extLst>
                <a:ext uri="{FF2B5EF4-FFF2-40B4-BE49-F238E27FC236}">
                  <a16:creationId xmlns:a16="http://schemas.microsoft.com/office/drawing/2014/main" id="{1C841C1A-50A6-41BE-9898-5CA883838955}"/>
                </a:ext>
              </a:extLst>
            </p:cNvPr>
            <p:cNvCxnSpPr/>
            <p:nvPr/>
          </p:nvCxnSpPr>
          <p:spPr>
            <a:xfrm rot="16200000" flipH="1">
              <a:off x="6704806" y="266620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6">
              <a:extLst>
                <a:ext uri="{FF2B5EF4-FFF2-40B4-BE49-F238E27FC236}">
                  <a16:creationId xmlns:a16="http://schemas.microsoft.com/office/drawing/2014/main" id="{4A659179-75C6-464A-88D6-02098C2EF060}"/>
                </a:ext>
              </a:extLst>
            </p:cNvPr>
            <p:cNvCxnSpPr/>
            <p:nvPr/>
          </p:nvCxnSpPr>
          <p:spPr>
            <a:xfrm rot="16200000" flipH="1">
              <a:off x="4876006" y="2667000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7">
              <a:extLst>
                <a:ext uri="{FF2B5EF4-FFF2-40B4-BE49-F238E27FC236}">
                  <a16:creationId xmlns:a16="http://schemas.microsoft.com/office/drawing/2014/main" id="{96022869-4DB8-4816-9BB2-5B4DF058B56F}"/>
                </a:ext>
              </a:extLst>
            </p:cNvPr>
            <p:cNvCxnSpPr/>
            <p:nvPr/>
          </p:nvCxnSpPr>
          <p:spPr>
            <a:xfrm rot="16200000" flipH="1">
              <a:off x="5104606" y="2818606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8">
              <a:extLst>
                <a:ext uri="{FF2B5EF4-FFF2-40B4-BE49-F238E27FC236}">
                  <a16:creationId xmlns:a16="http://schemas.microsoft.com/office/drawing/2014/main" id="{4275D56C-E988-4C97-8E79-BE58544A03F1}"/>
                </a:ext>
              </a:extLst>
            </p:cNvPr>
            <p:cNvCxnSpPr/>
            <p:nvPr/>
          </p:nvCxnSpPr>
          <p:spPr>
            <a:xfrm rot="16200000" flipH="1">
              <a:off x="4114006" y="2667001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9">
              <a:extLst>
                <a:ext uri="{FF2B5EF4-FFF2-40B4-BE49-F238E27FC236}">
                  <a16:creationId xmlns:a16="http://schemas.microsoft.com/office/drawing/2014/main" id="{D093817F-5255-45D7-B796-162D3B8F70A0}"/>
                </a:ext>
              </a:extLst>
            </p:cNvPr>
            <p:cNvCxnSpPr/>
            <p:nvPr/>
          </p:nvCxnSpPr>
          <p:spPr>
            <a:xfrm rot="16200000" flipH="1">
              <a:off x="4495006" y="2666207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35">
              <a:extLst>
                <a:ext uri="{FF2B5EF4-FFF2-40B4-BE49-F238E27FC236}">
                  <a16:creationId xmlns:a16="http://schemas.microsoft.com/office/drawing/2014/main" id="{C483F3FF-7187-40BC-A438-CFB6703A7437}"/>
                </a:ext>
              </a:extLst>
            </p:cNvPr>
            <p:cNvCxnSpPr/>
            <p:nvPr/>
          </p:nvCxnSpPr>
          <p:spPr>
            <a:xfrm>
              <a:off x="6692537" y="4280263"/>
              <a:ext cx="381000" cy="158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38108783-B49C-4442-AE71-B7058112040D}"/>
                </a:ext>
              </a:extLst>
            </p:cNvPr>
            <p:cNvSpPr txBox="1"/>
            <p:nvPr/>
          </p:nvSpPr>
          <p:spPr>
            <a:xfrm>
              <a:off x="6629400" y="4267200"/>
              <a:ext cx="533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/>
                <a:t>dx</a:t>
              </a:r>
              <a:endParaRPr lang="en-US" sz="2800" i="1" dirty="0"/>
            </a:p>
          </p:txBody>
        </p:sp>
        <p:sp>
          <p:nvSpPr>
            <p:cNvPr id="27" name="Oval 39">
              <a:extLst>
                <a:ext uri="{FF2B5EF4-FFF2-40B4-BE49-F238E27FC236}">
                  <a16:creationId xmlns:a16="http://schemas.microsoft.com/office/drawing/2014/main" id="{EA4EE49B-EFC1-466E-A593-3BDEC1893F59}"/>
                </a:ext>
              </a:extLst>
            </p:cNvPr>
            <p:cNvSpPr/>
            <p:nvPr/>
          </p:nvSpPr>
          <p:spPr>
            <a:xfrm>
              <a:off x="6973389" y="2575559"/>
              <a:ext cx="152400" cy="152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40">
              <a:extLst>
                <a:ext uri="{FF2B5EF4-FFF2-40B4-BE49-F238E27FC236}">
                  <a16:creationId xmlns:a16="http://schemas.microsoft.com/office/drawing/2014/main" id="{63FD18DE-243A-49DD-8F0F-75CBA5B4058A}"/>
                </a:ext>
              </a:extLst>
            </p:cNvPr>
            <p:cNvSpPr/>
            <p:nvPr/>
          </p:nvSpPr>
          <p:spPr>
            <a:xfrm>
              <a:off x="7321734" y="2882537"/>
              <a:ext cx="152400" cy="1524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41">
              <a:extLst>
                <a:ext uri="{FF2B5EF4-FFF2-40B4-BE49-F238E27FC236}">
                  <a16:creationId xmlns:a16="http://schemas.microsoft.com/office/drawing/2014/main" id="{4FDABBBE-8611-458A-8264-E393037EF49E}"/>
                </a:ext>
              </a:extLst>
            </p:cNvPr>
            <p:cNvSpPr/>
            <p:nvPr/>
          </p:nvSpPr>
          <p:spPr>
            <a:xfrm>
              <a:off x="6984274" y="3189515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42">
              <a:extLst>
                <a:ext uri="{FF2B5EF4-FFF2-40B4-BE49-F238E27FC236}">
                  <a16:creationId xmlns:a16="http://schemas.microsoft.com/office/drawing/2014/main" id="{A2C39EF2-9ADF-46BC-AE10-C9CBB30C361F}"/>
                </a:ext>
              </a:extLst>
            </p:cNvPr>
            <p:cNvSpPr/>
            <p:nvPr/>
          </p:nvSpPr>
          <p:spPr>
            <a:xfrm>
              <a:off x="6640285" y="2893422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43">
              <a:extLst>
                <a:ext uri="{FF2B5EF4-FFF2-40B4-BE49-F238E27FC236}">
                  <a16:creationId xmlns:a16="http://schemas.microsoft.com/office/drawing/2014/main" id="{4FF0B725-8C35-4922-8E84-C58B28FB35AB}"/>
                </a:ext>
              </a:extLst>
            </p:cNvPr>
            <p:cNvSpPr/>
            <p:nvPr/>
          </p:nvSpPr>
          <p:spPr>
            <a:xfrm>
              <a:off x="6971211" y="2882537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51">
              <a:extLst>
                <a:ext uri="{FF2B5EF4-FFF2-40B4-BE49-F238E27FC236}">
                  <a16:creationId xmlns:a16="http://schemas.microsoft.com/office/drawing/2014/main" id="{E71B8334-AD7C-40FD-9277-B38CD8EF9B80}"/>
                </a:ext>
              </a:extLst>
            </p:cNvPr>
            <p:cNvSpPr txBox="1"/>
            <p:nvPr/>
          </p:nvSpPr>
          <p:spPr>
            <a:xfrm>
              <a:off x="7543799" y="4267200"/>
              <a:ext cx="912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>
                  <a:solidFill>
                    <a:srgbClr val="FF0000"/>
                  </a:solidFill>
                </a:rPr>
                <a:t>(l,m)</a:t>
              </a:r>
              <a:endParaRPr lang="en-US" sz="28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53">
              <a:extLst>
                <a:ext uri="{FF2B5EF4-FFF2-40B4-BE49-F238E27FC236}">
                  <a16:creationId xmlns:a16="http://schemas.microsoft.com/office/drawing/2014/main" id="{76B71BCE-1808-4856-AE6C-DCBE0C88B78A}"/>
                </a:ext>
              </a:extLst>
            </p:cNvPr>
            <p:cNvCxnSpPr/>
            <p:nvPr/>
          </p:nvCxnSpPr>
          <p:spPr>
            <a:xfrm rot="16200000" flipV="1">
              <a:off x="6901542" y="3254827"/>
              <a:ext cx="1219200" cy="827315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64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  <a:endParaRPr lang="en-US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FA76C740-B78A-40E3-9C2B-1EF3DD27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668F081D-3F49-45C8-A5E7-D139349A0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/* only the inner loop of the parallel Gauss-Seidel method with */</a:t>
                </a:r>
                <a:br>
                  <a:rPr lang="en-US"/>
                </a:br>
                <a:r>
                  <a:rPr lang="en-US"/>
                  <a:t>/* Red Black ordering */</a:t>
                </a:r>
                <a:br>
                  <a:rPr lang="en-US"/>
                </a:br>
                <a:r>
                  <a:rPr lang="en-US" b="1"/>
                  <a:t>do </a:t>
                </a:r>
                <a:r>
                  <a:rPr lang="en-US"/>
                  <a:t>{</a:t>
                </a:r>
                <a:br>
                  <a:rPr lang="en-US"/>
                </a:br>
                <a:r>
                  <a:rPr lang="en-US"/>
                  <a:t>	</a:t>
                </a:r>
                <a:r>
                  <a:rPr lang="en-US" i="1"/>
                  <a:t>exchange boundary strips with neighboring processors</a:t>
                </a:r>
                <a:r>
                  <a:rPr lang="en-US"/>
                  <a:t>;</a:t>
                </a:r>
                <a:br>
                  <a:rPr lang="en-US"/>
                </a:br>
                <a:r>
                  <a:rPr lang="en-US"/>
                  <a:t>	</a:t>
                </a:r>
                <a:r>
                  <a:rPr lang="en-US" b="1"/>
                  <a:t>for </a:t>
                </a:r>
                <a:r>
                  <a:rPr lang="en-US" i="1"/>
                  <a:t>all </a:t>
                </a:r>
                <a:r>
                  <a:rPr lang="en-US"/>
                  <a:t>red </a:t>
                </a:r>
                <a:r>
                  <a:rPr lang="en-US" i="1"/>
                  <a:t>grid points in this processor </a:t>
                </a:r>
                <a:r>
                  <a:rPr lang="en-US"/>
                  <a:t>{</a:t>
                </a:r>
                <a:br>
                  <a:rPr lang="en-US"/>
                </a:br>
                <a:r>
                  <a:rPr lang="en-US"/>
                  <a:t>		update according to Gauss-Seidel iteration;</a:t>
                </a:r>
                <a:br>
                  <a:rPr lang="en-US"/>
                </a:br>
                <a:r>
                  <a:rPr lang="en-US"/>
                  <a:t>	}</a:t>
                </a:r>
              </a:p>
              <a:p>
                <a:pPr marL="0" indent="0">
                  <a:buNone/>
                </a:pPr>
                <a:r>
                  <a:rPr lang="en-US" i="1"/>
                  <a:t>	exchange boundary strips with neighboring processors</a:t>
                </a:r>
                <a:r>
                  <a:rPr lang="en-US"/>
                  <a:t>;</a:t>
                </a:r>
                <a:br>
                  <a:rPr lang="en-US"/>
                </a:br>
                <a:r>
                  <a:rPr lang="en-US"/>
                  <a:t>	</a:t>
                </a:r>
                <a:r>
                  <a:rPr lang="en-US" b="1"/>
                  <a:t>for </a:t>
                </a:r>
                <a:r>
                  <a:rPr lang="en-US" i="1"/>
                  <a:t>all </a:t>
                </a:r>
                <a:r>
                  <a:rPr lang="en-US"/>
                  <a:t>black </a:t>
                </a:r>
                <a:r>
                  <a:rPr lang="en-US" i="1"/>
                  <a:t>grid points in this processor </a:t>
                </a:r>
                <a:r>
                  <a:rPr lang="en-US"/>
                  <a:t>{</a:t>
                </a:r>
                <a:br>
                  <a:rPr lang="en-US"/>
                </a:br>
                <a:r>
                  <a:rPr lang="en-US"/>
                  <a:t>		update according to Gauss-Seidel iteration;</a:t>
                </a:r>
                <a:br>
                  <a:rPr lang="en-US"/>
                </a:br>
                <a:r>
                  <a:rPr lang="en-US"/>
                  <a:t>	}</a:t>
                </a:r>
              </a:p>
              <a:p>
                <a:pPr marL="0" indent="0">
                  <a:buNone/>
                </a:pPr>
                <a:r>
                  <a:rPr lang="en-US"/>
                  <a:t>	obtain the global maximum δ of all local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/>
                  <a:t> </a:t>
                </a:r>
                <a:r>
                  <a:rPr lang="en-US"/>
                  <a:t>values</a:t>
                </a:r>
                <a:br>
                  <a:rPr lang="en-US"/>
                </a:br>
                <a:r>
                  <a:rPr lang="en-US"/>
                  <a:t>	}</a:t>
                </a:r>
                <a:r>
                  <a:rPr lang="en-US" b="1"/>
                  <a:t>while </a:t>
                </a:r>
                <a:r>
                  <a:rPr lang="en-US"/>
                  <a:t>(δ &gt; tolerance)</a:t>
                </a:r>
                <a:br>
                  <a:rPr lang="en-US"/>
                </a:br>
                <a:r>
                  <a:rPr lang="en-US" i="1"/>
                  <a:t>Algorithm 4: The pseudo code for parallel Gauss-Seidel iteration with red-black ordering.</a:t>
                </a:r>
                <a:br>
                  <a:rPr lang="en-US"/>
                </a:br>
                <a:endParaRPr lang="vi-VN"/>
              </a:p>
            </p:txBody>
          </p:sp>
        </mc:Choice>
        <mc:Fallback xmlns=""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668F081D-3F49-45C8-A5E7-D139349A0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 t="-186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25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</a:t>
            </a:r>
            <a:endParaRPr lang="en-US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7D3F13AC-E359-4B69-BE36-5FDBAA09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BD5EAB61-1F13-473A-9A6B-0B5B7862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Áp dụng</a:t>
            </a:r>
            <a:r>
              <a:rPr lang="en-US" sz="2800"/>
              <a:t> </a:t>
            </a:r>
          </a:p>
          <a:p>
            <a:pPr lvl="1"/>
            <a:r>
              <a:rPr lang="en-US" sz="2400"/>
              <a:t>Kĩ thuật red-black ordering </a:t>
            </a:r>
          </a:p>
          <a:p>
            <a:pPr lvl="1"/>
            <a:r>
              <a:rPr lang="en-US" sz="2400"/>
              <a:t>Thư viện MPI </a:t>
            </a:r>
          </a:p>
          <a:p>
            <a:pPr lvl="1"/>
            <a:r>
              <a:rPr lang="en-US" sz="2400"/>
              <a:t>Ngôn ngữ lập trình C++ </a:t>
            </a:r>
          </a:p>
          <a:p>
            <a:pPr marL="342900" lvl="1" indent="0">
              <a:buNone/>
            </a:pPr>
            <a:r>
              <a:rPr lang="en-US" sz="2400"/>
              <a:t>Để cài đặt chương trình</a:t>
            </a:r>
          </a:p>
          <a:p>
            <a:pPr marL="342900" lvl="1" indent="0">
              <a:buNone/>
            </a:pPr>
            <a:endParaRPr lang="en-US" sz="2400"/>
          </a:p>
          <a:p>
            <a:pPr lvl="1"/>
            <a:r>
              <a:rPr lang="en-US" sz="2400"/>
              <a:t>Ngôn ngữ lập trình Python</a:t>
            </a:r>
          </a:p>
          <a:p>
            <a:pPr lvl="1"/>
            <a:r>
              <a:rPr lang="en-US" sz="2400"/>
              <a:t>Thư viện matplotlib</a:t>
            </a:r>
          </a:p>
          <a:p>
            <a:pPr marL="342900" lvl="1" indent="0">
              <a:buNone/>
            </a:pPr>
            <a:r>
              <a:rPr lang="en-US" sz="2400"/>
              <a:t>Để demo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53821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(Tiếp)</a:t>
            </a:r>
            <a:endParaRPr lang="en-US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7D3F13AC-E359-4B69-BE36-5FDBAA09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BD5EAB61-1F13-473A-9A6B-0B5B7862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Giải thuật song song</a:t>
            </a:r>
          </a:p>
          <a:p>
            <a:endParaRPr lang="en-US" sz="2400"/>
          </a:p>
        </p:txBody>
      </p:sp>
      <p:grpSp>
        <p:nvGrpSpPr>
          <p:cNvPr id="6" name="Group 71">
            <a:extLst>
              <a:ext uri="{FF2B5EF4-FFF2-40B4-BE49-F238E27FC236}">
                <a16:creationId xmlns:a16="http://schemas.microsoft.com/office/drawing/2014/main" id="{8E19CE5B-6174-411D-89E8-8BBED71A979C}"/>
              </a:ext>
            </a:extLst>
          </p:cNvPr>
          <p:cNvGrpSpPr/>
          <p:nvPr/>
        </p:nvGrpSpPr>
        <p:grpSpPr>
          <a:xfrm>
            <a:off x="2019300" y="2355129"/>
            <a:ext cx="5105400" cy="3048000"/>
            <a:chOff x="1295400" y="2590800"/>
            <a:chExt cx="5105400" cy="3048000"/>
          </a:xfrm>
        </p:grpSpPr>
        <p:sp>
          <p:nvSpPr>
            <p:cNvPr id="7" name="Rectangle 33">
              <a:extLst>
                <a:ext uri="{FF2B5EF4-FFF2-40B4-BE49-F238E27FC236}">
                  <a16:creationId xmlns:a16="http://schemas.microsoft.com/office/drawing/2014/main" id="{7C522B34-D6DC-4B36-916D-4EE161C3CE8D}"/>
                </a:ext>
              </a:extLst>
            </p:cNvPr>
            <p:cNvSpPr/>
            <p:nvPr/>
          </p:nvSpPr>
          <p:spPr>
            <a:xfrm>
              <a:off x="2743200" y="2677180"/>
              <a:ext cx="3200400" cy="289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34">
              <a:extLst>
                <a:ext uri="{FF2B5EF4-FFF2-40B4-BE49-F238E27FC236}">
                  <a16:creationId xmlns:a16="http://schemas.microsoft.com/office/drawing/2014/main" id="{D112622C-DD07-4C76-8759-6A38BC4997D4}"/>
                </a:ext>
              </a:extLst>
            </p:cNvPr>
            <p:cNvCxnSpPr/>
            <p:nvPr/>
          </p:nvCxnSpPr>
          <p:spPr>
            <a:xfrm rot="10800000" flipH="1">
              <a:off x="2743200" y="4124981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35">
              <a:extLst>
                <a:ext uri="{FF2B5EF4-FFF2-40B4-BE49-F238E27FC236}">
                  <a16:creationId xmlns:a16="http://schemas.microsoft.com/office/drawing/2014/main" id="{5CD348AA-0B54-4400-9092-CF0F59A83A04}"/>
                </a:ext>
              </a:extLst>
            </p:cNvPr>
            <p:cNvCxnSpPr/>
            <p:nvPr/>
          </p:nvCxnSpPr>
          <p:spPr>
            <a:xfrm rot="10800000" flipH="1">
              <a:off x="2743200" y="44281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6">
              <a:extLst>
                <a:ext uri="{FF2B5EF4-FFF2-40B4-BE49-F238E27FC236}">
                  <a16:creationId xmlns:a16="http://schemas.microsoft.com/office/drawing/2014/main" id="{175A59B6-4C71-49BA-909C-348EBDAE9C53}"/>
                </a:ext>
              </a:extLst>
            </p:cNvPr>
            <p:cNvCxnSpPr/>
            <p:nvPr/>
          </p:nvCxnSpPr>
          <p:spPr>
            <a:xfrm rot="10800000" flipH="1">
              <a:off x="2743200" y="50377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7">
              <a:extLst>
                <a:ext uri="{FF2B5EF4-FFF2-40B4-BE49-F238E27FC236}">
                  <a16:creationId xmlns:a16="http://schemas.microsoft.com/office/drawing/2014/main" id="{4418F60B-7385-4779-BE0C-C6AE46D11403}"/>
                </a:ext>
              </a:extLst>
            </p:cNvPr>
            <p:cNvCxnSpPr/>
            <p:nvPr/>
          </p:nvCxnSpPr>
          <p:spPr>
            <a:xfrm rot="10800000" flipH="1">
              <a:off x="2743200" y="47329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38">
              <a:extLst>
                <a:ext uri="{FF2B5EF4-FFF2-40B4-BE49-F238E27FC236}">
                  <a16:creationId xmlns:a16="http://schemas.microsoft.com/office/drawing/2014/main" id="{B1AF26E5-E3C7-47F4-865C-F636411E11AE}"/>
                </a:ext>
              </a:extLst>
            </p:cNvPr>
            <p:cNvCxnSpPr/>
            <p:nvPr/>
          </p:nvCxnSpPr>
          <p:spPr>
            <a:xfrm rot="10800000" flipH="1">
              <a:off x="2743200" y="53425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39">
              <a:extLst>
                <a:ext uri="{FF2B5EF4-FFF2-40B4-BE49-F238E27FC236}">
                  <a16:creationId xmlns:a16="http://schemas.microsoft.com/office/drawing/2014/main" id="{CF0C0BCC-61A0-488C-BD51-751616046F4F}"/>
                </a:ext>
              </a:extLst>
            </p:cNvPr>
            <p:cNvCxnSpPr/>
            <p:nvPr/>
          </p:nvCxnSpPr>
          <p:spPr>
            <a:xfrm rot="10800000" flipH="1">
              <a:off x="2743200" y="29041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40">
              <a:extLst>
                <a:ext uri="{FF2B5EF4-FFF2-40B4-BE49-F238E27FC236}">
                  <a16:creationId xmlns:a16="http://schemas.microsoft.com/office/drawing/2014/main" id="{B71FEBF7-096E-48C5-83DB-F590C5F551BA}"/>
                </a:ext>
              </a:extLst>
            </p:cNvPr>
            <p:cNvCxnSpPr/>
            <p:nvPr/>
          </p:nvCxnSpPr>
          <p:spPr>
            <a:xfrm rot="10800000" flipH="1">
              <a:off x="2743200" y="35137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1">
              <a:extLst>
                <a:ext uri="{FF2B5EF4-FFF2-40B4-BE49-F238E27FC236}">
                  <a16:creationId xmlns:a16="http://schemas.microsoft.com/office/drawing/2014/main" id="{B0A307A6-F865-4145-BDE4-CCE39BE5D60A}"/>
                </a:ext>
              </a:extLst>
            </p:cNvPr>
            <p:cNvCxnSpPr/>
            <p:nvPr/>
          </p:nvCxnSpPr>
          <p:spPr>
            <a:xfrm rot="10800000" flipH="1">
              <a:off x="2743200" y="32089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2">
              <a:extLst>
                <a:ext uri="{FF2B5EF4-FFF2-40B4-BE49-F238E27FC236}">
                  <a16:creationId xmlns:a16="http://schemas.microsoft.com/office/drawing/2014/main" id="{EEA73B2F-995A-4870-9EBD-31655722799B}"/>
                </a:ext>
              </a:extLst>
            </p:cNvPr>
            <p:cNvCxnSpPr/>
            <p:nvPr/>
          </p:nvCxnSpPr>
          <p:spPr>
            <a:xfrm rot="10800000" flipH="1">
              <a:off x="2743200" y="3818592"/>
              <a:ext cx="3200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4">
              <a:extLst>
                <a:ext uri="{FF2B5EF4-FFF2-40B4-BE49-F238E27FC236}">
                  <a16:creationId xmlns:a16="http://schemas.microsoft.com/office/drawing/2014/main" id="{FAA26613-5EC3-44EA-A761-5BE805BB6312}"/>
                </a:ext>
              </a:extLst>
            </p:cNvPr>
            <p:cNvCxnSpPr/>
            <p:nvPr/>
          </p:nvCxnSpPr>
          <p:spPr>
            <a:xfrm rot="16200000" flipH="1">
              <a:off x="3428205" y="412418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5">
              <a:extLst>
                <a:ext uri="{FF2B5EF4-FFF2-40B4-BE49-F238E27FC236}">
                  <a16:creationId xmlns:a16="http://schemas.microsoft.com/office/drawing/2014/main" id="{A3CFE471-5966-4685-B019-77E9F866DD77}"/>
                </a:ext>
              </a:extLst>
            </p:cNvPr>
            <p:cNvCxnSpPr/>
            <p:nvPr/>
          </p:nvCxnSpPr>
          <p:spPr>
            <a:xfrm rot="16200000" flipH="1">
              <a:off x="3809205" y="412418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46">
              <a:extLst>
                <a:ext uri="{FF2B5EF4-FFF2-40B4-BE49-F238E27FC236}">
                  <a16:creationId xmlns:a16="http://schemas.microsoft.com/office/drawing/2014/main" id="{AA83990E-4A04-4277-9051-508A908B6887}"/>
                </a:ext>
              </a:extLst>
            </p:cNvPr>
            <p:cNvCxnSpPr/>
            <p:nvPr/>
          </p:nvCxnSpPr>
          <p:spPr>
            <a:xfrm rot="16200000" flipH="1">
              <a:off x="4190206" y="412418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47">
              <a:extLst>
                <a:ext uri="{FF2B5EF4-FFF2-40B4-BE49-F238E27FC236}">
                  <a16:creationId xmlns:a16="http://schemas.microsoft.com/office/drawing/2014/main" id="{F9FCE62D-7B0F-43C0-B26D-137815CF5F66}"/>
                </a:ext>
              </a:extLst>
            </p:cNvPr>
            <p:cNvCxnSpPr/>
            <p:nvPr/>
          </p:nvCxnSpPr>
          <p:spPr>
            <a:xfrm rot="16200000" flipH="1">
              <a:off x="2361406" y="4124980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49">
              <a:extLst>
                <a:ext uri="{FF2B5EF4-FFF2-40B4-BE49-F238E27FC236}">
                  <a16:creationId xmlns:a16="http://schemas.microsoft.com/office/drawing/2014/main" id="{64E111CC-381A-4585-A2BD-829E16099D81}"/>
                </a:ext>
              </a:extLst>
            </p:cNvPr>
            <p:cNvCxnSpPr/>
            <p:nvPr/>
          </p:nvCxnSpPr>
          <p:spPr>
            <a:xfrm rot="16200000" flipH="1">
              <a:off x="1599406" y="4124981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0">
              <a:extLst>
                <a:ext uri="{FF2B5EF4-FFF2-40B4-BE49-F238E27FC236}">
                  <a16:creationId xmlns:a16="http://schemas.microsoft.com/office/drawing/2014/main" id="{12C4D7F6-BFB7-411A-BC15-EE8528058943}"/>
                </a:ext>
              </a:extLst>
            </p:cNvPr>
            <p:cNvCxnSpPr/>
            <p:nvPr/>
          </p:nvCxnSpPr>
          <p:spPr>
            <a:xfrm rot="16200000" flipH="1">
              <a:off x="1980406" y="4124187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3">
              <a:extLst>
                <a:ext uri="{FF2B5EF4-FFF2-40B4-BE49-F238E27FC236}">
                  <a16:creationId xmlns:a16="http://schemas.microsoft.com/office/drawing/2014/main" id="{E2110A49-D31C-4F2D-A36D-93E65C97395C}"/>
                </a:ext>
              </a:extLst>
            </p:cNvPr>
            <p:cNvCxnSpPr/>
            <p:nvPr/>
          </p:nvCxnSpPr>
          <p:spPr>
            <a:xfrm rot="16200000" flipH="1">
              <a:off x="3048794" y="4114007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64">
              <a:extLst>
                <a:ext uri="{FF2B5EF4-FFF2-40B4-BE49-F238E27FC236}">
                  <a16:creationId xmlns:a16="http://schemas.microsoft.com/office/drawing/2014/main" id="{467C633A-8FB1-4B5B-8791-64DBCA937D85}"/>
                </a:ext>
              </a:extLst>
            </p:cNvPr>
            <p:cNvCxnSpPr/>
            <p:nvPr/>
          </p:nvCxnSpPr>
          <p:spPr>
            <a:xfrm rot="16200000" flipH="1">
              <a:off x="2693920" y="4114006"/>
              <a:ext cx="2895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65">
              <a:extLst>
                <a:ext uri="{FF2B5EF4-FFF2-40B4-BE49-F238E27FC236}">
                  <a16:creationId xmlns:a16="http://schemas.microsoft.com/office/drawing/2014/main" id="{32CB67A7-CB96-4699-9992-F240288B22E7}"/>
                </a:ext>
              </a:extLst>
            </p:cNvPr>
            <p:cNvSpPr/>
            <p:nvPr/>
          </p:nvSpPr>
          <p:spPr>
            <a:xfrm>
              <a:off x="1295400" y="4572000"/>
              <a:ext cx="5105400" cy="10668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6A0037C9-A102-4CF8-AED1-4AD67514D0C0}"/>
                </a:ext>
              </a:extLst>
            </p:cNvPr>
            <p:cNvSpPr/>
            <p:nvPr/>
          </p:nvSpPr>
          <p:spPr>
            <a:xfrm>
              <a:off x="1295400" y="2590800"/>
              <a:ext cx="5105400" cy="10668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7">
              <a:extLst>
                <a:ext uri="{FF2B5EF4-FFF2-40B4-BE49-F238E27FC236}">
                  <a16:creationId xmlns:a16="http://schemas.microsoft.com/office/drawing/2014/main" id="{0EB74CE9-8B48-40A5-9861-09BD66479F81}"/>
                </a:ext>
              </a:extLst>
            </p:cNvPr>
            <p:cNvSpPr/>
            <p:nvPr/>
          </p:nvSpPr>
          <p:spPr>
            <a:xfrm>
              <a:off x="1295400" y="3657600"/>
              <a:ext cx="5105400" cy="91440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68">
              <a:extLst>
                <a:ext uri="{FF2B5EF4-FFF2-40B4-BE49-F238E27FC236}">
                  <a16:creationId xmlns:a16="http://schemas.microsoft.com/office/drawing/2014/main" id="{897FAFF4-3AB3-48FC-AC2B-BD8B72BE456E}"/>
                </a:ext>
              </a:extLst>
            </p:cNvPr>
            <p:cNvSpPr txBox="1"/>
            <p:nvPr/>
          </p:nvSpPr>
          <p:spPr>
            <a:xfrm>
              <a:off x="1447800" y="26670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CPU0</a:t>
              </a:r>
            </a:p>
          </p:txBody>
        </p:sp>
        <p:sp>
          <p:nvSpPr>
            <p:cNvPr id="29" name="TextBox 69">
              <a:extLst>
                <a:ext uri="{FF2B5EF4-FFF2-40B4-BE49-F238E27FC236}">
                  <a16:creationId xmlns:a16="http://schemas.microsoft.com/office/drawing/2014/main" id="{256FE211-E8BE-485A-9F5E-A16BD8AEABE6}"/>
                </a:ext>
              </a:extLst>
            </p:cNvPr>
            <p:cNvSpPr txBox="1"/>
            <p:nvPr/>
          </p:nvSpPr>
          <p:spPr>
            <a:xfrm>
              <a:off x="1447800" y="365313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CPU1</a:t>
              </a:r>
            </a:p>
          </p:txBody>
        </p:sp>
        <p:sp>
          <p:nvSpPr>
            <p:cNvPr id="30" name="TextBox 70">
              <a:extLst>
                <a:ext uri="{FF2B5EF4-FFF2-40B4-BE49-F238E27FC236}">
                  <a16:creationId xmlns:a16="http://schemas.microsoft.com/office/drawing/2014/main" id="{C3128F5E-2EE2-40BA-BB3C-4D0420A115E8}"/>
                </a:ext>
              </a:extLst>
            </p:cNvPr>
            <p:cNvSpPr txBox="1"/>
            <p:nvPr/>
          </p:nvSpPr>
          <p:spPr>
            <a:xfrm>
              <a:off x="1447800" y="4572000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84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648AB71B-1182-462C-943B-703352A92BE7}"/>
              </a:ext>
            </a:extLst>
          </p:cNvPr>
          <p:cNvSpPr txBox="1">
            <a:spLocks/>
          </p:cNvSpPr>
          <p:nvPr/>
        </p:nvSpPr>
        <p:spPr>
          <a:xfrm>
            <a:off x="488950" y="1093510"/>
            <a:ext cx="8026400" cy="1112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>
                <a:solidFill>
                  <a:schemeClr val="tx1"/>
                </a:solidFill>
              </a:rPr>
              <a:t>Trạng thái ban đầu (trước khi khuếch tán)</a:t>
            </a:r>
          </a:p>
          <a:p>
            <a:pPr lvl="1"/>
            <a:r>
              <a:rPr lang="en-US" sz="2500">
                <a:solidFill>
                  <a:schemeClr val="tx1"/>
                </a:solidFill>
              </a:rPr>
              <a:t>m = 20, n = 20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515799EB-F2A1-49F5-9BEC-A53F1933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pic>
        <p:nvPicPr>
          <p:cNvPr id="9" name="Chỗ dành sẵn cho Nội dung 8">
            <a:extLst>
              <a:ext uri="{FF2B5EF4-FFF2-40B4-BE49-F238E27FC236}">
                <a16:creationId xmlns:a16="http://schemas.microsoft.com/office/drawing/2014/main" id="{9A333EB4-FB1B-486F-952F-F5E0C99CA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 b="2241"/>
          <a:stretch/>
        </p:blipFill>
        <p:spPr>
          <a:xfrm>
            <a:off x="895350" y="2385147"/>
            <a:ext cx="7353299" cy="4336329"/>
          </a:xfrm>
        </p:spPr>
      </p:pic>
    </p:spTree>
    <p:extLst>
      <p:ext uri="{BB962C8B-B14F-4D97-AF65-F5344CB8AC3E}">
        <p14:creationId xmlns:p14="http://schemas.microsoft.com/office/powerpoint/2010/main" val="217284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(Tiếp)</a:t>
            </a:r>
            <a:endParaRPr lang="en-US" dirty="0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648AB71B-1182-462C-943B-703352A92BE7}"/>
              </a:ext>
            </a:extLst>
          </p:cNvPr>
          <p:cNvSpPr txBox="1">
            <a:spLocks/>
          </p:cNvSpPr>
          <p:nvPr/>
        </p:nvSpPr>
        <p:spPr>
          <a:xfrm>
            <a:off x="488950" y="1093510"/>
            <a:ext cx="8026400" cy="5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>
                <a:solidFill>
                  <a:schemeClr val="tx1"/>
                </a:solidFill>
              </a:rPr>
              <a:t>Trạng thái ổn định</a:t>
            </a:r>
          </a:p>
          <a:p>
            <a:pPr lvl="1"/>
            <a:r>
              <a:rPr lang="en-US" sz="2500">
                <a:solidFill>
                  <a:schemeClr val="tx1"/>
                </a:solidFill>
              </a:rPr>
              <a:t>m = 20, n = 20</a:t>
            </a:r>
          </a:p>
          <a:p>
            <a:pPr lvl="1"/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515799EB-F2A1-49F5-9BEC-A53F1933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  <p:pic>
        <p:nvPicPr>
          <p:cNvPr id="9" name="Chỗ dành sẵn cho Nội dung 8" descr="Ảnh có chứa màn hình&#10;&#10;Mô tả được tạo với mức tin cậy rất cao">
            <a:extLst>
              <a:ext uri="{FF2B5EF4-FFF2-40B4-BE49-F238E27FC236}">
                <a16:creationId xmlns:a16="http://schemas.microsoft.com/office/drawing/2014/main" id="{F8A1CD12-43F5-431C-989D-DFAE32415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7" b="2083"/>
          <a:stretch/>
        </p:blipFill>
        <p:spPr>
          <a:xfrm>
            <a:off x="895350" y="2375720"/>
            <a:ext cx="7353299" cy="4345756"/>
          </a:xfrm>
        </p:spPr>
      </p:pic>
    </p:spTree>
    <p:extLst>
      <p:ext uri="{BB962C8B-B14F-4D97-AF65-F5344CB8AC3E}">
        <p14:creationId xmlns:p14="http://schemas.microsoft.com/office/powerpoint/2010/main" val="201193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(Tiếp)</a:t>
            </a:r>
            <a:endParaRPr lang="en-US" dirty="0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648AB71B-1182-462C-943B-703352A92BE7}"/>
              </a:ext>
            </a:extLst>
          </p:cNvPr>
          <p:cNvSpPr txBox="1">
            <a:spLocks/>
          </p:cNvSpPr>
          <p:nvPr/>
        </p:nvSpPr>
        <p:spPr>
          <a:xfrm>
            <a:off x="488950" y="1093510"/>
            <a:ext cx="8026400" cy="1112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>
                <a:solidFill>
                  <a:schemeClr val="tx1"/>
                </a:solidFill>
              </a:rPr>
              <a:t>Trạng thái ban đầu (trước khi khuếch tán)</a:t>
            </a:r>
          </a:p>
          <a:p>
            <a:pPr lvl="1"/>
            <a:r>
              <a:rPr lang="en-US" sz="2500">
                <a:solidFill>
                  <a:schemeClr val="tx1"/>
                </a:solidFill>
              </a:rPr>
              <a:t>m = 100, n = 100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515799EB-F2A1-49F5-9BEC-A53F1933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  <p:pic>
        <p:nvPicPr>
          <p:cNvPr id="9" name="Chỗ dành sẵn cho Nội dung 8" descr="Ảnh có chứa ảnh chụp màn hình&#10;&#10;Mô tả được tạo với mức tin cậy cao">
            <a:extLst>
              <a:ext uri="{FF2B5EF4-FFF2-40B4-BE49-F238E27FC236}">
                <a16:creationId xmlns:a16="http://schemas.microsoft.com/office/drawing/2014/main" id="{0C6D3C9F-1076-481E-8F4E-494445954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9" b="1891"/>
          <a:stretch/>
        </p:blipFill>
        <p:spPr>
          <a:xfrm>
            <a:off x="895350" y="2328585"/>
            <a:ext cx="7353299" cy="4392891"/>
          </a:xfrm>
        </p:spPr>
      </p:pic>
    </p:spTree>
    <p:extLst>
      <p:ext uri="{BB962C8B-B14F-4D97-AF65-F5344CB8AC3E}">
        <p14:creationId xmlns:p14="http://schemas.microsoft.com/office/powerpoint/2010/main" val="93154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(Tiếp)</a:t>
            </a:r>
            <a:endParaRPr lang="en-US" dirty="0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648AB71B-1182-462C-943B-703352A92BE7}"/>
              </a:ext>
            </a:extLst>
          </p:cNvPr>
          <p:cNvSpPr txBox="1">
            <a:spLocks/>
          </p:cNvSpPr>
          <p:nvPr/>
        </p:nvSpPr>
        <p:spPr>
          <a:xfrm>
            <a:off x="488950" y="1093510"/>
            <a:ext cx="8026400" cy="5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>
                <a:solidFill>
                  <a:schemeClr val="tx1"/>
                </a:solidFill>
              </a:rPr>
              <a:t>Trạng thái ổn định</a:t>
            </a:r>
          </a:p>
          <a:p>
            <a:pPr lvl="1"/>
            <a:r>
              <a:rPr lang="en-US" sz="2500">
                <a:solidFill>
                  <a:schemeClr val="tx1"/>
                </a:solidFill>
              </a:rPr>
              <a:t>m = 100, n = 100</a:t>
            </a:r>
          </a:p>
          <a:p>
            <a:pPr lvl="1"/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515799EB-F2A1-49F5-9BEC-A53F1933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108E04F2-C811-4851-8ED2-1C1992AFB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7" b="2467"/>
          <a:stretch/>
        </p:blipFill>
        <p:spPr>
          <a:xfrm>
            <a:off x="895350" y="2394573"/>
            <a:ext cx="7353300" cy="4326903"/>
          </a:xfrm>
        </p:spPr>
      </p:pic>
    </p:spTree>
    <p:extLst>
      <p:ext uri="{BB962C8B-B14F-4D97-AF65-F5344CB8AC3E}">
        <p14:creationId xmlns:p14="http://schemas.microsoft.com/office/powerpoint/2010/main" val="279131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1846</TotalTime>
  <Words>259</Words>
  <Application>Microsoft Office PowerPoint</Application>
  <PresentationFormat>Trình chiếu Trên màn hình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 ĐỀ TÀI: Parallel Simulation of the Time Independent Diffusion Equation Using Gauss-Seidel Iterative Method</vt:lpstr>
      <vt:lpstr>Giới thiệu </vt:lpstr>
      <vt:lpstr>Thuật toán</vt:lpstr>
      <vt:lpstr>Cài đặt</vt:lpstr>
      <vt:lpstr>Cài đặt (Tiếp)</vt:lpstr>
      <vt:lpstr>Demo</vt:lpstr>
      <vt:lpstr>Demo (Tiếp)</vt:lpstr>
      <vt:lpstr>Demo (Tiếp)</vt:lpstr>
      <vt:lpstr>Demo (Tiếp)</vt:lpstr>
      <vt:lpstr>Kết quả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Thái Đỗ</cp:lastModifiedBy>
  <cp:revision>112</cp:revision>
  <dcterms:created xsi:type="dcterms:W3CDTF">2016-07-25T07:53:11Z</dcterms:created>
  <dcterms:modified xsi:type="dcterms:W3CDTF">2019-05-13T07:37:22Z</dcterms:modified>
</cp:coreProperties>
</file>