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21" r:id="rId4"/>
    <p:sldId id="320" r:id="rId5"/>
    <p:sldId id="324" r:id="rId6"/>
    <p:sldId id="370" r:id="rId7"/>
    <p:sldId id="350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3269" autoAdjust="0"/>
  </p:normalViewPr>
  <p:slideViewPr>
    <p:cSldViewPr snapToGrid="0">
      <p:cViewPr varScale="1">
        <p:scale>
          <a:sx n="81" d="100"/>
          <a:sy n="81" d="100"/>
        </p:scale>
        <p:origin x="1546" y="91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7B86-6B61-0B43-B5A8-02CAEE845D8E}" type="datetimeFigureOut">
              <a:t>06/05/2019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AAE4F-AE1C-774E-A834-EC422C61D3A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8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B013D-F47D-4106-91E3-C956F0694FFC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92953-2D80-4882-910B-E84245F3A458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F91A5-9E79-45C9-955D-077ACBE900BF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EC8A-3E55-49B4-A618-6D22C9FCAC31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E4B2-7FB4-48F1-A8EE-26199E1ADC50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656E2-00C4-4134-8D2E-E0439B040F8B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D2799-BA9D-4C7E-BCB6-8F791A67CDF7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0F8D-B8BA-47F7-B4B8-753A206736B2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B836-980C-4925-916D-F205A7EDA82D}" type="datetime1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6073-17B8-46C2-A127-6EE6F96531FA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AA66-54DC-41F4-84CD-754C189D237E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E87F-B29F-49CE-B799-1B9E7DB40948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ĐỀ TÀI: Parallel Simulation of the Time Independent Diffusion Equation Using Gauss-Seidel Iterative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Bùi Hồng </a:t>
            </a:r>
            <a:r>
              <a:rPr lang="en-US" err="1"/>
              <a:t>Ngọc </a:t>
            </a:r>
            <a:r>
              <a:rPr lang="en-US"/>
              <a:t>- </a:t>
            </a:r>
            <a:r>
              <a:rPr lang="en-US" dirty="0" err="1"/>
              <a:t>20164797</a:t>
            </a:r>
            <a:endParaRPr lang="en-US" dirty="0"/>
          </a:p>
          <a:p>
            <a:r>
              <a:rPr lang="en-US"/>
              <a:t>Đỗ Đức Thái - 20163676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71F11E2-5D44-4867-AFEB-AD03E383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Bài toán:</a:t>
            </a: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Áp dụng ph</a:t>
            </a:r>
            <a:r>
              <a:rPr lang="vi-V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pháp Gauss-Seidel Iterative để giải bài toán “Time Independent Diffusion Equation”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Cụ thể ta cần giải ph</a:t>
            </a:r>
            <a:r>
              <a:rPr lang="vi-VN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ư</a:t>
            </a: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ơng trình:</a:t>
            </a: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500">
                <a:solidFill>
                  <a:schemeClr val="tx1"/>
                </a:solidFill>
              </a:rPr>
              <a:t>c là nồng độ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l, m là tọa độ theo 2 chiều</a:t>
            </a:r>
          </a:p>
          <a:p>
            <a:pPr lvl="1"/>
            <a:r>
              <a:rPr lang="en-US" sz="2500">
                <a:solidFill>
                  <a:schemeClr val="tx1"/>
                </a:solidFill>
              </a:rPr>
              <a:t>n là lần lặp</a:t>
            </a:r>
          </a:p>
          <a:p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634C71C-739E-4BC4-9CD9-79DC63C6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2</a:t>
            </a:fld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332C3FA-B83F-4E8E-B18C-1CB535B81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839" y="3693604"/>
            <a:ext cx="5612811" cy="8783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FA76C740-B78A-40E3-9C2B-1EF3DD27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668F081D-3F49-45C8-A5E7-D139349A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/>
                  <a:t>/* only the inner loop of the parallel Gauss-Seidel method with */</a:t>
                </a:r>
                <a:br>
                  <a:rPr lang="en-US"/>
                </a:br>
                <a:r>
                  <a:rPr lang="en-US"/>
                  <a:t>/* Red Black ordering */</a:t>
                </a:r>
                <a:br>
                  <a:rPr lang="en-US"/>
                </a:br>
                <a:r>
                  <a:rPr lang="en-US" b="1"/>
                  <a:t>do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i="1"/>
                  <a:t>exchange boundary strips with neighboring processors</a:t>
                </a:r>
                <a:r>
                  <a:rPr lang="en-US"/>
                  <a:t>;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b="1"/>
                  <a:t>for </a:t>
                </a:r>
                <a:r>
                  <a:rPr lang="en-US" i="1"/>
                  <a:t>all </a:t>
                </a:r>
                <a:r>
                  <a:rPr lang="en-US"/>
                  <a:t>red </a:t>
                </a:r>
                <a:r>
                  <a:rPr lang="en-US" i="1"/>
                  <a:t>grid points in this processor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	update according to Gauss-Seidel iteration;</a:t>
                </a:r>
                <a:br>
                  <a:rPr lang="en-US"/>
                </a:b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 i="1"/>
                  <a:t>	exchange boundary strips with neighboring processors</a:t>
                </a:r>
                <a:r>
                  <a:rPr lang="en-US"/>
                  <a:t>;</a:t>
                </a:r>
                <a:br>
                  <a:rPr lang="en-US"/>
                </a:br>
                <a:r>
                  <a:rPr lang="en-US"/>
                  <a:t>	</a:t>
                </a:r>
                <a:r>
                  <a:rPr lang="en-US" b="1"/>
                  <a:t>for </a:t>
                </a:r>
                <a:r>
                  <a:rPr lang="en-US" i="1"/>
                  <a:t>all </a:t>
                </a:r>
                <a:r>
                  <a:rPr lang="en-US"/>
                  <a:t>black </a:t>
                </a:r>
                <a:r>
                  <a:rPr lang="en-US" i="1"/>
                  <a:t>grid points in this processor </a:t>
                </a:r>
                <a:r>
                  <a:rPr lang="en-US"/>
                  <a:t>{</a:t>
                </a:r>
                <a:br>
                  <a:rPr lang="en-US"/>
                </a:br>
                <a:r>
                  <a:rPr lang="en-US"/>
                  <a:t>		update according to Gauss-Seidel iteration;</a:t>
                </a:r>
                <a:br>
                  <a:rPr lang="en-US"/>
                </a:br>
                <a:r>
                  <a:rPr lang="en-US"/>
                  <a:t>	}</a:t>
                </a:r>
              </a:p>
              <a:p>
                <a:pPr marL="0" indent="0">
                  <a:buNone/>
                </a:pPr>
                <a:r>
                  <a:rPr lang="en-US"/>
                  <a:t>	obtain the global maximum δ of all local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/>
                  <a:t> </a:t>
                </a:r>
                <a:r>
                  <a:rPr lang="en-US"/>
                  <a:t>values</a:t>
                </a:r>
                <a:br>
                  <a:rPr lang="en-US"/>
                </a:br>
                <a:r>
                  <a:rPr lang="en-US"/>
                  <a:t>	}</a:t>
                </a:r>
                <a:r>
                  <a:rPr lang="en-US" b="1"/>
                  <a:t>while </a:t>
                </a:r>
                <a:r>
                  <a:rPr lang="en-US"/>
                  <a:t>(δ &gt; tolerance)</a:t>
                </a:r>
                <a:br>
                  <a:rPr lang="en-US"/>
                </a:br>
                <a:r>
                  <a:rPr lang="en-US" i="1"/>
                  <a:t>Algorithm 4: The pseudo code for parallel Gauss-Seidel iteration with red-black ordering.</a:t>
                </a:r>
                <a:br>
                  <a:rPr lang="en-US"/>
                </a:br>
                <a:endParaRPr lang="vi-VN"/>
              </a:p>
            </p:txBody>
          </p:sp>
        </mc:Choice>
        <mc:Fallback xmlns="">
          <p:sp>
            <p:nvSpPr>
              <p:cNvPr id="5" name="Chỗ dành sẵn cho Nội dung 4">
                <a:extLst>
                  <a:ext uri="{FF2B5EF4-FFF2-40B4-BE49-F238E27FC236}">
                    <a16:creationId xmlns:a16="http://schemas.microsoft.com/office/drawing/2014/main" id="{668F081D-3F49-45C8-A5E7-D139349A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1" t="-186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25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Cài đặt</a:t>
            </a:r>
            <a:endParaRPr lang="en-US" dirty="0"/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7D3F13AC-E359-4B69-BE36-5FDBAA09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4</a:t>
            </a:fld>
            <a:endParaRPr lang="en-US"/>
          </a:p>
        </p:txBody>
      </p:sp>
      <p:sp>
        <p:nvSpPr>
          <p:cNvPr id="5" name="Chỗ dành sẵn cho Nội dung 4">
            <a:extLst>
              <a:ext uri="{FF2B5EF4-FFF2-40B4-BE49-F238E27FC236}">
                <a16:creationId xmlns:a16="http://schemas.microsoft.com/office/drawing/2014/main" id="{BD5EAB61-1F13-473A-9A6B-0B5B7862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Áp dụng</a:t>
            </a:r>
            <a:r>
              <a:rPr lang="en-US" sz="2800"/>
              <a:t> </a:t>
            </a:r>
          </a:p>
          <a:p>
            <a:pPr lvl="1"/>
            <a:r>
              <a:rPr lang="en-US" sz="2400"/>
              <a:t>Kĩ thuật red-black ordering </a:t>
            </a:r>
          </a:p>
          <a:p>
            <a:pPr lvl="1"/>
            <a:r>
              <a:rPr lang="en-US" sz="2400"/>
              <a:t>Thư viện MPI </a:t>
            </a:r>
          </a:p>
          <a:p>
            <a:pPr lvl="1"/>
            <a:r>
              <a:rPr lang="en-US" sz="2400"/>
              <a:t>Ngôn ngữ lập trình C++ </a:t>
            </a:r>
          </a:p>
          <a:p>
            <a:pPr marL="342900" lvl="1" indent="0">
              <a:buNone/>
            </a:pPr>
            <a:r>
              <a:rPr lang="en-US" sz="2400"/>
              <a:t>Để cài đặt chương trình</a:t>
            </a:r>
          </a:p>
          <a:p>
            <a:pPr marL="342900" lvl="1" indent="0">
              <a:buNone/>
            </a:pPr>
            <a:endParaRPr lang="en-US" sz="2400"/>
          </a:p>
          <a:p>
            <a:pPr lvl="1"/>
            <a:r>
              <a:rPr lang="en-US" sz="2400"/>
              <a:t>Ngôn ngữ lập trình Python</a:t>
            </a:r>
          </a:p>
          <a:p>
            <a:pPr lvl="1"/>
            <a:r>
              <a:rPr lang="en-US" sz="2400"/>
              <a:t>Thư viện matplotlib</a:t>
            </a:r>
          </a:p>
          <a:p>
            <a:pPr marL="342900" lvl="1" indent="0">
              <a:buNone/>
            </a:pPr>
            <a:r>
              <a:rPr lang="en-US" sz="2400"/>
              <a:t>Để demo chương trình</a:t>
            </a:r>
          </a:p>
        </p:txBody>
      </p:sp>
    </p:spTree>
    <p:extLst>
      <p:ext uri="{BB962C8B-B14F-4D97-AF65-F5344CB8AC3E}">
        <p14:creationId xmlns:p14="http://schemas.microsoft.com/office/powerpoint/2010/main" val="53821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5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ban đầu (trước khi khuếch tán)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5</a:t>
            </a:fld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4A348996-5564-48CD-A509-0AF503EA2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74" y="1647858"/>
            <a:ext cx="7390251" cy="4902200"/>
          </a:xfrm>
        </p:spPr>
      </p:pic>
    </p:spTree>
    <p:extLst>
      <p:ext uri="{BB962C8B-B14F-4D97-AF65-F5344CB8AC3E}">
        <p14:creationId xmlns:p14="http://schemas.microsoft.com/office/powerpoint/2010/main" val="931540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 (Tiếp)</a:t>
            </a:r>
            <a:endParaRPr lang="en-US" dirty="0"/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648AB71B-1182-462C-943B-703352A92BE7}"/>
              </a:ext>
            </a:extLst>
          </p:cNvPr>
          <p:cNvSpPr txBox="1">
            <a:spLocks/>
          </p:cNvSpPr>
          <p:nvPr/>
        </p:nvSpPr>
        <p:spPr>
          <a:xfrm>
            <a:off x="488950" y="1093510"/>
            <a:ext cx="8026400" cy="554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>
                <a:solidFill>
                  <a:schemeClr val="tx1"/>
                </a:solidFill>
              </a:rPr>
              <a:t>Trạng thái ổn định</a:t>
            </a: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515799EB-F2A1-49F5-9BEC-A53F1933F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6</a:t>
            </a:fld>
            <a:endParaRPr lang="en-US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0B65CA60-F63E-41DE-A1D9-D18D10A82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74" y="1647858"/>
            <a:ext cx="7390251" cy="4902200"/>
          </a:xfrm>
        </p:spPr>
      </p:pic>
    </p:spTree>
    <p:extLst>
      <p:ext uri="{BB962C8B-B14F-4D97-AF65-F5344CB8AC3E}">
        <p14:creationId xmlns:p14="http://schemas.microsoft.com/office/powerpoint/2010/main" val="279131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2A11-A0C2-4CBC-BB96-04B75B9F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Kết quả</a:t>
            </a:r>
            <a:endParaRPr lang="en-US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923DE44C-E2FD-434A-BA6E-DE8B1A389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50" y="1647858"/>
            <a:ext cx="8026400" cy="4600541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Kết quả được lưu trong file “out.txt” và được thể hiện trên đồ thị trên</a:t>
            </a:r>
          </a:p>
          <a:p>
            <a:r>
              <a:rPr lang="en-US">
                <a:solidFill>
                  <a:schemeClr val="tx1"/>
                </a:solidFill>
              </a:rPr>
              <a:t>File “out.txt” lưu trữ ma trận các giá trị số thực</a:t>
            </a:r>
          </a:p>
          <a:p>
            <a:r>
              <a:rPr lang="en-US">
                <a:solidFill>
                  <a:schemeClr val="tx1"/>
                </a:solidFill>
              </a:rPr>
              <a:t>Giá trị đó là nồng độ tại vị trí t</a:t>
            </a:r>
            <a:r>
              <a:rPr lang="vi-VN">
                <a:solidFill>
                  <a:schemeClr val="tx1"/>
                </a:solidFill>
              </a:rPr>
              <a:t>ư</a:t>
            </a:r>
            <a:r>
              <a:rPr lang="en-US">
                <a:solidFill>
                  <a:schemeClr val="tx1"/>
                </a:solidFill>
              </a:rPr>
              <a:t>ơng ứng</a:t>
            </a:r>
            <a:endParaRPr lang="vi-VN">
              <a:solidFill>
                <a:schemeClr val="tx1"/>
              </a:solidFill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135C1BB5-B8C5-47D3-A2E3-504F956F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4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9248F4B9-394E-4451-A00C-ABE41F8BE311}"/>
              </a:ext>
            </a:extLst>
          </p:cNvPr>
          <p:cNvSpPr/>
          <p:nvPr/>
        </p:nvSpPr>
        <p:spPr>
          <a:xfrm>
            <a:off x="2969860" y="2967335"/>
            <a:ext cx="36567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  <a:endParaRPr lang="vi-VN" sz="5400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hỗ dành sẵn cho Số hiệu Bản chiếu 2">
            <a:extLst>
              <a:ext uri="{FF2B5EF4-FFF2-40B4-BE49-F238E27FC236}">
                <a16:creationId xmlns:a16="http://schemas.microsoft.com/office/drawing/2014/main" id="{965C8D37-3ADD-4A21-BFCC-41A0B6017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1327</TotalTime>
  <Words>186</Words>
  <Application>Microsoft Office PowerPoint</Application>
  <PresentationFormat>Trình chiếu Trên màn hình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 ĐỀ TÀI: Parallel Simulation of the Time Independent Diffusion Equation Using Gauss-Seidel Iterative Method</vt:lpstr>
      <vt:lpstr>Giới thiệu </vt:lpstr>
      <vt:lpstr>Thuật toán</vt:lpstr>
      <vt:lpstr>Cài đặt</vt:lpstr>
      <vt:lpstr>Demo</vt:lpstr>
      <vt:lpstr>Demo (Tiếp)</vt:lpstr>
      <vt:lpstr>Kết quả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Thái Đỗ</cp:lastModifiedBy>
  <cp:revision>105</cp:revision>
  <dcterms:created xsi:type="dcterms:W3CDTF">2016-07-25T07:53:11Z</dcterms:created>
  <dcterms:modified xsi:type="dcterms:W3CDTF">2019-05-05T23:08:49Z</dcterms:modified>
</cp:coreProperties>
</file>