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6" d="100"/>
          <a:sy n="96" d="100"/>
        </p:scale>
        <p:origin x="2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60D35-E86C-4D6F-9BD7-F93129148850}" type="datetimeFigureOut">
              <a:rPr lang="en-US" smtClean="0"/>
              <a:t>09/08/2019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BC5D5-92D6-4492-B7AC-F1F29403D8DA}" type="slidenum">
              <a:rPr lang="en-US" smtClean="0"/>
              <a:t>‹#›</a:t>
            </a:fld>
            <a:endParaRPr lang="en-US"/>
          </a:p>
        </p:txBody>
      </p:sp>
    </p:spTree>
    <p:extLst>
      <p:ext uri="{BB962C8B-B14F-4D97-AF65-F5344CB8AC3E}">
        <p14:creationId xmlns:p14="http://schemas.microsoft.com/office/powerpoint/2010/main" val="2918892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2</a:t>
            </a:fld>
            <a:endParaRPr lang="en-US"/>
          </a:p>
        </p:txBody>
      </p:sp>
    </p:spTree>
    <p:extLst>
      <p:ext uri="{BB962C8B-B14F-4D97-AF65-F5344CB8AC3E}">
        <p14:creationId xmlns:p14="http://schemas.microsoft.com/office/powerpoint/2010/main" val="173999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3</a:t>
            </a:fld>
            <a:endParaRPr lang="en-US"/>
          </a:p>
        </p:txBody>
      </p:sp>
    </p:spTree>
    <p:extLst>
      <p:ext uri="{BB962C8B-B14F-4D97-AF65-F5344CB8AC3E}">
        <p14:creationId xmlns:p14="http://schemas.microsoft.com/office/powerpoint/2010/main" val="265557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4</a:t>
            </a:fld>
            <a:endParaRPr lang="en-US"/>
          </a:p>
        </p:txBody>
      </p:sp>
    </p:spTree>
    <p:extLst>
      <p:ext uri="{BB962C8B-B14F-4D97-AF65-F5344CB8AC3E}">
        <p14:creationId xmlns:p14="http://schemas.microsoft.com/office/powerpoint/2010/main" val="3945272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233BB-42FC-425B-8C4C-DCD436716A5B}" type="datetimeFigureOut">
              <a:rPr lang="en-US" smtClean="0"/>
              <a:t>09/08/2019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198571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233BB-42FC-425B-8C4C-DCD436716A5B}" type="datetimeFigureOut">
              <a:rPr lang="en-US" smtClean="0"/>
              <a:t>09/08/2019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147433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233BB-42FC-425B-8C4C-DCD436716A5B}" type="datetimeFigureOut">
              <a:rPr lang="en-US" smtClean="0"/>
              <a:t>09/08/2019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225938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233BB-42FC-425B-8C4C-DCD436716A5B}" type="datetimeFigureOut">
              <a:rPr lang="en-US" smtClean="0"/>
              <a:t>09/08/2019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386849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C233BB-42FC-425B-8C4C-DCD436716A5B}" type="datetimeFigureOut">
              <a:rPr lang="en-US" smtClean="0"/>
              <a:t>09/08/2019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24001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233BB-42FC-425B-8C4C-DCD436716A5B}" type="datetimeFigureOut">
              <a:rPr lang="en-US" smtClean="0"/>
              <a:t>09/08/2019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222162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233BB-42FC-425B-8C4C-DCD436716A5B}" type="datetimeFigureOut">
              <a:rPr lang="en-US" smtClean="0"/>
              <a:t>09/08/2019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4175081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233BB-42FC-425B-8C4C-DCD436716A5B}" type="datetimeFigureOut">
              <a:rPr lang="en-US" smtClean="0"/>
              <a:t>09/08/2019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426969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233BB-42FC-425B-8C4C-DCD436716A5B}" type="datetimeFigureOut">
              <a:rPr lang="en-US" smtClean="0"/>
              <a:t>09/08/2019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349544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C233BB-42FC-425B-8C4C-DCD436716A5B}" type="datetimeFigureOut">
              <a:rPr lang="en-US" smtClean="0"/>
              <a:t>09/08/2019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174367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C233BB-42FC-425B-8C4C-DCD436716A5B}" type="datetimeFigureOut">
              <a:rPr lang="en-US" smtClean="0"/>
              <a:t>09/08/2019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0A3BF-4D79-433C-9EEF-6E343704B1D9}" type="slidenum">
              <a:rPr lang="en-US" smtClean="0"/>
              <a:t>‹#›</a:t>
            </a:fld>
            <a:endParaRPr lang="en-US"/>
          </a:p>
        </p:txBody>
      </p:sp>
    </p:spTree>
    <p:extLst>
      <p:ext uri="{BB962C8B-B14F-4D97-AF65-F5344CB8AC3E}">
        <p14:creationId xmlns:p14="http://schemas.microsoft.com/office/powerpoint/2010/main" val="105012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233BB-42FC-425B-8C4C-DCD436716A5B}" type="datetimeFigureOut">
              <a:rPr lang="en-US" smtClean="0"/>
              <a:t>09/08/2019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0A3BF-4D79-433C-9EEF-6E343704B1D9}" type="slidenum">
              <a:rPr lang="en-US" smtClean="0"/>
              <a:t>‹#›</a:t>
            </a:fld>
            <a:endParaRPr lang="en-US"/>
          </a:p>
        </p:txBody>
      </p:sp>
    </p:spTree>
    <p:extLst>
      <p:ext uri="{BB962C8B-B14F-4D97-AF65-F5344CB8AC3E}">
        <p14:creationId xmlns:p14="http://schemas.microsoft.com/office/powerpoint/2010/main" val="2880142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662F-EDBC-4C28-B7E4-37015F631B13}"/>
              </a:ext>
            </a:extLst>
          </p:cNvPr>
          <p:cNvSpPr>
            <a:spLocks noGrp="1"/>
          </p:cNvSpPr>
          <p:nvPr>
            <p:ph type="ctrTitle"/>
          </p:nvPr>
        </p:nvSpPr>
        <p:spPr>
          <a:xfrm>
            <a:off x="1371600" y="1027113"/>
            <a:ext cx="10411884" cy="1752600"/>
          </a:xfrm>
        </p:spPr>
        <p:txBody>
          <a:bodyPr/>
          <a:lstStyle/>
          <a:p>
            <a:r>
              <a:rPr lang="en-US" dirty="0"/>
              <a:t>JavaScript - Introduction</a:t>
            </a:r>
          </a:p>
        </p:txBody>
      </p:sp>
      <p:sp>
        <p:nvSpPr>
          <p:cNvPr id="3" name="Subtitle 2">
            <a:extLst>
              <a:ext uri="{FF2B5EF4-FFF2-40B4-BE49-F238E27FC236}">
                <a16:creationId xmlns:a16="http://schemas.microsoft.com/office/drawing/2014/main" id="{A5E323BD-2097-4A56-816A-9F17DCC6C454}"/>
              </a:ext>
            </a:extLst>
          </p:cNvPr>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139029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14A684-61C5-4691-B1D5-8BE212B4816D}"/>
              </a:ext>
            </a:extLst>
          </p:cNvPr>
          <p:cNvSpPr>
            <a:spLocks noGrp="1"/>
          </p:cNvSpPr>
          <p:nvPr>
            <p:ph type="title"/>
          </p:nvPr>
        </p:nvSpPr>
        <p:spPr>
          <a:xfrm>
            <a:off x="609600" y="609601"/>
            <a:ext cx="9512300" cy="487363"/>
          </a:xfrm>
        </p:spPr>
        <p:txBody>
          <a:bodyPr>
            <a:normAutofit fontScale="90000"/>
          </a:bodyPr>
          <a:lstStyle/>
          <a:p>
            <a:r>
              <a:rPr lang="en-US"/>
              <a:t>JS </a:t>
            </a:r>
            <a:r>
              <a:rPr lang="en-US" smtClean="0"/>
              <a:t>operators</a:t>
            </a:r>
            <a:endParaRPr lang="en-US" dirty="0"/>
          </a:p>
        </p:txBody>
      </p:sp>
      <p:graphicFrame>
        <p:nvGraphicFramePr>
          <p:cNvPr id="4" name="Content Placeholder 3"/>
          <p:cNvGraphicFramePr>
            <a:graphicFrameLocks noGrp="1"/>
          </p:cNvGraphicFramePr>
          <p:nvPr>
            <p:ph idx="1"/>
            <p:extLst/>
          </p:nvPr>
        </p:nvGraphicFramePr>
        <p:xfrm>
          <a:off x="1408772" y="1942587"/>
          <a:ext cx="8961862" cy="4821597"/>
        </p:xfrm>
        <a:graphic>
          <a:graphicData uri="http://schemas.openxmlformats.org/drawingml/2006/table">
            <a:tbl>
              <a:tblPr firstRow="1" bandRow="1">
                <a:tableStyleId>{5C22544A-7EE6-4342-B048-85BDC9FD1C3A}</a:tableStyleId>
              </a:tblPr>
              <a:tblGrid>
                <a:gridCol w="2209390">
                  <a:extLst>
                    <a:ext uri="{9D8B030D-6E8A-4147-A177-3AD203B41FA5}">
                      <a16:colId xmlns:a16="http://schemas.microsoft.com/office/drawing/2014/main" val="20000"/>
                    </a:ext>
                  </a:extLst>
                </a:gridCol>
                <a:gridCol w="6752472">
                  <a:extLst>
                    <a:ext uri="{9D8B030D-6E8A-4147-A177-3AD203B41FA5}">
                      <a16:colId xmlns:a16="http://schemas.microsoft.com/office/drawing/2014/main" val="20001"/>
                    </a:ext>
                  </a:extLst>
                </a:gridCol>
              </a:tblGrid>
              <a:tr h="435957">
                <a:tc>
                  <a:txBody>
                    <a:bodyPr/>
                    <a:lstStyle/>
                    <a:p>
                      <a:pPr algn="ctr"/>
                      <a:r>
                        <a:rPr lang="en-US" dirty="0" err="1" smtClean="0"/>
                        <a:t>Toán</a:t>
                      </a:r>
                      <a:r>
                        <a:rPr lang="en-US" baseline="0" dirty="0" smtClean="0"/>
                        <a:t> </a:t>
                      </a:r>
                      <a:r>
                        <a:rPr lang="en-US" baseline="0" dirty="0" err="1" smtClean="0"/>
                        <a:t>tử</a:t>
                      </a:r>
                      <a:r>
                        <a:rPr lang="en-US" baseline="0" dirty="0" smtClean="0"/>
                        <a:t> </a:t>
                      </a:r>
                      <a:endParaRPr lang="en-US" dirty="0"/>
                    </a:p>
                  </a:txBody>
                  <a:tcPr/>
                </a:tc>
                <a:tc>
                  <a:txBody>
                    <a:bodyPr/>
                    <a:lstStyle/>
                    <a:p>
                      <a:pPr algn="ctr"/>
                      <a:r>
                        <a:rPr lang="en-US" dirty="0" smtClean="0"/>
                        <a:t>Ý</a:t>
                      </a:r>
                      <a:r>
                        <a:rPr lang="en-US" baseline="0" dirty="0" smtClean="0"/>
                        <a:t> </a:t>
                      </a:r>
                      <a:r>
                        <a:rPr lang="en-US" baseline="0" dirty="0" err="1" smtClean="0"/>
                        <a:t>nghĩa</a:t>
                      </a:r>
                      <a:endParaRPr lang="en-US" dirty="0"/>
                    </a:p>
                  </a:txBody>
                  <a:tcPr/>
                </a:tc>
                <a:extLst>
                  <a:ext uri="{0D108BD9-81ED-4DB2-BD59-A6C34878D82A}">
                    <a16:rowId xmlns:a16="http://schemas.microsoft.com/office/drawing/2014/main" val="10000"/>
                  </a:ext>
                </a:extLst>
              </a:tr>
              <a:tr h="607394">
                <a:tc>
                  <a:txBody>
                    <a:bodyPr/>
                    <a:lstStyle/>
                    <a:p>
                      <a:pPr algn="ctr"/>
                      <a:r>
                        <a:rPr lang="en-US" dirty="0" smtClean="0"/>
                        <a:t>==</a:t>
                      </a:r>
                      <a:endParaRPr lang="en-US" dirty="0"/>
                    </a:p>
                  </a:txBody>
                  <a:tcPr anchor="ctr"/>
                </a:tc>
                <a:tc>
                  <a:txBody>
                    <a:bodyPr/>
                    <a:lstStyle/>
                    <a:p>
                      <a:pPr algn="l"/>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khác</a:t>
                      </a:r>
                      <a:r>
                        <a:rPr lang="en-US" baseline="0" dirty="0" smtClean="0"/>
                        <a:t> </a:t>
                      </a:r>
                      <a:r>
                        <a:rPr lang="en-US" baseline="0" dirty="0" err="1" smtClean="0"/>
                        <a:t>nhau</a:t>
                      </a:r>
                      <a:endParaRPr lang="en-US" dirty="0"/>
                    </a:p>
                  </a:txBody>
                  <a:tcPr/>
                </a:tc>
                <a:extLst>
                  <a:ext uri="{0D108BD9-81ED-4DB2-BD59-A6C34878D82A}">
                    <a16:rowId xmlns:a16="http://schemas.microsoft.com/office/drawing/2014/main" val="10001"/>
                  </a:ext>
                </a:extLst>
              </a:tr>
              <a:tr h="607394">
                <a:tc>
                  <a:txBody>
                    <a:bodyPr/>
                    <a:lstStyle/>
                    <a:p>
                      <a:pPr algn="ctr"/>
                      <a:r>
                        <a:rPr lang="en-US" dirty="0" smtClean="0"/>
                        <a:t>!=</a:t>
                      </a:r>
                      <a:endParaRPr lang="en-US" dirty="0"/>
                    </a:p>
                  </a:txBody>
                  <a:tcPr anchor="ctr"/>
                </a:tc>
                <a:tc>
                  <a:txBody>
                    <a:bodyPr/>
                    <a:lstStyle/>
                    <a:p>
                      <a:pPr algn="l"/>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a:t>
                      </a:r>
                      <a:r>
                        <a:rPr lang="en-US" baseline="0" dirty="0" err="1" smtClean="0"/>
                        <a:t>nhau</a:t>
                      </a:r>
                      <a:endParaRPr lang="en-US" dirty="0"/>
                    </a:p>
                  </a:txBody>
                  <a:tcPr/>
                </a:tc>
                <a:extLst>
                  <a:ext uri="{0D108BD9-81ED-4DB2-BD59-A6C34878D82A}">
                    <a16:rowId xmlns:a16="http://schemas.microsoft.com/office/drawing/2014/main" val="10002"/>
                  </a:ext>
                </a:extLst>
              </a:tr>
              <a:tr h="607394">
                <a:tc>
                  <a:txBody>
                    <a:bodyPr/>
                    <a:lstStyle/>
                    <a:p>
                      <a:pPr algn="ctr"/>
                      <a:r>
                        <a:rPr lang="en-US" dirty="0" smtClean="0"/>
                        <a:t>&gt;</a:t>
                      </a:r>
                      <a:endParaRPr lang="en-US" dirty="0"/>
                    </a:p>
                  </a:txBody>
                  <a:tcPr anchor="ctr"/>
                </a:tc>
                <a:tc>
                  <a:txBody>
                    <a:bodyPr/>
                    <a:lstStyle/>
                    <a:p>
                      <a:pPr algn="l"/>
                      <a:r>
                        <a:rPr lang="en-US" dirty="0" err="1" smtClean="0"/>
                        <a:t>Vd</a:t>
                      </a:r>
                      <a:r>
                        <a:rPr lang="en-US" dirty="0" smtClean="0"/>
                        <a:t> : a&gt;b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a:t>
                      </a:r>
                      <a:endParaRPr lang="en-US" dirty="0"/>
                    </a:p>
                  </a:txBody>
                  <a:tcPr/>
                </a:tc>
                <a:extLst>
                  <a:ext uri="{0D108BD9-81ED-4DB2-BD59-A6C34878D82A}">
                    <a16:rowId xmlns:a16="http://schemas.microsoft.com/office/drawing/2014/main" val="10003"/>
                  </a:ext>
                </a:extLst>
              </a:tr>
              <a:tr h="607394">
                <a:tc>
                  <a:txBody>
                    <a:bodyPr/>
                    <a:lstStyle/>
                    <a:p>
                      <a:pPr algn="ctr"/>
                      <a:r>
                        <a:rPr lang="en-US" dirty="0" smtClean="0"/>
                        <a:t>&gt;=</a:t>
                      </a:r>
                      <a:endParaRPr lang="en-US" dirty="0"/>
                    </a:p>
                  </a:txBody>
                  <a:tcPr anchor="ctr"/>
                </a:tc>
                <a:tc>
                  <a:txBody>
                    <a:bodyPr/>
                    <a:lstStyle/>
                    <a:p>
                      <a:pPr algn="l"/>
                      <a:r>
                        <a:rPr lang="en-US" dirty="0" err="1" smtClean="0"/>
                        <a:t>Vd</a:t>
                      </a:r>
                      <a:r>
                        <a:rPr lang="en-US" dirty="0" smtClean="0"/>
                        <a:t> : a&gt;=b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a:t>
                      </a:r>
                      <a:endParaRPr lang="en-US" dirty="0"/>
                    </a:p>
                  </a:txBody>
                  <a:tcPr/>
                </a:tc>
                <a:extLst>
                  <a:ext uri="{0D108BD9-81ED-4DB2-BD59-A6C34878D82A}">
                    <a16:rowId xmlns:a16="http://schemas.microsoft.com/office/drawing/2014/main" val="10004"/>
                  </a:ext>
                </a:extLst>
              </a:tr>
              <a:tr h="607394">
                <a:tc>
                  <a:txBody>
                    <a:bodyPr/>
                    <a:lstStyle/>
                    <a:p>
                      <a:pPr algn="ctr"/>
                      <a:r>
                        <a:rPr lang="en-US" dirty="0" smtClean="0"/>
                        <a:t>&lt;</a:t>
                      </a:r>
                      <a:endParaRPr lang="en-US" dirty="0"/>
                    </a:p>
                  </a:txBody>
                  <a:tcPr anchor="ctr"/>
                </a:tc>
                <a:tc>
                  <a:txBody>
                    <a:bodyPr/>
                    <a:lstStyle/>
                    <a:p>
                      <a:pPr algn="l"/>
                      <a:r>
                        <a:rPr lang="en-US" dirty="0" err="1" smtClean="0"/>
                        <a:t>Vd</a:t>
                      </a:r>
                      <a:r>
                        <a:rPr lang="en-US" dirty="0" smtClean="0"/>
                        <a:t> : a&lt;b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a:t>
                      </a:r>
                      <a:endParaRPr lang="en-US" dirty="0"/>
                    </a:p>
                  </a:txBody>
                  <a:tcPr/>
                </a:tc>
                <a:extLst>
                  <a:ext uri="{0D108BD9-81ED-4DB2-BD59-A6C34878D82A}">
                    <a16:rowId xmlns:a16="http://schemas.microsoft.com/office/drawing/2014/main" val="10005"/>
                  </a:ext>
                </a:extLst>
              </a:tr>
              <a:tr h="607394">
                <a:tc>
                  <a:txBody>
                    <a:bodyPr/>
                    <a:lstStyle/>
                    <a:p>
                      <a:pPr algn="ctr"/>
                      <a:r>
                        <a:rPr lang="en-US" dirty="0" smtClean="0"/>
                        <a:t>&lt;=</a:t>
                      </a:r>
                      <a:endParaRPr lang="en-US" dirty="0"/>
                    </a:p>
                  </a:txBody>
                  <a:tcPr anchor="ctr"/>
                </a:tc>
                <a:tc>
                  <a:txBody>
                    <a:bodyPr/>
                    <a:lstStyle/>
                    <a:p>
                      <a:pPr algn="l"/>
                      <a:r>
                        <a:rPr lang="en-US" dirty="0" err="1" smtClean="0"/>
                        <a:t>Vd</a:t>
                      </a:r>
                      <a:r>
                        <a:rPr lang="en-US" dirty="0" smtClean="0"/>
                        <a:t> : a&lt;b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a:t>
                      </a:r>
                      <a:endParaRPr lang="en-US" dirty="0"/>
                    </a:p>
                  </a:txBody>
                  <a:tcPr/>
                </a:tc>
                <a:extLst>
                  <a:ext uri="{0D108BD9-81ED-4DB2-BD59-A6C34878D82A}">
                    <a16:rowId xmlns:a16="http://schemas.microsoft.com/office/drawing/2014/main" val="10006"/>
                  </a:ext>
                </a:extLst>
              </a:tr>
              <a:tr h="545160">
                <a:tc>
                  <a:txBody>
                    <a:bodyPr/>
                    <a:lstStyle/>
                    <a:p>
                      <a:pPr algn="ctr" fontAlgn="t"/>
                      <a:r>
                        <a:rPr lang="en-US" dirty="0">
                          <a:effectLst/>
                        </a:rPr>
                        <a:t>===</a:t>
                      </a:r>
                    </a:p>
                  </a:txBody>
                  <a:tcPr marL="152400" marR="76200" marT="76200" marB="76200"/>
                </a:tc>
                <a:tc>
                  <a:txBody>
                    <a:bodyPr/>
                    <a:lstStyle/>
                    <a:p>
                      <a:pPr algn="l" fontAlgn="t"/>
                      <a:r>
                        <a:rPr lang="en-US" dirty="0" smtClean="0">
                          <a:effectLst/>
                        </a:rPr>
                        <a:t>So </a:t>
                      </a:r>
                      <a:r>
                        <a:rPr lang="en-US" dirty="0" err="1" smtClean="0">
                          <a:effectLst/>
                        </a:rPr>
                        <a:t>sánh</a:t>
                      </a:r>
                      <a:r>
                        <a:rPr lang="en-US" baseline="0" dirty="0" smtClean="0">
                          <a:effectLst/>
                        </a:rPr>
                        <a:t> </a:t>
                      </a:r>
                      <a:r>
                        <a:rPr lang="en-US" baseline="0" dirty="0" err="1" smtClean="0">
                          <a:effectLst/>
                        </a:rPr>
                        <a:t>giá</a:t>
                      </a:r>
                      <a:r>
                        <a:rPr lang="en-US" baseline="0" dirty="0" smtClean="0">
                          <a:effectLst/>
                        </a:rPr>
                        <a:t> </a:t>
                      </a:r>
                      <a:r>
                        <a:rPr lang="en-US" baseline="0" dirty="0" err="1" smtClean="0">
                          <a:effectLst/>
                        </a:rPr>
                        <a:t>trị</a:t>
                      </a:r>
                      <a:r>
                        <a:rPr lang="en-US" baseline="0" dirty="0" smtClean="0">
                          <a:effectLst/>
                        </a:rPr>
                        <a:t> </a:t>
                      </a:r>
                      <a:r>
                        <a:rPr lang="en-US" baseline="0" dirty="0" err="1" smtClean="0">
                          <a:effectLst/>
                        </a:rPr>
                        <a:t>bằng</a:t>
                      </a:r>
                      <a:r>
                        <a:rPr lang="en-US" baseline="0" dirty="0" smtClean="0">
                          <a:effectLst/>
                        </a:rPr>
                        <a:t> </a:t>
                      </a:r>
                      <a:r>
                        <a:rPr lang="en-US" baseline="0" dirty="0" err="1" smtClean="0">
                          <a:effectLst/>
                        </a:rPr>
                        <a:t>nhau</a:t>
                      </a:r>
                      <a:r>
                        <a:rPr lang="en-US" baseline="0" dirty="0" smtClean="0">
                          <a:effectLst/>
                        </a:rPr>
                        <a:t> </a:t>
                      </a:r>
                      <a:r>
                        <a:rPr lang="en-US" baseline="0" dirty="0" err="1" smtClean="0">
                          <a:effectLst/>
                        </a:rPr>
                        <a:t>và</a:t>
                      </a:r>
                      <a:r>
                        <a:rPr lang="en-US" baseline="0" dirty="0" smtClean="0">
                          <a:effectLst/>
                        </a:rPr>
                        <a:t> </a:t>
                      </a:r>
                      <a:r>
                        <a:rPr lang="en-US" baseline="0" dirty="0" err="1" smtClean="0">
                          <a:effectLst/>
                        </a:rPr>
                        <a:t>kiểu</a:t>
                      </a:r>
                      <a:r>
                        <a:rPr lang="en-US" baseline="0" dirty="0" smtClean="0">
                          <a:effectLst/>
                        </a:rPr>
                        <a:t> </a:t>
                      </a:r>
                      <a:r>
                        <a:rPr lang="en-US" baseline="0" dirty="0" err="1" smtClean="0">
                          <a:effectLst/>
                        </a:rPr>
                        <a:t>dữ</a:t>
                      </a:r>
                      <a:r>
                        <a:rPr lang="en-US" baseline="0" dirty="0" smtClean="0">
                          <a:effectLst/>
                        </a:rPr>
                        <a:t> </a:t>
                      </a:r>
                      <a:r>
                        <a:rPr lang="en-US" baseline="0" dirty="0" err="1" smtClean="0">
                          <a:effectLst/>
                        </a:rPr>
                        <a:t>liệu</a:t>
                      </a:r>
                      <a:r>
                        <a:rPr lang="en-US" baseline="0" dirty="0" smtClean="0">
                          <a:effectLst/>
                        </a:rPr>
                        <a:t> </a:t>
                      </a:r>
                      <a:r>
                        <a:rPr lang="en-US" baseline="0" dirty="0" err="1" smtClean="0">
                          <a:effectLst/>
                        </a:rPr>
                        <a:t>giống</a:t>
                      </a:r>
                      <a:r>
                        <a:rPr lang="en-US" baseline="0" dirty="0" smtClean="0">
                          <a:effectLst/>
                        </a:rPr>
                        <a:t> </a:t>
                      </a:r>
                      <a:r>
                        <a:rPr lang="en-US" baseline="0" dirty="0" err="1" smtClean="0">
                          <a:effectLst/>
                        </a:rPr>
                        <a:t>nhau</a:t>
                      </a:r>
                      <a:endParaRPr lang="en-US" dirty="0">
                        <a:effectLst/>
                      </a:endParaRPr>
                    </a:p>
                  </a:txBody>
                  <a:tcPr marL="76200" marR="76200" marT="76200" marB="76200"/>
                </a:tc>
                <a:extLst>
                  <a:ext uri="{0D108BD9-81ED-4DB2-BD59-A6C34878D82A}">
                    <a16:rowId xmlns:a16="http://schemas.microsoft.com/office/drawing/2014/main" val="10007"/>
                  </a:ext>
                </a:extLst>
              </a:tr>
            </a:tbl>
          </a:graphicData>
        </a:graphic>
      </p:graphicFrame>
      <p:sp>
        <p:nvSpPr>
          <p:cNvPr id="6" name="TextBox 5"/>
          <p:cNvSpPr txBox="1"/>
          <p:nvPr/>
        </p:nvSpPr>
        <p:spPr>
          <a:xfrm>
            <a:off x="609600" y="1419367"/>
            <a:ext cx="2962927"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so </a:t>
            </a:r>
            <a:r>
              <a:rPr lang="en-US" sz="2800" dirty="0" err="1" smtClean="0"/>
              <a:t>sánh</a:t>
            </a:r>
            <a:r>
              <a:rPr lang="en-US" sz="2800" dirty="0" smtClean="0"/>
              <a:t> :</a:t>
            </a:r>
            <a:endParaRPr lang="en-US" sz="2800" dirty="0"/>
          </a:p>
        </p:txBody>
      </p:sp>
    </p:spTree>
    <p:extLst>
      <p:ext uri="{BB962C8B-B14F-4D97-AF65-F5344CB8AC3E}">
        <p14:creationId xmlns:p14="http://schemas.microsoft.com/office/powerpoint/2010/main" val="2890564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14A684-61C5-4691-B1D5-8BE212B4816D}"/>
              </a:ext>
            </a:extLst>
          </p:cNvPr>
          <p:cNvSpPr>
            <a:spLocks noGrp="1"/>
          </p:cNvSpPr>
          <p:nvPr>
            <p:ph type="title"/>
          </p:nvPr>
        </p:nvSpPr>
        <p:spPr>
          <a:xfrm>
            <a:off x="609600" y="609601"/>
            <a:ext cx="9512300" cy="487363"/>
          </a:xfrm>
        </p:spPr>
        <p:txBody>
          <a:bodyPr>
            <a:normAutofit fontScale="90000"/>
          </a:bodyPr>
          <a:lstStyle/>
          <a:p>
            <a:r>
              <a:rPr lang="en-US"/>
              <a:t>JS </a:t>
            </a:r>
            <a:r>
              <a:rPr lang="en-US" smtClean="0"/>
              <a:t>operators</a:t>
            </a:r>
            <a:endParaRPr lang="en-US" dirty="0"/>
          </a:p>
        </p:txBody>
      </p:sp>
      <p:sp>
        <p:nvSpPr>
          <p:cNvPr id="6" name="TextBox 5"/>
          <p:cNvSpPr txBox="1"/>
          <p:nvPr/>
        </p:nvSpPr>
        <p:spPr>
          <a:xfrm>
            <a:off x="609600" y="1419367"/>
            <a:ext cx="184731" cy="523220"/>
          </a:xfrm>
          <a:prstGeom prst="rect">
            <a:avLst/>
          </a:prstGeom>
          <a:noFill/>
        </p:spPr>
        <p:txBody>
          <a:bodyPr wrap="none" rtlCol="0">
            <a:spAutoFit/>
          </a:bodyPr>
          <a:lstStyle/>
          <a:p>
            <a:endParaRPr lang="en-US" sz="2800" dirty="0"/>
          </a:p>
        </p:txBody>
      </p:sp>
      <p:sp>
        <p:nvSpPr>
          <p:cNvPr id="2" name="Content Placeholder 1"/>
          <p:cNvSpPr>
            <a:spLocks noGrp="1"/>
          </p:cNvSpPr>
          <p:nvPr>
            <p:ph idx="1"/>
          </p:nvPr>
        </p:nvSpPr>
        <p:spPr/>
        <p:txBody>
          <a:bodyPr/>
          <a:lstStyle/>
          <a:p>
            <a:pPr marL="0" indent="0">
              <a:buNone/>
            </a:pPr>
            <a:r>
              <a:rPr lang="en-US" dirty="0" err="1" smtClean="0"/>
              <a:t>Toán</a:t>
            </a:r>
            <a:r>
              <a:rPr lang="en-US" dirty="0" smtClean="0"/>
              <a:t> </a:t>
            </a:r>
            <a:r>
              <a:rPr lang="en-US" dirty="0" err="1" smtClean="0"/>
              <a:t>tử</a:t>
            </a:r>
            <a:r>
              <a:rPr lang="en-US" dirty="0" smtClean="0"/>
              <a:t> logic:   !    &amp;&amp;  ||</a:t>
            </a:r>
          </a:p>
          <a:p>
            <a:pPr lvl="1"/>
            <a:r>
              <a:rPr lang="en-US" dirty="0" err="1" smtClean="0"/>
              <a:t>Toán</a:t>
            </a:r>
            <a:r>
              <a:rPr lang="en-US" dirty="0" smtClean="0"/>
              <a:t> </a:t>
            </a:r>
            <a:r>
              <a:rPr lang="en-US" dirty="0" err="1" smtClean="0"/>
              <a:t>tử</a:t>
            </a:r>
            <a:r>
              <a:rPr lang="en-US" dirty="0" smtClean="0"/>
              <a:t> &amp;&amp; (and) : </a:t>
            </a:r>
            <a:r>
              <a:rPr lang="en-US" dirty="0" err="1" smtClean="0"/>
              <a:t>chỉ</a:t>
            </a:r>
            <a:r>
              <a:rPr lang="en-US" dirty="0" smtClean="0"/>
              <a:t> </a:t>
            </a:r>
            <a:r>
              <a:rPr lang="en-US" dirty="0" err="1" smtClean="0"/>
              <a:t>đúng</a:t>
            </a:r>
            <a:r>
              <a:rPr lang="en-US" dirty="0" smtClean="0"/>
              <a:t> </a:t>
            </a:r>
            <a:r>
              <a:rPr lang="en-US" dirty="0" err="1" smtClean="0"/>
              <a:t>khi</a:t>
            </a:r>
            <a:r>
              <a:rPr lang="en-US" dirty="0" smtClean="0"/>
              <a:t> </a:t>
            </a:r>
            <a:r>
              <a:rPr lang="en-US" dirty="0" err="1" smtClean="0"/>
              <a:t>cả</a:t>
            </a:r>
            <a:r>
              <a:rPr lang="en-US" dirty="0" smtClean="0"/>
              <a:t> 2 </a:t>
            </a:r>
            <a:r>
              <a:rPr lang="en-US" dirty="0" err="1" smtClean="0"/>
              <a:t>đều</a:t>
            </a:r>
            <a:r>
              <a:rPr lang="en-US" dirty="0" smtClean="0"/>
              <a:t> </a:t>
            </a:r>
            <a:r>
              <a:rPr lang="en-US" dirty="0" err="1" smtClean="0"/>
              <a:t>đúng</a:t>
            </a:r>
            <a:endParaRPr lang="en-US" dirty="0" smtClean="0"/>
          </a:p>
          <a:p>
            <a:pPr lvl="1"/>
            <a:r>
              <a:rPr lang="en-US" dirty="0" err="1" smtClean="0"/>
              <a:t>Toán</a:t>
            </a:r>
            <a:r>
              <a:rPr lang="en-US" dirty="0" smtClean="0"/>
              <a:t> </a:t>
            </a:r>
            <a:r>
              <a:rPr lang="en-US" dirty="0" err="1" smtClean="0"/>
              <a:t>tử</a:t>
            </a:r>
            <a:r>
              <a:rPr lang="en-US" dirty="0" smtClean="0"/>
              <a:t> || (or) : </a:t>
            </a:r>
            <a:r>
              <a:rPr lang="en-US" dirty="0" err="1" smtClean="0"/>
              <a:t>chỉ</a:t>
            </a:r>
            <a:r>
              <a:rPr lang="en-US" dirty="0" smtClean="0"/>
              <a:t> </a:t>
            </a:r>
            <a:r>
              <a:rPr lang="en-US" dirty="0" err="1" smtClean="0"/>
              <a:t>sai</a:t>
            </a:r>
            <a:r>
              <a:rPr lang="en-US" dirty="0" smtClean="0"/>
              <a:t> </a:t>
            </a:r>
            <a:r>
              <a:rPr lang="en-US" dirty="0" err="1" smtClean="0"/>
              <a:t>khi</a:t>
            </a:r>
            <a:r>
              <a:rPr lang="en-US" dirty="0" smtClean="0"/>
              <a:t> </a:t>
            </a:r>
            <a:r>
              <a:rPr lang="en-US" dirty="0" err="1" smtClean="0"/>
              <a:t>cả</a:t>
            </a:r>
            <a:r>
              <a:rPr lang="en-US" dirty="0" smtClean="0"/>
              <a:t> </a:t>
            </a:r>
            <a:r>
              <a:rPr lang="en-US" dirty="0" err="1" smtClean="0"/>
              <a:t>hai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đều</a:t>
            </a:r>
            <a:r>
              <a:rPr lang="en-US" dirty="0" smtClean="0"/>
              <a:t> </a:t>
            </a:r>
            <a:r>
              <a:rPr lang="en-US" dirty="0" err="1" smtClean="0"/>
              <a:t>sai</a:t>
            </a:r>
            <a:endParaRPr lang="en-US" dirty="0" smtClean="0"/>
          </a:p>
          <a:p>
            <a:pPr marL="457200" lvl="1" indent="0">
              <a:buNone/>
            </a:pPr>
            <a:endParaRPr lang="en-US" dirty="0"/>
          </a:p>
        </p:txBody>
      </p:sp>
      <p:graphicFrame>
        <p:nvGraphicFramePr>
          <p:cNvPr id="3" name="Table 2"/>
          <p:cNvGraphicFramePr>
            <a:graphicFrameLocks noGrp="1"/>
          </p:cNvGraphicFramePr>
          <p:nvPr>
            <p:extLst/>
          </p:nvPr>
        </p:nvGraphicFramePr>
        <p:xfrm>
          <a:off x="1895522" y="3394627"/>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pPr algn="ctr"/>
                      <a:r>
                        <a:rPr lang="en-US" dirty="0" smtClean="0"/>
                        <a:t>x</a:t>
                      </a:r>
                      <a:endParaRPr lang="en-US" dirty="0"/>
                    </a:p>
                  </a:txBody>
                  <a:tcPr anchor="ctr"/>
                </a:tc>
                <a:tc>
                  <a:txBody>
                    <a:bodyPr/>
                    <a:lstStyle/>
                    <a:p>
                      <a:pPr algn="ctr"/>
                      <a:r>
                        <a:rPr lang="en-US" dirty="0" smtClean="0"/>
                        <a:t>y</a:t>
                      </a:r>
                      <a:endParaRPr lang="en-US" dirty="0"/>
                    </a:p>
                  </a:txBody>
                  <a:tcPr anchor="ctr"/>
                </a:tc>
                <a:tc>
                  <a:txBody>
                    <a:bodyPr/>
                    <a:lstStyle/>
                    <a:p>
                      <a:pPr algn="ctr"/>
                      <a:r>
                        <a:rPr lang="en-US" dirty="0" err="1" smtClean="0"/>
                        <a:t>Toán</a:t>
                      </a:r>
                      <a:r>
                        <a:rPr lang="en-US" baseline="0" dirty="0" smtClean="0"/>
                        <a:t> </a:t>
                      </a:r>
                      <a:r>
                        <a:rPr lang="en-US" baseline="0" dirty="0" err="1" smtClean="0"/>
                        <a:t>tử</a:t>
                      </a:r>
                      <a:endParaRPr lang="en-US" dirty="0"/>
                    </a:p>
                  </a:txBody>
                  <a:tcPr anchor="ctr"/>
                </a:tc>
                <a:tc>
                  <a:txBody>
                    <a:bodyPr/>
                    <a:lstStyle/>
                    <a:p>
                      <a:pPr algn="ctr"/>
                      <a:r>
                        <a:rPr lang="en-US" dirty="0" err="1" smtClean="0"/>
                        <a:t>Kết</a:t>
                      </a:r>
                      <a:r>
                        <a:rPr lang="en-US" baseline="0" dirty="0" smtClean="0"/>
                        <a:t> </a:t>
                      </a:r>
                      <a:r>
                        <a:rPr lang="en-US" baseline="0" dirty="0" err="1" smtClean="0"/>
                        <a:t>quả</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smtClean="0">
                          <a:solidFill>
                            <a:schemeClr val="tx1"/>
                          </a:solidFill>
                        </a:rPr>
                        <a:t>True</a:t>
                      </a:r>
                      <a:endParaRPr lang="en-US" dirty="0">
                        <a:solidFill>
                          <a:schemeClr val="tx1"/>
                        </a:solidFill>
                      </a:endParaRPr>
                    </a:p>
                  </a:txBody>
                  <a:tcPr anchor="ctr"/>
                </a:tc>
                <a:tc>
                  <a:txBody>
                    <a:bodyPr/>
                    <a:lstStyle/>
                    <a:p>
                      <a:pPr algn="ctr"/>
                      <a:r>
                        <a:rPr lang="en-US" dirty="0" smtClean="0"/>
                        <a:t>True</a:t>
                      </a:r>
                      <a:endParaRPr lang="en-US" dirty="0"/>
                    </a:p>
                  </a:txBody>
                  <a:tcPr anchor="ctr"/>
                </a:tc>
                <a:tc>
                  <a:txBody>
                    <a:bodyPr/>
                    <a:lstStyle/>
                    <a:p>
                      <a:pPr algn="ctr"/>
                      <a:r>
                        <a:rPr lang="en-US" dirty="0" smtClean="0"/>
                        <a:t>&amp;&amp;</a:t>
                      </a:r>
                      <a:endParaRPr lang="en-US" dirty="0"/>
                    </a:p>
                  </a:txBody>
                  <a:tcPr anchor="ctr"/>
                </a:tc>
                <a:tc>
                  <a:txBody>
                    <a:bodyPr/>
                    <a:lstStyle/>
                    <a:p>
                      <a:pPr algn="ctr"/>
                      <a:r>
                        <a:rPr lang="en-US" dirty="0" smtClean="0"/>
                        <a:t>True</a:t>
                      </a:r>
                      <a:endParaRPr lang="en-US" dirty="0"/>
                    </a:p>
                  </a:txBody>
                  <a:tcPr anchor="ctr"/>
                </a:tc>
                <a:extLst>
                  <a:ext uri="{0D108BD9-81ED-4DB2-BD59-A6C34878D82A}">
                    <a16:rowId xmlns:a16="http://schemas.microsoft.com/office/drawing/2014/main" val="10001"/>
                  </a:ext>
                </a:extLst>
              </a:tr>
              <a:tr h="370840">
                <a:tc>
                  <a:txBody>
                    <a:bodyPr/>
                    <a:lstStyle/>
                    <a:p>
                      <a:pPr algn="ctr"/>
                      <a:r>
                        <a:rPr lang="en-US" dirty="0" smtClean="0"/>
                        <a:t>True</a:t>
                      </a:r>
                      <a:endParaRPr lang="en-US" dirty="0"/>
                    </a:p>
                  </a:txBody>
                  <a:tcPr anchor="ctr"/>
                </a:tc>
                <a:tc>
                  <a:txBody>
                    <a:bodyPr/>
                    <a:lstStyle/>
                    <a:p>
                      <a:pPr algn="ctr"/>
                      <a:r>
                        <a:rPr lang="en-US" dirty="0" smtClean="0"/>
                        <a:t>False</a:t>
                      </a:r>
                      <a:endParaRPr lang="en-US" dirty="0"/>
                    </a:p>
                  </a:txBody>
                  <a:tcPr anchor="ctr"/>
                </a:tc>
                <a:tc>
                  <a:txBody>
                    <a:bodyPr/>
                    <a:lstStyle/>
                    <a:p>
                      <a:pPr algn="ctr"/>
                      <a:r>
                        <a:rPr lang="en-US" dirty="0" smtClean="0"/>
                        <a:t>&amp;&amp;</a:t>
                      </a:r>
                      <a:endParaRPr lang="en-US" dirty="0"/>
                    </a:p>
                  </a:txBody>
                  <a:tcPr anchor="ctr"/>
                </a:tc>
                <a:tc>
                  <a:txBody>
                    <a:bodyPr/>
                    <a:lstStyle/>
                    <a:p>
                      <a:pPr algn="ctr"/>
                      <a:r>
                        <a:rPr lang="en-US" dirty="0" smtClean="0"/>
                        <a:t>False</a:t>
                      </a: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smtClean="0"/>
                        <a:t>False</a:t>
                      </a:r>
                      <a:endParaRPr lang="en-US" dirty="0"/>
                    </a:p>
                  </a:txBody>
                  <a:tcPr anchor="ctr"/>
                </a:tc>
                <a:tc>
                  <a:txBody>
                    <a:bodyPr/>
                    <a:lstStyle/>
                    <a:p>
                      <a:pPr algn="ctr"/>
                      <a:r>
                        <a:rPr lang="en-US" dirty="0" smtClean="0"/>
                        <a:t>True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True</a:t>
                      </a:r>
                      <a:endParaRPr lang="en-US" dirty="0"/>
                    </a:p>
                  </a:txBody>
                  <a:tcPr anchor="ctr"/>
                </a:tc>
                <a:extLst>
                  <a:ext uri="{0D108BD9-81ED-4DB2-BD59-A6C34878D82A}">
                    <a16:rowId xmlns:a16="http://schemas.microsoft.com/office/drawing/2014/main" val="10003"/>
                  </a:ext>
                </a:extLst>
              </a:tr>
              <a:tr h="370840">
                <a:tc>
                  <a:txBody>
                    <a:bodyPr/>
                    <a:lstStyle/>
                    <a:p>
                      <a:pPr algn="ctr"/>
                      <a:r>
                        <a:rPr lang="en-US" dirty="0" smtClean="0"/>
                        <a:t>False</a:t>
                      </a:r>
                      <a:endParaRPr lang="en-US" dirty="0"/>
                    </a:p>
                  </a:txBody>
                  <a:tcPr anchor="ctr"/>
                </a:tc>
                <a:tc>
                  <a:txBody>
                    <a:bodyPr/>
                    <a:lstStyle/>
                    <a:p>
                      <a:pPr algn="ctr"/>
                      <a:r>
                        <a:rPr lang="en-US" dirty="0" smtClean="0"/>
                        <a:t>False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False</a:t>
                      </a:r>
                      <a:endParaRPr lang="en-US" dirty="0"/>
                    </a:p>
                  </a:txBody>
                  <a:tcPr anchor="ctr"/>
                </a:tc>
                <a:extLst>
                  <a:ext uri="{0D108BD9-81ED-4DB2-BD59-A6C34878D82A}">
                    <a16:rowId xmlns:a16="http://schemas.microsoft.com/office/drawing/2014/main" val="10004"/>
                  </a:ext>
                </a:extLst>
              </a:tr>
              <a:tr h="370840">
                <a:tc>
                  <a:txBody>
                    <a:bodyPr/>
                    <a:lstStyle/>
                    <a:p>
                      <a:pPr algn="ctr"/>
                      <a:r>
                        <a:rPr lang="en-US" dirty="0" smtClean="0"/>
                        <a:t>True</a:t>
                      </a:r>
                      <a:endParaRPr lang="en-US" dirty="0"/>
                    </a:p>
                  </a:txBody>
                  <a:tcPr anchor="ctr"/>
                </a:tc>
                <a:tc>
                  <a:txBody>
                    <a:bodyPr/>
                    <a:lstStyle/>
                    <a:p>
                      <a:pPr algn="ctr"/>
                      <a:r>
                        <a:rPr lang="en-US" dirty="0" smtClean="0"/>
                        <a:t>N &gt;3 || N &lt; 6</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False</a:t>
                      </a:r>
                      <a:endParaRPr 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05788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14A684-61C5-4691-B1D5-8BE212B4816D}"/>
              </a:ext>
            </a:extLst>
          </p:cNvPr>
          <p:cNvSpPr>
            <a:spLocks noGrp="1"/>
          </p:cNvSpPr>
          <p:nvPr>
            <p:ph type="title"/>
          </p:nvPr>
        </p:nvSpPr>
        <p:spPr>
          <a:xfrm>
            <a:off x="609600" y="609601"/>
            <a:ext cx="9512300" cy="487363"/>
          </a:xfrm>
        </p:spPr>
        <p:txBody>
          <a:bodyPr>
            <a:normAutofit fontScale="90000"/>
          </a:bodyPr>
          <a:lstStyle/>
          <a:p>
            <a:r>
              <a:rPr lang="en-US"/>
              <a:t>JavaScript If...Else Statements</a:t>
            </a:r>
          </a:p>
        </p:txBody>
      </p:sp>
      <p:sp>
        <p:nvSpPr>
          <p:cNvPr id="2" name="Content Placeholder 1"/>
          <p:cNvSpPr>
            <a:spLocks noGrp="1"/>
          </p:cNvSpPr>
          <p:nvPr>
            <p:ph idx="1"/>
          </p:nvPr>
        </p:nvSpPr>
        <p:spPr>
          <a:xfrm>
            <a:off x="609600" y="1676400"/>
            <a:ext cx="11023600" cy="2349690"/>
          </a:xfrm>
        </p:spPr>
        <p:txBody>
          <a:bodyPr/>
          <a:lstStyle/>
          <a:p>
            <a:r>
              <a:rPr lang="en-US" dirty="0" err="1" smtClean="0"/>
              <a:t>Dạng</a:t>
            </a:r>
            <a:r>
              <a:rPr lang="en-US" dirty="0" smtClean="0"/>
              <a:t> 1 : </a:t>
            </a:r>
            <a:r>
              <a:rPr lang="en-US" dirty="0" err="1" smtClean="0"/>
              <a:t>Khuyết</a:t>
            </a:r>
            <a:r>
              <a:rPr lang="en-US" dirty="0" smtClean="0"/>
              <a:t> Else</a:t>
            </a:r>
          </a:p>
          <a:p>
            <a:endParaRPr lang="vi-VN" dirty="0" smtClean="0"/>
          </a:p>
        </p:txBody>
      </p:sp>
      <p:sp>
        <p:nvSpPr>
          <p:cNvPr id="7" name="Content Placeholder 1"/>
          <p:cNvSpPr txBox="1">
            <a:spLocks/>
          </p:cNvSpPr>
          <p:nvPr/>
        </p:nvSpPr>
        <p:spPr bwMode="gray">
          <a:xfrm>
            <a:off x="843886" y="4026090"/>
            <a:ext cx="11023600" cy="234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err="1" smtClean="0"/>
              <a:t>Ví</a:t>
            </a:r>
            <a:r>
              <a:rPr lang="en-US" kern="0" dirty="0" smtClean="0"/>
              <a:t> </a:t>
            </a:r>
            <a:r>
              <a:rPr lang="en-US" kern="0" dirty="0" err="1" smtClean="0"/>
              <a:t>dụ</a:t>
            </a:r>
            <a:endParaRPr lang="en-US" kern="0" dirty="0" smtClean="0"/>
          </a:p>
          <a:p>
            <a:endParaRPr lang="vi-VN" kern="0" dirty="0" smtClean="0"/>
          </a:p>
        </p:txBody>
      </p:sp>
      <p:pic>
        <p:nvPicPr>
          <p:cNvPr id="3" name="Picture 2"/>
          <p:cNvPicPr>
            <a:picLocks noChangeAspect="1"/>
          </p:cNvPicPr>
          <p:nvPr/>
        </p:nvPicPr>
        <p:blipFill>
          <a:blip r:embed="rId2"/>
          <a:stretch>
            <a:fillRect/>
          </a:stretch>
        </p:blipFill>
        <p:spPr>
          <a:xfrm>
            <a:off x="2325377" y="2270550"/>
            <a:ext cx="3352800" cy="1647825"/>
          </a:xfrm>
          <a:prstGeom prst="rect">
            <a:avLst/>
          </a:prstGeom>
        </p:spPr>
      </p:pic>
      <p:pic>
        <p:nvPicPr>
          <p:cNvPr id="6" name="Picture 5"/>
          <p:cNvPicPr>
            <a:picLocks noChangeAspect="1"/>
          </p:cNvPicPr>
          <p:nvPr/>
        </p:nvPicPr>
        <p:blipFill>
          <a:blip r:embed="rId3"/>
          <a:stretch>
            <a:fillRect/>
          </a:stretch>
        </p:blipFill>
        <p:spPr>
          <a:xfrm>
            <a:off x="2325377" y="4620240"/>
            <a:ext cx="4219575" cy="1800225"/>
          </a:xfrm>
          <a:prstGeom prst="rect">
            <a:avLst/>
          </a:prstGeom>
        </p:spPr>
      </p:pic>
    </p:spTree>
    <p:extLst>
      <p:ext uri="{BB962C8B-B14F-4D97-AF65-F5344CB8AC3E}">
        <p14:creationId xmlns:p14="http://schemas.microsoft.com/office/powerpoint/2010/main" val="2313899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14A684-61C5-4691-B1D5-8BE212B4816D}"/>
              </a:ext>
            </a:extLst>
          </p:cNvPr>
          <p:cNvSpPr>
            <a:spLocks noGrp="1"/>
          </p:cNvSpPr>
          <p:nvPr>
            <p:ph type="title"/>
          </p:nvPr>
        </p:nvSpPr>
        <p:spPr>
          <a:xfrm>
            <a:off x="609600" y="609601"/>
            <a:ext cx="9512300" cy="487363"/>
          </a:xfrm>
        </p:spPr>
        <p:txBody>
          <a:bodyPr>
            <a:normAutofit fontScale="90000"/>
          </a:bodyPr>
          <a:lstStyle/>
          <a:p>
            <a:r>
              <a:rPr lang="en-US"/>
              <a:t>JavaScript If...Else Statements</a:t>
            </a:r>
            <a:endParaRPr lang="en-US" dirty="0"/>
          </a:p>
        </p:txBody>
      </p:sp>
      <p:sp>
        <p:nvSpPr>
          <p:cNvPr id="2" name="Content Placeholder 1"/>
          <p:cNvSpPr>
            <a:spLocks noGrp="1"/>
          </p:cNvSpPr>
          <p:nvPr>
            <p:ph idx="1"/>
          </p:nvPr>
        </p:nvSpPr>
        <p:spPr>
          <a:xfrm>
            <a:off x="609600" y="1676400"/>
            <a:ext cx="11023600" cy="2349690"/>
          </a:xfrm>
        </p:spPr>
        <p:txBody>
          <a:bodyPr/>
          <a:lstStyle/>
          <a:p>
            <a:r>
              <a:rPr lang="en-US" dirty="0" err="1" smtClean="0"/>
              <a:t>Dạng</a:t>
            </a:r>
            <a:r>
              <a:rPr lang="en-US" dirty="0" smtClean="0"/>
              <a:t> 2 (</a:t>
            </a:r>
            <a:r>
              <a:rPr lang="en-US" dirty="0" err="1" smtClean="0"/>
              <a:t>đầy</a:t>
            </a:r>
            <a:r>
              <a:rPr lang="en-US" dirty="0" smtClean="0"/>
              <a:t> </a:t>
            </a:r>
            <a:r>
              <a:rPr lang="en-US" dirty="0" err="1" smtClean="0"/>
              <a:t>đủ</a:t>
            </a:r>
            <a:r>
              <a:rPr lang="en-US" dirty="0" smtClean="0"/>
              <a:t>):</a:t>
            </a:r>
            <a:endParaRPr lang="vi-VN" dirty="0" smtClean="0"/>
          </a:p>
        </p:txBody>
      </p:sp>
      <p:sp>
        <p:nvSpPr>
          <p:cNvPr id="7" name="Content Placeholder 1"/>
          <p:cNvSpPr txBox="1">
            <a:spLocks/>
          </p:cNvSpPr>
          <p:nvPr/>
        </p:nvSpPr>
        <p:spPr bwMode="gray">
          <a:xfrm>
            <a:off x="776979" y="4233349"/>
            <a:ext cx="11023600" cy="234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err="1" smtClean="0"/>
              <a:t>Ví</a:t>
            </a:r>
            <a:r>
              <a:rPr lang="en-US" kern="0" dirty="0" smtClean="0"/>
              <a:t> </a:t>
            </a:r>
            <a:r>
              <a:rPr lang="en-US" kern="0" dirty="0" err="1" smtClean="0"/>
              <a:t>dụ</a:t>
            </a:r>
            <a:endParaRPr lang="en-US" kern="0" dirty="0" smtClean="0"/>
          </a:p>
          <a:p>
            <a:endParaRPr lang="vi-VN" kern="0" dirty="0" smtClean="0"/>
          </a:p>
        </p:txBody>
      </p:sp>
      <p:pic>
        <p:nvPicPr>
          <p:cNvPr id="3" name="Picture 2"/>
          <p:cNvPicPr>
            <a:picLocks noChangeAspect="1"/>
          </p:cNvPicPr>
          <p:nvPr/>
        </p:nvPicPr>
        <p:blipFill>
          <a:blip r:embed="rId2"/>
          <a:stretch>
            <a:fillRect/>
          </a:stretch>
        </p:blipFill>
        <p:spPr>
          <a:xfrm>
            <a:off x="2584604" y="2143822"/>
            <a:ext cx="3336615" cy="2173127"/>
          </a:xfrm>
          <a:prstGeom prst="rect">
            <a:avLst/>
          </a:prstGeom>
        </p:spPr>
      </p:pic>
      <p:pic>
        <p:nvPicPr>
          <p:cNvPr id="6" name="Picture 5"/>
          <p:cNvPicPr>
            <a:picLocks noChangeAspect="1"/>
          </p:cNvPicPr>
          <p:nvPr/>
        </p:nvPicPr>
        <p:blipFill>
          <a:blip r:embed="rId3"/>
          <a:stretch>
            <a:fillRect/>
          </a:stretch>
        </p:blipFill>
        <p:spPr>
          <a:xfrm>
            <a:off x="2584604" y="4400550"/>
            <a:ext cx="4038600" cy="2457450"/>
          </a:xfrm>
          <a:prstGeom prst="rect">
            <a:avLst/>
          </a:prstGeom>
        </p:spPr>
      </p:pic>
    </p:spTree>
    <p:extLst>
      <p:ext uri="{BB962C8B-B14F-4D97-AF65-F5344CB8AC3E}">
        <p14:creationId xmlns:p14="http://schemas.microsoft.com/office/powerpoint/2010/main" val="3437533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 Functions</a:t>
            </a:r>
            <a:endParaRPr lang="en-US" dirty="0"/>
          </a:p>
        </p:txBody>
      </p:sp>
      <p:sp>
        <p:nvSpPr>
          <p:cNvPr id="3" name="Content Placeholder 2"/>
          <p:cNvSpPr>
            <a:spLocks noGrp="1"/>
          </p:cNvSpPr>
          <p:nvPr>
            <p:ph idx="1"/>
          </p:nvPr>
        </p:nvSpPr>
        <p:spPr/>
        <p:txBody>
          <a:bodyPr/>
          <a:lstStyle/>
          <a:p>
            <a:r>
              <a:rPr lang="en-US" dirty="0" smtClean="0"/>
              <a:t>Function</a:t>
            </a:r>
            <a:r>
              <a:rPr lang="vi-VN" dirty="0"/>
              <a:t> </a:t>
            </a:r>
            <a:r>
              <a:rPr lang="vi-VN" b="1" dirty="0"/>
              <a:t>là một tập hợp các đoạn mã</a:t>
            </a:r>
            <a:r>
              <a:rPr lang="vi-VN" dirty="0"/>
              <a:t> và nó sẽ thực thi các đoạn mã đó khi gọi hàm ra, nó sẽ được thực thi lại nhiều lần hoặc thực thi trong một trường hợp nhất định. Có nghĩa là khi bạn tạo hàm thì các đoạn mã bên trong đó sẽ không thực thi cho đến khi được gọi ra bên </a:t>
            </a:r>
            <a:r>
              <a:rPr lang="vi-VN" dirty="0" smtClean="0"/>
              <a:t>ngoài.</a:t>
            </a:r>
            <a:endParaRPr lang="en-US" dirty="0" smtClean="0"/>
          </a:p>
          <a:p>
            <a:r>
              <a:rPr lang="en-US" dirty="0" err="1" smtClean="0"/>
              <a:t>Hàm</a:t>
            </a:r>
            <a:r>
              <a:rPr lang="en-US" dirty="0" smtClean="0"/>
              <a:t> </a:t>
            </a:r>
            <a:r>
              <a:rPr lang="en-US" dirty="0" err="1" smtClean="0"/>
              <a:t>không</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a:t>
            </a:r>
          </a:p>
          <a:p>
            <a:pPr lvl="1"/>
            <a:endParaRPr lang="en-US" dirty="0" smtClean="0"/>
          </a:p>
        </p:txBody>
      </p:sp>
      <p:pic>
        <p:nvPicPr>
          <p:cNvPr id="5" name="Picture 4"/>
          <p:cNvPicPr>
            <a:picLocks noChangeAspect="1"/>
          </p:cNvPicPr>
          <p:nvPr/>
        </p:nvPicPr>
        <p:blipFill>
          <a:blip r:embed="rId2"/>
          <a:stretch>
            <a:fillRect/>
          </a:stretch>
        </p:blipFill>
        <p:spPr>
          <a:xfrm>
            <a:off x="1779317" y="3758425"/>
            <a:ext cx="7051778" cy="2397047"/>
          </a:xfrm>
          <a:prstGeom prst="rect">
            <a:avLst/>
          </a:prstGeom>
        </p:spPr>
      </p:pic>
    </p:spTree>
    <p:extLst>
      <p:ext uri="{BB962C8B-B14F-4D97-AF65-F5344CB8AC3E}">
        <p14:creationId xmlns:p14="http://schemas.microsoft.com/office/powerpoint/2010/main" val="2857728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 Functions</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p>
          <a:p>
            <a:endParaRPr lang="en-US" dirty="0"/>
          </a:p>
        </p:txBody>
      </p:sp>
      <p:pic>
        <p:nvPicPr>
          <p:cNvPr id="5" name="Picture 4"/>
          <p:cNvPicPr>
            <a:picLocks noChangeAspect="1"/>
          </p:cNvPicPr>
          <p:nvPr/>
        </p:nvPicPr>
        <p:blipFill>
          <a:blip r:embed="rId2"/>
          <a:stretch>
            <a:fillRect/>
          </a:stretch>
        </p:blipFill>
        <p:spPr>
          <a:xfrm>
            <a:off x="1758949" y="2253358"/>
            <a:ext cx="6113811" cy="3857841"/>
          </a:xfrm>
          <a:prstGeom prst="rect">
            <a:avLst/>
          </a:prstGeom>
        </p:spPr>
      </p:pic>
    </p:spTree>
    <p:extLst>
      <p:ext uri="{BB962C8B-B14F-4D97-AF65-F5344CB8AC3E}">
        <p14:creationId xmlns:p14="http://schemas.microsoft.com/office/powerpoint/2010/main" val="3949620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Functions</a:t>
            </a:r>
            <a:endParaRPr lang="en-US" dirty="0"/>
          </a:p>
        </p:txBody>
      </p:sp>
      <p:sp>
        <p:nvSpPr>
          <p:cNvPr id="3" name="Content Placeholder 2"/>
          <p:cNvSpPr>
            <a:spLocks noGrp="1"/>
          </p:cNvSpPr>
          <p:nvPr>
            <p:ph idx="1"/>
          </p:nvPr>
        </p:nvSpPr>
        <p:spPr/>
        <p:txBody>
          <a:bodyPr/>
          <a:lstStyle/>
          <a:p>
            <a:r>
              <a:rPr lang="en-US" dirty="0" err="1" smtClean="0"/>
              <a:t>Hàm</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endParaRPr lang="en-US" dirty="0" smtClean="0"/>
          </a:p>
          <a:p>
            <a:endParaRPr lang="en-US" dirty="0"/>
          </a:p>
          <a:p>
            <a:endParaRPr lang="en-US" dirty="0" smtClean="0"/>
          </a:p>
          <a:p>
            <a:endParaRPr lang="en-US" dirty="0"/>
          </a:p>
          <a:p>
            <a:endParaRPr lang="en-US" dirty="0" smtClean="0"/>
          </a:p>
          <a:p>
            <a:r>
              <a:rPr lang="en-US" dirty="0" err="1" smtClean="0"/>
              <a:t>Ví</a:t>
            </a:r>
            <a:r>
              <a:rPr lang="en-US" dirty="0" smtClean="0"/>
              <a:t> </a:t>
            </a:r>
            <a:r>
              <a:rPr lang="en-US" dirty="0" err="1" smtClean="0"/>
              <a:t>dụ</a:t>
            </a:r>
            <a:r>
              <a:rPr lang="en-US" dirty="0" smtClean="0"/>
              <a:t>: </a:t>
            </a:r>
            <a:endParaRPr lang="en-US" dirty="0"/>
          </a:p>
        </p:txBody>
      </p:sp>
      <p:pic>
        <p:nvPicPr>
          <p:cNvPr id="4" name="Picture 3"/>
          <p:cNvPicPr>
            <a:picLocks noChangeAspect="1"/>
          </p:cNvPicPr>
          <p:nvPr/>
        </p:nvPicPr>
        <p:blipFill>
          <a:blip r:embed="rId2"/>
          <a:stretch>
            <a:fillRect/>
          </a:stretch>
        </p:blipFill>
        <p:spPr>
          <a:xfrm>
            <a:off x="1996068" y="2231638"/>
            <a:ext cx="3673144" cy="1515172"/>
          </a:xfrm>
          <a:prstGeom prst="rect">
            <a:avLst/>
          </a:prstGeom>
        </p:spPr>
      </p:pic>
      <p:pic>
        <p:nvPicPr>
          <p:cNvPr id="6" name="Picture 5"/>
          <p:cNvPicPr>
            <a:picLocks noChangeAspect="1"/>
          </p:cNvPicPr>
          <p:nvPr/>
        </p:nvPicPr>
        <p:blipFill rotWithShape="1">
          <a:blip r:embed="rId3"/>
          <a:srcRect t="7389"/>
          <a:stretch/>
        </p:blipFill>
        <p:spPr>
          <a:xfrm>
            <a:off x="1996068" y="4089710"/>
            <a:ext cx="4937193" cy="2655733"/>
          </a:xfrm>
          <a:prstGeom prst="rect">
            <a:avLst/>
          </a:prstGeom>
        </p:spPr>
      </p:pic>
    </p:spTree>
    <p:extLst>
      <p:ext uri="{BB962C8B-B14F-4D97-AF65-F5344CB8AC3E}">
        <p14:creationId xmlns:p14="http://schemas.microsoft.com/office/powerpoint/2010/main" val="338817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BT1: </a:t>
            </a:r>
            <a:r>
              <a:rPr lang="en-US" dirty="0" err="1" smtClean="0"/>
              <a:t>Tạo</a:t>
            </a:r>
            <a:r>
              <a:rPr lang="en-US" dirty="0" smtClean="0"/>
              <a:t> </a:t>
            </a:r>
            <a:r>
              <a:rPr lang="en-US" dirty="0" err="1" smtClean="0"/>
              <a:t>hàm</a:t>
            </a:r>
            <a:r>
              <a:rPr lang="en-US" dirty="0" smtClean="0"/>
              <a:t> </a:t>
            </a:r>
            <a:r>
              <a:rPr lang="en-US" dirty="0" err="1" smtClean="0"/>
              <a:t>tính</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hình</a:t>
            </a:r>
            <a:r>
              <a:rPr lang="en-US" dirty="0" smtClean="0"/>
              <a:t> </a:t>
            </a:r>
            <a:r>
              <a:rPr lang="en-US" dirty="0" err="1" smtClean="0"/>
              <a:t>chữ</a:t>
            </a:r>
            <a:r>
              <a:rPr lang="en-US" dirty="0" smtClean="0"/>
              <a:t> </a:t>
            </a:r>
            <a:r>
              <a:rPr lang="en-US" dirty="0" err="1" smtClean="0"/>
              <a:t>nhật</a:t>
            </a:r>
            <a:r>
              <a:rPr lang="en-US" dirty="0" smtClean="0"/>
              <a:t> </a:t>
            </a:r>
            <a:r>
              <a:rPr lang="en-US" dirty="0" err="1" smtClean="0"/>
              <a:t>với</a:t>
            </a:r>
            <a:r>
              <a:rPr lang="en-US" dirty="0" smtClean="0"/>
              <a:t> </a:t>
            </a:r>
            <a:r>
              <a:rPr lang="en-US" dirty="0" err="1" smtClean="0"/>
              <a:t>chiều</a:t>
            </a:r>
            <a:r>
              <a:rPr lang="en-US" dirty="0" smtClean="0"/>
              <a:t> </a:t>
            </a:r>
            <a:r>
              <a:rPr lang="en-US" dirty="0" err="1" smtClean="0"/>
              <a:t>dài</a:t>
            </a:r>
            <a:r>
              <a:rPr lang="en-US" dirty="0" smtClean="0"/>
              <a:t> </a:t>
            </a:r>
            <a:r>
              <a:rPr lang="en-US" dirty="0" err="1" smtClean="0"/>
              <a:t>và</a:t>
            </a:r>
            <a:r>
              <a:rPr lang="en-US" dirty="0" smtClean="0"/>
              <a:t> </a:t>
            </a:r>
            <a:r>
              <a:rPr lang="en-US" dirty="0" err="1" smtClean="0"/>
              <a:t>chiều</a:t>
            </a:r>
            <a:r>
              <a:rPr lang="en-US" dirty="0" smtClean="0"/>
              <a:t> </a:t>
            </a:r>
            <a:r>
              <a:rPr lang="en-US" dirty="0" err="1" smtClean="0"/>
              <a:t>rộng</a:t>
            </a:r>
            <a:r>
              <a:rPr lang="en-US" dirty="0" smtClean="0"/>
              <a:t> </a:t>
            </a:r>
            <a:r>
              <a:rPr lang="en-US" dirty="0" err="1" smtClean="0"/>
              <a:t>là</a:t>
            </a:r>
            <a:r>
              <a:rPr lang="en-US" dirty="0" smtClean="0"/>
              <a:t> n </a:t>
            </a:r>
            <a:r>
              <a:rPr lang="en-US" dirty="0" err="1" smtClean="0"/>
              <a:t>và</a:t>
            </a:r>
            <a:r>
              <a:rPr lang="en-US" dirty="0" smtClean="0"/>
              <a:t> m </a:t>
            </a:r>
            <a:r>
              <a:rPr lang="en-US" dirty="0" err="1" smtClean="0"/>
              <a:t>nhập</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a:t>
            </a:r>
          </a:p>
          <a:p>
            <a:r>
              <a:rPr lang="en-US" dirty="0" smtClean="0"/>
              <a:t>BT2: </a:t>
            </a:r>
            <a:r>
              <a:rPr lang="en-US" dirty="0" err="1" smtClean="0"/>
              <a:t>Viết</a:t>
            </a:r>
            <a:r>
              <a:rPr lang="en-US" dirty="0" smtClean="0"/>
              <a:t> </a:t>
            </a:r>
            <a:r>
              <a:rPr lang="en-US" dirty="0" err="1" smtClean="0"/>
              <a:t>hàm</a:t>
            </a:r>
            <a:r>
              <a:rPr lang="en-US" dirty="0" smtClean="0"/>
              <a:t> </a:t>
            </a:r>
            <a:r>
              <a:rPr lang="en-US" dirty="0" err="1"/>
              <a:t>n</a:t>
            </a:r>
            <a:r>
              <a:rPr lang="en-US" dirty="0" err="1" smtClean="0"/>
              <a:t>hập</a:t>
            </a:r>
            <a:r>
              <a:rPr lang="en-US" dirty="0" smtClean="0"/>
              <a:t> n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 , </a:t>
            </a:r>
            <a:r>
              <a:rPr lang="en-US" dirty="0" err="1" smtClean="0"/>
              <a:t>kiểm</a:t>
            </a:r>
            <a:r>
              <a:rPr lang="en-US" dirty="0" smtClean="0"/>
              <a:t> </a:t>
            </a:r>
            <a:r>
              <a:rPr lang="en-US" dirty="0" err="1" smtClean="0"/>
              <a:t>tra</a:t>
            </a:r>
            <a:r>
              <a:rPr lang="en-US" dirty="0" smtClean="0"/>
              <a:t> n </a:t>
            </a:r>
            <a:r>
              <a:rPr lang="en-US" dirty="0" err="1" smtClean="0"/>
              <a:t>là</a:t>
            </a:r>
            <a:r>
              <a:rPr lang="en-US" dirty="0" smtClean="0"/>
              <a:t> </a:t>
            </a:r>
            <a:r>
              <a:rPr lang="en-US" dirty="0" err="1" smtClean="0"/>
              <a:t>số</a:t>
            </a:r>
            <a:r>
              <a:rPr lang="en-US" dirty="0" smtClean="0"/>
              <a:t> </a:t>
            </a:r>
            <a:r>
              <a:rPr lang="en-US" dirty="0" err="1" smtClean="0"/>
              <a:t>chẵn</a:t>
            </a:r>
            <a:r>
              <a:rPr lang="en-US" dirty="0" smtClean="0"/>
              <a:t> hay </a:t>
            </a:r>
            <a:r>
              <a:rPr lang="en-US" dirty="0" err="1" smtClean="0"/>
              <a:t>lẻ</a:t>
            </a:r>
            <a:r>
              <a:rPr lang="en-US" dirty="0" smtClean="0"/>
              <a:t>, </a:t>
            </a:r>
            <a:r>
              <a:rPr lang="en-US" dirty="0" err="1" smtClean="0"/>
              <a:t>kiểm</a:t>
            </a:r>
            <a:r>
              <a:rPr lang="en-US" dirty="0" smtClean="0"/>
              <a:t> </a:t>
            </a:r>
            <a:r>
              <a:rPr lang="en-US" dirty="0" err="1" smtClean="0"/>
              <a:t>tra</a:t>
            </a:r>
            <a:r>
              <a:rPr lang="en-US" dirty="0" smtClean="0"/>
              <a:t> n </a:t>
            </a:r>
            <a:r>
              <a:rPr lang="en-US" dirty="0" err="1" smtClean="0"/>
              <a:t>nhập</a:t>
            </a:r>
            <a:r>
              <a:rPr lang="en-US" dirty="0" smtClean="0"/>
              <a:t> </a:t>
            </a:r>
            <a:r>
              <a:rPr lang="en-US" dirty="0" err="1" smtClean="0"/>
              <a:t>vào</a:t>
            </a:r>
            <a:r>
              <a:rPr lang="en-US" dirty="0" smtClean="0"/>
              <a:t> </a:t>
            </a:r>
            <a:r>
              <a:rPr lang="en-US" dirty="0" err="1" smtClean="0"/>
              <a:t>có</a:t>
            </a:r>
            <a:r>
              <a:rPr lang="en-US" dirty="0" smtClean="0"/>
              <a:t> </a:t>
            </a:r>
            <a:r>
              <a:rPr lang="en-US" dirty="0" err="1" smtClean="0"/>
              <a:t>phải</a:t>
            </a:r>
            <a:r>
              <a:rPr lang="en-US" dirty="0" smtClean="0"/>
              <a:t> </a:t>
            </a:r>
            <a:r>
              <a:rPr lang="en-US" dirty="0" err="1" smtClean="0"/>
              <a:t>là</a:t>
            </a:r>
            <a:r>
              <a:rPr lang="en-US" dirty="0" smtClean="0"/>
              <a:t> </a:t>
            </a:r>
            <a:r>
              <a:rPr lang="en-US" dirty="0" err="1" smtClean="0"/>
              <a:t>số</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số</a:t>
            </a:r>
            <a:r>
              <a:rPr lang="en-US" dirty="0" smtClean="0"/>
              <a:t> </a:t>
            </a:r>
            <a:r>
              <a:rPr lang="en-US" dirty="0" err="1" smtClean="0"/>
              <a:t>xuất</a:t>
            </a:r>
            <a:r>
              <a:rPr lang="en-US" dirty="0" smtClean="0"/>
              <a:t> </a:t>
            </a:r>
            <a:r>
              <a:rPr lang="en-US" dirty="0" err="1" smtClean="0"/>
              <a:t>ra</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lỗi</a:t>
            </a:r>
            <a:r>
              <a:rPr lang="en-US" dirty="0" smtClean="0"/>
              <a:t>.</a:t>
            </a:r>
          </a:p>
          <a:p>
            <a:r>
              <a:rPr lang="en-US" dirty="0" smtClean="0"/>
              <a:t>BT3: </a:t>
            </a:r>
            <a:r>
              <a:rPr lang="en-US" dirty="0" err="1" smtClean="0"/>
              <a:t>Viết</a:t>
            </a:r>
            <a:r>
              <a:rPr lang="en-US" dirty="0" smtClean="0"/>
              <a:t> </a:t>
            </a:r>
            <a:r>
              <a:rPr lang="en-US" dirty="0" err="1" smtClean="0"/>
              <a:t>hàm</a:t>
            </a:r>
            <a:r>
              <a:rPr lang="en-US" dirty="0" smtClean="0"/>
              <a:t> </a:t>
            </a:r>
            <a:r>
              <a:rPr lang="en-US" dirty="0" err="1" smtClean="0"/>
              <a:t>sử</a:t>
            </a:r>
            <a:r>
              <a:rPr lang="en-US" dirty="0" smtClean="0"/>
              <a:t> </a:t>
            </a:r>
            <a:r>
              <a:rPr lang="en-US" dirty="0" err="1" smtClean="0"/>
              <a:t>dụng</a:t>
            </a:r>
            <a:r>
              <a:rPr lang="en-US" dirty="0" smtClean="0"/>
              <a:t> prompt() </a:t>
            </a:r>
            <a:r>
              <a:rPr lang="en-US" dirty="0" err="1" smtClean="0"/>
              <a:t>để</a:t>
            </a:r>
            <a:r>
              <a:rPr lang="en-US" dirty="0"/>
              <a:t> </a:t>
            </a:r>
            <a:r>
              <a:rPr lang="en-US" dirty="0" err="1" smtClean="0"/>
              <a:t>nhập</a:t>
            </a:r>
            <a:r>
              <a:rPr lang="en-US" dirty="0" smtClean="0"/>
              <a:t> </a:t>
            </a:r>
            <a:r>
              <a:rPr lang="en-US" dirty="0" err="1" smtClean="0"/>
              <a:t>điểm</a:t>
            </a:r>
            <a:r>
              <a:rPr lang="en-US" dirty="0"/>
              <a:t> </a:t>
            </a:r>
            <a:r>
              <a:rPr lang="en-US" dirty="0" smtClean="0"/>
              <a:t>n, n &lt; 5: </a:t>
            </a:r>
            <a:r>
              <a:rPr lang="en-US" dirty="0" err="1" smtClean="0"/>
              <a:t>Yếu</a:t>
            </a:r>
            <a:r>
              <a:rPr lang="en-US" dirty="0" smtClean="0"/>
              <a:t>, 5 &lt;= n &lt; 6,5: TB, 6.5 &lt;= n &lt; 8 : </a:t>
            </a:r>
            <a:r>
              <a:rPr lang="en-US" dirty="0" err="1" smtClean="0"/>
              <a:t>Khá</a:t>
            </a:r>
            <a:r>
              <a:rPr lang="en-US" dirty="0" smtClean="0"/>
              <a:t>, 8 &lt;= n &lt; 9 : </a:t>
            </a:r>
            <a:r>
              <a:rPr lang="en-US" dirty="0" err="1" smtClean="0"/>
              <a:t>Giỏi</a:t>
            </a:r>
            <a:r>
              <a:rPr lang="en-US" dirty="0" smtClean="0"/>
              <a:t>, 9 &lt;= n &lt;= 10 : </a:t>
            </a:r>
            <a:r>
              <a:rPr lang="en-US" dirty="0" err="1" smtClean="0"/>
              <a:t>Xuất</a:t>
            </a:r>
            <a:r>
              <a:rPr lang="en-US" dirty="0" smtClean="0"/>
              <a:t> </a:t>
            </a:r>
            <a:r>
              <a:rPr lang="en-US" dirty="0" err="1" smtClean="0"/>
              <a:t>sắc</a:t>
            </a:r>
            <a:r>
              <a:rPr lang="en-US" dirty="0" smtClean="0"/>
              <a:t>. </a:t>
            </a:r>
            <a:r>
              <a:rPr lang="en-US" dirty="0" err="1" smtClean="0"/>
              <a:t>Lưu</a:t>
            </a:r>
            <a:r>
              <a:rPr lang="en-US" dirty="0" smtClean="0"/>
              <a:t> ý </a:t>
            </a:r>
            <a:r>
              <a:rPr lang="en-US" dirty="0" err="1" smtClean="0"/>
              <a:t>cần</a:t>
            </a:r>
            <a:r>
              <a:rPr lang="en-US" dirty="0" smtClean="0"/>
              <a:t> </a:t>
            </a:r>
            <a:r>
              <a:rPr lang="en-US" dirty="0" err="1" smtClean="0"/>
              <a:t>kiểm</a:t>
            </a:r>
            <a:r>
              <a:rPr lang="en-US" dirty="0" smtClean="0"/>
              <a:t> </a:t>
            </a:r>
            <a:r>
              <a:rPr lang="en-US" dirty="0" err="1" smtClean="0"/>
              <a:t>tra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có</a:t>
            </a:r>
            <a:r>
              <a:rPr lang="en-US" dirty="0" smtClean="0"/>
              <a:t> </a:t>
            </a:r>
            <a:r>
              <a:rPr lang="en-US" dirty="0" err="1" smtClean="0"/>
              <a:t>hợp</a:t>
            </a:r>
            <a:r>
              <a:rPr lang="en-US" dirty="0" smtClean="0"/>
              <a:t> </a:t>
            </a:r>
            <a:r>
              <a:rPr lang="en-US" dirty="0" err="1" smtClean="0"/>
              <a:t>lệ</a:t>
            </a:r>
            <a:r>
              <a:rPr lang="en-US" dirty="0" smtClean="0"/>
              <a:t> ? </a:t>
            </a:r>
            <a:r>
              <a:rPr lang="en-US" dirty="0" err="1" smtClean="0"/>
              <a:t>Nếu</a:t>
            </a:r>
            <a:r>
              <a:rPr lang="en-US" dirty="0" smtClean="0"/>
              <a:t> &lt; 0 </a:t>
            </a:r>
            <a:r>
              <a:rPr lang="en-US" dirty="0" err="1" smtClean="0"/>
              <a:t>hoặc</a:t>
            </a:r>
            <a:r>
              <a:rPr lang="en-US" dirty="0" smtClean="0"/>
              <a:t> &gt; 10 </a:t>
            </a:r>
            <a:r>
              <a:rPr lang="en-US" dirty="0" err="1" smtClean="0"/>
              <a:t>báo</a:t>
            </a:r>
            <a:r>
              <a:rPr lang="en-US" dirty="0" smtClean="0"/>
              <a:t> </a:t>
            </a:r>
            <a:r>
              <a:rPr lang="en-US" dirty="0" err="1" smtClean="0"/>
              <a:t>lỗi</a:t>
            </a:r>
            <a:r>
              <a:rPr lang="en-US" dirty="0" smtClean="0"/>
              <a:t>.</a:t>
            </a:r>
          </a:p>
          <a:p>
            <a:r>
              <a:rPr lang="en-US" dirty="0" smtClean="0"/>
              <a:t>BT4: </a:t>
            </a:r>
            <a:r>
              <a:rPr lang="en-US" dirty="0" err="1" smtClean="0"/>
              <a:t>Viết</a:t>
            </a:r>
            <a:r>
              <a:rPr lang="en-US" dirty="0" smtClean="0"/>
              <a:t> </a:t>
            </a:r>
            <a:r>
              <a:rPr lang="en-US" dirty="0" err="1" smtClean="0"/>
              <a:t>hàm</a:t>
            </a:r>
            <a:r>
              <a:rPr lang="en-US" dirty="0" smtClean="0"/>
              <a:t> </a:t>
            </a:r>
            <a:r>
              <a:rPr lang="en-US" dirty="0" err="1" smtClean="0"/>
              <a:t>nhập</a:t>
            </a:r>
            <a:r>
              <a:rPr lang="en-US" dirty="0" smtClean="0"/>
              <a:t> </a:t>
            </a:r>
            <a:r>
              <a:rPr lang="en-US" dirty="0" err="1" smtClean="0"/>
              <a:t>vào</a:t>
            </a:r>
            <a:r>
              <a:rPr lang="en-US" dirty="0" smtClean="0"/>
              <a:t> 4 </a:t>
            </a:r>
            <a:r>
              <a:rPr lang="en-US" dirty="0" err="1" smtClean="0"/>
              <a:t>tham</a:t>
            </a:r>
            <a:r>
              <a:rPr lang="en-US" dirty="0" smtClean="0"/>
              <a:t> </a:t>
            </a:r>
            <a:r>
              <a:rPr lang="en-US" dirty="0" err="1" smtClean="0"/>
              <a:t>số</a:t>
            </a:r>
            <a:r>
              <a:rPr lang="en-US" dirty="0" smtClean="0"/>
              <a:t> </a:t>
            </a:r>
            <a:r>
              <a:rPr lang="en-US" dirty="0" err="1" smtClean="0"/>
              <a:t>bất</a:t>
            </a:r>
            <a:r>
              <a:rPr lang="en-US" dirty="0" smtClean="0"/>
              <a:t> </a:t>
            </a:r>
            <a:r>
              <a:rPr lang="en-US" dirty="0" err="1" smtClean="0"/>
              <a:t>kì</a:t>
            </a:r>
            <a:r>
              <a:rPr lang="en-US" dirty="0" smtClean="0"/>
              <a:t>, </a:t>
            </a:r>
            <a:r>
              <a:rPr lang="en-US" dirty="0" err="1" smtClean="0"/>
              <a:t>kiểm</a:t>
            </a:r>
            <a:r>
              <a:rPr lang="en-US" dirty="0" smtClean="0"/>
              <a:t> </a:t>
            </a:r>
            <a:r>
              <a:rPr lang="en-US" dirty="0" err="1" smtClean="0"/>
              <a:t>tra</a:t>
            </a:r>
            <a:r>
              <a:rPr lang="en-US" dirty="0" smtClean="0"/>
              <a:t> </a:t>
            </a:r>
            <a:r>
              <a:rPr lang="en-US" dirty="0" err="1" smtClean="0"/>
              <a:t>số</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và</a:t>
            </a:r>
            <a:r>
              <a:rPr lang="en-US" dirty="0" smtClean="0"/>
              <a:t> </a:t>
            </a:r>
            <a:r>
              <a:rPr lang="en-US" dirty="0" err="1" smtClean="0"/>
              <a:t>bé</a:t>
            </a:r>
            <a:r>
              <a:rPr lang="en-US" dirty="0" smtClean="0"/>
              <a:t> </a:t>
            </a:r>
            <a:r>
              <a:rPr lang="en-US" dirty="0" err="1" smtClean="0"/>
              <a:t>nhất</a:t>
            </a:r>
            <a:r>
              <a:rPr lang="en-US" dirty="0" smtClean="0"/>
              <a:t>, </a:t>
            </a:r>
            <a:r>
              <a:rPr lang="en-US" dirty="0" err="1" smtClean="0"/>
              <a:t>lưu</a:t>
            </a:r>
            <a:r>
              <a:rPr lang="en-US" dirty="0" smtClean="0"/>
              <a:t> </a:t>
            </a:r>
            <a:r>
              <a:rPr lang="en-US" dirty="0" err="1" smtClean="0"/>
              <a:t>lý</a:t>
            </a:r>
            <a:r>
              <a:rPr lang="en-US" dirty="0" smtClean="0"/>
              <a:t> </a:t>
            </a:r>
            <a:r>
              <a:rPr lang="en-US" dirty="0" err="1" smtClean="0"/>
              <a:t>kiểm</a:t>
            </a:r>
            <a:r>
              <a:rPr lang="en-US" dirty="0" smtClean="0"/>
              <a:t> </a:t>
            </a:r>
            <a:r>
              <a:rPr lang="en-US" dirty="0" err="1" smtClean="0"/>
              <a:t>tra</a:t>
            </a:r>
            <a:r>
              <a:rPr lang="en-US" dirty="0" smtClean="0"/>
              <a:t> </a:t>
            </a:r>
            <a:r>
              <a:rPr lang="en-US" dirty="0" err="1" smtClean="0"/>
              <a:t>xem</a:t>
            </a:r>
            <a:r>
              <a:rPr lang="en-US" dirty="0" smtClean="0"/>
              <a:t> </a:t>
            </a:r>
            <a:r>
              <a:rPr lang="en-US" dirty="0" err="1" smtClean="0"/>
              <a:t>tham</a:t>
            </a:r>
            <a:r>
              <a:rPr lang="en-US" dirty="0" smtClean="0"/>
              <a:t> </a:t>
            </a:r>
            <a:r>
              <a:rPr lang="en-US" dirty="0" err="1" smtClean="0"/>
              <a:t>số</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có</a:t>
            </a:r>
            <a:r>
              <a:rPr lang="en-US" dirty="0" smtClean="0"/>
              <a:t> </a:t>
            </a:r>
            <a:r>
              <a:rPr lang="en-US" dirty="0" err="1" smtClean="0"/>
              <a:t>phải</a:t>
            </a:r>
            <a:r>
              <a:rPr lang="en-US" dirty="0" smtClean="0"/>
              <a:t> </a:t>
            </a:r>
            <a:r>
              <a:rPr lang="en-US" dirty="0" err="1" smtClean="0"/>
              <a:t>là</a:t>
            </a:r>
            <a:r>
              <a:rPr lang="en-US" dirty="0" smtClean="0"/>
              <a:t> </a:t>
            </a:r>
            <a:r>
              <a:rPr lang="en-US" dirty="0" err="1" smtClean="0"/>
              <a:t>số</a:t>
            </a:r>
            <a:r>
              <a:rPr lang="en-US" dirty="0" smtClean="0"/>
              <a:t>?</a:t>
            </a:r>
          </a:p>
          <a:p>
            <a:r>
              <a:rPr lang="en-US" dirty="0" smtClean="0"/>
              <a:t>BT5: </a:t>
            </a:r>
            <a:r>
              <a:rPr lang="en-US" dirty="0" err="1" smtClean="0"/>
              <a:t>Viết</a:t>
            </a:r>
            <a:r>
              <a:rPr lang="en-US" dirty="0"/>
              <a:t> </a:t>
            </a:r>
            <a:r>
              <a:rPr lang="en-US" dirty="0" err="1" smtClean="0"/>
              <a:t>hàm</a:t>
            </a:r>
            <a:r>
              <a:rPr lang="en-US" dirty="0" smtClean="0"/>
              <a:t> </a:t>
            </a:r>
            <a:r>
              <a:rPr lang="en-US" dirty="0" err="1" smtClean="0"/>
              <a:t>tính</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bậc</a:t>
            </a:r>
            <a:r>
              <a:rPr lang="en-US" dirty="0" smtClean="0"/>
              <a:t> 2,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a,b,c</a:t>
            </a:r>
            <a:r>
              <a:rPr lang="en-US" dirty="0" smtClean="0"/>
              <a:t> </a:t>
            </a:r>
            <a:r>
              <a:rPr lang="en-US" dirty="0" err="1" smtClean="0"/>
              <a:t>nhập</a:t>
            </a:r>
            <a:r>
              <a:rPr lang="en-US" dirty="0" smtClean="0"/>
              <a:t> </a:t>
            </a:r>
            <a:r>
              <a:rPr lang="en-US" dirty="0" err="1" smtClean="0"/>
              <a:t>bất</a:t>
            </a:r>
            <a:r>
              <a:rPr lang="en-US" dirty="0" smtClean="0"/>
              <a:t> </a:t>
            </a:r>
            <a:r>
              <a:rPr lang="en-US" dirty="0" err="1" smtClean="0"/>
              <a:t>kì</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a:t>
            </a:r>
            <a:endParaRPr lang="en-US" dirty="0"/>
          </a:p>
        </p:txBody>
      </p:sp>
    </p:spTree>
    <p:extLst>
      <p:ext uri="{BB962C8B-B14F-4D97-AF65-F5344CB8AC3E}">
        <p14:creationId xmlns:p14="http://schemas.microsoft.com/office/powerpoint/2010/main" val="851852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3200" dirty="0"/>
              <a:t>JavaScript </a:t>
            </a:r>
            <a:r>
              <a:rPr lang="en-US" sz="3200" dirty="0" err="1"/>
              <a:t>là</a:t>
            </a:r>
            <a:r>
              <a:rPr lang="en-US" sz="3200" dirty="0"/>
              <a:t> </a:t>
            </a:r>
            <a:r>
              <a:rPr lang="en-US" sz="3200" dirty="0" err="1"/>
              <a:t>ngôn</a:t>
            </a:r>
            <a:r>
              <a:rPr lang="en-US" sz="3200" dirty="0"/>
              <a:t> </a:t>
            </a:r>
            <a:r>
              <a:rPr lang="en-US" sz="3200" dirty="0" err="1"/>
              <a:t>ngữ</a:t>
            </a:r>
            <a:r>
              <a:rPr lang="en-US" sz="3200" dirty="0"/>
              <a:t> </a:t>
            </a:r>
            <a:r>
              <a:rPr lang="en-US" sz="3200" dirty="0" err="1"/>
              <a:t>lập</a:t>
            </a:r>
            <a:r>
              <a:rPr lang="en-US" sz="3200" dirty="0"/>
              <a:t> </a:t>
            </a:r>
            <a:r>
              <a:rPr lang="en-US" sz="3200" dirty="0" err="1"/>
              <a:t>trình</a:t>
            </a:r>
            <a:r>
              <a:rPr lang="en-US" sz="3200" dirty="0"/>
              <a:t> </a:t>
            </a:r>
            <a:r>
              <a:rPr lang="en-US" sz="3200" dirty="0" err="1"/>
              <a:t>của</a:t>
            </a:r>
            <a:r>
              <a:rPr lang="en-US" sz="3200" dirty="0"/>
              <a:t> HTML </a:t>
            </a:r>
            <a:r>
              <a:rPr lang="en-US" sz="3200" dirty="0" err="1"/>
              <a:t>và</a:t>
            </a:r>
            <a:r>
              <a:rPr lang="en-US" sz="3200" dirty="0"/>
              <a:t> </a:t>
            </a:r>
            <a:r>
              <a:rPr lang="en-US" sz="3200" dirty="0" smtClean="0"/>
              <a:t>Web. </a:t>
            </a:r>
            <a:r>
              <a:rPr lang="en-US" sz="3200" dirty="0" err="1" smtClean="0"/>
              <a:t>Nó</a:t>
            </a:r>
            <a:r>
              <a:rPr lang="en-US" sz="3200" dirty="0" smtClean="0"/>
              <a:t> </a:t>
            </a:r>
            <a:r>
              <a:rPr lang="en-US" sz="3200" dirty="0" err="1" smtClean="0"/>
              <a:t>là</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lập</a:t>
            </a:r>
            <a:r>
              <a:rPr lang="en-US" sz="3200" dirty="0" smtClean="0"/>
              <a:t> </a:t>
            </a:r>
            <a:r>
              <a:rPr lang="en-US" sz="3200" dirty="0" err="1" smtClean="0"/>
              <a:t>trình</a:t>
            </a:r>
            <a:r>
              <a:rPr lang="en-US" sz="3200" dirty="0" smtClean="0"/>
              <a:t> </a:t>
            </a:r>
            <a:r>
              <a:rPr lang="en-US" sz="3200" dirty="0" err="1" smtClean="0"/>
              <a:t>phổ</a:t>
            </a:r>
            <a:r>
              <a:rPr lang="en-US" sz="3200" dirty="0" smtClean="0"/>
              <a:t> </a:t>
            </a:r>
            <a:r>
              <a:rPr lang="en-US" sz="3200" dirty="0" err="1" smtClean="0"/>
              <a:t>biến</a:t>
            </a:r>
            <a:r>
              <a:rPr lang="en-US" sz="3200" dirty="0" smtClean="0"/>
              <a:t> </a:t>
            </a:r>
            <a:r>
              <a:rPr lang="en-US" sz="3200" dirty="0" err="1" smtClean="0"/>
              <a:t>nhất</a:t>
            </a:r>
            <a:r>
              <a:rPr lang="en-US" sz="3200" dirty="0" smtClean="0"/>
              <a:t> </a:t>
            </a:r>
            <a:r>
              <a:rPr lang="en-US" sz="3200" dirty="0" err="1" smtClean="0"/>
              <a:t>thế</a:t>
            </a:r>
            <a:r>
              <a:rPr lang="en-US" sz="3200" dirty="0" smtClean="0"/>
              <a:t> </a:t>
            </a:r>
            <a:r>
              <a:rPr lang="en-US" sz="3200" dirty="0" err="1" smtClean="0"/>
              <a:t>giới</a:t>
            </a:r>
            <a:r>
              <a:rPr lang="en-US" sz="3200" dirty="0" smtClean="0"/>
              <a:t>.</a:t>
            </a:r>
          </a:p>
          <a:p>
            <a:pPr marL="469900" indent="-457200">
              <a:spcBef>
                <a:spcPts val="919"/>
              </a:spcBef>
              <a:buClr>
                <a:srgbClr val="364EB6"/>
              </a:buClr>
              <a:tabLst>
                <a:tab pos="355600" algn="l"/>
                <a:tab pos="356235" algn="l"/>
              </a:tabLst>
            </a:pPr>
            <a:r>
              <a:rPr lang="en-US" sz="3200" dirty="0" err="1" smtClean="0"/>
              <a:t>Javascript</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chạy</a:t>
            </a:r>
            <a:r>
              <a:rPr lang="en-US" sz="3200" dirty="0" smtClean="0"/>
              <a:t> </a:t>
            </a:r>
            <a:r>
              <a:rPr lang="en-US" sz="3200" dirty="0" err="1" smtClean="0"/>
              <a:t>được</a:t>
            </a:r>
            <a:r>
              <a:rPr lang="en-US" sz="3200" dirty="0" smtClean="0"/>
              <a:t> </a:t>
            </a:r>
            <a:r>
              <a:rPr lang="en-US" sz="3200" dirty="0" err="1" smtClean="0"/>
              <a:t>trên</a:t>
            </a:r>
            <a:r>
              <a:rPr lang="en-US" sz="3200" dirty="0" smtClean="0"/>
              <a:t> </a:t>
            </a:r>
            <a:r>
              <a:rPr lang="en-US" sz="3200" dirty="0" err="1" smtClean="0"/>
              <a:t>mọi</a:t>
            </a:r>
            <a:r>
              <a:rPr lang="en-US" sz="3200" dirty="0" smtClean="0"/>
              <a:t> </a:t>
            </a:r>
            <a:r>
              <a:rPr lang="en-US" sz="3200" dirty="0" err="1" smtClean="0"/>
              <a:t>trình</a:t>
            </a:r>
            <a:r>
              <a:rPr lang="en-US" sz="3200" dirty="0" smtClean="0"/>
              <a:t> </a:t>
            </a:r>
            <a:r>
              <a:rPr lang="en-US" sz="3200" dirty="0" err="1" smtClean="0"/>
              <a:t>duyệt</a:t>
            </a:r>
            <a:r>
              <a:rPr lang="en-US" sz="3200" dirty="0" smtClean="0"/>
              <a:t> web</a:t>
            </a:r>
          </a:p>
          <a:p>
            <a:r>
              <a:rPr lang="en-US" sz="3200" dirty="0" smtClean="0"/>
              <a:t> JavaScript </a:t>
            </a:r>
            <a:r>
              <a:rPr lang="en-US" sz="3200" dirty="0" err="1"/>
              <a:t>là</a:t>
            </a:r>
            <a:r>
              <a:rPr lang="en-US" sz="3200" dirty="0"/>
              <a:t> </a:t>
            </a:r>
            <a:r>
              <a:rPr lang="en-US" sz="3200" dirty="0" err="1"/>
              <a:t>một</a:t>
            </a:r>
            <a:r>
              <a:rPr lang="en-US" sz="3200" dirty="0"/>
              <a:t> </a:t>
            </a:r>
            <a:r>
              <a:rPr lang="en-US" sz="3200" b="1" dirty="0" err="1" smtClean="0"/>
              <a:t>ngôn</a:t>
            </a:r>
            <a:r>
              <a:rPr lang="en-US" sz="3200" b="1" dirty="0" smtClean="0"/>
              <a:t> </a:t>
            </a:r>
            <a:r>
              <a:rPr lang="en-US" sz="3200" b="1" dirty="0" err="1"/>
              <a:t>ngữ</a:t>
            </a:r>
            <a:r>
              <a:rPr lang="en-US" sz="3200" b="1" dirty="0"/>
              <a:t> </a:t>
            </a:r>
            <a:r>
              <a:rPr lang="en-US" sz="3200" b="1" dirty="0" err="1"/>
              <a:t>mà</a:t>
            </a:r>
            <a:r>
              <a:rPr lang="en-US" sz="3200" dirty="0"/>
              <a:t> </a:t>
            </a:r>
            <a:r>
              <a:rPr lang="en-US" sz="3200" dirty="0" err="1"/>
              <a:t>tất</a:t>
            </a:r>
            <a:r>
              <a:rPr lang="en-US" sz="3200" dirty="0"/>
              <a:t> </a:t>
            </a:r>
            <a:r>
              <a:rPr lang="en-US" sz="3200" dirty="0" err="1"/>
              <a:t>cả</a:t>
            </a:r>
            <a:r>
              <a:rPr lang="en-US" sz="3200" dirty="0"/>
              <a:t> </a:t>
            </a:r>
            <a:r>
              <a:rPr lang="en-US" sz="3200" dirty="0" err="1" smtClean="0"/>
              <a:t>nhà</a:t>
            </a:r>
            <a:r>
              <a:rPr lang="en-US" sz="3200" dirty="0" smtClean="0"/>
              <a:t> </a:t>
            </a:r>
            <a:r>
              <a:rPr lang="en-US" sz="3200" dirty="0" err="1"/>
              <a:t>phát</a:t>
            </a:r>
            <a:r>
              <a:rPr lang="en-US" sz="3200" dirty="0"/>
              <a:t> </a:t>
            </a:r>
            <a:r>
              <a:rPr lang="en-US" sz="3200" dirty="0" err="1"/>
              <a:t>triển</a:t>
            </a:r>
            <a:r>
              <a:rPr lang="en-US" sz="3200" dirty="0"/>
              <a:t> web </a:t>
            </a:r>
            <a:r>
              <a:rPr lang="en-US" sz="3200" b="1" dirty="0" err="1"/>
              <a:t>phải</a:t>
            </a:r>
            <a:r>
              <a:rPr lang="en-US" sz="3200" dirty="0"/>
              <a:t> </a:t>
            </a:r>
            <a:r>
              <a:rPr lang="en-US" sz="3200" dirty="0" err="1"/>
              <a:t>học</a:t>
            </a:r>
            <a:r>
              <a:rPr lang="en-US" sz="3200" dirty="0"/>
              <a:t>:</a:t>
            </a:r>
          </a:p>
          <a:p>
            <a:pPr lvl="1"/>
            <a:r>
              <a:rPr lang="en-US" sz="3000" dirty="0"/>
              <a:t>   </a:t>
            </a:r>
            <a:r>
              <a:rPr lang="en-US" sz="2800" b="1" dirty="0" smtClean="0"/>
              <a:t>HTML</a:t>
            </a:r>
            <a:r>
              <a:rPr lang="en-US" sz="2800" dirty="0"/>
              <a:t> </a:t>
            </a:r>
            <a:r>
              <a:rPr lang="en-US" sz="2800" dirty="0" err="1"/>
              <a:t>để</a:t>
            </a:r>
            <a:r>
              <a:rPr lang="en-US" sz="2800" dirty="0"/>
              <a:t> </a:t>
            </a:r>
            <a:r>
              <a:rPr lang="en-US" sz="2800" dirty="0" err="1"/>
              <a:t>xác</a:t>
            </a:r>
            <a:r>
              <a:rPr lang="en-US" sz="2800" dirty="0"/>
              <a:t> </a:t>
            </a:r>
            <a:r>
              <a:rPr lang="en-US" sz="2800" dirty="0" err="1"/>
              <a:t>định</a:t>
            </a:r>
            <a:r>
              <a:rPr lang="en-US" sz="2800" dirty="0"/>
              <a:t> </a:t>
            </a:r>
            <a:r>
              <a:rPr lang="en-US" sz="2800" dirty="0" err="1"/>
              <a:t>nội</a:t>
            </a:r>
            <a:r>
              <a:rPr lang="en-US" sz="2800" dirty="0"/>
              <a:t> dung </a:t>
            </a:r>
            <a:r>
              <a:rPr lang="en-US" sz="2800" dirty="0" err="1"/>
              <a:t>của</a:t>
            </a:r>
            <a:r>
              <a:rPr lang="en-US" sz="2800" dirty="0"/>
              <a:t> </a:t>
            </a:r>
            <a:r>
              <a:rPr lang="en-US" sz="2800" dirty="0" err="1"/>
              <a:t>các</a:t>
            </a:r>
            <a:r>
              <a:rPr lang="en-US" sz="2800" dirty="0"/>
              <a:t> </a:t>
            </a:r>
            <a:r>
              <a:rPr lang="en-US" sz="2800" dirty="0" err="1"/>
              <a:t>trang</a:t>
            </a:r>
            <a:r>
              <a:rPr lang="en-US" sz="2800" dirty="0"/>
              <a:t> web</a:t>
            </a:r>
          </a:p>
          <a:p>
            <a:pPr lvl="1"/>
            <a:r>
              <a:rPr lang="en-US" sz="2800" dirty="0"/>
              <a:t>   </a:t>
            </a:r>
            <a:r>
              <a:rPr lang="en-US" sz="2800" b="1" dirty="0" smtClean="0"/>
              <a:t>CSS</a:t>
            </a:r>
            <a:r>
              <a:rPr lang="en-US" sz="2800" dirty="0"/>
              <a:t> </a:t>
            </a:r>
            <a:r>
              <a:rPr lang="en-US" sz="2800" dirty="0" err="1"/>
              <a:t>để</a:t>
            </a:r>
            <a:r>
              <a:rPr lang="en-US" sz="2800" dirty="0"/>
              <a:t> </a:t>
            </a:r>
            <a:r>
              <a:rPr lang="en-US" sz="2800" dirty="0" err="1"/>
              <a:t>chỉ</a:t>
            </a:r>
            <a:r>
              <a:rPr lang="en-US" sz="2800" dirty="0"/>
              <a:t> </a:t>
            </a:r>
            <a:r>
              <a:rPr lang="en-US" sz="2800" dirty="0" err="1"/>
              <a:t>định</a:t>
            </a:r>
            <a:r>
              <a:rPr lang="en-US" sz="2800" dirty="0"/>
              <a:t> </a:t>
            </a:r>
            <a:r>
              <a:rPr lang="en-US" sz="2800" dirty="0" err="1"/>
              <a:t>cách</a:t>
            </a:r>
            <a:r>
              <a:rPr lang="en-US" sz="2800" dirty="0"/>
              <a:t> </a:t>
            </a:r>
            <a:r>
              <a:rPr lang="en-US" sz="2800" dirty="0" err="1"/>
              <a:t>bố</a:t>
            </a:r>
            <a:r>
              <a:rPr lang="en-US" sz="2800" dirty="0"/>
              <a:t> </a:t>
            </a:r>
            <a:r>
              <a:rPr lang="en-US" sz="2800" dirty="0" err="1"/>
              <a:t>trí</a:t>
            </a:r>
            <a:r>
              <a:rPr lang="en-US" sz="2800" dirty="0"/>
              <a:t> </a:t>
            </a:r>
            <a:r>
              <a:rPr lang="en-US" sz="2800" dirty="0" err="1"/>
              <a:t>các</a:t>
            </a:r>
            <a:r>
              <a:rPr lang="en-US" sz="2800" dirty="0"/>
              <a:t> </a:t>
            </a:r>
            <a:r>
              <a:rPr lang="en-US" sz="2800" dirty="0" err="1"/>
              <a:t>trang</a:t>
            </a:r>
            <a:r>
              <a:rPr lang="en-US" sz="2800" dirty="0"/>
              <a:t> web</a:t>
            </a:r>
          </a:p>
          <a:p>
            <a:pPr lvl="1"/>
            <a:r>
              <a:rPr lang="en-US" sz="2800" dirty="0"/>
              <a:t>   </a:t>
            </a:r>
            <a:r>
              <a:rPr lang="en-US" sz="2800" b="1" dirty="0" smtClean="0"/>
              <a:t>JavaScript</a:t>
            </a:r>
            <a:r>
              <a:rPr lang="en-US" sz="2800" dirty="0"/>
              <a:t> </a:t>
            </a:r>
            <a:r>
              <a:rPr lang="en-US" sz="2800" dirty="0" err="1"/>
              <a:t>để</a:t>
            </a:r>
            <a:r>
              <a:rPr lang="en-US" sz="2800" dirty="0"/>
              <a:t> </a:t>
            </a:r>
            <a:r>
              <a:rPr lang="en-US" sz="2800" dirty="0" err="1"/>
              <a:t>lập</a:t>
            </a:r>
            <a:r>
              <a:rPr lang="en-US" sz="2800" dirty="0"/>
              <a:t> </a:t>
            </a:r>
            <a:r>
              <a:rPr lang="en-US" sz="2800" dirty="0" err="1"/>
              <a:t>trình</a:t>
            </a:r>
            <a:r>
              <a:rPr lang="en-US" sz="2800" dirty="0"/>
              <a:t> </a:t>
            </a:r>
            <a:r>
              <a:rPr lang="en-US" sz="2800" dirty="0" err="1"/>
              <a:t>hành</a:t>
            </a:r>
            <a:r>
              <a:rPr lang="en-US" sz="2800" dirty="0"/>
              <a:t> vi </a:t>
            </a:r>
            <a:r>
              <a:rPr lang="en-US" sz="2800" dirty="0" err="1"/>
              <a:t>của</a:t>
            </a:r>
            <a:r>
              <a:rPr lang="en-US" sz="2800" dirty="0"/>
              <a:t> </a:t>
            </a:r>
            <a:r>
              <a:rPr lang="en-US" sz="2800" dirty="0" err="1"/>
              <a:t>các</a:t>
            </a:r>
            <a:r>
              <a:rPr lang="en-US" sz="2800" dirty="0"/>
              <a:t> </a:t>
            </a:r>
            <a:r>
              <a:rPr lang="en-US" sz="2800" dirty="0" err="1"/>
              <a:t>trang</a:t>
            </a:r>
            <a:r>
              <a:rPr lang="en-US" sz="2800" dirty="0"/>
              <a:t> web</a:t>
            </a:r>
          </a:p>
          <a:p>
            <a:pPr marL="469900" indent="-457200">
              <a:spcBef>
                <a:spcPts val="919"/>
              </a:spcBef>
              <a:buClr>
                <a:srgbClr val="364EB6"/>
              </a:buClr>
              <a:tabLst>
                <a:tab pos="355600" algn="l"/>
                <a:tab pos="356235" algn="l"/>
              </a:tabLst>
            </a:pPr>
            <a:endParaRPr lang="en-US" sz="3200" dirty="0" smtClean="0"/>
          </a:p>
        </p:txBody>
      </p:sp>
    </p:spTree>
    <p:extLst>
      <p:ext uri="{BB962C8B-B14F-4D97-AF65-F5344CB8AC3E}">
        <p14:creationId xmlns:p14="http://schemas.microsoft.com/office/powerpoint/2010/main" val="4278377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normAutofit fontScale="90000"/>
          </a:bodyPr>
          <a:lstStyle/>
          <a:p>
            <a:r>
              <a:rPr lang="en-US" dirty="0"/>
              <a:t>JavaScript </a:t>
            </a:r>
            <a:r>
              <a:rPr lang="en-US" dirty="0" smtClean="0"/>
              <a:t>alert(), </a:t>
            </a:r>
            <a:r>
              <a:rPr lang="en-US" dirty="0" err="1" smtClean="0"/>
              <a:t>document.write</a:t>
            </a:r>
            <a:endParaRPr lang="en-US" dirty="0"/>
          </a:p>
        </p:txBody>
      </p:sp>
      <p:sp>
        <p:nvSpPr>
          <p:cNvPr id="3" name="Content Placeholder 2"/>
          <p:cNvSpPr>
            <a:spLocks noGrp="1"/>
          </p:cNvSpPr>
          <p:nvPr>
            <p:ph idx="1"/>
          </p:nvPr>
        </p:nvSpPr>
        <p:spPr/>
        <p:txBody>
          <a:bodyPr>
            <a:normAutofit lnSpcReduction="10000"/>
          </a:bodyPr>
          <a:lstStyle/>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smtClean="0">
                <a:solidFill>
                  <a:srgbClr val="FF0000"/>
                </a:solidFill>
                <a:cs typeface="Arial"/>
              </a:rPr>
              <a:t>alert()</a:t>
            </a:r>
            <a:r>
              <a:rPr lang="en-US" sz="2800" dirty="0" smtClean="0">
                <a:cs typeface="Arial"/>
              </a:rPr>
              <a:t>: </a:t>
            </a:r>
            <a:r>
              <a:rPr lang="en-US" sz="2800" dirty="0" err="1" smtClean="0">
                <a:cs typeface="Arial"/>
              </a:rPr>
              <a:t>hiển</a:t>
            </a:r>
            <a:r>
              <a:rPr lang="en-US" sz="2800" dirty="0" smtClean="0">
                <a:cs typeface="Arial"/>
              </a:rPr>
              <a:t> </a:t>
            </a:r>
            <a:r>
              <a:rPr lang="en-US" sz="2800" dirty="0" err="1" smtClean="0">
                <a:cs typeface="Arial"/>
              </a:rPr>
              <a:t>thị</a:t>
            </a:r>
            <a:r>
              <a:rPr lang="en-US" sz="2800" dirty="0" smtClean="0">
                <a:cs typeface="Arial"/>
              </a:rPr>
              <a:t> </a:t>
            </a:r>
            <a:r>
              <a:rPr lang="en-US" sz="2800" dirty="0" err="1" smtClean="0">
                <a:cs typeface="Arial"/>
              </a:rPr>
              <a:t>cửa</a:t>
            </a:r>
            <a:r>
              <a:rPr lang="en-US" sz="2800" dirty="0" smtClean="0">
                <a:cs typeface="Arial"/>
              </a:rPr>
              <a:t> </a:t>
            </a:r>
            <a:r>
              <a:rPr lang="en-US" sz="2800" dirty="0" err="1" smtClean="0">
                <a:cs typeface="Arial"/>
              </a:rPr>
              <a:t>sổ</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ký</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&lt;script type=“text/</a:t>
            </a:r>
            <a:r>
              <a:rPr lang="en-US" sz="2400" dirty="0" err="1" smtClean="0">
                <a:cs typeface="Arial"/>
              </a:rPr>
              <a:t>javascript</a:t>
            </a:r>
            <a:r>
              <a:rPr lang="en-US" sz="2400" dirty="0" smtClean="0">
                <a:cs typeface="Arial"/>
              </a:rPr>
              <a:t>”&gt;</a:t>
            </a:r>
          </a:p>
          <a:p>
            <a:pPr marL="1270000" lvl="3" indent="0">
              <a:spcBef>
                <a:spcPts val="919"/>
              </a:spcBef>
              <a:buClr>
                <a:srgbClr val="364EB6"/>
              </a:buClr>
              <a:buNone/>
              <a:tabLst>
                <a:tab pos="355600" algn="l"/>
                <a:tab pos="356235" algn="l"/>
              </a:tabLst>
            </a:pPr>
            <a:r>
              <a:rPr lang="en-US" sz="2000" dirty="0" smtClean="0">
                <a:solidFill>
                  <a:srgbClr val="FF0000"/>
                </a:solidFill>
                <a:cs typeface="Arial"/>
              </a:rPr>
              <a:t>alert</a:t>
            </a:r>
            <a:r>
              <a:rPr lang="en-US" sz="2000" dirty="0" smtClean="0">
                <a:cs typeface="Arial"/>
              </a:rPr>
              <a:t>(“</a:t>
            </a:r>
            <a:r>
              <a:rPr lang="en-US" sz="2000" dirty="0" err="1" smtClean="0">
                <a:cs typeface="Arial"/>
              </a:rPr>
              <a:t>Fasttrack</a:t>
            </a:r>
            <a:r>
              <a:rPr lang="en-US" sz="2000" dirty="0" smtClean="0">
                <a:cs typeface="Arial"/>
              </a:rPr>
              <a:t> SE”);</a:t>
            </a:r>
          </a:p>
          <a:p>
            <a:pPr marL="812800" lvl="2" indent="0">
              <a:spcBef>
                <a:spcPts val="919"/>
              </a:spcBef>
              <a:buClr>
                <a:srgbClr val="364EB6"/>
              </a:buClr>
              <a:buNone/>
              <a:tabLst>
                <a:tab pos="355600" algn="l"/>
                <a:tab pos="356235" algn="l"/>
              </a:tabLst>
            </a:pPr>
            <a:r>
              <a:rPr lang="en-US" sz="2400" dirty="0" smtClean="0">
                <a:cs typeface="Arial"/>
              </a:rPr>
              <a:t>&lt;/script&gt;</a:t>
            </a:r>
          </a:p>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err="1" smtClean="0">
                <a:solidFill>
                  <a:srgbClr val="FF0000"/>
                </a:solidFill>
                <a:cs typeface="Arial"/>
              </a:rPr>
              <a:t>document.write</a:t>
            </a:r>
            <a:r>
              <a:rPr lang="en-US" sz="2800" dirty="0" smtClean="0">
                <a:solidFill>
                  <a:srgbClr val="FF0000"/>
                </a:solidFill>
                <a:cs typeface="Arial"/>
              </a:rPr>
              <a:t>() </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kí</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r>
              <a:rPr lang="en-US" sz="2800" dirty="0" err="1" smtClean="0">
                <a:cs typeface="Arial"/>
              </a:rPr>
              <a:t>lên</a:t>
            </a:r>
            <a:r>
              <a:rPr lang="en-US" sz="2800" dirty="0" smtClean="0">
                <a:cs typeface="Arial"/>
              </a:rPr>
              <a:t> </a:t>
            </a:r>
            <a:r>
              <a:rPr lang="en-US" sz="2800" dirty="0" err="1" smtClean="0">
                <a:cs typeface="Arial"/>
              </a:rPr>
              <a:t>màn</a:t>
            </a:r>
            <a:r>
              <a:rPr lang="en-US" sz="2800" dirty="0" smtClean="0">
                <a:cs typeface="Arial"/>
              </a:rPr>
              <a:t> </a:t>
            </a:r>
            <a:r>
              <a:rPr lang="en-US" sz="2800" dirty="0" err="1" smtClean="0">
                <a:cs typeface="Arial"/>
              </a:rPr>
              <a:t>hình</a:t>
            </a:r>
            <a:endParaRPr lang="en-US" sz="2800" dirty="0" smtClean="0">
              <a:cs typeface="Arial"/>
            </a:endParaRP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a:cs typeface="Arial"/>
              </a:rPr>
              <a:t>&lt;script type=“text/</a:t>
            </a:r>
            <a:r>
              <a:rPr lang="en-US" sz="2400" dirty="0" err="1">
                <a:cs typeface="Arial"/>
              </a:rPr>
              <a:t>javascript</a:t>
            </a:r>
            <a:r>
              <a:rPr lang="en-US" sz="2400" dirty="0">
                <a:cs typeface="Arial"/>
              </a:rPr>
              <a:t>”&gt;</a:t>
            </a:r>
          </a:p>
          <a:p>
            <a:pPr marL="1270000" lvl="3" indent="0">
              <a:spcBef>
                <a:spcPts val="919"/>
              </a:spcBef>
              <a:buClr>
                <a:srgbClr val="364EB6"/>
              </a:buClr>
              <a:buNone/>
              <a:tabLst>
                <a:tab pos="355600" algn="l"/>
                <a:tab pos="356235" algn="l"/>
              </a:tabLst>
            </a:pPr>
            <a:r>
              <a:rPr lang="en-US" sz="2000" dirty="0" err="1" smtClean="0">
                <a:solidFill>
                  <a:srgbClr val="FF0000"/>
                </a:solidFill>
                <a:cs typeface="Arial"/>
              </a:rPr>
              <a:t>document.write</a:t>
            </a:r>
            <a:r>
              <a:rPr lang="en-US" sz="2000" dirty="0" smtClean="0">
                <a:solidFill>
                  <a:srgbClr val="FF0000"/>
                </a:solidFill>
                <a:cs typeface="Arial"/>
              </a:rPr>
              <a:t>(</a:t>
            </a:r>
            <a:r>
              <a:rPr lang="en-US" sz="2000" dirty="0" smtClean="0">
                <a:cs typeface="Arial"/>
              </a:rPr>
              <a:t>“</a:t>
            </a:r>
            <a:r>
              <a:rPr lang="en-US" sz="2000" dirty="0" err="1">
                <a:cs typeface="Arial"/>
              </a:rPr>
              <a:t>Fasttrack</a:t>
            </a:r>
            <a:r>
              <a:rPr lang="en-US" sz="2000" dirty="0">
                <a:cs typeface="Arial"/>
              </a:rPr>
              <a:t> SE”</a:t>
            </a:r>
            <a:r>
              <a:rPr lang="en-US" sz="2000" dirty="0">
                <a:solidFill>
                  <a:srgbClr val="FF0000"/>
                </a:solidFill>
                <a:cs typeface="Arial"/>
              </a:rPr>
              <a:t>)</a:t>
            </a:r>
            <a:r>
              <a:rPr lang="en-US" sz="2000" dirty="0">
                <a:cs typeface="Arial"/>
              </a:rPr>
              <a:t>;</a:t>
            </a:r>
          </a:p>
          <a:p>
            <a:pPr marL="812800" lvl="2" indent="0">
              <a:spcBef>
                <a:spcPts val="919"/>
              </a:spcBef>
              <a:buClr>
                <a:srgbClr val="364EB6"/>
              </a:buClr>
              <a:buNone/>
              <a:tabLst>
                <a:tab pos="355600" algn="l"/>
                <a:tab pos="356235" algn="l"/>
              </a:tabLst>
            </a:pPr>
            <a:r>
              <a:rPr lang="en-US" sz="2400" dirty="0">
                <a:cs typeface="Arial"/>
              </a:rPr>
              <a:t>&lt;/script&gt;</a:t>
            </a:r>
          </a:p>
          <a:p>
            <a:pPr marL="869950" lvl="1" indent="-457200">
              <a:spcBef>
                <a:spcPts val="919"/>
              </a:spcBef>
              <a:buClr>
                <a:srgbClr val="364EB6"/>
              </a:buClr>
              <a:tabLst>
                <a:tab pos="355600" algn="l"/>
                <a:tab pos="356235" algn="l"/>
              </a:tabLst>
            </a:pPr>
            <a:endParaRPr lang="vi-VN" sz="3000" dirty="0">
              <a:cs typeface="Arial"/>
            </a:endParaRPr>
          </a:p>
        </p:txBody>
      </p:sp>
    </p:spTree>
    <p:extLst>
      <p:ext uri="{BB962C8B-B14F-4D97-AF65-F5344CB8AC3E}">
        <p14:creationId xmlns:p14="http://schemas.microsoft.com/office/powerpoint/2010/main" val="155983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normAutofit fontScale="90000"/>
          </a:bodyPr>
          <a:lstStyle/>
          <a:p>
            <a:r>
              <a:rPr lang="en-US" dirty="0"/>
              <a:t>JavaScript </a:t>
            </a:r>
            <a:r>
              <a:rPr lang="en-US" dirty="0" err="1" smtClean="0"/>
              <a:t>innerHTML</a:t>
            </a:r>
            <a:r>
              <a:rPr lang="en-US" dirty="0" smtClean="0"/>
              <a:t>, console.log</a:t>
            </a:r>
            <a:endParaRPr lang="en-US" dirty="0"/>
          </a:p>
        </p:txBody>
      </p:sp>
      <p:sp>
        <p:nvSpPr>
          <p:cNvPr id="3" name="Content Placeholder 2"/>
          <p:cNvSpPr>
            <a:spLocks noGrp="1"/>
          </p:cNvSpPr>
          <p:nvPr>
            <p:ph idx="1"/>
          </p:nvPr>
        </p:nvSpPr>
        <p:spPr/>
        <p:txBody>
          <a:bodyPr>
            <a:normAutofit lnSpcReduction="10000"/>
          </a:bodyPr>
          <a:lstStyle/>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err="1" smtClean="0">
                <a:solidFill>
                  <a:srgbClr val="FF0000"/>
                </a:solidFill>
                <a:cs typeface="Arial"/>
              </a:rPr>
              <a:t>innerHTML</a:t>
            </a:r>
            <a:r>
              <a:rPr lang="en-US" sz="2800" dirty="0" smtClean="0">
                <a:solidFill>
                  <a:srgbClr val="FF0000"/>
                </a:solidFill>
                <a:cs typeface="Arial"/>
              </a:rPr>
              <a:t> </a:t>
            </a:r>
            <a:r>
              <a:rPr lang="en-US" sz="2800" dirty="0" smtClean="0">
                <a:cs typeface="Arial"/>
              </a:rPr>
              <a:t>: </a:t>
            </a:r>
            <a:r>
              <a:rPr lang="en-US" sz="2800" dirty="0" err="1" smtClean="0">
                <a:cs typeface="Arial"/>
              </a:rPr>
              <a:t>dùng</a:t>
            </a:r>
            <a:r>
              <a:rPr lang="en-US" sz="2800" dirty="0" smtClean="0">
                <a:cs typeface="Arial"/>
              </a:rPr>
              <a:t> </a:t>
            </a:r>
            <a:r>
              <a:rPr lang="en-US" sz="2800" dirty="0" err="1" smtClean="0">
                <a:cs typeface="Arial"/>
              </a:rPr>
              <a:t>để</a:t>
            </a:r>
            <a:r>
              <a:rPr lang="en-US" sz="2800" dirty="0" smtClean="0">
                <a:cs typeface="Arial"/>
              </a:rPr>
              <a:t> </a:t>
            </a:r>
            <a:r>
              <a:rPr lang="en-US" sz="2800" dirty="0" err="1" smtClean="0">
                <a:cs typeface="Arial"/>
              </a:rPr>
              <a:t>truy</a:t>
            </a:r>
            <a:r>
              <a:rPr lang="en-US" sz="2800" dirty="0" smtClean="0">
                <a:cs typeface="Arial"/>
              </a:rPr>
              <a:t> </a:t>
            </a:r>
            <a:r>
              <a:rPr lang="en-US" sz="2800" dirty="0" err="1" smtClean="0">
                <a:cs typeface="Arial"/>
              </a:rPr>
              <a:t>cập</a:t>
            </a:r>
            <a:r>
              <a:rPr lang="en-US" sz="2800" dirty="0" smtClean="0">
                <a:cs typeface="Arial"/>
              </a:rPr>
              <a:t> </a:t>
            </a:r>
            <a:r>
              <a:rPr lang="en-US" sz="2800" dirty="0" err="1" smtClean="0">
                <a:cs typeface="Arial"/>
              </a:rPr>
              <a:t>vào</a:t>
            </a:r>
            <a:r>
              <a:rPr lang="en-US" sz="2800" dirty="0" smtClean="0">
                <a:cs typeface="Arial"/>
              </a:rPr>
              <a:t> </a:t>
            </a:r>
            <a:r>
              <a:rPr lang="en-US" sz="2800" dirty="0" err="1" smtClean="0">
                <a:cs typeface="Arial"/>
              </a:rPr>
              <a:t>một</a:t>
            </a:r>
            <a:r>
              <a:rPr lang="en-US" sz="2800" dirty="0" smtClean="0">
                <a:cs typeface="Arial"/>
              </a:rPr>
              <a:t> </a:t>
            </a:r>
            <a:r>
              <a:rPr lang="en-US" sz="2800" dirty="0" err="1" smtClean="0">
                <a:cs typeface="Arial"/>
              </a:rPr>
              <a:t>phần</a:t>
            </a:r>
            <a:r>
              <a:rPr lang="en-US" sz="2800" dirty="0" smtClean="0">
                <a:cs typeface="Arial"/>
              </a:rPr>
              <a:t> </a:t>
            </a:r>
            <a:r>
              <a:rPr lang="en-US" sz="2800" dirty="0" err="1" smtClean="0">
                <a:cs typeface="Arial"/>
              </a:rPr>
              <a:t>tử</a:t>
            </a:r>
            <a:r>
              <a:rPr lang="en-US" sz="2800" dirty="0" smtClean="0">
                <a:cs typeface="Arial"/>
              </a:rPr>
              <a:t> HTML</a:t>
            </a: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      &lt;script type=“text/</a:t>
            </a:r>
            <a:r>
              <a:rPr lang="en-US" sz="2400" dirty="0" err="1" smtClean="0">
                <a:cs typeface="Arial"/>
              </a:rPr>
              <a:t>javascript</a:t>
            </a:r>
            <a:r>
              <a:rPr lang="en-US" sz="2400" dirty="0" smtClean="0">
                <a:cs typeface="Arial"/>
              </a:rPr>
              <a:t>”&gt;</a:t>
            </a:r>
          </a:p>
          <a:p>
            <a:pPr marL="1270000" lvl="3" indent="0">
              <a:spcBef>
                <a:spcPts val="919"/>
              </a:spcBef>
              <a:buClr>
                <a:srgbClr val="364EB6"/>
              </a:buClr>
              <a:buNone/>
              <a:tabLst>
                <a:tab pos="355600" algn="l"/>
                <a:tab pos="356235" algn="l"/>
              </a:tabLst>
            </a:pPr>
            <a:r>
              <a:rPr lang="en-US" sz="2000" dirty="0" smtClean="0"/>
              <a:t>        </a:t>
            </a:r>
            <a:r>
              <a:rPr lang="en-US" sz="2000" dirty="0" err="1" smtClean="0">
                <a:solidFill>
                  <a:srgbClr val="FF0000"/>
                </a:solidFill>
              </a:rPr>
              <a:t>document.getElementById</a:t>
            </a:r>
            <a:r>
              <a:rPr lang="en-US" sz="2000" dirty="0">
                <a:solidFill>
                  <a:srgbClr val="FF0000"/>
                </a:solidFill>
              </a:rPr>
              <a:t>("</a:t>
            </a:r>
            <a:r>
              <a:rPr lang="en-US" sz="2000" b="1" dirty="0">
                <a:solidFill>
                  <a:srgbClr val="00B050"/>
                </a:solidFill>
              </a:rPr>
              <a:t>demo</a:t>
            </a:r>
            <a:r>
              <a:rPr lang="en-US" sz="2000" dirty="0">
                <a:solidFill>
                  <a:srgbClr val="FF0000"/>
                </a:solidFill>
              </a:rPr>
              <a:t>").</a:t>
            </a:r>
            <a:r>
              <a:rPr lang="en-US" sz="2000" dirty="0" err="1">
                <a:solidFill>
                  <a:srgbClr val="FF0000"/>
                </a:solidFill>
              </a:rPr>
              <a:t>innerHTML</a:t>
            </a:r>
            <a:r>
              <a:rPr lang="en-US" sz="2000" dirty="0"/>
              <a:t> = 5 + 6</a:t>
            </a:r>
            <a:r>
              <a:rPr lang="en-US" sz="2000" dirty="0" smtClean="0"/>
              <a:t>;</a:t>
            </a:r>
          </a:p>
          <a:p>
            <a:pPr marL="1270000" lvl="3" indent="0">
              <a:spcBef>
                <a:spcPts val="919"/>
              </a:spcBef>
              <a:buClr>
                <a:srgbClr val="364EB6"/>
              </a:buClr>
              <a:buNone/>
              <a:tabLst>
                <a:tab pos="355600" algn="l"/>
                <a:tab pos="356235" algn="l"/>
              </a:tabLst>
            </a:pPr>
            <a:r>
              <a:rPr lang="en-US" sz="2400" dirty="0" smtClean="0">
                <a:cs typeface="Arial"/>
              </a:rPr>
              <a:t>&lt;/script&gt;</a:t>
            </a:r>
          </a:p>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a:solidFill>
                  <a:srgbClr val="FF0000"/>
                </a:solidFill>
              </a:rPr>
              <a:t>console.log </a:t>
            </a:r>
            <a:r>
              <a:rPr lang="en-US" sz="2800" dirty="0" smtClean="0">
                <a:solidFill>
                  <a:srgbClr val="FF0000"/>
                </a:solidFill>
              </a:rPr>
              <a:t>()</a:t>
            </a:r>
            <a:r>
              <a:rPr lang="en-US" sz="2800" dirty="0" smtClean="0">
                <a:solidFill>
                  <a:srgbClr val="FF0000"/>
                </a:solidFill>
                <a:cs typeface="Arial"/>
              </a:rPr>
              <a:t> </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kí</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r>
              <a:rPr lang="en-US" sz="2800" dirty="0" err="1" smtClean="0">
                <a:cs typeface="Arial"/>
              </a:rPr>
              <a:t>lên</a:t>
            </a:r>
            <a:r>
              <a:rPr lang="en-US" sz="2800" dirty="0" smtClean="0">
                <a:cs typeface="Arial"/>
              </a:rPr>
              <a:t> </a:t>
            </a:r>
            <a:r>
              <a:rPr lang="en-US" sz="2800" dirty="0" err="1" smtClean="0">
                <a:cs typeface="Arial"/>
              </a:rPr>
              <a:t>màn</a:t>
            </a:r>
            <a:r>
              <a:rPr lang="en-US" sz="2800" dirty="0" smtClean="0">
                <a:cs typeface="Arial"/>
              </a:rPr>
              <a:t> </a:t>
            </a:r>
            <a:r>
              <a:rPr lang="en-US" sz="2800" dirty="0" err="1" smtClean="0">
                <a:cs typeface="Arial"/>
              </a:rPr>
              <a:t>hình</a:t>
            </a:r>
            <a:endParaRPr lang="en-US" sz="2800" dirty="0" smtClean="0">
              <a:cs typeface="Arial"/>
            </a:endParaRP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&lt;script type=“text/</a:t>
            </a:r>
            <a:r>
              <a:rPr lang="en-US" sz="2400" dirty="0" err="1" smtClean="0">
                <a:cs typeface="Arial"/>
              </a:rPr>
              <a:t>javascript</a:t>
            </a:r>
            <a:r>
              <a:rPr lang="en-US" sz="2400" dirty="0" smtClean="0">
                <a:cs typeface="Arial"/>
              </a:rPr>
              <a:t>”&gt;</a:t>
            </a:r>
            <a:endParaRPr lang="en-US" sz="2000" dirty="0">
              <a:cs typeface="Arial"/>
            </a:endParaRPr>
          </a:p>
          <a:p>
            <a:pPr marL="812800" lvl="2" indent="0">
              <a:spcBef>
                <a:spcPts val="919"/>
              </a:spcBef>
              <a:buClr>
                <a:srgbClr val="364EB6"/>
              </a:buClr>
              <a:buNone/>
              <a:tabLst>
                <a:tab pos="355600" algn="l"/>
                <a:tab pos="356235" algn="l"/>
              </a:tabLst>
            </a:pPr>
            <a:r>
              <a:rPr lang="en-US" sz="2000" dirty="0" smtClean="0">
                <a:cs typeface="Arial"/>
              </a:rPr>
              <a:t>		</a:t>
            </a:r>
            <a:r>
              <a:rPr lang="en-US" sz="2000" dirty="0" smtClean="0">
                <a:solidFill>
                  <a:srgbClr val="FF0000"/>
                </a:solidFill>
                <a:cs typeface="Arial"/>
              </a:rPr>
              <a:t>console.log(</a:t>
            </a:r>
            <a:r>
              <a:rPr lang="en-US" sz="2000" dirty="0" smtClean="0">
                <a:cs typeface="Arial"/>
              </a:rPr>
              <a:t>5+6</a:t>
            </a:r>
            <a:r>
              <a:rPr lang="en-US" sz="2000" dirty="0" smtClean="0">
                <a:solidFill>
                  <a:srgbClr val="FF0000"/>
                </a:solidFill>
                <a:cs typeface="Arial"/>
              </a:rPr>
              <a:t>)</a:t>
            </a:r>
            <a:r>
              <a:rPr lang="en-US" sz="2000" dirty="0" smtClean="0">
                <a:cs typeface="Arial"/>
              </a:rPr>
              <a:t>;</a:t>
            </a:r>
          </a:p>
          <a:p>
            <a:pPr marL="812800" lvl="2" indent="0">
              <a:spcBef>
                <a:spcPts val="919"/>
              </a:spcBef>
              <a:buClr>
                <a:srgbClr val="364EB6"/>
              </a:buClr>
              <a:buNone/>
              <a:tabLst>
                <a:tab pos="355600" algn="l"/>
                <a:tab pos="356235" algn="l"/>
              </a:tabLst>
            </a:pPr>
            <a:r>
              <a:rPr lang="en-US" sz="2000" dirty="0" smtClean="0">
                <a:cs typeface="Arial"/>
              </a:rPr>
              <a:t>&lt;/script&gt;</a:t>
            </a:r>
            <a:endParaRPr lang="en-US" sz="2400" dirty="0" smtClean="0">
              <a:cs typeface="Arial"/>
            </a:endParaRPr>
          </a:p>
        </p:txBody>
      </p:sp>
    </p:spTree>
    <p:extLst>
      <p:ext uri="{BB962C8B-B14F-4D97-AF65-F5344CB8AC3E}">
        <p14:creationId xmlns:p14="http://schemas.microsoft.com/office/powerpoint/2010/main" val="469327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r>
              <a:rPr lang="en-US" dirty="0"/>
              <a:t>confirm</a:t>
            </a:r>
            <a:r>
              <a:rPr lang="en-US" dirty="0" smtClean="0"/>
              <a:t>(), prompt()</a:t>
            </a:r>
            <a:endParaRPr lang="en-US" dirty="0"/>
          </a:p>
        </p:txBody>
      </p:sp>
      <p:sp>
        <p:nvSpPr>
          <p:cNvPr id="3" name="Content Placeholder 2"/>
          <p:cNvSpPr>
            <a:spLocks noGrp="1"/>
          </p:cNvSpPr>
          <p:nvPr>
            <p:ph idx="1"/>
          </p:nvPr>
        </p:nvSpPr>
        <p:spPr>
          <a:xfrm>
            <a:off x="578069" y="1287516"/>
            <a:ext cx="11023600" cy="5302469"/>
          </a:xfrm>
        </p:spPr>
        <p:txBody>
          <a:bodyPr>
            <a:normAutofit lnSpcReduction="10000"/>
          </a:bodyPr>
          <a:lstStyle/>
          <a:p>
            <a:pPr marL="469900" indent="-457200">
              <a:spcBef>
                <a:spcPts val="919"/>
              </a:spcBef>
              <a:buClr>
                <a:srgbClr val="364EB6"/>
              </a:buClr>
              <a:tabLst>
                <a:tab pos="355600" algn="l"/>
                <a:tab pos="356235" algn="l"/>
              </a:tabLst>
            </a:pPr>
            <a:r>
              <a:rPr lang="en-US" sz="2600" dirty="0" err="1">
                <a:cs typeface="Arial"/>
              </a:rPr>
              <a:t>Hàm</a:t>
            </a:r>
            <a:r>
              <a:rPr lang="en-US" sz="2600" dirty="0">
                <a:cs typeface="Arial"/>
              </a:rPr>
              <a:t> </a:t>
            </a:r>
            <a:r>
              <a:rPr lang="en-US" sz="2600" dirty="0" smtClean="0">
                <a:solidFill>
                  <a:srgbClr val="FF0000"/>
                </a:solidFill>
                <a:cs typeface="Arial"/>
              </a:rPr>
              <a:t>confirm() </a:t>
            </a:r>
            <a:r>
              <a:rPr lang="en-US" sz="2600" dirty="0">
                <a:cs typeface="Arial"/>
              </a:rPr>
              <a:t>: </a:t>
            </a:r>
            <a:r>
              <a:rPr lang="en-US" sz="2600" dirty="0" err="1">
                <a:cs typeface="Arial"/>
              </a:rPr>
              <a:t>dùng</a:t>
            </a:r>
            <a:r>
              <a:rPr lang="en-US" sz="2600" dirty="0">
                <a:cs typeface="Arial"/>
              </a:rPr>
              <a:t> </a:t>
            </a:r>
            <a:r>
              <a:rPr lang="en-US" sz="2600" dirty="0" err="1">
                <a:cs typeface="Arial"/>
              </a:rPr>
              <a:t>để</a:t>
            </a:r>
            <a:r>
              <a:rPr lang="en-US" sz="2600" dirty="0">
                <a:cs typeface="Arial"/>
              </a:rPr>
              <a:t> </a:t>
            </a:r>
            <a:r>
              <a:rPr lang="en-US" sz="2600" dirty="0" err="1" smtClean="0">
                <a:cs typeface="Arial"/>
              </a:rPr>
              <a:t>xuất</a:t>
            </a:r>
            <a:r>
              <a:rPr lang="en-US" sz="2600" dirty="0" smtClean="0">
                <a:cs typeface="Arial"/>
              </a:rPr>
              <a:t> </a:t>
            </a:r>
            <a:r>
              <a:rPr lang="en-US" sz="2600" dirty="0" err="1" smtClean="0">
                <a:cs typeface="Arial"/>
              </a:rPr>
              <a:t>ra</a:t>
            </a:r>
            <a:r>
              <a:rPr lang="en-US" sz="2600" dirty="0" smtClean="0">
                <a:cs typeface="Arial"/>
              </a:rPr>
              <a:t> </a:t>
            </a:r>
            <a:r>
              <a:rPr lang="en-US" sz="2600" dirty="0" err="1" smtClean="0">
                <a:cs typeface="Arial"/>
              </a:rPr>
              <a:t>dạng</a:t>
            </a:r>
            <a:r>
              <a:rPr lang="en-US" sz="2600" dirty="0" smtClean="0">
                <a:cs typeface="Arial"/>
              </a:rPr>
              <a:t> </a:t>
            </a:r>
            <a:r>
              <a:rPr lang="en-US" sz="2600" dirty="0" err="1" smtClean="0">
                <a:cs typeface="Arial"/>
              </a:rPr>
              <a:t>thông</a:t>
            </a:r>
            <a:r>
              <a:rPr lang="en-US" sz="2600" dirty="0" smtClean="0">
                <a:cs typeface="Arial"/>
              </a:rPr>
              <a:t> </a:t>
            </a:r>
            <a:r>
              <a:rPr lang="en-US" sz="2600" dirty="0" err="1" smtClean="0">
                <a:cs typeface="Arial"/>
              </a:rPr>
              <a:t>báo</a:t>
            </a:r>
            <a:r>
              <a:rPr lang="en-US" sz="2600" dirty="0" smtClean="0">
                <a:cs typeface="Arial"/>
              </a:rPr>
              <a:t> </a:t>
            </a:r>
            <a:r>
              <a:rPr lang="en-US" sz="2600" dirty="0" err="1" smtClean="0">
                <a:cs typeface="Arial"/>
              </a:rPr>
              <a:t>có</a:t>
            </a:r>
            <a:r>
              <a:rPr lang="en-US" sz="2600" dirty="0" smtClean="0">
                <a:cs typeface="Arial"/>
              </a:rPr>
              <a:t> </a:t>
            </a:r>
            <a:r>
              <a:rPr lang="en-US" sz="2600" dirty="0" err="1" smtClean="0">
                <a:cs typeface="Arial"/>
              </a:rPr>
              <a:t>lựa</a:t>
            </a:r>
            <a:r>
              <a:rPr lang="en-US" sz="2600" dirty="0" smtClean="0">
                <a:cs typeface="Arial"/>
              </a:rPr>
              <a:t> </a:t>
            </a:r>
            <a:r>
              <a:rPr lang="en-US" sz="2600" dirty="0" err="1" smtClean="0">
                <a:cs typeface="Arial"/>
              </a:rPr>
              <a:t>chọn</a:t>
            </a:r>
            <a:r>
              <a:rPr lang="en-US" sz="2600" dirty="0" smtClean="0">
                <a:cs typeface="Arial"/>
              </a:rPr>
              <a:t> yes, no</a:t>
            </a:r>
            <a:endParaRPr lang="en-US" sz="2600" dirty="0">
              <a:cs typeface="Arial"/>
            </a:endParaRPr>
          </a:p>
          <a:p>
            <a:pPr marL="869950" lvl="1" indent="-457200">
              <a:spcBef>
                <a:spcPts val="919"/>
              </a:spcBef>
              <a:buClr>
                <a:srgbClr val="364EB6"/>
              </a:buClr>
              <a:tabLst>
                <a:tab pos="355600" algn="l"/>
                <a:tab pos="356235" algn="l"/>
              </a:tabLst>
            </a:pPr>
            <a:r>
              <a:rPr lang="en-US" sz="2400" dirty="0" err="1">
                <a:cs typeface="Arial"/>
              </a:rPr>
              <a:t>Cách</a:t>
            </a:r>
            <a:r>
              <a:rPr lang="en-US" sz="2400" dirty="0">
                <a:cs typeface="Arial"/>
              </a:rPr>
              <a:t> </a:t>
            </a:r>
            <a:r>
              <a:rPr lang="en-US" sz="2400" dirty="0" err="1">
                <a:cs typeface="Arial"/>
              </a:rPr>
              <a:t>sử</a:t>
            </a:r>
            <a:r>
              <a:rPr lang="en-US" sz="2400" dirty="0">
                <a:cs typeface="Arial"/>
              </a:rPr>
              <a:t> </a:t>
            </a:r>
            <a:r>
              <a:rPr lang="en-US" sz="2400" dirty="0" err="1">
                <a:cs typeface="Arial"/>
              </a:rPr>
              <a:t>dụng</a:t>
            </a:r>
            <a:r>
              <a:rPr lang="en-US" sz="2400" dirty="0">
                <a:cs typeface="Arial"/>
              </a:rPr>
              <a:t>:</a:t>
            </a:r>
          </a:p>
          <a:p>
            <a:pPr marL="812800" lvl="2" indent="0">
              <a:spcBef>
                <a:spcPts val="919"/>
              </a:spcBef>
              <a:buClr>
                <a:srgbClr val="364EB6"/>
              </a:buClr>
              <a:buNone/>
              <a:tabLst>
                <a:tab pos="355600" algn="l"/>
                <a:tab pos="356235" algn="l"/>
              </a:tabLst>
            </a:pPr>
            <a:r>
              <a:rPr lang="en-US" sz="2400" dirty="0">
                <a:cs typeface="Arial"/>
              </a:rPr>
              <a:t>      &lt;script type=“text/</a:t>
            </a:r>
            <a:r>
              <a:rPr lang="en-US" sz="2400" dirty="0" err="1">
                <a:cs typeface="Arial"/>
              </a:rPr>
              <a:t>javascript</a:t>
            </a:r>
            <a:r>
              <a:rPr lang="en-US" sz="2400" dirty="0">
                <a:cs typeface="Arial"/>
              </a:rPr>
              <a:t>”&gt;</a:t>
            </a:r>
          </a:p>
          <a:p>
            <a:pPr marL="1270000" lvl="3" indent="0">
              <a:spcBef>
                <a:spcPts val="919"/>
              </a:spcBef>
              <a:buClr>
                <a:srgbClr val="364EB6"/>
              </a:buClr>
              <a:buNone/>
              <a:tabLst>
                <a:tab pos="355600" algn="l"/>
                <a:tab pos="356235" algn="l"/>
              </a:tabLst>
            </a:pPr>
            <a:r>
              <a:rPr lang="en-US" sz="2000" dirty="0"/>
              <a:t>        </a:t>
            </a:r>
            <a:r>
              <a:rPr lang="en-US" sz="2000" dirty="0">
                <a:solidFill>
                  <a:srgbClr val="FF0000"/>
                </a:solidFill>
              </a:rPr>
              <a:t>confirm</a:t>
            </a:r>
            <a:r>
              <a:rPr lang="en-US" sz="2000" dirty="0"/>
              <a:t>("Do you like freetuts.net</a:t>
            </a:r>
            <a:r>
              <a:rPr lang="en-US" sz="2000" dirty="0" smtClean="0"/>
              <a:t>");</a:t>
            </a:r>
          </a:p>
          <a:p>
            <a:pPr marL="1270000" lvl="3" indent="0">
              <a:spcBef>
                <a:spcPts val="919"/>
              </a:spcBef>
              <a:buClr>
                <a:srgbClr val="364EB6"/>
              </a:buClr>
              <a:buNone/>
              <a:tabLst>
                <a:tab pos="355600" algn="l"/>
                <a:tab pos="356235" algn="l"/>
              </a:tabLst>
            </a:pPr>
            <a:r>
              <a:rPr lang="en-US" sz="2400" dirty="0" smtClean="0">
                <a:cs typeface="Arial"/>
              </a:rPr>
              <a:t>&lt;/script&gt;</a:t>
            </a:r>
          </a:p>
          <a:p>
            <a:pPr marL="469900" indent="-457200">
              <a:spcBef>
                <a:spcPts val="919"/>
              </a:spcBef>
              <a:buClr>
                <a:srgbClr val="364EB6"/>
              </a:buClr>
              <a:tabLst>
                <a:tab pos="355600" algn="l"/>
                <a:tab pos="356235" algn="l"/>
              </a:tabLst>
            </a:pPr>
            <a:r>
              <a:rPr lang="en-US" sz="2600" dirty="0" err="1" smtClean="0">
                <a:cs typeface="Arial"/>
              </a:rPr>
              <a:t>Hàm</a:t>
            </a:r>
            <a:r>
              <a:rPr lang="en-US" sz="2600" dirty="0" smtClean="0">
                <a:cs typeface="Arial"/>
              </a:rPr>
              <a:t> </a:t>
            </a:r>
            <a:r>
              <a:rPr lang="en-US" sz="2600" dirty="0" smtClean="0">
                <a:solidFill>
                  <a:srgbClr val="FF0000"/>
                </a:solidFill>
              </a:rPr>
              <a:t>prompt()</a:t>
            </a:r>
            <a:r>
              <a:rPr lang="en-US" sz="2600" dirty="0" smtClean="0">
                <a:solidFill>
                  <a:srgbClr val="FF0000"/>
                </a:solidFill>
                <a:cs typeface="Arial"/>
              </a:rPr>
              <a:t> </a:t>
            </a:r>
            <a:r>
              <a:rPr lang="en-US" sz="2600" dirty="0">
                <a:cs typeface="Arial"/>
              </a:rPr>
              <a:t>: </a:t>
            </a:r>
            <a:r>
              <a:rPr lang="vi-VN" dirty="0"/>
              <a:t>dùng  để lấy thông tin từ người dùng, gồm có hai tham số truyền vào là nội dung thông báo và giá trị ban đầu. Nếu người dùng không nhập vào thì giá trị nó sẽ trả về là NULL</a:t>
            </a:r>
            <a:r>
              <a:rPr lang="en-US" sz="2400" dirty="0" err="1" smtClean="0">
                <a:cs typeface="Arial"/>
              </a:rPr>
              <a:t>Cách</a:t>
            </a:r>
            <a:r>
              <a:rPr lang="en-US" sz="2400" dirty="0" smtClean="0">
                <a:cs typeface="Arial"/>
              </a:rPr>
              <a:t> </a:t>
            </a:r>
            <a:r>
              <a:rPr lang="en-US" sz="2400" dirty="0" err="1">
                <a:cs typeface="Arial"/>
              </a:rPr>
              <a:t>sử</a:t>
            </a:r>
            <a:r>
              <a:rPr lang="en-US" sz="2400" dirty="0">
                <a:cs typeface="Arial"/>
              </a:rPr>
              <a:t> </a:t>
            </a:r>
            <a:r>
              <a:rPr lang="en-US" sz="2400" dirty="0" err="1">
                <a:cs typeface="Arial"/>
              </a:rPr>
              <a:t>dụng</a:t>
            </a:r>
            <a:r>
              <a:rPr lang="en-US" sz="2400" dirty="0">
                <a:cs typeface="Arial"/>
              </a:rPr>
              <a:t>:</a:t>
            </a:r>
          </a:p>
          <a:p>
            <a:pPr marL="812800" lvl="2" indent="0">
              <a:spcBef>
                <a:spcPts val="919"/>
              </a:spcBef>
              <a:buClr>
                <a:srgbClr val="364EB6"/>
              </a:buClr>
              <a:buNone/>
              <a:tabLst>
                <a:tab pos="355600" algn="l"/>
                <a:tab pos="356235" algn="l"/>
              </a:tabLst>
            </a:pPr>
            <a:r>
              <a:rPr lang="en-US" sz="2400" dirty="0">
                <a:cs typeface="Arial"/>
              </a:rPr>
              <a:t>&lt;script type=“text/</a:t>
            </a:r>
            <a:r>
              <a:rPr lang="en-US" sz="2400" dirty="0" err="1">
                <a:cs typeface="Arial"/>
              </a:rPr>
              <a:t>javascript</a:t>
            </a:r>
            <a:r>
              <a:rPr lang="en-US" sz="2400" dirty="0">
                <a:cs typeface="Arial"/>
              </a:rPr>
              <a:t>”&gt;</a:t>
            </a:r>
            <a:endParaRPr lang="en-US" sz="2000" dirty="0">
              <a:cs typeface="Arial"/>
            </a:endParaRPr>
          </a:p>
          <a:p>
            <a:pPr marL="812800" lvl="2" indent="0">
              <a:spcBef>
                <a:spcPts val="919"/>
              </a:spcBef>
              <a:buClr>
                <a:srgbClr val="364EB6"/>
              </a:buClr>
              <a:buNone/>
              <a:tabLst>
                <a:tab pos="355600" algn="l"/>
                <a:tab pos="356235" algn="l"/>
              </a:tabLst>
            </a:pPr>
            <a:r>
              <a:rPr lang="en-US" sz="2000" dirty="0">
                <a:cs typeface="Arial"/>
              </a:rPr>
              <a:t>		</a:t>
            </a:r>
            <a:r>
              <a:rPr lang="en-US" sz="2000" dirty="0" err="1" smtClean="0">
                <a:solidFill>
                  <a:srgbClr val="FF0000"/>
                </a:solidFill>
                <a:cs typeface="Arial"/>
              </a:rPr>
              <a:t>var</a:t>
            </a:r>
            <a:r>
              <a:rPr lang="en-US" sz="2000" dirty="0" smtClean="0">
                <a:solidFill>
                  <a:srgbClr val="FF0000"/>
                </a:solidFill>
                <a:cs typeface="Arial"/>
              </a:rPr>
              <a:t> t = prompt</a:t>
            </a:r>
            <a:r>
              <a:rPr lang="en-US" sz="2000" dirty="0" smtClean="0">
                <a:cs typeface="Arial"/>
              </a:rPr>
              <a:t>(“Enter Name”, ‘’);</a:t>
            </a:r>
          </a:p>
          <a:p>
            <a:pPr marL="812800" lvl="2" indent="0">
              <a:spcBef>
                <a:spcPts val="919"/>
              </a:spcBef>
              <a:buClr>
                <a:srgbClr val="364EB6"/>
              </a:buClr>
              <a:buNone/>
              <a:tabLst>
                <a:tab pos="355600" algn="l"/>
                <a:tab pos="356235" algn="l"/>
              </a:tabLst>
            </a:pPr>
            <a:r>
              <a:rPr lang="en-US" sz="2000" dirty="0">
                <a:solidFill>
                  <a:srgbClr val="FF0000"/>
                </a:solidFill>
                <a:cs typeface="Arial"/>
              </a:rPr>
              <a:t>	</a:t>
            </a:r>
            <a:r>
              <a:rPr lang="en-US" sz="2000" dirty="0" smtClean="0">
                <a:solidFill>
                  <a:srgbClr val="FF0000"/>
                </a:solidFill>
                <a:cs typeface="Arial"/>
              </a:rPr>
              <a:t>	alert</a:t>
            </a:r>
            <a:r>
              <a:rPr lang="en-US" sz="2000" dirty="0" smtClean="0">
                <a:cs typeface="Arial"/>
              </a:rPr>
              <a:t>(t);</a:t>
            </a:r>
            <a:endParaRPr lang="en-US" sz="2000" dirty="0">
              <a:cs typeface="Arial"/>
            </a:endParaRPr>
          </a:p>
          <a:p>
            <a:pPr marL="812800" lvl="2" indent="0">
              <a:spcBef>
                <a:spcPts val="919"/>
              </a:spcBef>
              <a:buClr>
                <a:srgbClr val="364EB6"/>
              </a:buClr>
              <a:buNone/>
              <a:tabLst>
                <a:tab pos="355600" algn="l"/>
                <a:tab pos="356235" algn="l"/>
              </a:tabLst>
            </a:pPr>
            <a:r>
              <a:rPr lang="en-US" sz="2000" dirty="0">
                <a:cs typeface="Arial"/>
              </a:rPr>
              <a:t>&lt;/script&gt;</a:t>
            </a:r>
            <a:endParaRPr lang="en-US" sz="2400" dirty="0">
              <a:cs typeface="Arial"/>
            </a:endParaRPr>
          </a:p>
          <a:p>
            <a:endParaRPr lang="en-US" dirty="0"/>
          </a:p>
        </p:txBody>
      </p:sp>
    </p:spTree>
    <p:extLst>
      <p:ext uri="{BB962C8B-B14F-4D97-AF65-F5344CB8AC3E}">
        <p14:creationId xmlns:p14="http://schemas.microsoft.com/office/powerpoint/2010/main" val="1315744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variables &amp; types </a:t>
            </a:r>
          </a:p>
        </p:txBody>
      </p:sp>
      <p:sp>
        <p:nvSpPr>
          <p:cNvPr id="3" name="Content Placeholder 2"/>
          <p:cNvSpPr>
            <a:spLocks noGrp="1"/>
          </p:cNvSpPr>
          <p:nvPr>
            <p:ph idx="1"/>
          </p:nvPr>
        </p:nvSpPr>
        <p:spPr>
          <a:xfrm>
            <a:off x="566851" y="1424151"/>
            <a:ext cx="11023600" cy="4648200"/>
          </a:xfrm>
        </p:spPr>
        <p:txBody>
          <a:bodyPr/>
          <a:lstStyle/>
          <a:p>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javascript</a:t>
            </a:r>
            <a:endParaRPr lang="en-US" dirty="0" smtClean="0"/>
          </a:p>
          <a:p>
            <a:pPr lvl="1"/>
            <a:r>
              <a:rPr lang="en-US" dirty="0" err="1" smtClean="0"/>
              <a:t>Typeof</a:t>
            </a:r>
            <a:r>
              <a:rPr lang="en-US" dirty="0" smtClean="0"/>
              <a:t>(): </a:t>
            </a:r>
            <a:r>
              <a:rPr lang="en-US" dirty="0" err="1" smtClean="0"/>
              <a:t>Hàm</a:t>
            </a:r>
            <a:r>
              <a:rPr lang="en-US" dirty="0" smtClean="0"/>
              <a:t>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endParaRPr lang="en-US" dirty="0"/>
          </a:p>
        </p:txBody>
      </p:sp>
      <p:graphicFrame>
        <p:nvGraphicFramePr>
          <p:cNvPr id="4" name="Table 3"/>
          <p:cNvGraphicFramePr>
            <a:graphicFrameLocks noGrp="1"/>
          </p:cNvGraphicFramePr>
          <p:nvPr>
            <p:extLst/>
          </p:nvPr>
        </p:nvGraphicFramePr>
        <p:xfrm>
          <a:off x="1875879" y="2599645"/>
          <a:ext cx="8405544" cy="3472706"/>
        </p:xfrm>
        <a:graphic>
          <a:graphicData uri="http://schemas.openxmlformats.org/drawingml/2006/table">
            <a:tbl>
              <a:tblPr firstRow="1" bandRow="1">
                <a:tableStyleId>{5C22544A-7EE6-4342-B048-85BDC9FD1C3A}</a:tableStyleId>
              </a:tblPr>
              <a:tblGrid>
                <a:gridCol w="4202772">
                  <a:extLst>
                    <a:ext uri="{9D8B030D-6E8A-4147-A177-3AD203B41FA5}">
                      <a16:colId xmlns:a16="http://schemas.microsoft.com/office/drawing/2014/main" val="20000"/>
                    </a:ext>
                  </a:extLst>
                </a:gridCol>
                <a:gridCol w="4202772">
                  <a:extLst>
                    <a:ext uri="{9D8B030D-6E8A-4147-A177-3AD203B41FA5}">
                      <a16:colId xmlns:a16="http://schemas.microsoft.com/office/drawing/2014/main" val="20001"/>
                    </a:ext>
                  </a:extLst>
                </a:gridCol>
              </a:tblGrid>
              <a:tr h="481373">
                <a:tc>
                  <a:txBody>
                    <a:bodyPr/>
                    <a:lstStyle/>
                    <a:p>
                      <a:pPr algn="ctr"/>
                      <a:r>
                        <a:rPr lang="en-US" dirty="0" err="1" smtClean="0"/>
                        <a:t>Kiểu</a:t>
                      </a:r>
                      <a:r>
                        <a:rPr lang="en-US" baseline="0" dirty="0" smtClean="0"/>
                        <a:t> </a:t>
                      </a:r>
                      <a:r>
                        <a:rPr lang="en-US" baseline="0" dirty="0" err="1" smtClean="0"/>
                        <a:t>dữ</a:t>
                      </a:r>
                      <a:r>
                        <a:rPr lang="en-US" baseline="0" dirty="0" smtClean="0"/>
                        <a:t> </a:t>
                      </a:r>
                      <a:r>
                        <a:rPr lang="en-US" baseline="0" dirty="0" err="1" smtClean="0"/>
                        <a:t>liệu</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extLst>
                  <a:ext uri="{0D108BD9-81ED-4DB2-BD59-A6C34878D82A}">
                    <a16:rowId xmlns:a16="http://schemas.microsoft.com/office/drawing/2014/main" val="10000"/>
                  </a:ext>
                </a:extLst>
              </a:tr>
              <a:tr h="1058472">
                <a:tc>
                  <a:txBody>
                    <a:bodyPr/>
                    <a:lstStyle/>
                    <a:p>
                      <a:r>
                        <a:rPr lang="en-US" dirty="0">
                          <a:effectLst/>
                        </a:rPr>
                        <a:t>Numbers</a:t>
                      </a:r>
                    </a:p>
                  </a:txBody>
                  <a:tcPr marL="76200" marR="76200" marT="76200" marB="76200" anchor="ctr"/>
                </a:tc>
                <a:tc>
                  <a:txBody>
                    <a:bodyPr/>
                    <a:lstStyle/>
                    <a:p>
                      <a:r>
                        <a:rPr lang="en-US" dirty="0" err="1">
                          <a:effectLst/>
                        </a:rPr>
                        <a:t>Các</a:t>
                      </a:r>
                      <a:r>
                        <a:rPr lang="en-US" dirty="0">
                          <a:effectLst/>
                        </a:rPr>
                        <a:t> </a:t>
                      </a:r>
                      <a:r>
                        <a:rPr lang="en-US" dirty="0" err="1">
                          <a:effectLst/>
                        </a:rPr>
                        <a:t>số</a:t>
                      </a:r>
                      <a:r>
                        <a:rPr lang="en-US" dirty="0">
                          <a:effectLst/>
                        </a:rPr>
                        <a:t> </a:t>
                      </a:r>
                      <a:r>
                        <a:rPr lang="en-US" dirty="0" err="1">
                          <a:effectLst/>
                        </a:rPr>
                        <a:t>nguyên</a:t>
                      </a:r>
                      <a:r>
                        <a:rPr lang="en-US" dirty="0">
                          <a:effectLst/>
                        </a:rPr>
                        <a:t> </a:t>
                      </a:r>
                      <a:r>
                        <a:rPr lang="en-US" dirty="0" err="1">
                          <a:effectLst/>
                        </a:rPr>
                        <a:t>hoặc</a:t>
                      </a:r>
                      <a:r>
                        <a:rPr lang="en-US" dirty="0">
                          <a:effectLst/>
                        </a:rPr>
                        <a:t> </a:t>
                      </a:r>
                      <a:r>
                        <a:rPr lang="en-US" dirty="0" err="1">
                          <a:effectLst/>
                        </a:rPr>
                        <a:t>số</a:t>
                      </a:r>
                      <a:r>
                        <a:rPr lang="en-US" dirty="0">
                          <a:effectLst/>
                        </a:rPr>
                        <a:t> </a:t>
                      </a:r>
                      <a:r>
                        <a:rPr lang="en-US" dirty="0" err="1">
                          <a:effectLst/>
                        </a:rPr>
                        <a:t>thực</a:t>
                      </a:r>
                      <a:r>
                        <a:rPr lang="en-US" dirty="0">
                          <a:effectLst/>
                        </a:rPr>
                        <a:t>. </a:t>
                      </a:r>
                      <a:r>
                        <a:rPr lang="en-US" dirty="0" err="1">
                          <a:effectLst/>
                        </a:rPr>
                        <a:t>Ví</a:t>
                      </a:r>
                      <a:r>
                        <a:rPr lang="en-US" dirty="0">
                          <a:effectLst/>
                        </a:rPr>
                        <a:t> </a:t>
                      </a:r>
                      <a:r>
                        <a:rPr lang="en-US" dirty="0" err="1">
                          <a:effectLst/>
                        </a:rPr>
                        <a:t>dụ</a:t>
                      </a:r>
                      <a:r>
                        <a:rPr lang="en-US" dirty="0">
                          <a:effectLst/>
                        </a:rPr>
                        <a:t>: 487 </a:t>
                      </a:r>
                      <a:r>
                        <a:rPr lang="en-US" dirty="0" err="1">
                          <a:effectLst/>
                        </a:rPr>
                        <a:t>hoặc</a:t>
                      </a:r>
                      <a:r>
                        <a:rPr lang="en-US" dirty="0">
                          <a:effectLst/>
                        </a:rPr>
                        <a:t> 25.95</a:t>
                      </a:r>
                    </a:p>
                  </a:txBody>
                  <a:tcPr marL="76200" marR="76200" marT="76200" marB="76200" anchor="ctr"/>
                </a:tc>
                <a:extLst>
                  <a:ext uri="{0D108BD9-81ED-4DB2-BD59-A6C34878D82A}">
                    <a16:rowId xmlns:a16="http://schemas.microsoft.com/office/drawing/2014/main" val="10001"/>
                  </a:ext>
                </a:extLst>
              </a:tr>
              <a:tr h="644287">
                <a:tc>
                  <a:txBody>
                    <a:bodyPr/>
                    <a:lstStyle/>
                    <a:p>
                      <a:r>
                        <a:rPr lang="en-US">
                          <a:effectLst/>
                        </a:rPr>
                        <a:t>Logical hoặc Boolean</a:t>
                      </a:r>
                    </a:p>
                  </a:txBody>
                  <a:tcPr marL="76200" marR="76200" marT="76200" marB="76200" anchor="ctr"/>
                </a:tc>
                <a:tc>
                  <a:txBody>
                    <a:bodyPr/>
                    <a:lstStyle/>
                    <a:p>
                      <a:r>
                        <a:rPr lang="en-US" dirty="0">
                          <a:effectLst/>
                        </a:rPr>
                        <a:t>True </a:t>
                      </a:r>
                      <a:r>
                        <a:rPr lang="en-US" dirty="0" err="1">
                          <a:effectLst/>
                        </a:rPr>
                        <a:t>hoặc</a:t>
                      </a:r>
                      <a:r>
                        <a:rPr lang="en-US" dirty="0">
                          <a:effectLst/>
                        </a:rPr>
                        <a:t> False</a:t>
                      </a:r>
                    </a:p>
                  </a:txBody>
                  <a:tcPr marL="76200" marR="76200" marT="76200" marB="76200" anchor="ctr"/>
                </a:tc>
                <a:extLst>
                  <a:ext uri="{0D108BD9-81ED-4DB2-BD59-A6C34878D82A}">
                    <a16:rowId xmlns:a16="http://schemas.microsoft.com/office/drawing/2014/main" val="10002"/>
                  </a:ext>
                </a:extLst>
              </a:tr>
              <a:tr h="644287">
                <a:tc>
                  <a:txBody>
                    <a:bodyPr/>
                    <a:lstStyle/>
                    <a:p>
                      <a:r>
                        <a:rPr lang="en-US">
                          <a:effectLst/>
                        </a:rPr>
                        <a:t>Strings</a:t>
                      </a:r>
                    </a:p>
                  </a:txBody>
                  <a:tcPr marL="76200" marR="76200" marT="76200" marB="76200" anchor="ctr"/>
                </a:tc>
                <a:tc>
                  <a:txBody>
                    <a:bodyPr/>
                    <a:lstStyle/>
                    <a:p>
                      <a:r>
                        <a:rPr lang="en-US" dirty="0">
                          <a:effectLst/>
                        </a:rPr>
                        <a:t>“Hello World”</a:t>
                      </a:r>
                    </a:p>
                  </a:txBody>
                  <a:tcPr marL="76200" marR="76200" marT="76200" marB="76200" anchor="ctr"/>
                </a:tc>
                <a:extLst>
                  <a:ext uri="{0D108BD9-81ED-4DB2-BD59-A6C34878D82A}">
                    <a16:rowId xmlns:a16="http://schemas.microsoft.com/office/drawing/2014/main" val="10003"/>
                  </a:ext>
                </a:extLst>
              </a:tr>
              <a:tr h="644287">
                <a:tc>
                  <a:txBody>
                    <a:bodyPr/>
                    <a:lstStyle/>
                    <a:p>
                      <a:r>
                        <a:rPr lang="en-US">
                          <a:effectLst/>
                        </a:rPr>
                        <a:t>Null</a:t>
                      </a:r>
                    </a:p>
                  </a:txBody>
                  <a:tcPr marL="76200" marR="76200" marT="76200" marB="76200" anchor="ctr"/>
                </a:tc>
                <a:tc>
                  <a:txBody>
                    <a:bodyPr/>
                    <a:lstStyle/>
                    <a:p>
                      <a:r>
                        <a:rPr lang="en-US" dirty="0">
                          <a:effectLst/>
                        </a:rPr>
                        <a:t>Keyword </a:t>
                      </a:r>
                      <a:r>
                        <a:rPr lang="en-US" dirty="0" err="1">
                          <a:effectLst/>
                        </a:rPr>
                        <a:t>đặc</a:t>
                      </a:r>
                      <a:r>
                        <a:rPr lang="en-US" dirty="0">
                          <a:effectLst/>
                        </a:rPr>
                        <a:t> </a:t>
                      </a:r>
                      <a:r>
                        <a:rPr lang="en-US" dirty="0" err="1">
                          <a:effectLst/>
                        </a:rPr>
                        <a:t>biệt</a:t>
                      </a:r>
                      <a:r>
                        <a:rPr lang="en-US" dirty="0">
                          <a:effectLst/>
                        </a:rPr>
                        <a:t> </a:t>
                      </a:r>
                      <a:r>
                        <a:rPr lang="en-US" dirty="0" err="1">
                          <a:effectLst/>
                        </a:rPr>
                        <a:t>chỉ</a:t>
                      </a:r>
                      <a:r>
                        <a:rPr lang="en-US" dirty="0">
                          <a:effectLst/>
                        </a:rPr>
                        <a:t> </a:t>
                      </a:r>
                      <a:r>
                        <a:rPr lang="en-US" dirty="0" err="1">
                          <a:effectLst/>
                        </a:rPr>
                        <a:t>giá</a:t>
                      </a:r>
                      <a:r>
                        <a:rPr lang="en-US" dirty="0">
                          <a:effectLst/>
                        </a:rPr>
                        <a:t> </a:t>
                      </a:r>
                      <a:r>
                        <a:rPr lang="en-US" dirty="0" err="1">
                          <a:effectLst/>
                        </a:rPr>
                        <a:t>trị</a:t>
                      </a:r>
                      <a:r>
                        <a:rPr lang="en-US" dirty="0">
                          <a:effectLst/>
                        </a:rPr>
                        <a:t> null.</a:t>
                      </a:r>
                    </a:p>
                  </a:txBody>
                  <a:tcPr marL="76200" marR="7620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67942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variables &amp; types </a:t>
            </a:r>
          </a:p>
        </p:txBody>
      </p:sp>
      <p:sp>
        <p:nvSpPr>
          <p:cNvPr id="3" name="Content Placeholder 2"/>
          <p:cNvSpPr>
            <a:spLocks noGrp="1"/>
          </p:cNvSpPr>
          <p:nvPr>
            <p:ph idx="1"/>
          </p:nvPr>
        </p:nvSpPr>
        <p:spPr/>
        <p:txBody>
          <a:bodyPr/>
          <a:lstStyle/>
          <a:p>
            <a:r>
              <a:rPr lang="vi-VN" dirty="0"/>
              <a:t>Biến JavaScript là </a:t>
            </a:r>
            <a:r>
              <a:rPr lang="en-US" dirty="0" smtClean="0"/>
              <a:t>containers </a:t>
            </a:r>
            <a:r>
              <a:rPr lang="vi-VN" dirty="0" smtClean="0"/>
              <a:t>để </a:t>
            </a:r>
            <a:r>
              <a:rPr lang="vi-VN" dirty="0"/>
              <a:t>lưu </a:t>
            </a:r>
            <a:r>
              <a:rPr lang="vi-VN" dirty="0" smtClean="0"/>
              <a:t>trữ</a:t>
            </a:r>
            <a:r>
              <a:rPr lang="en-US" dirty="0" smtClean="0"/>
              <a:t> </a:t>
            </a:r>
            <a:r>
              <a:rPr lang="vi-VN" dirty="0"/>
              <a:t>giá trị</a:t>
            </a:r>
            <a:r>
              <a:rPr lang="vi-VN" dirty="0" smtClean="0"/>
              <a:t> </a:t>
            </a:r>
            <a:r>
              <a:rPr lang="vi-VN" dirty="0"/>
              <a:t>dữ </a:t>
            </a:r>
            <a:r>
              <a:rPr lang="vi-VN" dirty="0" smtClean="0"/>
              <a:t>liệu</a:t>
            </a:r>
            <a:r>
              <a:rPr lang="en-US" dirty="0" smtClean="0"/>
              <a:t> </a:t>
            </a:r>
            <a:r>
              <a:rPr lang="vi-VN" dirty="0" smtClean="0"/>
              <a:t>.</a:t>
            </a:r>
            <a:endParaRPr lang="en-US" dirty="0" smtClean="0"/>
          </a:p>
          <a:p>
            <a:r>
              <a:rPr lang="en-US" dirty="0" err="1" smtClean="0"/>
              <a:t>Khai</a:t>
            </a:r>
            <a:r>
              <a:rPr lang="en-US" dirty="0" smtClean="0"/>
              <a:t> </a:t>
            </a:r>
            <a:r>
              <a:rPr lang="en-US" dirty="0" err="1" smtClean="0"/>
              <a:t>báo</a:t>
            </a:r>
            <a:r>
              <a:rPr lang="en-US" dirty="0" smtClean="0"/>
              <a:t> </a:t>
            </a:r>
            <a:r>
              <a:rPr lang="en-US" dirty="0" err="1" smtClean="0"/>
              <a:t>biến</a:t>
            </a:r>
            <a:endParaRPr lang="en-US" dirty="0" smtClean="0"/>
          </a:p>
          <a:p>
            <a:pPr lvl="1"/>
            <a:r>
              <a:rPr lang="en-US" dirty="0" err="1" smtClean="0"/>
              <a:t>Cú</a:t>
            </a:r>
            <a:r>
              <a:rPr lang="en-US" dirty="0" smtClean="0"/>
              <a:t> </a:t>
            </a:r>
            <a:r>
              <a:rPr lang="en-US" dirty="0" err="1" smtClean="0"/>
              <a:t>pháp</a:t>
            </a:r>
            <a:r>
              <a:rPr lang="en-US" dirty="0" smtClean="0"/>
              <a:t>: </a:t>
            </a:r>
            <a:r>
              <a:rPr lang="en-US" dirty="0" err="1" smtClean="0">
                <a:solidFill>
                  <a:srgbClr val="FF0000"/>
                </a:solidFill>
              </a:rPr>
              <a:t>var</a:t>
            </a:r>
            <a:r>
              <a:rPr lang="en-US" dirty="0" smtClean="0">
                <a:solidFill>
                  <a:srgbClr val="FF0000"/>
                </a:solidFill>
              </a:rPr>
              <a:t> </a:t>
            </a:r>
            <a:r>
              <a:rPr lang="en-US" dirty="0" err="1" smtClean="0"/>
              <a:t>ten_bien</a:t>
            </a:r>
            <a:r>
              <a:rPr lang="en-US" dirty="0" smtClean="0"/>
              <a:t> = [value];</a:t>
            </a:r>
          </a:p>
          <a:p>
            <a:pPr lvl="1"/>
            <a:r>
              <a:rPr lang="en-US" dirty="0" err="1" smtClean="0"/>
              <a:t>Ví</a:t>
            </a:r>
            <a:r>
              <a:rPr lang="en-US" dirty="0" smtClean="0"/>
              <a:t> </a:t>
            </a:r>
            <a:r>
              <a:rPr lang="en-US" dirty="0" err="1" smtClean="0"/>
              <a:t>dụ</a:t>
            </a:r>
            <a:r>
              <a:rPr lang="en-US" dirty="0" smtClean="0"/>
              <a:t>:</a:t>
            </a:r>
          </a:p>
          <a:p>
            <a:pPr lvl="1"/>
            <a:endParaRPr lang="en-US" dirty="0"/>
          </a:p>
        </p:txBody>
      </p:sp>
      <p:pic>
        <p:nvPicPr>
          <p:cNvPr id="5" name="Picture 4"/>
          <p:cNvPicPr>
            <a:picLocks noChangeAspect="1"/>
          </p:cNvPicPr>
          <p:nvPr/>
        </p:nvPicPr>
        <p:blipFill>
          <a:blip r:embed="rId2"/>
          <a:stretch>
            <a:fillRect/>
          </a:stretch>
        </p:blipFill>
        <p:spPr>
          <a:xfrm>
            <a:off x="3006530" y="3006183"/>
            <a:ext cx="5219112" cy="3708710"/>
          </a:xfrm>
          <a:prstGeom prst="rect">
            <a:avLst/>
          </a:prstGeom>
        </p:spPr>
      </p:pic>
    </p:spTree>
    <p:extLst>
      <p:ext uri="{BB962C8B-B14F-4D97-AF65-F5344CB8AC3E}">
        <p14:creationId xmlns:p14="http://schemas.microsoft.com/office/powerpoint/2010/main" val="2880549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14A684-61C5-4691-B1D5-8BE212B4816D}"/>
              </a:ext>
            </a:extLst>
          </p:cNvPr>
          <p:cNvSpPr>
            <a:spLocks noGrp="1"/>
          </p:cNvSpPr>
          <p:nvPr>
            <p:ph type="title"/>
          </p:nvPr>
        </p:nvSpPr>
        <p:spPr>
          <a:xfrm>
            <a:off x="609600" y="609601"/>
            <a:ext cx="9512300" cy="487363"/>
          </a:xfrm>
        </p:spPr>
        <p:txBody>
          <a:bodyPr>
            <a:normAutofit fontScale="90000"/>
          </a:bodyPr>
          <a:lstStyle/>
          <a:p>
            <a:r>
              <a:rPr lang="en-US" smtClean="0"/>
              <a:t>JS operator</a:t>
            </a:r>
            <a:endParaRPr lang="en-US" dirty="0"/>
          </a:p>
        </p:txBody>
      </p:sp>
      <p:graphicFrame>
        <p:nvGraphicFramePr>
          <p:cNvPr id="4" name="Content Placeholder 3"/>
          <p:cNvGraphicFramePr>
            <a:graphicFrameLocks noGrp="1"/>
          </p:cNvGraphicFramePr>
          <p:nvPr>
            <p:ph idx="1"/>
            <p:extLst/>
          </p:nvPr>
        </p:nvGraphicFramePr>
        <p:xfrm>
          <a:off x="1814709" y="2299426"/>
          <a:ext cx="7362744" cy="3844896"/>
        </p:xfrm>
        <a:graphic>
          <a:graphicData uri="http://schemas.openxmlformats.org/drawingml/2006/table">
            <a:tbl>
              <a:tblPr firstRow="1" bandRow="1">
                <a:tableStyleId>{5C22544A-7EE6-4342-B048-85BDC9FD1C3A}</a:tableStyleId>
              </a:tblPr>
              <a:tblGrid>
                <a:gridCol w="1815156">
                  <a:extLst>
                    <a:ext uri="{9D8B030D-6E8A-4147-A177-3AD203B41FA5}">
                      <a16:colId xmlns:a16="http://schemas.microsoft.com/office/drawing/2014/main" val="20000"/>
                    </a:ext>
                  </a:extLst>
                </a:gridCol>
                <a:gridCol w="5547588">
                  <a:extLst>
                    <a:ext uri="{9D8B030D-6E8A-4147-A177-3AD203B41FA5}">
                      <a16:colId xmlns:a16="http://schemas.microsoft.com/office/drawing/2014/main" val="20001"/>
                    </a:ext>
                  </a:extLst>
                </a:gridCol>
              </a:tblGrid>
              <a:tr h="640816">
                <a:tc>
                  <a:txBody>
                    <a:bodyPr/>
                    <a:lstStyle/>
                    <a:p>
                      <a:pPr algn="ctr"/>
                      <a:r>
                        <a:rPr lang="en-US" dirty="0" err="1" smtClean="0"/>
                        <a:t>Kí</a:t>
                      </a:r>
                      <a:r>
                        <a:rPr lang="en-US" baseline="0" dirty="0" smtClean="0"/>
                        <a:t> </a:t>
                      </a:r>
                      <a:r>
                        <a:rPr lang="en-US" baseline="0" dirty="0" err="1" smtClean="0"/>
                        <a:t>hiệu</a:t>
                      </a:r>
                      <a:endParaRPr lang="en-US" dirty="0"/>
                    </a:p>
                  </a:txBody>
                  <a:tcPr/>
                </a:tc>
                <a:tc>
                  <a:txBody>
                    <a:bodyPr/>
                    <a:lstStyle/>
                    <a:p>
                      <a:pPr algn="ctr"/>
                      <a:r>
                        <a:rPr lang="en-US" dirty="0" err="1" smtClean="0"/>
                        <a:t>Mô</a:t>
                      </a:r>
                      <a:r>
                        <a:rPr lang="en-US" baseline="0" dirty="0" smtClean="0"/>
                        <a:t> </a:t>
                      </a:r>
                      <a:r>
                        <a:rPr lang="en-US" baseline="0" dirty="0" err="1" smtClean="0"/>
                        <a:t>tả</a:t>
                      </a:r>
                      <a:endParaRPr lang="en-US" dirty="0"/>
                    </a:p>
                  </a:txBody>
                  <a:tcPr/>
                </a:tc>
                <a:extLst>
                  <a:ext uri="{0D108BD9-81ED-4DB2-BD59-A6C34878D82A}">
                    <a16:rowId xmlns:a16="http://schemas.microsoft.com/office/drawing/2014/main" val="10000"/>
                  </a:ext>
                </a:extLst>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cộng</a:t>
                      </a:r>
                      <a:endParaRPr lang="en-US" dirty="0"/>
                    </a:p>
                  </a:txBody>
                  <a:tcPr/>
                </a:tc>
                <a:extLst>
                  <a:ext uri="{0D108BD9-81ED-4DB2-BD59-A6C34878D82A}">
                    <a16:rowId xmlns:a16="http://schemas.microsoft.com/office/drawing/2014/main" val="10001"/>
                  </a:ext>
                </a:extLst>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trừ</a:t>
                      </a:r>
                      <a:endParaRPr lang="en-US" dirty="0"/>
                    </a:p>
                  </a:txBody>
                  <a:tcPr/>
                </a:tc>
                <a:extLst>
                  <a:ext uri="{0D108BD9-81ED-4DB2-BD59-A6C34878D82A}">
                    <a16:rowId xmlns:a16="http://schemas.microsoft.com/office/drawing/2014/main" val="10002"/>
                  </a:ext>
                </a:extLst>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nhân</a:t>
                      </a:r>
                      <a:endParaRPr lang="en-US" dirty="0"/>
                    </a:p>
                  </a:txBody>
                  <a:tcPr/>
                </a:tc>
                <a:extLst>
                  <a:ext uri="{0D108BD9-81ED-4DB2-BD59-A6C34878D82A}">
                    <a16:rowId xmlns:a16="http://schemas.microsoft.com/office/drawing/2014/main" val="10003"/>
                  </a:ext>
                </a:extLst>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chia</a:t>
                      </a:r>
                      <a:endParaRPr lang="en-US" dirty="0"/>
                    </a:p>
                  </a:txBody>
                  <a:tcPr/>
                </a:tc>
                <a:extLst>
                  <a:ext uri="{0D108BD9-81ED-4DB2-BD59-A6C34878D82A}">
                    <a16:rowId xmlns:a16="http://schemas.microsoft.com/office/drawing/2014/main" val="10004"/>
                  </a:ext>
                </a:extLst>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chia </a:t>
                      </a:r>
                      <a:r>
                        <a:rPr lang="en-US" baseline="0" dirty="0" err="1" smtClean="0"/>
                        <a:t>lấy</a:t>
                      </a:r>
                      <a:r>
                        <a:rPr lang="en-US" baseline="0" dirty="0" smtClean="0"/>
                        <a:t> </a:t>
                      </a:r>
                      <a:r>
                        <a:rPr lang="en-US" baseline="0" dirty="0" err="1" smtClean="0"/>
                        <a:t>dư</a:t>
                      </a:r>
                      <a:endParaRPr lang="en-US" dirty="0"/>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609600" y="1419367"/>
            <a:ext cx="2663165"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a:t>
            </a:r>
            <a:r>
              <a:rPr lang="en-US" sz="2800" dirty="0" err="1" smtClean="0"/>
              <a:t>số</a:t>
            </a:r>
            <a:r>
              <a:rPr lang="en-US" sz="2800" dirty="0" smtClean="0"/>
              <a:t> </a:t>
            </a:r>
            <a:r>
              <a:rPr lang="en-US" sz="2800" dirty="0" err="1" smtClean="0"/>
              <a:t>học</a:t>
            </a:r>
            <a:r>
              <a:rPr lang="en-US" sz="2800" dirty="0"/>
              <a:t>:</a:t>
            </a:r>
          </a:p>
        </p:txBody>
      </p:sp>
    </p:spTree>
    <p:extLst>
      <p:ext uri="{BB962C8B-B14F-4D97-AF65-F5344CB8AC3E}">
        <p14:creationId xmlns:p14="http://schemas.microsoft.com/office/powerpoint/2010/main" val="428563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14A684-61C5-4691-B1D5-8BE212B4816D}"/>
              </a:ext>
            </a:extLst>
          </p:cNvPr>
          <p:cNvSpPr>
            <a:spLocks noGrp="1"/>
          </p:cNvSpPr>
          <p:nvPr>
            <p:ph type="title"/>
          </p:nvPr>
        </p:nvSpPr>
        <p:spPr>
          <a:xfrm>
            <a:off x="609600" y="609601"/>
            <a:ext cx="9512300" cy="487363"/>
          </a:xfrm>
        </p:spPr>
        <p:txBody>
          <a:bodyPr>
            <a:normAutofit fontScale="90000"/>
          </a:bodyPr>
          <a:lstStyle/>
          <a:p>
            <a:r>
              <a:rPr lang="en-US" dirty="0"/>
              <a:t>JS operator</a:t>
            </a:r>
          </a:p>
        </p:txBody>
      </p:sp>
      <p:graphicFrame>
        <p:nvGraphicFramePr>
          <p:cNvPr id="4" name="Content Placeholder 3"/>
          <p:cNvGraphicFramePr>
            <a:graphicFrameLocks noGrp="1"/>
          </p:cNvGraphicFramePr>
          <p:nvPr>
            <p:ph idx="1"/>
            <p:extLst/>
          </p:nvPr>
        </p:nvGraphicFramePr>
        <p:xfrm>
          <a:off x="1846998" y="2297431"/>
          <a:ext cx="7453119" cy="3913798"/>
        </p:xfrm>
        <a:graphic>
          <a:graphicData uri="http://schemas.openxmlformats.org/drawingml/2006/table">
            <a:tbl>
              <a:tblPr firstRow="1" bandRow="1">
                <a:tableStyleId>{5C22544A-7EE6-4342-B048-85BDC9FD1C3A}</a:tableStyleId>
              </a:tblPr>
              <a:tblGrid>
                <a:gridCol w="1837436">
                  <a:extLst>
                    <a:ext uri="{9D8B030D-6E8A-4147-A177-3AD203B41FA5}">
                      <a16:colId xmlns:a16="http://schemas.microsoft.com/office/drawing/2014/main" val="20000"/>
                    </a:ext>
                  </a:extLst>
                </a:gridCol>
                <a:gridCol w="5615683">
                  <a:extLst>
                    <a:ext uri="{9D8B030D-6E8A-4147-A177-3AD203B41FA5}">
                      <a16:colId xmlns:a16="http://schemas.microsoft.com/office/drawing/2014/main" val="20001"/>
                    </a:ext>
                  </a:extLst>
                </a:gridCol>
              </a:tblGrid>
              <a:tr h="559114">
                <a:tc>
                  <a:txBody>
                    <a:bodyPr/>
                    <a:lstStyle/>
                    <a:p>
                      <a:pPr algn="ctr"/>
                      <a:r>
                        <a:rPr lang="en-US" dirty="0" err="1" smtClean="0"/>
                        <a:t>Toán</a:t>
                      </a:r>
                      <a:r>
                        <a:rPr lang="en-US" baseline="0" dirty="0" smtClean="0"/>
                        <a:t> </a:t>
                      </a:r>
                      <a:r>
                        <a:rPr lang="en-US" baseline="0" dirty="0" err="1" smtClean="0"/>
                        <a:t>tử</a:t>
                      </a:r>
                      <a:r>
                        <a:rPr lang="en-US" baseline="0" dirty="0" smtClean="0"/>
                        <a:t> </a:t>
                      </a:r>
                      <a:endParaRPr lang="en-US" dirty="0"/>
                    </a:p>
                  </a:txBody>
                  <a:tcPr/>
                </a:tc>
                <a:tc>
                  <a:txBody>
                    <a:bodyPr/>
                    <a:lstStyle/>
                    <a:p>
                      <a:pPr algn="ctr"/>
                      <a:r>
                        <a:rPr lang="en-US" dirty="0" smtClean="0"/>
                        <a:t>Ý</a:t>
                      </a:r>
                      <a:r>
                        <a:rPr lang="en-US" baseline="0" dirty="0" smtClean="0"/>
                        <a:t> </a:t>
                      </a:r>
                      <a:r>
                        <a:rPr lang="en-US" baseline="0" dirty="0" err="1" smtClean="0"/>
                        <a:t>nghĩa</a:t>
                      </a:r>
                      <a:endParaRPr lang="en-US" dirty="0"/>
                    </a:p>
                  </a:txBody>
                  <a:tcPr/>
                </a:tc>
                <a:extLst>
                  <a:ext uri="{0D108BD9-81ED-4DB2-BD59-A6C34878D82A}">
                    <a16:rowId xmlns:a16="http://schemas.microsoft.com/office/drawing/2014/main" val="10000"/>
                  </a:ext>
                </a:extLst>
              </a:tr>
              <a:tr h="559114">
                <a:tc>
                  <a:txBody>
                    <a:bodyPr/>
                    <a:lstStyle/>
                    <a:p>
                      <a:pPr algn="ctr"/>
                      <a:r>
                        <a:rPr lang="en-US" dirty="0" smtClean="0"/>
                        <a:t>x  = y</a:t>
                      </a:r>
                      <a:endParaRPr lang="en-US" dirty="0"/>
                    </a:p>
                  </a:txBody>
                  <a:tcPr/>
                </a:tc>
                <a:tc>
                  <a:txBody>
                    <a:bodyPr/>
                    <a:lstStyle/>
                    <a:p>
                      <a:pPr algn="ctr"/>
                      <a:r>
                        <a:rPr lang="en-US" dirty="0" smtClean="0"/>
                        <a:t>x = y</a:t>
                      </a:r>
                      <a:endParaRPr lang="en-US" dirty="0"/>
                    </a:p>
                  </a:txBody>
                  <a:tcPr/>
                </a:tc>
                <a:extLst>
                  <a:ext uri="{0D108BD9-81ED-4DB2-BD59-A6C34878D82A}">
                    <a16:rowId xmlns:a16="http://schemas.microsoft.com/office/drawing/2014/main" val="10001"/>
                  </a:ext>
                </a:extLst>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extLst>
                  <a:ext uri="{0D108BD9-81ED-4DB2-BD59-A6C34878D82A}">
                    <a16:rowId xmlns:a16="http://schemas.microsoft.com/office/drawing/2014/main" val="10002"/>
                  </a:ext>
                </a:extLst>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extLst>
                  <a:ext uri="{0D108BD9-81ED-4DB2-BD59-A6C34878D82A}">
                    <a16:rowId xmlns:a16="http://schemas.microsoft.com/office/drawing/2014/main" val="10003"/>
                  </a:ext>
                </a:extLst>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extLst>
                  <a:ext uri="{0D108BD9-81ED-4DB2-BD59-A6C34878D82A}">
                    <a16:rowId xmlns:a16="http://schemas.microsoft.com/office/drawing/2014/main" val="10004"/>
                  </a:ext>
                </a:extLst>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extLst>
                  <a:ext uri="{0D108BD9-81ED-4DB2-BD59-A6C34878D82A}">
                    <a16:rowId xmlns:a16="http://schemas.microsoft.com/office/drawing/2014/main" val="10005"/>
                  </a:ext>
                </a:extLst>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609600" y="1419367"/>
            <a:ext cx="2204706"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a:t>
            </a:r>
            <a:r>
              <a:rPr lang="en-US" sz="2800" dirty="0" err="1" smtClean="0"/>
              <a:t>gán</a:t>
            </a:r>
            <a:r>
              <a:rPr lang="en-US" sz="2800" dirty="0" smtClean="0"/>
              <a:t>:</a:t>
            </a:r>
            <a:endParaRPr lang="en-US" sz="2800" dirty="0"/>
          </a:p>
        </p:txBody>
      </p:sp>
    </p:spTree>
    <p:extLst>
      <p:ext uri="{BB962C8B-B14F-4D97-AF65-F5344CB8AC3E}">
        <p14:creationId xmlns:p14="http://schemas.microsoft.com/office/powerpoint/2010/main" val="733551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855</Words>
  <Application>Microsoft Office PowerPoint</Application>
  <PresentationFormat>Widescreen</PresentationFormat>
  <Paragraphs>163</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JavaScript - Introduction</vt:lpstr>
      <vt:lpstr>Introduction</vt:lpstr>
      <vt:lpstr>JavaScript alert(), document.write</vt:lpstr>
      <vt:lpstr>JavaScript innerHTML, console.log</vt:lpstr>
      <vt:lpstr>Javascript confirm(), prompt()</vt:lpstr>
      <vt:lpstr>JS variables &amp; types </vt:lpstr>
      <vt:lpstr>JS variables &amp; types </vt:lpstr>
      <vt:lpstr>JS operator</vt:lpstr>
      <vt:lpstr>JS operator</vt:lpstr>
      <vt:lpstr>JS operators</vt:lpstr>
      <vt:lpstr>JS operators</vt:lpstr>
      <vt:lpstr>JavaScript If...Else Statements</vt:lpstr>
      <vt:lpstr>JavaScript If...Else Statements</vt:lpstr>
      <vt:lpstr>JS Functions</vt:lpstr>
      <vt:lpstr>JS Functions</vt:lpstr>
      <vt:lpstr>JS Functions</vt:lpstr>
      <vt:lpstr>Bài tập 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Duy</dc:creator>
  <cp:lastModifiedBy>Duong Duy</cp:lastModifiedBy>
  <cp:revision>2</cp:revision>
  <dcterms:created xsi:type="dcterms:W3CDTF">2019-08-09T08:55:38Z</dcterms:created>
  <dcterms:modified xsi:type="dcterms:W3CDTF">2019-08-09T08:56:08Z</dcterms:modified>
</cp:coreProperties>
</file>