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91BF4-C554-4374-BA8D-12F8FC17FBD0}">
  <a:tblStyle styleId="{90691BF4-C554-4374-BA8D-12F8FC17FB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D2FBC6-056F-4A60-B277-C6AD82A7F44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74"/>
  </p:normalViewPr>
  <p:slideViewPr>
    <p:cSldViewPr snapToGrid="0">
      <p:cViewPr varScale="1">
        <p:scale>
          <a:sx n="125" d="100"/>
          <a:sy n="125" d="100"/>
        </p:scale>
        <p:origin x="45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62F8EB4-CC61-4409-8312-902B1095C3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F73391-A19C-4D79-9E3E-77637B4BAFAB}">
      <dgm:prSet/>
      <dgm:spPr/>
      <dgm:t>
        <a:bodyPr/>
        <a:lstStyle/>
        <a:p>
          <a:pPr>
            <a:lnSpc>
              <a:spcPct val="100000"/>
            </a:lnSpc>
          </a:pPr>
          <a:r>
            <a:rPr lang="en-US" b="0" dirty="0">
              <a:latin typeface="Arial" panose="020B0604020202020204" pitchFamily="34" charset="0"/>
              <a:cs typeface="Arial" panose="020B0604020202020204" pitchFamily="34" charset="0"/>
            </a:rPr>
            <a:t>Research questions: </a:t>
          </a:r>
          <a:r>
            <a:rPr lang="en-US" b="0" i="1" dirty="0">
              <a:latin typeface="Arial" panose="020B0604020202020204" pitchFamily="34" charset="0"/>
              <a:cs typeface="Arial" panose="020B0604020202020204" pitchFamily="34" charset="0"/>
            </a:rPr>
            <a:t>Can we detect real-time disaster happening based on analyzing real-time Twitter feed?</a:t>
          </a:r>
        </a:p>
      </dgm:t>
    </dgm:pt>
    <dgm:pt modelId="{43785E46-51F7-4D9E-907E-AC08F6AA00BC}" type="parTrans" cxnId="{11C7E901-E7BE-400F-8AF1-9098217C5E47}">
      <dgm:prSet/>
      <dgm:spPr/>
      <dgm:t>
        <a:bodyPr/>
        <a:lstStyle/>
        <a:p>
          <a:endParaRPr lang="en-US" b="0">
            <a:latin typeface="Arial" panose="020B0604020202020204" pitchFamily="34" charset="0"/>
            <a:cs typeface="Arial" panose="020B0604020202020204" pitchFamily="34" charset="0"/>
          </a:endParaRPr>
        </a:p>
      </dgm:t>
    </dgm:pt>
    <dgm:pt modelId="{EB23761D-313E-4F9B-A7AE-669490DDC14A}" type="sibTrans" cxnId="{11C7E901-E7BE-400F-8AF1-9098217C5E47}">
      <dgm:prSet/>
      <dgm:spPr/>
      <dgm:t>
        <a:bodyPr/>
        <a:lstStyle/>
        <a:p>
          <a:endParaRPr lang="en-US" b="0">
            <a:latin typeface="Arial" panose="020B0604020202020204" pitchFamily="34" charset="0"/>
            <a:cs typeface="Arial" panose="020B0604020202020204" pitchFamily="34" charset="0"/>
          </a:endParaRPr>
        </a:p>
      </dgm:t>
    </dgm:pt>
    <dgm:pt modelId="{23B7D577-96BF-4AE8-8642-0F453CFF5732}">
      <dgm:prSet custT="1"/>
      <dgm:spPr/>
      <dgm:t>
        <a:bodyPr/>
        <a:lstStyle/>
        <a:p>
          <a:pPr>
            <a:lnSpc>
              <a:spcPct val="100000"/>
            </a:lnSpc>
          </a:pPr>
          <a:r>
            <a:rPr lang="en-US" sz="1200" b="0" dirty="0">
              <a:latin typeface="Arial" panose="020B0604020202020204" pitchFamily="34" charset="0"/>
              <a:cs typeface="Arial" panose="020B0604020202020204" pitchFamily="34" charset="0"/>
            </a:rPr>
            <a:t>With proper data pre-processing, we can train our classifier to identify the difference between ‘Relevant’ and ‘Not relevant’ (binary classifier).</a:t>
          </a:r>
        </a:p>
      </dgm:t>
    </dgm:pt>
    <dgm:pt modelId="{423663E0-EE37-43C9-9990-2678499E4F4B}" type="parTrans" cxnId="{0AFAB354-0472-4346-925E-57BE819BFDFD}">
      <dgm:prSet/>
      <dgm:spPr/>
      <dgm:t>
        <a:bodyPr/>
        <a:lstStyle/>
        <a:p>
          <a:endParaRPr lang="en-US" b="0">
            <a:latin typeface="Arial" panose="020B0604020202020204" pitchFamily="34" charset="0"/>
            <a:cs typeface="Arial" panose="020B0604020202020204" pitchFamily="34" charset="0"/>
          </a:endParaRPr>
        </a:p>
      </dgm:t>
    </dgm:pt>
    <dgm:pt modelId="{936C1210-463C-44A8-B089-5433555DC7F0}" type="sibTrans" cxnId="{0AFAB354-0472-4346-925E-57BE819BFDFD}">
      <dgm:prSet/>
      <dgm:spPr/>
      <dgm:t>
        <a:bodyPr/>
        <a:lstStyle/>
        <a:p>
          <a:endParaRPr lang="en-US" b="0">
            <a:latin typeface="Arial" panose="020B0604020202020204" pitchFamily="34" charset="0"/>
            <a:cs typeface="Arial" panose="020B0604020202020204" pitchFamily="34" charset="0"/>
          </a:endParaRPr>
        </a:p>
      </dgm:t>
    </dgm:pt>
    <dgm:pt modelId="{24F99702-890C-49DA-9C92-7E89C945E32B}">
      <dgm:prSet custT="1"/>
      <dgm:spPr/>
      <dgm:t>
        <a:bodyPr/>
        <a:lstStyle/>
        <a:p>
          <a:pPr>
            <a:lnSpc>
              <a:spcPct val="100000"/>
            </a:lnSpc>
          </a:pPr>
          <a:r>
            <a:rPr lang="en-US" sz="1200" b="0" dirty="0">
              <a:latin typeface="Arial" panose="020B0604020202020204" pitchFamily="34" charset="0"/>
              <a:cs typeface="Arial" panose="020B0604020202020204" pitchFamily="34" charset="0"/>
            </a:rPr>
            <a:t>We can detect sentiment of ‘Relevant’ and ‘Not relevant’ tweet</a:t>
          </a:r>
        </a:p>
      </dgm:t>
    </dgm:pt>
    <dgm:pt modelId="{010D6A36-CA56-44EF-B1E9-BF16BAC4EEE7}" type="parTrans" cxnId="{83956868-708F-49A0-840F-2B990F5720A7}">
      <dgm:prSet/>
      <dgm:spPr/>
      <dgm:t>
        <a:bodyPr/>
        <a:lstStyle/>
        <a:p>
          <a:endParaRPr lang="en-US" b="0">
            <a:latin typeface="Arial" panose="020B0604020202020204" pitchFamily="34" charset="0"/>
            <a:cs typeface="Arial" panose="020B0604020202020204" pitchFamily="34" charset="0"/>
          </a:endParaRPr>
        </a:p>
      </dgm:t>
    </dgm:pt>
    <dgm:pt modelId="{0D0EAC43-E9DB-4120-8653-5D67E4786644}" type="sibTrans" cxnId="{83956868-708F-49A0-840F-2B990F5720A7}">
      <dgm:prSet/>
      <dgm:spPr/>
      <dgm:t>
        <a:bodyPr/>
        <a:lstStyle/>
        <a:p>
          <a:endParaRPr lang="en-US" b="0">
            <a:latin typeface="Arial" panose="020B0604020202020204" pitchFamily="34" charset="0"/>
            <a:cs typeface="Arial" panose="020B0604020202020204" pitchFamily="34" charset="0"/>
          </a:endParaRPr>
        </a:p>
      </dgm:t>
    </dgm:pt>
    <dgm:pt modelId="{8236F122-4D3A-4ADA-9B2D-CC8CF90B9713}">
      <dgm:prSet/>
      <dgm:spPr/>
      <dgm:t>
        <a:bodyPr/>
        <a:lstStyle/>
        <a:p>
          <a:pPr>
            <a:lnSpc>
              <a:spcPct val="100000"/>
            </a:lnSpc>
          </a:pPr>
          <a:r>
            <a:rPr lang="en-US" b="0">
              <a:latin typeface="Arial" panose="020B0604020202020204" pitchFamily="34" charset="0"/>
              <a:cs typeface="Arial" panose="020B0604020202020204" pitchFamily="34" charset="0"/>
            </a:rPr>
            <a:t>Why it’s important</a:t>
          </a:r>
        </a:p>
      </dgm:t>
    </dgm:pt>
    <dgm:pt modelId="{F0F5333B-8277-4083-A50E-64FD3130C8A4}" type="parTrans" cxnId="{8EAF0258-D27F-468E-BE97-912A37624EE0}">
      <dgm:prSet/>
      <dgm:spPr/>
      <dgm:t>
        <a:bodyPr/>
        <a:lstStyle/>
        <a:p>
          <a:endParaRPr lang="en-US" b="0">
            <a:latin typeface="Arial" panose="020B0604020202020204" pitchFamily="34" charset="0"/>
            <a:cs typeface="Arial" panose="020B0604020202020204" pitchFamily="34" charset="0"/>
          </a:endParaRPr>
        </a:p>
      </dgm:t>
    </dgm:pt>
    <dgm:pt modelId="{8B8320BC-D162-4B59-B504-AF96D6A62BA2}" type="sibTrans" cxnId="{8EAF0258-D27F-468E-BE97-912A37624EE0}">
      <dgm:prSet/>
      <dgm:spPr/>
      <dgm:t>
        <a:bodyPr/>
        <a:lstStyle/>
        <a:p>
          <a:endParaRPr lang="en-US" b="0">
            <a:latin typeface="Arial" panose="020B0604020202020204" pitchFamily="34" charset="0"/>
            <a:cs typeface="Arial" panose="020B0604020202020204" pitchFamily="34" charset="0"/>
          </a:endParaRPr>
        </a:p>
      </dgm:t>
    </dgm:pt>
    <dgm:pt modelId="{FFDC741A-4C00-4A09-950D-A785E9257905}">
      <dgm:prSet custT="1"/>
      <dgm:spPr/>
      <dgm:t>
        <a:bodyPr/>
        <a:lstStyle/>
        <a:p>
          <a:pPr>
            <a:lnSpc>
              <a:spcPct val="100000"/>
            </a:lnSpc>
          </a:pPr>
          <a:r>
            <a:rPr lang="en-US" sz="1200" b="0" dirty="0">
              <a:latin typeface="Arial" panose="020B0604020202020204" pitchFamily="34" charset="0"/>
              <a:cs typeface="Arial" panose="020B0604020202020204" pitchFamily="34" charset="0"/>
            </a:rPr>
            <a:t>Twitter is a platform with 126 million users</a:t>
          </a:r>
        </a:p>
      </dgm:t>
    </dgm:pt>
    <dgm:pt modelId="{0888FDCC-753C-47D1-99C7-13353E6EBD38}" type="parTrans" cxnId="{9B63F812-6127-4205-80F0-CC017CF20AB1}">
      <dgm:prSet/>
      <dgm:spPr/>
      <dgm:t>
        <a:bodyPr/>
        <a:lstStyle/>
        <a:p>
          <a:endParaRPr lang="en-US" b="0">
            <a:latin typeface="Arial" panose="020B0604020202020204" pitchFamily="34" charset="0"/>
            <a:cs typeface="Arial" panose="020B0604020202020204" pitchFamily="34" charset="0"/>
          </a:endParaRPr>
        </a:p>
      </dgm:t>
    </dgm:pt>
    <dgm:pt modelId="{D865277E-ADD0-45B8-A692-F5AA86F43CA7}" type="sibTrans" cxnId="{9B63F812-6127-4205-80F0-CC017CF20AB1}">
      <dgm:prSet/>
      <dgm:spPr/>
      <dgm:t>
        <a:bodyPr/>
        <a:lstStyle/>
        <a:p>
          <a:endParaRPr lang="en-US" b="0">
            <a:latin typeface="Arial" panose="020B0604020202020204" pitchFamily="34" charset="0"/>
            <a:cs typeface="Arial" panose="020B0604020202020204" pitchFamily="34" charset="0"/>
          </a:endParaRPr>
        </a:p>
      </dgm:t>
    </dgm:pt>
    <dgm:pt modelId="{1447CCBC-13B6-481D-8D4B-2DBA5DDE22BF}">
      <dgm:prSet custT="1"/>
      <dgm:spPr/>
      <dgm:t>
        <a:bodyPr/>
        <a:lstStyle/>
        <a:p>
          <a:pPr>
            <a:lnSpc>
              <a:spcPct val="100000"/>
            </a:lnSpc>
          </a:pPr>
          <a:r>
            <a:rPr lang="en-US" sz="1200" b="0" dirty="0">
              <a:latin typeface="Arial" panose="020B0604020202020204" pitchFamily="34" charset="0"/>
              <a:cs typeface="Arial" panose="020B0604020202020204" pitchFamily="34" charset="0"/>
            </a:rPr>
            <a:t>Every second 6,000 tweets delivered on Twitter in real time.</a:t>
          </a:r>
        </a:p>
      </dgm:t>
    </dgm:pt>
    <dgm:pt modelId="{88FC4101-634E-445F-AA4B-AD0C3F5F0A56}" type="parTrans" cxnId="{A2A5D90F-EB86-4352-871E-2B8AEC1BDFFC}">
      <dgm:prSet/>
      <dgm:spPr/>
      <dgm:t>
        <a:bodyPr/>
        <a:lstStyle/>
        <a:p>
          <a:endParaRPr lang="en-US" b="0">
            <a:latin typeface="Arial" panose="020B0604020202020204" pitchFamily="34" charset="0"/>
            <a:cs typeface="Arial" panose="020B0604020202020204" pitchFamily="34" charset="0"/>
          </a:endParaRPr>
        </a:p>
      </dgm:t>
    </dgm:pt>
    <dgm:pt modelId="{F60ECD7F-B34D-4B42-BAAF-FB066F076C85}" type="sibTrans" cxnId="{A2A5D90F-EB86-4352-871E-2B8AEC1BDFFC}">
      <dgm:prSet/>
      <dgm:spPr/>
      <dgm:t>
        <a:bodyPr/>
        <a:lstStyle/>
        <a:p>
          <a:endParaRPr lang="en-US" b="0">
            <a:latin typeface="Arial" panose="020B0604020202020204" pitchFamily="34" charset="0"/>
            <a:cs typeface="Arial" panose="020B0604020202020204" pitchFamily="34" charset="0"/>
          </a:endParaRPr>
        </a:p>
      </dgm:t>
    </dgm:pt>
    <dgm:pt modelId="{1AF52823-F1BC-4D50-9A68-91746F4AF546}">
      <dgm:prSet custT="1"/>
      <dgm:spPr/>
      <dgm:t>
        <a:bodyPr/>
        <a:lstStyle/>
        <a:p>
          <a:pPr>
            <a:lnSpc>
              <a:spcPct val="100000"/>
            </a:lnSpc>
          </a:pPr>
          <a:r>
            <a:rPr lang="en-US" sz="1200" b="0" dirty="0">
              <a:latin typeface="Arial" panose="020B0604020202020204" pitchFamily="34" charset="0"/>
              <a:cs typeface="Arial" panose="020B0604020202020204" pitchFamily="34" charset="0"/>
            </a:rPr>
            <a:t>Tweets are like raw ‘diamonds’: we can use powerful tools to extract useful information from these raw data.</a:t>
          </a:r>
        </a:p>
      </dgm:t>
    </dgm:pt>
    <dgm:pt modelId="{33102C6A-A02E-4F19-9F9D-965FF8567323}" type="parTrans" cxnId="{C95C65B5-D424-4DD5-81AC-A7FD5F6E73DB}">
      <dgm:prSet/>
      <dgm:spPr/>
      <dgm:t>
        <a:bodyPr/>
        <a:lstStyle/>
        <a:p>
          <a:endParaRPr lang="en-US" b="0">
            <a:latin typeface="Arial" panose="020B0604020202020204" pitchFamily="34" charset="0"/>
            <a:cs typeface="Arial" panose="020B0604020202020204" pitchFamily="34" charset="0"/>
          </a:endParaRPr>
        </a:p>
      </dgm:t>
    </dgm:pt>
    <dgm:pt modelId="{43575945-E126-4BE4-B587-7BBDAB656B85}" type="sibTrans" cxnId="{C95C65B5-D424-4DD5-81AC-A7FD5F6E73DB}">
      <dgm:prSet/>
      <dgm:spPr/>
      <dgm:t>
        <a:bodyPr/>
        <a:lstStyle/>
        <a:p>
          <a:endParaRPr lang="en-US" b="0">
            <a:latin typeface="Arial" panose="020B0604020202020204" pitchFamily="34" charset="0"/>
            <a:cs typeface="Arial" panose="020B0604020202020204" pitchFamily="34" charset="0"/>
          </a:endParaRPr>
        </a:p>
      </dgm:t>
    </dgm:pt>
    <dgm:pt modelId="{D4CE3A43-31D8-4845-8DB8-386EF274C2BA}" type="pres">
      <dgm:prSet presAssocID="{B62F8EB4-CC61-4409-8312-902B1095C392}" presName="root" presStyleCnt="0">
        <dgm:presLayoutVars>
          <dgm:dir/>
          <dgm:resizeHandles val="exact"/>
        </dgm:presLayoutVars>
      </dgm:prSet>
      <dgm:spPr/>
    </dgm:pt>
    <dgm:pt modelId="{661292EB-E361-4D1E-B42F-0816EF824C7E}" type="pres">
      <dgm:prSet presAssocID="{FDF73391-A19C-4D79-9E3E-77637B4BAFAB}" presName="compNode" presStyleCnt="0"/>
      <dgm:spPr/>
    </dgm:pt>
    <dgm:pt modelId="{1E1DBA42-EDE5-4A32-99F9-98CC37B5E1B7}" type="pres">
      <dgm:prSet presAssocID="{FDF73391-A19C-4D79-9E3E-77637B4BAFAB}" presName="bgRect" presStyleLbl="bgShp" presStyleIdx="0" presStyleCnt="2"/>
      <dgm:spPr/>
    </dgm:pt>
    <dgm:pt modelId="{F7965E5D-B0A3-4BD8-9731-31577D07C87A}" type="pres">
      <dgm:prSet presAssocID="{FDF73391-A19C-4D79-9E3E-77637B4BAF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54F5A8C-0A63-4346-9C92-1062893B7586}" type="pres">
      <dgm:prSet presAssocID="{FDF73391-A19C-4D79-9E3E-77637B4BAFAB}" presName="spaceRect" presStyleCnt="0"/>
      <dgm:spPr/>
    </dgm:pt>
    <dgm:pt modelId="{2C1F9E1A-AB19-447C-9517-F22B94127E0F}" type="pres">
      <dgm:prSet presAssocID="{FDF73391-A19C-4D79-9E3E-77637B4BAFAB}" presName="parTx" presStyleLbl="revTx" presStyleIdx="0" presStyleCnt="4">
        <dgm:presLayoutVars>
          <dgm:chMax val="0"/>
          <dgm:chPref val="0"/>
        </dgm:presLayoutVars>
      </dgm:prSet>
      <dgm:spPr/>
    </dgm:pt>
    <dgm:pt modelId="{7A90A29B-71E2-4299-AB83-D4557C15789B}" type="pres">
      <dgm:prSet presAssocID="{FDF73391-A19C-4D79-9E3E-77637B4BAFAB}" presName="desTx" presStyleLbl="revTx" presStyleIdx="1" presStyleCnt="4" custLinFactNeighborY="-8547">
        <dgm:presLayoutVars/>
      </dgm:prSet>
      <dgm:spPr/>
    </dgm:pt>
    <dgm:pt modelId="{B6F17F98-AB7E-4B94-8B30-D37595907674}" type="pres">
      <dgm:prSet presAssocID="{EB23761D-313E-4F9B-A7AE-669490DDC14A}" presName="sibTrans" presStyleCnt="0"/>
      <dgm:spPr/>
    </dgm:pt>
    <dgm:pt modelId="{FC90D418-BD73-4D7E-B67C-061996ECA5B5}" type="pres">
      <dgm:prSet presAssocID="{8236F122-4D3A-4ADA-9B2D-CC8CF90B9713}" presName="compNode" presStyleCnt="0"/>
      <dgm:spPr/>
    </dgm:pt>
    <dgm:pt modelId="{3E2B0487-F662-4183-83B1-7A723F03898B}" type="pres">
      <dgm:prSet presAssocID="{8236F122-4D3A-4ADA-9B2D-CC8CF90B9713}" presName="bgRect" presStyleLbl="bgShp" presStyleIdx="1" presStyleCnt="2"/>
      <dgm:spPr/>
    </dgm:pt>
    <dgm:pt modelId="{A77A9594-CC85-4792-A54A-8568977FA2F8}" type="pres">
      <dgm:prSet presAssocID="{8236F122-4D3A-4ADA-9B2D-CC8CF90B97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BB27001B-D383-43D6-993E-E7173D0C88E1}" type="pres">
      <dgm:prSet presAssocID="{8236F122-4D3A-4ADA-9B2D-CC8CF90B9713}" presName="spaceRect" presStyleCnt="0"/>
      <dgm:spPr/>
    </dgm:pt>
    <dgm:pt modelId="{F82FF6EF-13C4-494A-A004-D47551510807}" type="pres">
      <dgm:prSet presAssocID="{8236F122-4D3A-4ADA-9B2D-CC8CF90B9713}" presName="parTx" presStyleLbl="revTx" presStyleIdx="2" presStyleCnt="4">
        <dgm:presLayoutVars>
          <dgm:chMax val="0"/>
          <dgm:chPref val="0"/>
        </dgm:presLayoutVars>
      </dgm:prSet>
      <dgm:spPr/>
    </dgm:pt>
    <dgm:pt modelId="{F822B27C-9447-4EE0-AD63-4DC90626C583}" type="pres">
      <dgm:prSet presAssocID="{8236F122-4D3A-4ADA-9B2D-CC8CF90B9713}" presName="desTx" presStyleLbl="revTx" presStyleIdx="3" presStyleCnt="4" custLinFactNeighborX="274" custLinFactNeighborY="22348">
        <dgm:presLayoutVars/>
      </dgm:prSet>
      <dgm:spPr/>
    </dgm:pt>
  </dgm:ptLst>
  <dgm:cxnLst>
    <dgm:cxn modelId="{11C7E901-E7BE-400F-8AF1-9098217C5E47}" srcId="{B62F8EB4-CC61-4409-8312-902B1095C392}" destId="{FDF73391-A19C-4D79-9E3E-77637B4BAFAB}" srcOrd="0" destOrd="0" parTransId="{43785E46-51F7-4D9E-907E-AC08F6AA00BC}" sibTransId="{EB23761D-313E-4F9B-A7AE-669490DDC14A}"/>
    <dgm:cxn modelId="{A2A5D90F-EB86-4352-871E-2B8AEC1BDFFC}" srcId="{8236F122-4D3A-4ADA-9B2D-CC8CF90B9713}" destId="{1447CCBC-13B6-481D-8D4B-2DBA5DDE22BF}" srcOrd="1" destOrd="0" parTransId="{88FC4101-634E-445F-AA4B-AD0C3F5F0A56}" sibTransId="{F60ECD7F-B34D-4B42-BAAF-FB066F076C85}"/>
    <dgm:cxn modelId="{9B63F812-6127-4205-80F0-CC017CF20AB1}" srcId="{8236F122-4D3A-4ADA-9B2D-CC8CF90B9713}" destId="{FFDC741A-4C00-4A09-950D-A785E9257905}" srcOrd="0" destOrd="0" parTransId="{0888FDCC-753C-47D1-99C7-13353E6EBD38}" sibTransId="{D865277E-ADD0-45B8-A692-F5AA86F43CA7}"/>
    <dgm:cxn modelId="{9F7AC114-1428-F448-AEAF-85E1BBFDBFE5}" type="presOf" srcId="{FFDC741A-4C00-4A09-950D-A785E9257905}" destId="{F822B27C-9447-4EE0-AD63-4DC90626C583}" srcOrd="0" destOrd="0" presId="urn:microsoft.com/office/officeart/2018/2/layout/IconVerticalSolidList"/>
    <dgm:cxn modelId="{716CAF40-A9F6-A447-B4F8-CB45AA7B3C76}" type="presOf" srcId="{8236F122-4D3A-4ADA-9B2D-CC8CF90B9713}" destId="{F82FF6EF-13C4-494A-A004-D47551510807}" srcOrd="0" destOrd="0" presId="urn:microsoft.com/office/officeart/2018/2/layout/IconVerticalSolidList"/>
    <dgm:cxn modelId="{0AFAB354-0472-4346-925E-57BE819BFDFD}" srcId="{FDF73391-A19C-4D79-9E3E-77637B4BAFAB}" destId="{23B7D577-96BF-4AE8-8642-0F453CFF5732}" srcOrd="0" destOrd="0" parTransId="{423663E0-EE37-43C9-9990-2678499E4F4B}" sibTransId="{936C1210-463C-44A8-B089-5433555DC7F0}"/>
    <dgm:cxn modelId="{8EAF0258-D27F-468E-BE97-912A37624EE0}" srcId="{B62F8EB4-CC61-4409-8312-902B1095C392}" destId="{8236F122-4D3A-4ADA-9B2D-CC8CF90B9713}" srcOrd="1" destOrd="0" parTransId="{F0F5333B-8277-4083-A50E-64FD3130C8A4}" sibTransId="{8B8320BC-D162-4B59-B504-AF96D6A62BA2}"/>
    <dgm:cxn modelId="{83956868-708F-49A0-840F-2B990F5720A7}" srcId="{FDF73391-A19C-4D79-9E3E-77637B4BAFAB}" destId="{24F99702-890C-49DA-9C92-7E89C945E32B}" srcOrd="1" destOrd="0" parTransId="{010D6A36-CA56-44EF-B1E9-BF16BAC4EEE7}" sibTransId="{0D0EAC43-E9DB-4120-8653-5D67E4786644}"/>
    <dgm:cxn modelId="{5F06A969-39E4-ED42-8A72-0E3FA1444E87}" type="presOf" srcId="{24F99702-890C-49DA-9C92-7E89C945E32B}" destId="{7A90A29B-71E2-4299-AB83-D4557C15789B}" srcOrd="0" destOrd="1" presId="urn:microsoft.com/office/officeart/2018/2/layout/IconVerticalSolidList"/>
    <dgm:cxn modelId="{3A3FF77D-D0BD-4242-B101-7D97601B770C}" type="presOf" srcId="{1AF52823-F1BC-4D50-9A68-91746F4AF546}" destId="{F822B27C-9447-4EE0-AD63-4DC90626C583}" srcOrd="0" destOrd="2" presId="urn:microsoft.com/office/officeart/2018/2/layout/IconVerticalSolidList"/>
    <dgm:cxn modelId="{C95C65B5-D424-4DD5-81AC-A7FD5F6E73DB}" srcId="{8236F122-4D3A-4ADA-9B2D-CC8CF90B9713}" destId="{1AF52823-F1BC-4D50-9A68-91746F4AF546}" srcOrd="2" destOrd="0" parTransId="{33102C6A-A02E-4F19-9F9D-965FF8567323}" sibTransId="{43575945-E126-4BE4-B587-7BBDAB656B85}"/>
    <dgm:cxn modelId="{3A7B43B7-967A-C04E-BFB8-A49E46ACCCEF}" type="presOf" srcId="{B62F8EB4-CC61-4409-8312-902B1095C392}" destId="{D4CE3A43-31D8-4845-8DB8-386EF274C2BA}" srcOrd="0" destOrd="0" presId="urn:microsoft.com/office/officeart/2018/2/layout/IconVerticalSolidList"/>
    <dgm:cxn modelId="{266AEABA-9B74-9F4B-96B3-A12661DBD0F0}" type="presOf" srcId="{FDF73391-A19C-4D79-9E3E-77637B4BAFAB}" destId="{2C1F9E1A-AB19-447C-9517-F22B94127E0F}" srcOrd="0" destOrd="0" presId="urn:microsoft.com/office/officeart/2018/2/layout/IconVerticalSolidList"/>
    <dgm:cxn modelId="{D754E9C9-56E3-6F42-869B-761B62216B1D}" type="presOf" srcId="{1447CCBC-13B6-481D-8D4B-2DBA5DDE22BF}" destId="{F822B27C-9447-4EE0-AD63-4DC90626C583}" srcOrd="0" destOrd="1" presId="urn:microsoft.com/office/officeart/2018/2/layout/IconVerticalSolidList"/>
    <dgm:cxn modelId="{18BAEEEA-61B8-3C48-AD23-F6B382FCAB82}" type="presOf" srcId="{23B7D577-96BF-4AE8-8642-0F453CFF5732}" destId="{7A90A29B-71E2-4299-AB83-D4557C15789B}" srcOrd="0" destOrd="0" presId="urn:microsoft.com/office/officeart/2018/2/layout/IconVerticalSolidList"/>
    <dgm:cxn modelId="{8F30CD9F-D7DB-FA4C-B70D-016FBDD2807D}" type="presParOf" srcId="{D4CE3A43-31D8-4845-8DB8-386EF274C2BA}" destId="{661292EB-E361-4D1E-B42F-0816EF824C7E}" srcOrd="0" destOrd="0" presId="urn:microsoft.com/office/officeart/2018/2/layout/IconVerticalSolidList"/>
    <dgm:cxn modelId="{7CEE2A36-C030-A44F-9915-E8C38B619B4E}" type="presParOf" srcId="{661292EB-E361-4D1E-B42F-0816EF824C7E}" destId="{1E1DBA42-EDE5-4A32-99F9-98CC37B5E1B7}" srcOrd="0" destOrd="0" presId="urn:microsoft.com/office/officeart/2018/2/layout/IconVerticalSolidList"/>
    <dgm:cxn modelId="{5299080A-D3DB-F749-BAC7-7205154CF4CA}" type="presParOf" srcId="{661292EB-E361-4D1E-B42F-0816EF824C7E}" destId="{F7965E5D-B0A3-4BD8-9731-31577D07C87A}" srcOrd="1" destOrd="0" presId="urn:microsoft.com/office/officeart/2018/2/layout/IconVerticalSolidList"/>
    <dgm:cxn modelId="{1E4052FB-D5DD-E246-B621-9F1FA9719808}" type="presParOf" srcId="{661292EB-E361-4D1E-B42F-0816EF824C7E}" destId="{254F5A8C-0A63-4346-9C92-1062893B7586}" srcOrd="2" destOrd="0" presId="urn:microsoft.com/office/officeart/2018/2/layout/IconVerticalSolidList"/>
    <dgm:cxn modelId="{DE013D48-E20B-2F4A-A648-980B3034CD0F}" type="presParOf" srcId="{661292EB-E361-4D1E-B42F-0816EF824C7E}" destId="{2C1F9E1A-AB19-447C-9517-F22B94127E0F}" srcOrd="3" destOrd="0" presId="urn:microsoft.com/office/officeart/2018/2/layout/IconVerticalSolidList"/>
    <dgm:cxn modelId="{070BE401-7713-054F-8165-083AF636775D}" type="presParOf" srcId="{661292EB-E361-4D1E-B42F-0816EF824C7E}" destId="{7A90A29B-71E2-4299-AB83-D4557C15789B}" srcOrd="4" destOrd="0" presId="urn:microsoft.com/office/officeart/2018/2/layout/IconVerticalSolidList"/>
    <dgm:cxn modelId="{E3AA52AA-1A43-8A42-B646-5A82A79A3DB7}" type="presParOf" srcId="{D4CE3A43-31D8-4845-8DB8-386EF274C2BA}" destId="{B6F17F98-AB7E-4B94-8B30-D37595907674}" srcOrd="1" destOrd="0" presId="urn:microsoft.com/office/officeart/2018/2/layout/IconVerticalSolidList"/>
    <dgm:cxn modelId="{06ED2F21-737A-2A45-B21D-717EFB050F36}" type="presParOf" srcId="{D4CE3A43-31D8-4845-8DB8-386EF274C2BA}" destId="{FC90D418-BD73-4D7E-B67C-061996ECA5B5}" srcOrd="2" destOrd="0" presId="urn:microsoft.com/office/officeart/2018/2/layout/IconVerticalSolidList"/>
    <dgm:cxn modelId="{4C3F02C4-9AE0-0B45-B4DF-1FA290E722B1}" type="presParOf" srcId="{FC90D418-BD73-4D7E-B67C-061996ECA5B5}" destId="{3E2B0487-F662-4183-83B1-7A723F03898B}" srcOrd="0" destOrd="0" presId="urn:microsoft.com/office/officeart/2018/2/layout/IconVerticalSolidList"/>
    <dgm:cxn modelId="{AF069A93-2F27-7243-8690-0598890971C6}" type="presParOf" srcId="{FC90D418-BD73-4D7E-B67C-061996ECA5B5}" destId="{A77A9594-CC85-4792-A54A-8568977FA2F8}" srcOrd="1" destOrd="0" presId="urn:microsoft.com/office/officeart/2018/2/layout/IconVerticalSolidList"/>
    <dgm:cxn modelId="{CAF755A3-E671-BF42-AAA7-82936456865A}" type="presParOf" srcId="{FC90D418-BD73-4D7E-B67C-061996ECA5B5}" destId="{BB27001B-D383-43D6-993E-E7173D0C88E1}" srcOrd="2" destOrd="0" presId="urn:microsoft.com/office/officeart/2018/2/layout/IconVerticalSolidList"/>
    <dgm:cxn modelId="{99C963EF-F7D4-8F45-BAA0-D59044A09043}" type="presParOf" srcId="{FC90D418-BD73-4D7E-B67C-061996ECA5B5}" destId="{F82FF6EF-13C4-494A-A004-D47551510807}" srcOrd="3" destOrd="0" presId="urn:microsoft.com/office/officeart/2018/2/layout/IconVerticalSolidList"/>
    <dgm:cxn modelId="{9635C1F2-3083-214C-9BE6-D159DED2CCE5}" type="presParOf" srcId="{FC90D418-BD73-4D7E-B67C-061996ECA5B5}" destId="{F822B27C-9447-4EE0-AD63-4DC90626C58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A43FF6-21DA-44D4-BCFF-83E53B6201BB}" type="doc">
      <dgm:prSet loTypeId="urn:microsoft.com/office/officeart/2005/8/layout/vProcess5" loCatId="process" qsTypeId="urn:microsoft.com/office/officeart/2005/8/quickstyle/simple1" qsCatId="simple" csTypeId="urn:microsoft.com/office/officeart/2005/8/colors/accent3_2" csCatId="accent3" phldr="1"/>
      <dgm:spPr/>
      <dgm:t>
        <a:bodyPr/>
        <a:lstStyle/>
        <a:p>
          <a:endParaRPr lang="en-US"/>
        </a:p>
      </dgm:t>
    </dgm:pt>
    <dgm:pt modelId="{C3F59088-D776-4EBB-8EC4-9E06BA2AECC6}">
      <dgm:prSet custT="1"/>
      <dgm:spPr/>
      <dgm:t>
        <a:bodyPr/>
        <a:lstStyle/>
        <a:p>
          <a:r>
            <a:rPr lang="en-US" sz="1400" dirty="0">
              <a:latin typeface="Arial" panose="020B0604020202020204" pitchFamily="34" charset="0"/>
              <a:cs typeface="Arial" panose="020B0604020202020204" pitchFamily="34" charset="0"/>
            </a:rPr>
            <a:t>Our classifiers came back with rather good accuracy across all four. Among all models, Logistic Regression has the best performance. However, to effectively use this model as a way to detect new, relevant disaster to report on, the accuracy needs to be higher because the cost of false information is high.</a:t>
          </a:r>
        </a:p>
      </dgm:t>
    </dgm:pt>
    <dgm:pt modelId="{1D38F6C0-6DCA-4B1E-A1B8-072A829BEBEE}" type="parTrans" cxnId="{A076F6DD-A2FD-4906-B631-4AF4054F0A1B}">
      <dgm:prSet/>
      <dgm:spPr/>
      <dgm:t>
        <a:bodyPr/>
        <a:lstStyle/>
        <a:p>
          <a:endParaRPr lang="en-US"/>
        </a:p>
      </dgm:t>
    </dgm:pt>
    <dgm:pt modelId="{E0414697-C748-4725-AA63-1FFADFA7EFE4}" type="sibTrans" cxnId="{A076F6DD-A2FD-4906-B631-4AF4054F0A1B}">
      <dgm:prSet/>
      <dgm:spPr/>
      <dgm:t>
        <a:bodyPr/>
        <a:lstStyle/>
        <a:p>
          <a:endParaRPr lang="en-US">
            <a:latin typeface="Arial" panose="020B0604020202020204" pitchFamily="34" charset="0"/>
            <a:cs typeface="Arial" panose="020B0604020202020204" pitchFamily="34" charset="0"/>
          </a:endParaRPr>
        </a:p>
      </dgm:t>
    </dgm:pt>
    <dgm:pt modelId="{39442E05-230E-4C40-BC7A-5DADD383C9A7}">
      <dgm:prSet custT="1"/>
      <dgm:spPr/>
      <dgm:t>
        <a:bodyPr/>
        <a:lstStyle/>
        <a:p>
          <a:r>
            <a:rPr lang="en-US" sz="1400" dirty="0">
              <a:latin typeface="Arial" panose="020B0604020202020204" pitchFamily="34" charset="0"/>
              <a:cs typeface="Arial" panose="020B0604020202020204" pitchFamily="34" charset="0"/>
            </a:rPr>
            <a:t>One possible setback to our twitter model disaster is the twitter word limit. Twitter sets the word limit at 140 words so tweets are short and hence it is hard to mine valuable information. For example, someone writing about something being lit up could either means a very “fun”/”lit” party or an actual fire.</a:t>
          </a:r>
        </a:p>
      </dgm:t>
    </dgm:pt>
    <dgm:pt modelId="{1C60AF89-2756-4C46-A3FE-1ADA90F1666B}" type="parTrans" cxnId="{97D26524-8934-4CE2-8B46-614DCFBD2C8C}">
      <dgm:prSet/>
      <dgm:spPr/>
      <dgm:t>
        <a:bodyPr/>
        <a:lstStyle/>
        <a:p>
          <a:endParaRPr lang="en-US"/>
        </a:p>
      </dgm:t>
    </dgm:pt>
    <dgm:pt modelId="{CDAC94CA-FDE3-4A69-BFBE-86B2D68D9B75}" type="sibTrans" cxnId="{97D26524-8934-4CE2-8B46-614DCFBD2C8C}">
      <dgm:prSet/>
      <dgm:spPr/>
      <dgm:t>
        <a:bodyPr/>
        <a:lstStyle/>
        <a:p>
          <a:endParaRPr lang="en-US">
            <a:latin typeface="Arial" panose="020B0604020202020204" pitchFamily="34" charset="0"/>
            <a:cs typeface="Arial" panose="020B0604020202020204" pitchFamily="34" charset="0"/>
          </a:endParaRPr>
        </a:p>
      </dgm:t>
    </dgm:pt>
    <dgm:pt modelId="{A79C4710-E72E-48DD-B23F-973C350CADF6}">
      <dgm:prSet custT="1"/>
      <dgm:spPr/>
      <dgm:t>
        <a:bodyPr/>
        <a:lstStyle/>
        <a:p>
          <a:r>
            <a:rPr lang="en-US" sz="1400" dirty="0">
              <a:latin typeface="Arial" panose="020B0604020202020204" pitchFamily="34" charset="0"/>
              <a:cs typeface="Arial" panose="020B0604020202020204" pitchFamily="34" charset="0"/>
            </a:rPr>
            <a:t>Sentiment analysis showed a more negative sentiment versus not relevant tweet. However, the difference isn’t big.</a:t>
          </a:r>
        </a:p>
      </dgm:t>
    </dgm:pt>
    <dgm:pt modelId="{1D464725-0C9C-4F2D-B587-E3190DFF2AAA}" type="parTrans" cxnId="{36E27B0E-0672-43E5-9423-3C9009AAAE0C}">
      <dgm:prSet/>
      <dgm:spPr/>
      <dgm:t>
        <a:bodyPr/>
        <a:lstStyle/>
        <a:p>
          <a:endParaRPr lang="en-US"/>
        </a:p>
      </dgm:t>
    </dgm:pt>
    <dgm:pt modelId="{6CFF2469-0F7C-4BC8-86B7-F430E652EED1}" type="sibTrans" cxnId="{36E27B0E-0672-43E5-9423-3C9009AAAE0C}">
      <dgm:prSet/>
      <dgm:spPr/>
      <dgm:t>
        <a:bodyPr/>
        <a:lstStyle/>
        <a:p>
          <a:endParaRPr lang="en-US"/>
        </a:p>
      </dgm:t>
    </dgm:pt>
    <dgm:pt modelId="{486C3D1C-849E-8649-93E3-222F2027C05E}" type="pres">
      <dgm:prSet presAssocID="{7CA43FF6-21DA-44D4-BCFF-83E53B6201BB}" presName="outerComposite" presStyleCnt="0">
        <dgm:presLayoutVars>
          <dgm:chMax val="5"/>
          <dgm:dir/>
          <dgm:resizeHandles val="exact"/>
        </dgm:presLayoutVars>
      </dgm:prSet>
      <dgm:spPr/>
    </dgm:pt>
    <dgm:pt modelId="{5DEA9B79-B8BF-564F-9346-227F08D00CCE}" type="pres">
      <dgm:prSet presAssocID="{7CA43FF6-21DA-44D4-BCFF-83E53B6201BB}" presName="dummyMaxCanvas" presStyleCnt="0">
        <dgm:presLayoutVars/>
      </dgm:prSet>
      <dgm:spPr/>
    </dgm:pt>
    <dgm:pt modelId="{04670B5C-F2AF-4841-A733-4E39AF076871}" type="pres">
      <dgm:prSet presAssocID="{7CA43FF6-21DA-44D4-BCFF-83E53B6201BB}" presName="ThreeNodes_1" presStyleLbl="node1" presStyleIdx="0" presStyleCnt="3" custScaleX="106267" custScaleY="125702" custLinFactNeighborX="1532" custLinFactNeighborY="-1555">
        <dgm:presLayoutVars>
          <dgm:bulletEnabled val="1"/>
        </dgm:presLayoutVars>
      </dgm:prSet>
      <dgm:spPr/>
    </dgm:pt>
    <dgm:pt modelId="{D9FB2C91-B4D6-3C4D-9630-67F878236CA0}" type="pres">
      <dgm:prSet presAssocID="{7CA43FF6-21DA-44D4-BCFF-83E53B6201BB}" presName="ThreeNodes_2" presStyleLbl="node1" presStyleIdx="1" presStyleCnt="3" custScaleY="120263" custLinFactNeighborX="0" custLinFactNeighborY="14307">
        <dgm:presLayoutVars>
          <dgm:bulletEnabled val="1"/>
        </dgm:presLayoutVars>
      </dgm:prSet>
      <dgm:spPr/>
    </dgm:pt>
    <dgm:pt modelId="{3669A94D-381D-124B-8F8E-DBA2DD7A05A7}" type="pres">
      <dgm:prSet presAssocID="{7CA43FF6-21DA-44D4-BCFF-83E53B6201BB}" presName="ThreeNodes_3" presStyleLbl="node1" presStyleIdx="2" presStyleCnt="3" custScaleY="79511" custLinFactNeighborX="-1171" custLinFactNeighborY="26676">
        <dgm:presLayoutVars>
          <dgm:bulletEnabled val="1"/>
        </dgm:presLayoutVars>
      </dgm:prSet>
      <dgm:spPr/>
    </dgm:pt>
    <dgm:pt modelId="{046842B5-695E-2A49-A8EB-D593E03AA290}" type="pres">
      <dgm:prSet presAssocID="{7CA43FF6-21DA-44D4-BCFF-83E53B6201BB}" presName="ThreeConn_1-2" presStyleLbl="fgAccFollowNode1" presStyleIdx="0" presStyleCnt="2">
        <dgm:presLayoutVars>
          <dgm:bulletEnabled val="1"/>
        </dgm:presLayoutVars>
      </dgm:prSet>
      <dgm:spPr/>
    </dgm:pt>
    <dgm:pt modelId="{0B722A8E-1961-AB4D-9465-436E3AB23AC7}" type="pres">
      <dgm:prSet presAssocID="{7CA43FF6-21DA-44D4-BCFF-83E53B6201BB}" presName="ThreeConn_2-3" presStyleLbl="fgAccFollowNode1" presStyleIdx="1" presStyleCnt="2" custLinFactNeighborX="17949" custLinFactNeighborY="45592">
        <dgm:presLayoutVars>
          <dgm:bulletEnabled val="1"/>
        </dgm:presLayoutVars>
      </dgm:prSet>
      <dgm:spPr/>
    </dgm:pt>
    <dgm:pt modelId="{701E67ED-2134-D242-B5C1-F31FFF10E7D7}" type="pres">
      <dgm:prSet presAssocID="{7CA43FF6-21DA-44D4-BCFF-83E53B6201BB}" presName="ThreeNodes_1_text" presStyleLbl="node1" presStyleIdx="2" presStyleCnt="3">
        <dgm:presLayoutVars>
          <dgm:bulletEnabled val="1"/>
        </dgm:presLayoutVars>
      </dgm:prSet>
      <dgm:spPr/>
    </dgm:pt>
    <dgm:pt modelId="{ACF0C830-93B7-0546-AAC9-6850D7816073}" type="pres">
      <dgm:prSet presAssocID="{7CA43FF6-21DA-44D4-BCFF-83E53B6201BB}" presName="ThreeNodes_2_text" presStyleLbl="node1" presStyleIdx="2" presStyleCnt="3">
        <dgm:presLayoutVars>
          <dgm:bulletEnabled val="1"/>
        </dgm:presLayoutVars>
      </dgm:prSet>
      <dgm:spPr/>
    </dgm:pt>
    <dgm:pt modelId="{7B606160-EE9A-DF46-BDB0-BC1B03053D91}" type="pres">
      <dgm:prSet presAssocID="{7CA43FF6-21DA-44D4-BCFF-83E53B6201BB}" presName="ThreeNodes_3_text" presStyleLbl="node1" presStyleIdx="2" presStyleCnt="3">
        <dgm:presLayoutVars>
          <dgm:bulletEnabled val="1"/>
        </dgm:presLayoutVars>
      </dgm:prSet>
      <dgm:spPr/>
    </dgm:pt>
  </dgm:ptLst>
  <dgm:cxnLst>
    <dgm:cxn modelId="{B8B45107-2DE1-6944-8E1A-0195CBA3D8B3}" type="presOf" srcId="{E0414697-C748-4725-AA63-1FFADFA7EFE4}" destId="{046842B5-695E-2A49-A8EB-D593E03AA290}" srcOrd="0" destOrd="0" presId="urn:microsoft.com/office/officeart/2005/8/layout/vProcess5"/>
    <dgm:cxn modelId="{36E27B0E-0672-43E5-9423-3C9009AAAE0C}" srcId="{7CA43FF6-21DA-44D4-BCFF-83E53B6201BB}" destId="{A79C4710-E72E-48DD-B23F-973C350CADF6}" srcOrd="2" destOrd="0" parTransId="{1D464725-0C9C-4F2D-B587-E3190DFF2AAA}" sibTransId="{6CFF2469-0F7C-4BC8-86B7-F430E652EED1}"/>
    <dgm:cxn modelId="{97D26524-8934-4CE2-8B46-614DCFBD2C8C}" srcId="{7CA43FF6-21DA-44D4-BCFF-83E53B6201BB}" destId="{39442E05-230E-4C40-BC7A-5DADD383C9A7}" srcOrd="1" destOrd="0" parTransId="{1C60AF89-2756-4C46-A3FE-1ADA90F1666B}" sibTransId="{CDAC94CA-FDE3-4A69-BFBE-86B2D68D9B75}"/>
    <dgm:cxn modelId="{24855B2C-B61F-E34F-884F-01BE4DEFB5CC}" type="presOf" srcId="{39442E05-230E-4C40-BC7A-5DADD383C9A7}" destId="{ACF0C830-93B7-0546-AAC9-6850D7816073}" srcOrd="1" destOrd="0" presId="urn:microsoft.com/office/officeart/2005/8/layout/vProcess5"/>
    <dgm:cxn modelId="{A5ED9331-C84A-4945-98D5-D1C5198C18C3}" type="presOf" srcId="{7CA43FF6-21DA-44D4-BCFF-83E53B6201BB}" destId="{486C3D1C-849E-8649-93E3-222F2027C05E}" srcOrd="0" destOrd="0" presId="urn:microsoft.com/office/officeart/2005/8/layout/vProcess5"/>
    <dgm:cxn modelId="{DFA4D942-0B4E-A24B-912C-FAB641AFFEF3}" type="presOf" srcId="{A79C4710-E72E-48DD-B23F-973C350CADF6}" destId="{7B606160-EE9A-DF46-BDB0-BC1B03053D91}" srcOrd="1" destOrd="0" presId="urn:microsoft.com/office/officeart/2005/8/layout/vProcess5"/>
    <dgm:cxn modelId="{63E7434E-CE54-404A-BEBF-B1A6B1AFE208}" type="presOf" srcId="{39442E05-230E-4C40-BC7A-5DADD383C9A7}" destId="{D9FB2C91-B4D6-3C4D-9630-67F878236CA0}" srcOrd="0" destOrd="0" presId="urn:microsoft.com/office/officeart/2005/8/layout/vProcess5"/>
    <dgm:cxn modelId="{7DB5F54F-0934-2E43-A6F1-6AF519F7FDA4}" type="presOf" srcId="{C3F59088-D776-4EBB-8EC4-9E06BA2AECC6}" destId="{701E67ED-2134-D242-B5C1-F31FFF10E7D7}" srcOrd="1" destOrd="0" presId="urn:microsoft.com/office/officeart/2005/8/layout/vProcess5"/>
    <dgm:cxn modelId="{2331E25A-C4C7-244A-A531-60C65D4D0A22}" type="presOf" srcId="{A79C4710-E72E-48DD-B23F-973C350CADF6}" destId="{3669A94D-381D-124B-8F8E-DBA2DD7A05A7}" srcOrd="0" destOrd="0" presId="urn:microsoft.com/office/officeart/2005/8/layout/vProcess5"/>
    <dgm:cxn modelId="{25A19AB2-AEC5-6145-BB7E-027AAAB55940}" type="presOf" srcId="{C3F59088-D776-4EBB-8EC4-9E06BA2AECC6}" destId="{04670B5C-F2AF-4841-A733-4E39AF076871}" srcOrd="0" destOrd="0" presId="urn:microsoft.com/office/officeart/2005/8/layout/vProcess5"/>
    <dgm:cxn modelId="{46ABA2D1-F1EE-554E-BB67-16BE3EAA2313}" type="presOf" srcId="{CDAC94CA-FDE3-4A69-BFBE-86B2D68D9B75}" destId="{0B722A8E-1961-AB4D-9465-436E3AB23AC7}" srcOrd="0" destOrd="0" presId="urn:microsoft.com/office/officeart/2005/8/layout/vProcess5"/>
    <dgm:cxn modelId="{A076F6DD-A2FD-4906-B631-4AF4054F0A1B}" srcId="{7CA43FF6-21DA-44D4-BCFF-83E53B6201BB}" destId="{C3F59088-D776-4EBB-8EC4-9E06BA2AECC6}" srcOrd="0" destOrd="0" parTransId="{1D38F6C0-6DCA-4B1E-A1B8-072A829BEBEE}" sibTransId="{E0414697-C748-4725-AA63-1FFADFA7EFE4}"/>
    <dgm:cxn modelId="{FE6AB062-1011-214C-AB7D-975CAD00F320}" type="presParOf" srcId="{486C3D1C-849E-8649-93E3-222F2027C05E}" destId="{5DEA9B79-B8BF-564F-9346-227F08D00CCE}" srcOrd="0" destOrd="0" presId="urn:microsoft.com/office/officeart/2005/8/layout/vProcess5"/>
    <dgm:cxn modelId="{2A294B69-AD9A-6842-BC92-D858F93AA50D}" type="presParOf" srcId="{486C3D1C-849E-8649-93E3-222F2027C05E}" destId="{04670B5C-F2AF-4841-A733-4E39AF076871}" srcOrd="1" destOrd="0" presId="urn:microsoft.com/office/officeart/2005/8/layout/vProcess5"/>
    <dgm:cxn modelId="{D06978B0-7042-7F4A-8C0E-1AE234C7C1F4}" type="presParOf" srcId="{486C3D1C-849E-8649-93E3-222F2027C05E}" destId="{D9FB2C91-B4D6-3C4D-9630-67F878236CA0}" srcOrd="2" destOrd="0" presId="urn:microsoft.com/office/officeart/2005/8/layout/vProcess5"/>
    <dgm:cxn modelId="{576BDE3E-F616-F142-9C9D-862193DC6964}" type="presParOf" srcId="{486C3D1C-849E-8649-93E3-222F2027C05E}" destId="{3669A94D-381D-124B-8F8E-DBA2DD7A05A7}" srcOrd="3" destOrd="0" presId="urn:microsoft.com/office/officeart/2005/8/layout/vProcess5"/>
    <dgm:cxn modelId="{43AA4D81-223B-8240-97FC-0C78CBF3442E}" type="presParOf" srcId="{486C3D1C-849E-8649-93E3-222F2027C05E}" destId="{046842B5-695E-2A49-A8EB-D593E03AA290}" srcOrd="4" destOrd="0" presId="urn:microsoft.com/office/officeart/2005/8/layout/vProcess5"/>
    <dgm:cxn modelId="{E3EFCD6C-B2AA-574F-B6AF-51EC6C2B8B29}" type="presParOf" srcId="{486C3D1C-849E-8649-93E3-222F2027C05E}" destId="{0B722A8E-1961-AB4D-9465-436E3AB23AC7}" srcOrd="5" destOrd="0" presId="urn:microsoft.com/office/officeart/2005/8/layout/vProcess5"/>
    <dgm:cxn modelId="{27366B15-9A4A-6F46-9DE3-84AFFBE7919B}" type="presParOf" srcId="{486C3D1C-849E-8649-93E3-222F2027C05E}" destId="{701E67ED-2134-D242-B5C1-F31FFF10E7D7}" srcOrd="6" destOrd="0" presId="urn:microsoft.com/office/officeart/2005/8/layout/vProcess5"/>
    <dgm:cxn modelId="{2ABE9F8C-117E-2D40-A156-15B07DF450E8}" type="presParOf" srcId="{486C3D1C-849E-8649-93E3-222F2027C05E}" destId="{ACF0C830-93B7-0546-AAC9-6850D7816073}" srcOrd="7" destOrd="0" presId="urn:microsoft.com/office/officeart/2005/8/layout/vProcess5"/>
    <dgm:cxn modelId="{41DA632D-DF91-C341-848F-64C15AF1AEB8}" type="presParOf" srcId="{486C3D1C-849E-8649-93E3-222F2027C05E}" destId="{7B606160-EE9A-DF46-BDB0-BC1B03053D9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E79336-34BD-4DC1-84D9-A0BC51F783C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6F3EF1E-3E03-44D2-9AE0-EC1E279900E4}">
      <dgm:prSet/>
      <dgm:spPr/>
      <dgm:t>
        <a:bodyPr/>
        <a:lstStyle/>
        <a:p>
          <a:r>
            <a:rPr lang="en-US"/>
            <a:t>The model with the best accuracy is logistic regression. </a:t>
          </a:r>
        </a:p>
      </dgm:t>
    </dgm:pt>
    <dgm:pt modelId="{529BE2F3-6E4B-4B36-BFFB-278C34159091}" type="parTrans" cxnId="{EA6E6F4A-3978-40E0-9843-7DCA97297C4F}">
      <dgm:prSet/>
      <dgm:spPr/>
      <dgm:t>
        <a:bodyPr/>
        <a:lstStyle/>
        <a:p>
          <a:endParaRPr lang="en-US"/>
        </a:p>
      </dgm:t>
    </dgm:pt>
    <dgm:pt modelId="{BC010438-1BF0-4BE2-9B0D-9BB1A27FFF83}" type="sibTrans" cxnId="{EA6E6F4A-3978-40E0-9843-7DCA97297C4F}">
      <dgm:prSet/>
      <dgm:spPr/>
      <dgm:t>
        <a:bodyPr/>
        <a:lstStyle/>
        <a:p>
          <a:endParaRPr lang="en-US"/>
        </a:p>
      </dgm:t>
    </dgm:pt>
    <dgm:pt modelId="{61731369-4C35-4635-8724-E2B65812F375}">
      <dgm:prSet/>
      <dgm:spPr/>
      <dgm:t>
        <a:bodyPr/>
        <a:lstStyle/>
        <a:p>
          <a:r>
            <a:rPr lang="en-US"/>
            <a:t>There is potential to scale this up to detect real-life disaster leads for news reporting. News reporter could run this in conjunction with twitter API to fetch real-time tweets to identify if there is any disaster worth looking into.</a:t>
          </a:r>
        </a:p>
      </dgm:t>
    </dgm:pt>
    <dgm:pt modelId="{238738EB-4665-46BC-9881-C550EA1A1619}" type="parTrans" cxnId="{014ABD2A-38CF-4A2E-99E1-004CE1B806CA}">
      <dgm:prSet/>
      <dgm:spPr/>
      <dgm:t>
        <a:bodyPr/>
        <a:lstStyle/>
        <a:p>
          <a:endParaRPr lang="en-US"/>
        </a:p>
      </dgm:t>
    </dgm:pt>
    <dgm:pt modelId="{B6BFCDC4-C53F-4140-8476-5F95CF04907E}" type="sibTrans" cxnId="{014ABD2A-38CF-4A2E-99E1-004CE1B806CA}">
      <dgm:prSet/>
      <dgm:spPr/>
      <dgm:t>
        <a:bodyPr/>
        <a:lstStyle/>
        <a:p>
          <a:endParaRPr lang="en-US"/>
        </a:p>
      </dgm:t>
    </dgm:pt>
    <dgm:pt modelId="{33755DD1-D7DE-413E-B8F7-6871C335F1F0}">
      <dgm:prSet/>
      <dgm:spPr/>
      <dgm:t>
        <a:bodyPr/>
        <a:lstStyle/>
        <a:p>
          <a:r>
            <a:rPr lang="en-US" dirty="0"/>
            <a:t>The current sample we are running on (7,000 tweets) are rather small compared to the amount of tweets being produced per day (millions). We could look into training the model with more data points to see if it could increase the accuracy. </a:t>
          </a:r>
        </a:p>
      </dgm:t>
    </dgm:pt>
    <dgm:pt modelId="{99A05AAD-D429-45A4-A94C-8D74E186594D}" type="parTrans" cxnId="{BD9DB707-CE72-408A-B214-B071C1433268}">
      <dgm:prSet/>
      <dgm:spPr/>
      <dgm:t>
        <a:bodyPr/>
        <a:lstStyle/>
        <a:p>
          <a:endParaRPr lang="en-US"/>
        </a:p>
      </dgm:t>
    </dgm:pt>
    <dgm:pt modelId="{5AFD82F6-826E-4061-BAC6-5418434F7EE7}" type="sibTrans" cxnId="{BD9DB707-CE72-408A-B214-B071C1433268}">
      <dgm:prSet/>
      <dgm:spPr/>
      <dgm:t>
        <a:bodyPr/>
        <a:lstStyle/>
        <a:p>
          <a:endParaRPr lang="en-US"/>
        </a:p>
      </dgm:t>
    </dgm:pt>
    <dgm:pt modelId="{D23D45F5-B4EA-4257-BA1E-48A81AE3CD10}" type="pres">
      <dgm:prSet presAssocID="{EEE79336-34BD-4DC1-84D9-A0BC51F783C6}" presName="root" presStyleCnt="0">
        <dgm:presLayoutVars>
          <dgm:dir/>
          <dgm:resizeHandles val="exact"/>
        </dgm:presLayoutVars>
      </dgm:prSet>
      <dgm:spPr/>
    </dgm:pt>
    <dgm:pt modelId="{58C00468-C21C-4C9F-A0B3-6E983FA351DA}" type="pres">
      <dgm:prSet presAssocID="{76F3EF1E-3E03-44D2-9AE0-EC1E279900E4}" presName="compNode" presStyleCnt="0"/>
      <dgm:spPr/>
    </dgm:pt>
    <dgm:pt modelId="{F63975F3-0716-4CB5-849F-627959C413DF}" type="pres">
      <dgm:prSet presAssocID="{76F3EF1E-3E03-44D2-9AE0-EC1E279900E4}" presName="bgRect" presStyleLbl="bgShp" presStyleIdx="0" presStyleCnt="3"/>
      <dgm:spPr/>
    </dgm:pt>
    <dgm:pt modelId="{0316E8EF-472D-422F-974A-827431579CDC}" type="pres">
      <dgm:prSet presAssocID="{76F3EF1E-3E03-44D2-9AE0-EC1E279900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D8CD9273-889B-45E8-BDE9-1394637E881C}" type="pres">
      <dgm:prSet presAssocID="{76F3EF1E-3E03-44D2-9AE0-EC1E279900E4}" presName="spaceRect" presStyleCnt="0"/>
      <dgm:spPr/>
    </dgm:pt>
    <dgm:pt modelId="{E922BCCF-60C3-4124-AD72-D36DB07A1695}" type="pres">
      <dgm:prSet presAssocID="{76F3EF1E-3E03-44D2-9AE0-EC1E279900E4}" presName="parTx" presStyleLbl="revTx" presStyleIdx="0" presStyleCnt="3">
        <dgm:presLayoutVars>
          <dgm:chMax val="0"/>
          <dgm:chPref val="0"/>
        </dgm:presLayoutVars>
      </dgm:prSet>
      <dgm:spPr/>
    </dgm:pt>
    <dgm:pt modelId="{4134F316-9675-4128-A645-A16A2E46A464}" type="pres">
      <dgm:prSet presAssocID="{BC010438-1BF0-4BE2-9B0D-9BB1A27FFF83}" presName="sibTrans" presStyleCnt="0"/>
      <dgm:spPr/>
    </dgm:pt>
    <dgm:pt modelId="{33BB4593-4166-4DE1-90F1-7EDA0C1F2F5B}" type="pres">
      <dgm:prSet presAssocID="{61731369-4C35-4635-8724-E2B65812F375}" presName="compNode" presStyleCnt="0"/>
      <dgm:spPr/>
    </dgm:pt>
    <dgm:pt modelId="{0B0B4FE9-78F5-4390-9EBC-10A51A73401B}" type="pres">
      <dgm:prSet presAssocID="{61731369-4C35-4635-8724-E2B65812F375}" presName="bgRect" presStyleLbl="bgShp" presStyleIdx="1" presStyleCnt="3"/>
      <dgm:spPr/>
    </dgm:pt>
    <dgm:pt modelId="{AA79AB5C-C016-475B-984A-02A2FF6FF7B6}" type="pres">
      <dgm:prSet presAssocID="{61731369-4C35-4635-8724-E2B65812F3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43C05DAE-4C54-4696-9FBB-E52D2BDE51F8}" type="pres">
      <dgm:prSet presAssocID="{61731369-4C35-4635-8724-E2B65812F375}" presName="spaceRect" presStyleCnt="0"/>
      <dgm:spPr/>
    </dgm:pt>
    <dgm:pt modelId="{28DE3F37-E350-404B-8580-89F456397168}" type="pres">
      <dgm:prSet presAssocID="{61731369-4C35-4635-8724-E2B65812F375}" presName="parTx" presStyleLbl="revTx" presStyleIdx="1" presStyleCnt="3">
        <dgm:presLayoutVars>
          <dgm:chMax val="0"/>
          <dgm:chPref val="0"/>
        </dgm:presLayoutVars>
      </dgm:prSet>
      <dgm:spPr/>
    </dgm:pt>
    <dgm:pt modelId="{A3652716-36F7-4A50-9B1B-7B83C9D5EA74}" type="pres">
      <dgm:prSet presAssocID="{B6BFCDC4-C53F-4140-8476-5F95CF04907E}" presName="sibTrans" presStyleCnt="0"/>
      <dgm:spPr/>
    </dgm:pt>
    <dgm:pt modelId="{4D299F6F-C876-4AE0-BFD6-CC0812CE82E2}" type="pres">
      <dgm:prSet presAssocID="{33755DD1-D7DE-413E-B8F7-6871C335F1F0}" presName="compNode" presStyleCnt="0"/>
      <dgm:spPr/>
    </dgm:pt>
    <dgm:pt modelId="{7F73E05C-A663-4753-AE6F-F2B948A1F33C}" type="pres">
      <dgm:prSet presAssocID="{33755DD1-D7DE-413E-B8F7-6871C335F1F0}" presName="bgRect" presStyleLbl="bgShp" presStyleIdx="2" presStyleCnt="3"/>
      <dgm:spPr/>
    </dgm:pt>
    <dgm:pt modelId="{BF981E3D-B0EA-4C09-BACF-16AF61895BD2}" type="pres">
      <dgm:prSet presAssocID="{33755DD1-D7DE-413E-B8F7-6871C335F1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CCF41E5B-0788-4485-B9CF-82CEDA60159C}" type="pres">
      <dgm:prSet presAssocID="{33755DD1-D7DE-413E-B8F7-6871C335F1F0}" presName="spaceRect" presStyleCnt="0"/>
      <dgm:spPr/>
    </dgm:pt>
    <dgm:pt modelId="{50D93581-64C2-4AE4-91E4-FB66A5B727F3}" type="pres">
      <dgm:prSet presAssocID="{33755DD1-D7DE-413E-B8F7-6871C335F1F0}" presName="parTx" presStyleLbl="revTx" presStyleIdx="2" presStyleCnt="3">
        <dgm:presLayoutVars>
          <dgm:chMax val="0"/>
          <dgm:chPref val="0"/>
        </dgm:presLayoutVars>
      </dgm:prSet>
      <dgm:spPr/>
    </dgm:pt>
  </dgm:ptLst>
  <dgm:cxnLst>
    <dgm:cxn modelId="{BD9DB707-CE72-408A-B214-B071C1433268}" srcId="{EEE79336-34BD-4DC1-84D9-A0BC51F783C6}" destId="{33755DD1-D7DE-413E-B8F7-6871C335F1F0}" srcOrd="2" destOrd="0" parTransId="{99A05AAD-D429-45A4-A94C-8D74E186594D}" sibTransId="{5AFD82F6-826E-4061-BAC6-5418434F7EE7}"/>
    <dgm:cxn modelId="{E3335B22-BB8C-48DF-A920-101F89201CFC}" type="presOf" srcId="{76F3EF1E-3E03-44D2-9AE0-EC1E279900E4}" destId="{E922BCCF-60C3-4124-AD72-D36DB07A1695}" srcOrd="0" destOrd="0" presId="urn:microsoft.com/office/officeart/2018/2/layout/IconVerticalSolidList"/>
    <dgm:cxn modelId="{014ABD2A-38CF-4A2E-99E1-004CE1B806CA}" srcId="{EEE79336-34BD-4DC1-84D9-A0BC51F783C6}" destId="{61731369-4C35-4635-8724-E2B65812F375}" srcOrd="1" destOrd="0" parTransId="{238738EB-4665-46BC-9881-C550EA1A1619}" sibTransId="{B6BFCDC4-C53F-4140-8476-5F95CF04907E}"/>
    <dgm:cxn modelId="{EA6E6F4A-3978-40E0-9843-7DCA97297C4F}" srcId="{EEE79336-34BD-4DC1-84D9-A0BC51F783C6}" destId="{76F3EF1E-3E03-44D2-9AE0-EC1E279900E4}" srcOrd="0" destOrd="0" parTransId="{529BE2F3-6E4B-4B36-BFFB-278C34159091}" sibTransId="{BC010438-1BF0-4BE2-9B0D-9BB1A27FFF83}"/>
    <dgm:cxn modelId="{9ABD6989-BC3A-446A-9A00-2D4AE51BC72E}" type="presOf" srcId="{61731369-4C35-4635-8724-E2B65812F375}" destId="{28DE3F37-E350-404B-8580-89F456397168}" srcOrd="0" destOrd="0" presId="urn:microsoft.com/office/officeart/2018/2/layout/IconVerticalSolidList"/>
    <dgm:cxn modelId="{FE3C52B8-42D4-4C4C-BE00-00734BD709DE}" type="presOf" srcId="{33755DD1-D7DE-413E-B8F7-6871C335F1F0}" destId="{50D93581-64C2-4AE4-91E4-FB66A5B727F3}" srcOrd="0" destOrd="0" presId="urn:microsoft.com/office/officeart/2018/2/layout/IconVerticalSolidList"/>
    <dgm:cxn modelId="{E59918F1-31F6-477D-8BCD-D5EEA7F17ADF}" type="presOf" srcId="{EEE79336-34BD-4DC1-84D9-A0BC51F783C6}" destId="{D23D45F5-B4EA-4257-BA1E-48A81AE3CD10}" srcOrd="0" destOrd="0" presId="urn:microsoft.com/office/officeart/2018/2/layout/IconVerticalSolidList"/>
    <dgm:cxn modelId="{F3C7A0B4-85F3-4EAE-BD5E-C87E352B9F02}" type="presParOf" srcId="{D23D45F5-B4EA-4257-BA1E-48A81AE3CD10}" destId="{58C00468-C21C-4C9F-A0B3-6E983FA351DA}" srcOrd="0" destOrd="0" presId="urn:microsoft.com/office/officeart/2018/2/layout/IconVerticalSolidList"/>
    <dgm:cxn modelId="{944B1378-6A08-497A-87D3-3C275C0D8AE3}" type="presParOf" srcId="{58C00468-C21C-4C9F-A0B3-6E983FA351DA}" destId="{F63975F3-0716-4CB5-849F-627959C413DF}" srcOrd="0" destOrd="0" presId="urn:microsoft.com/office/officeart/2018/2/layout/IconVerticalSolidList"/>
    <dgm:cxn modelId="{E43C3D5E-48AD-4F81-AAAD-1BAC580EEDD1}" type="presParOf" srcId="{58C00468-C21C-4C9F-A0B3-6E983FA351DA}" destId="{0316E8EF-472D-422F-974A-827431579CDC}" srcOrd="1" destOrd="0" presId="urn:microsoft.com/office/officeart/2018/2/layout/IconVerticalSolidList"/>
    <dgm:cxn modelId="{25F69D99-109F-4245-8951-43F2C9141DF6}" type="presParOf" srcId="{58C00468-C21C-4C9F-A0B3-6E983FA351DA}" destId="{D8CD9273-889B-45E8-BDE9-1394637E881C}" srcOrd="2" destOrd="0" presId="urn:microsoft.com/office/officeart/2018/2/layout/IconVerticalSolidList"/>
    <dgm:cxn modelId="{5A32E8E4-8C8B-4EE7-8370-02A98BC12C26}" type="presParOf" srcId="{58C00468-C21C-4C9F-A0B3-6E983FA351DA}" destId="{E922BCCF-60C3-4124-AD72-D36DB07A1695}" srcOrd="3" destOrd="0" presId="urn:microsoft.com/office/officeart/2018/2/layout/IconVerticalSolidList"/>
    <dgm:cxn modelId="{1904A25A-75BA-4DC9-973E-A3D6E037C596}" type="presParOf" srcId="{D23D45F5-B4EA-4257-BA1E-48A81AE3CD10}" destId="{4134F316-9675-4128-A645-A16A2E46A464}" srcOrd="1" destOrd="0" presId="urn:microsoft.com/office/officeart/2018/2/layout/IconVerticalSolidList"/>
    <dgm:cxn modelId="{7C56C0E0-BA1E-4CC2-A7F9-C8D98E9C1CAB}" type="presParOf" srcId="{D23D45F5-B4EA-4257-BA1E-48A81AE3CD10}" destId="{33BB4593-4166-4DE1-90F1-7EDA0C1F2F5B}" srcOrd="2" destOrd="0" presId="urn:microsoft.com/office/officeart/2018/2/layout/IconVerticalSolidList"/>
    <dgm:cxn modelId="{7FDE26D0-AE93-4F74-8D09-AFEE102FD9E5}" type="presParOf" srcId="{33BB4593-4166-4DE1-90F1-7EDA0C1F2F5B}" destId="{0B0B4FE9-78F5-4390-9EBC-10A51A73401B}" srcOrd="0" destOrd="0" presId="urn:microsoft.com/office/officeart/2018/2/layout/IconVerticalSolidList"/>
    <dgm:cxn modelId="{9C4369C1-C54F-4E7E-9DB0-F4A3BB7B31F8}" type="presParOf" srcId="{33BB4593-4166-4DE1-90F1-7EDA0C1F2F5B}" destId="{AA79AB5C-C016-475B-984A-02A2FF6FF7B6}" srcOrd="1" destOrd="0" presId="urn:microsoft.com/office/officeart/2018/2/layout/IconVerticalSolidList"/>
    <dgm:cxn modelId="{6B158F3A-6057-49E5-812C-A752C2BF24F7}" type="presParOf" srcId="{33BB4593-4166-4DE1-90F1-7EDA0C1F2F5B}" destId="{43C05DAE-4C54-4696-9FBB-E52D2BDE51F8}" srcOrd="2" destOrd="0" presId="urn:microsoft.com/office/officeart/2018/2/layout/IconVerticalSolidList"/>
    <dgm:cxn modelId="{11D9A33A-5EB3-49D0-A5D5-047B2CE2929F}" type="presParOf" srcId="{33BB4593-4166-4DE1-90F1-7EDA0C1F2F5B}" destId="{28DE3F37-E350-404B-8580-89F456397168}" srcOrd="3" destOrd="0" presId="urn:microsoft.com/office/officeart/2018/2/layout/IconVerticalSolidList"/>
    <dgm:cxn modelId="{85EF0DDA-BFCD-4898-A504-A6CA1747015B}" type="presParOf" srcId="{D23D45F5-B4EA-4257-BA1E-48A81AE3CD10}" destId="{A3652716-36F7-4A50-9B1B-7B83C9D5EA74}" srcOrd="3" destOrd="0" presId="urn:microsoft.com/office/officeart/2018/2/layout/IconVerticalSolidList"/>
    <dgm:cxn modelId="{47E51C0A-5130-4CBD-82EC-EE53B02F0708}" type="presParOf" srcId="{D23D45F5-B4EA-4257-BA1E-48A81AE3CD10}" destId="{4D299F6F-C876-4AE0-BFD6-CC0812CE82E2}" srcOrd="4" destOrd="0" presId="urn:microsoft.com/office/officeart/2018/2/layout/IconVerticalSolidList"/>
    <dgm:cxn modelId="{9328D127-CB84-476D-A980-ACB2C5808552}" type="presParOf" srcId="{4D299F6F-C876-4AE0-BFD6-CC0812CE82E2}" destId="{7F73E05C-A663-4753-AE6F-F2B948A1F33C}" srcOrd="0" destOrd="0" presId="urn:microsoft.com/office/officeart/2018/2/layout/IconVerticalSolidList"/>
    <dgm:cxn modelId="{0BDFD733-7F68-476E-B27B-D09663177AAA}" type="presParOf" srcId="{4D299F6F-C876-4AE0-BFD6-CC0812CE82E2}" destId="{BF981E3D-B0EA-4C09-BACF-16AF61895BD2}" srcOrd="1" destOrd="0" presId="urn:microsoft.com/office/officeart/2018/2/layout/IconVerticalSolidList"/>
    <dgm:cxn modelId="{A2F7BDD4-D89B-490D-9306-66C41F8A8A8A}" type="presParOf" srcId="{4D299F6F-C876-4AE0-BFD6-CC0812CE82E2}" destId="{CCF41E5B-0788-4485-B9CF-82CEDA60159C}" srcOrd="2" destOrd="0" presId="urn:microsoft.com/office/officeart/2018/2/layout/IconVerticalSolidList"/>
    <dgm:cxn modelId="{A00320D4-B0D5-4145-B173-EED6BE636299}" type="presParOf" srcId="{4D299F6F-C876-4AE0-BFD6-CC0812CE82E2}" destId="{50D93581-64C2-4AE4-91E4-FB66A5B727F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DBA42-EDE5-4A32-99F9-98CC37B5E1B7}">
      <dsp:nvSpPr>
        <dsp:cNvPr id="0" name=""/>
        <dsp:cNvSpPr/>
      </dsp:nvSpPr>
      <dsp:spPr>
        <a:xfrm>
          <a:off x="0" y="393057"/>
          <a:ext cx="8056846" cy="7883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965E5D-B0A3-4BD8-9731-31577D07C87A}">
      <dsp:nvSpPr>
        <dsp:cNvPr id="0" name=""/>
        <dsp:cNvSpPr/>
      </dsp:nvSpPr>
      <dsp:spPr>
        <a:xfrm>
          <a:off x="238468" y="570430"/>
          <a:ext cx="434003" cy="4335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1F9E1A-AB19-447C-9517-F22B94127E0F}">
      <dsp:nvSpPr>
        <dsp:cNvPr id="0" name=""/>
        <dsp:cNvSpPr/>
      </dsp:nvSpPr>
      <dsp:spPr>
        <a:xfrm>
          <a:off x="910940" y="393057"/>
          <a:ext cx="3625580" cy="789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13" tIns="83513" rIns="83513" bIns="83513" numCol="1" spcCol="1270" anchor="ctr" anchorCtr="0">
          <a:noAutofit/>
        </a:bodyPr>
        <a:lstStyle/>
        <a:p>
          <a:pPr marL="0" lvl="0" indent="0" algn="l" defTabSz="622300">
            <a:lnSpc>
              <a:spcPct val="100000"/>
            </a:lnSpc>
            <a:spcBef>
              <a:spcPct val="0"/>
            </a:spcBef>
            <a:spcAft>
              <a:spcPct val="35000"/>
            </a:spcAft>
            <a:buNone/>
          </a:pPr>
          <a:r>
            <a:rPr lang="en-US" sz="1400" b="0" kern="1200" dirty="0">
              <a:latin typeface="Arial" panose="020B0604020202020204" pitchFamily="34" charset="0"/>
              <a:cs typeface="Arial" panose="020B0604020202020204" pitchFamily="34" charset="0"/>
            </a:rPr>
            <a:t>Research questions: </a:t>
          </a:r>
          <a:r>
            <a:rPr lang="en-US" sz="1400" b="0" i="1" kern="1200" dirty="0">
              <a:latin typeface="Arial" panose="020B0604020202020204" pitchFamily="34" charset="0"/>
              <a:cs typeface="Arial" panose="020B0604020202020204" pitchFamily="34" charset="0"/>
            </a:rPr>
            <a:t>Can we detect real-time disaster happening based on analyzing real-time Twitter feed?</a:t>
          </a:r>
        </a:p>
      </dsp:txBody>
      <dsp:txXfrm>
        <a:off x="910940" y="393057"/>
        <a:ext cx="3625580" cy="789096"/>
      </dsp:txXfrm>
    </dsp:sp>
    <dsp:sp modelId="{7A90A29B-71E2-4299-AB83-D4557C15789B}">
      <dsp:nvSpPr>
        <dsp:cNvPr id="0" name=""/>
        <dsp:cNvSpPr/>
      </dsp:nvSpPr>
      <dsp:spPr>
        <a:xfrm>
          <a:off x="4536520" y="325679"/>
          <a:ext cx="3518543" cy="78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31" tIns="83431" rIns="83431" bIns="83431" numCol="1" spcCol="1270" anchor="ctr" anchorCtr="0">
          <a:noAutofit/>
        </a:bodyPr>
        <a:lstStyle/>
        <a:p>
          <a:pPr marL="0" lvl="0" indent="0" algn="l" defTabSz="533400">
            <a:lnSpc>
              <a:spcPct val="100000"/>
            </a:lnSpc>
            <a:spcBef>
              <a:spcPct val="0"/>
            </a:spcBef>
            <a:spcAft>
              <a:spcPct val="35000"/>
            </a:spcAft>
            <a:buNone/>
          </a:pPr>
          <a:r>
            <a:rPr lang="en-US" sz="1200" b="0" kern="1200" dirty="0">
              <a:latin typeface="Arial" panose="020B0604020202020204" pitchFamily="34" charset="0"/>
              <a:cs typeface="Arial" panose="020B0604020202020204" pitchFamily="34" charset="0"/>
            </a:rPr>
            <a:t>With proper data pre-processing, we can train our classifier to identify the difference between ‘Relevant’ and ‘Not relevant’ (binary classifier).</a:t>
          </a:r>
        </a:p>
        <a:p>
          <a:pPr marL="0" lvl="0" indent="0" algn="l" defTabSz="533400">
            <a:lnSpc>
              <a:spcPct val="100000"/>
            </a:lnSpc>
            <a:spcBef>
              <a:spcPct val="0"/>
            </a:spcBef>
            <a:spcAft>
              <a:spcPct val="35000"/>
            </a:spcAft>
            <a:buNone/>
          </a:pPr>
          <a:r>
            <a:rPr lang="en-US" sz="1200" b="0" kern="1200" dirty="0">
              <a:latin typeface="Arial" panose="020B0604020202020204" pitchFamily="34" charset="0"/>
              <a:cs typeface="Arial" panose="020B0604020202020204" pitchFamily="34" charset="0"/>
            </a:rPr>
            <a:t>We can detect sentiment of ‘Relevant’ and ‘Not relevant’ tweet</a:t>
          </a:r>
        </a:p>
      </dsp:txBody>
      <dsp:txXfrm>
        <a:off x="4536520" y="325679"/>
        <a:ext cx="3518543" cy="788325"/>
      </dsp:txXfrm>
    </dsp:sp>
    <dsp:sp modelId="{3E2B0487-F662-4183-83B1-7A723F03898B}">
      <dsp:nvSpPr>
        <dsp:cNvPr id="0" name=""/>
        <dsp:cNvSpPr/>
      </dsp:nvSpPr>
      <dsp:spPr>
        <a:xfrm>
          <a:off x="0" y="1373450"/>
          <a:ext cx="8056846" cy="7883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A9594-CC85-4792-A54A-8568977FA2F8}">
      <dsp:nvSpPr>
        <dsp:cNvPr id="0" name=""/>
        <dsp:cNvSpPr/>
      </dsp:nvSpPr>
      <dsp:spPr>
        <a:xfrm>
          <a:off x="238468" y="1550823"/>
          <a:ext cx="434003" cy="4335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2FF6EF-13C4-494A-A004-D47551510807}">
      <dsp:nvSpPr>
        <dsp:cNvPr id="0" name=""/>
        <dsp:cNvSpPr/>
      </dsp:nvSpPr>
      <dsp:spPr>
        <a:xfrm>
          <a:off x="910940" y="1373450"/>
          <a:ext cx="3625580" cy="789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513" tIns="83513" rIns="83513" bIns="83513" numCol="1" spcCol="1270" anchor="ctr" anchorCtr="0">
          <a:noAutofit/>
        </a:bodyPr>
        <a:lstStyle/>
        <a:p>
          <a:pPr marL="0" lvl="0" indent="0" algn="l" defTabSz="622300">
            <a:lnSpc>
              <a:spcPct val="100000"/>
            </a:lnSpc>
            <a:spcBef>
              <a:spcPct val="0"/>
            </a:spcBef>
            <a:spcAft>
              <a:spcPct val="35000"/>
            </a:spcAft>
            <a:buNone/>
          </a:pPr>
          <a:r>
            <a:rPr lang="en-US" sz="1400" b="0" kern="1200">
              <a:latin typeface="Arial" panose="020B0604020202020204" pitchFamily="34" charset="0"/>
              <a:cs typeface="Arial" panose="020B0604020202020204" pitchFamily="34" charset="0"/>
            </a:rPr>
            <a:t>Why it’s important</a:t>
          </a:r>
        </a:p>
      </dsp:txBody>
      <dsp:txXfrm>
        <a:off x="910940" y="1373450"/>
        <a:ext cx="3625580" cy="789096"/>
      </dsp:txXfrm>
    </dsp:sp>
    <dsp:sp modelId="{F822B27C-9447-4EE0-AD63-4DC90626C583}">
      <dsp:nvSpPr>
        <dsp:cNvPr id="0" name=""/>
        <dsp:cNvSpPr/>
      </dsp:nvSpPr>
      <dsp:spPr>
        <a:xfrm>
          <a:off x="4538302" y="1549625"/>
          <a:ext cx="3518543" cy="78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31" tIns="83431" rIns="83431" bIns="83431" numCol="1" spcCol="1270" anchor="ctr" anchorCtr="0">
          <a:noAutofit/>
        </a:bodyPr>
        <a:lstStyle/>
        <a:p>
          <a:pPr marL="0" lvl="0" indent="0" algn="l" defTabSz="533400">
            <a:lnSpc>
              <a:spcPct val="100000"/>
            </a:lnSpc>
            <a:spcBef>
              <a:spcPct val="0"/>
            </a:spcBef>
            <a:spcAft>
              <a:spcPct val="35000"/>
            </a:spcAft>
            <a:buNone/>
          </a:pPr>
          <a:r>
            <a:rPr lang="en-US" sz="1200" b="0" kern="1200" dirty="0">
              <a:latin typeface="Arial" panose="020B0604020202020204" pitchFamily="34" charset="0"/>
              <a:cs typeface="Arial" panose="020B0604020202020204" pitchFamily="34" charset="0"/>
            </a:rPr>
            <a:t>Twitter is a platform with 126 million users</a:t>
          </a:r>
        </a:p>
        <a:p>
          <a:pPr marL="0" lvl="0" indent="0" algn="l" defTabSz="533400">
            <a:lnSpc>
              <a:spcPct val="100000"/>
            </a:lnSpc>
            <a:spcBef>
              <a:spcPct val="0"/>
            </a:spcBef>
            <a:spcAft>
              <a:spcPct val="35000"/>
            </a:spcAft>
            <a:buNone/>
          </a:pPr>
          <a:r>
            <a:rPr lang="en-US" sz="1200" b="0" kern="1200" dirty="0">
              <a:latin typeface="Arial" panose="020B0604020202020204" pitchFamily="34" charset="0"/>
              <a:cs typeface="Arial" panose="020B0604020202020204" pitchFamily="34" charset="0"/>
            </a:rPr>
            <a:t>Every second 6,000 tweets delivered on Twitter in real time.</a:t>
          </a:r>
        </a:p>
        <a:p>
          <a:pPr marL="0" lvl="0" indent="0" algn="l" defTabSz="533400">
            <a:lnSpc>
              <a:spcPct val="100000"/>
            </a:lnSpc>
            <a:spcBef>
              <a:spcPct val="0"/>
            </a:spcBef>
            <a:spcAft>
              <a:spcPct val="35000"/>
            </a:spcAft>
            <a:buNone/>
          </a:pPr>
          <a:r>
            <a:rPr lang="en-US" sz="1200" b="0" kern="1200" dirty="0">
              <a:latin typeface="Arial" panose="020B0604020202020204" pitchFamily="34" charset="0"/>
              <a:cs typeface="Arial" panose="020B0604020202020204" pitchFamily="34" charset="0"/>
            </a:rPr>
            <a:t>Tweets are like raw ‘diamonds’: we can use powerful tools to extract useful information from these raw data.</a:t>
          </a:r>
        </a:p>
      </dsp:txBody>
      <dsp:txXfrm>
        <a:off x="4538302" y="1549625"/>
        <a:ext cx="3518543" cy="7883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70B5C-F2AF-4841-A733-4E39AF076871}">
      <dsp:nvSpPr>
        <dsp:cNvPr id="0" name=""/>
        <dsp:cNvSpPr/>
      </dsp:nvSpPr>
      <dsp:spPr>
        <a:xfrm>
          <a:off x="-2273" y="-57056"/>
          <a:ext cx="6951742" cy="11161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Our classifiers came back with rather good accuracy across all four. Among all models, Logistic Regression has the best performance. However, to effectively use this model as a way to detect new, relevant disaster to report on, the accuracy needs to be higher because the cost of false information is high.</a:t>
          </a:r>
        </a:p>
      </dsp:txBody>
      <dsp:txXfrm>
        <a:off x="30419" y="-24364"/>
        <a:ext cx="5923395" cy="1050812"/>
      </dsp:txXfrm>
    </dsp:sp>
    <dsp:sp modelId="{D9FB2C91-B4D6-3C4D-9630-67F878236CA0}">
      <dsp:nvSpPr>
        <dsp:cNvPr id="0" name=""/>
        <dsp:cNvSpPr/>
      </dsp:nvSpPr>
      <dsp:spPr>
        <a:xfrm>
          <a:off x="679708" y="1130098"/>
          <a:ext cx="6541770" cy="10678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One possible setback to our twitter model disaster is the twitter word limit. Twitter sets the word limit at 140 words so tweets are short and hence it is hard to mine valuable information. For example, someone writing about something being lit up could either means a very “fun”/”lit” party or an actual fire.</a:t>
          </a:r>
        </a:p>
      </dsp:txBody>
      <dsp:txXfrm>
        <a:off x="710986" y="1161376"/>
        <a:ext cx="5324818" cy="1005343"/>
      </dsp:txXfrm>
    </dsp:sp>
    <dsp:sp modelId="{3669A94D-381D-124B-8F8E-DBA2DD7A05A7}">
      <dsp:nvSpPr>
        <dsp:cNvPr id="0" name=""/>
        <dsp:cNvSpPr/>
      </dsp:nvSpPr>
      <dsp:spPr>
        <a:xfrm>
          <a:off x="1180319" y="2253866"/>
          <a:ext cx="6541770" cy="70603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Sentiment analysis showed a more negative sentiment versus not relevant tweet. However, the difference isn’t big.</a:t>
          </a:r>
        </a:p>
      </dsp:txBody>
      <dsp:txXfrm>
        <a:off x="1200998" y="2274545"/>
        <a:ext cx="5346016" cy="664675"/>
      </dsp:txXfrm>
    </dsp:sp>
    <dsp:sp modelId="{046842B5-695E-2A49-A8EB-D593E03AA290}">
      <dsp:nvSpPr>
        <dsp:cNvPr id="0" name=""/>
        <dsp:cNvSpPr/>
      </dsp:nvSpPr>
      <dsp:spPr>
        <a:xfrm>
          <a:off x="6067082" y="730433"/>
          <a:ext cx="577180" cy="577180"/>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latin typeface="Arial" panose="020B0604020202020204" pitchFamily="34" charset="0"/>
            <a:cs typeface="Arial" panose="020B0604020202020204" pitchFamily="34" charset="0"/>
          </a:endParaRPr>
        </a:p>
      </dsp:txBody>
      <dsp:txXfrm>
        <a:off x="6196948" y="730433"/>
        <a:ext cx="317449" cy="434328"/>
      </dsp:txXfrm>
    </dsp:sp>
    <dsp:sp modelId="{0B722A8E-1961-AB4D-9465-436E3AB23AC7}">
      <dsp:nvSpPr>
        <dsp:cNvPr id="0" name=""/>
        <dsp:cNvSpPr/>
      </dsp:nvSpPr>
      <dsp:spPr>
        <a:xfrm>
          <a:off x="6747895" y="2023627"/>
          <a:ext cx="577180" cy="577180"/>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latin typeface="Arial" panose="020B0604020202020204" pitchFamily="34" charset="0"/>
            <a:cs typeface="Arial" panose="020B0604020202020204" pitchFamily="34" charset="0"/>
          </a:endParaRPr>
        </a:p>
      </dsp:txBody>
      <dsp:txXfrm>
        <a:off x="6877761" y="2023627"/>
        <a:ext cx="317449" cy="434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975F3-0716-4CB5-849F-627959C413DF}">
      <dsp:nvSpPr>
        <dsp:cNvPr id="0" name=""/>
        <dsp:cNvSpPr/>
      </dsp:nvSpPr>
      <dsp:spPr>
        <a:xfrm>
          <a:off x="0" y="4083"/>
          <a:ext cx="4958089" cy="12110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6E8EF-472D-422F-974A-827431579CDC}">
      <dsp:nvSpPr>
        <dsp:cNvPr id="0" name=""/>
        <dsp:cNvSpPr/>
      </dsp:nvSpPr>
      <dsp:spPr>
        <a:xfrm>
          <a:off x="366340" y="276568"/>
          <a:ext cx="666725" cy="6660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22BCCF-60C3-4124-AD72-D36DB07A1695}">
      <dsp:nvSpPr>
        <dsp:cNvPr id="0" name=""/>
        <dsp:cNvSpPr/>
      </dsp:nvSpPr>
      <dsp:spPr>
        <a:xfrm>
          <a:off x="1399406" y="4083"/>
          <a:ext cx="3447390" cy="121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94" tIns="128294" rIns="128294" bIns="128294" numCol="1" spcCol="1270" anchor="ctr" anchorCtr="0">
          <a:noAutofit/>
        </a:bodyPr>
        <a:lstStyle/>
        <a:p>
          <a:pPr marL="0" lvl="0" indent="0" algn="l" defTabSz="622300">
            <a:lnSpc>
              <a:spcPct val="90000"/>
            </a:lnSpc>
            <a:spcBef>
              <a:spcPct val="0"/>
            </a:spcBef>
            <a:spcAft>
              <a:spcPct val="35000"/>
            </a:spcAft>
            <a:buNone/>
          </a:pPr>
          <a:r>
            <a:rPr lang="en-US" sz="1400" kern="1200"/>
            <a:t>The model with the best accuracy is logistic regression. </a:t>
          </a:r>
        </a:p>
      </dsp:txBody>
      <dsp:txXfrm>
        <a:off x="1399406" y="4083"/>
        <a:ext cx="3447390" cy="1212227"/>
      </dsp:txXfrm>
    </dsp:sp>
    <dsp:sp modelId="{0B0B4FE9-78F5-4390-9EBC-10A51A73401B}">
      <dsp:nvSpPr>
        <dsp:cNvPr id="0" name=""/>
        <dsp:cNvSpPr/>
      </dsp:nvSpPr>
      <dsp:spPr>
        <a:xfrm>
          <a:off x="0" y="1485695"/>
          <a:ext cx="4958089" cy="12110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9AB5C-C016-475B-984A-02A2FF6FF7B6}">
      <dsp:nvSpPr>
        <dsp:cNvPr id="0" name=""/>
        <dsp:cNvSpPr/>
      </dsp:nvSpPr>
      <dsp:spPr>
        <a:xfrm>
          <a:off x="366340" y="1758180"/>
          <a:ext cx="666725" cy="6660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DE3F37-E350-404B-8580-89F456397168}">
      <dsp:nvSpPr>
        <dsp:cNvPr id="0" name=""/>
        <dsp:cNvSpPr/>
      </dsp:nvSpPr>
      <dsp:spPr>
        <a:xfrm>
          <a:off x="1399406" y="1485695"/>
          <a:ext cx="3447390" cy="121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94" tIns="128294" rIns="128294" bIns="128294" numCol="1" spcCol="1270" anchor="ctr" anchorCtr="0">
          <a:noAutofit/>
        </a:bodyPr>
        <a:lstStyle/>
        <a:p>
          <a:pPr marL="0" lvl="0" indent="0" algn="l" defTabSz="622300">
            <a:lnSpc>
              <a:spcPct val="90000"/>
            </a:lnSpc>
            <a:spcBef>
              <a:spcPct val="0"/>
            </a:spcBef>
            <a:spcAft>
              <a:spcPct val="35000"/>
            </a:spcAft>
            <a:buNone/>
          </a:pPr>
          <a:r>
            <a:rPr lang="en-US" sz="1400" kern="1200"/>
            <a:t>There is potential to scale this up to detect real-life disaster leads for news reporting. News reporter could run this in conjunction with twitter API to fetch real-time tweets to identify if there is any disaster worth looking into.</a:t>
          </a:r>
        </a:p>
      </dsp:txBody>
      <dsp:txXfrm>
        <a:off x="1399406" y="1485695"/>
        <a:ext cx="3447390" cy="1212227"/>
      </dsp:txXfrm>
    </dsp:sp>
    <dsp:sp modelId="{7F73E05C-A663-4753-AE6F-F2B948A1F33C}">
      <dsp:nvSpPr>
        <dsp:cNvPr id="0" name=""/>
        <dsp:cNvSpPr/>
      </dsp:nvSpPr>
      <dsp:spPr>
        <a:xfrm>
          <a:off x="0" y="2967306"/>
          <a:ext cx="4958089" cy="12110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81E3D-B0EA-4C09-BACF-16AF61895BD2}">
      <dsp:nvSpPr>
        <dsp:cNvPr id="0" name=""/>
        <dsp:cNvSpPr/>
      </dsp:nvSpPr>
      <dsp:spPr>
        <a:xfrm>
          <a:off x="366340" y="3239791"/>
          <a:ext cx="666725" cy="6660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D93581-64C2-4AE4-91E4-FB66A5B727F3}">
      <dsp:nvSpPr>
        <dsp:cNvPr id="0" name=""/>
        <dsp:cNvSpPr/>
      </dsp:nvSpPr>
      <dsp:spPr>
        <a:xfrm>
          <a:off x="1399406" y="2967306"/>
          <a:ext cx="3447390" cy="121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94" tIns="128294" rIns="128294" bIns="128294" numCol="1" spcCol="1270" anchor="ctr" anchorCtr="0">
          <a:noAutofit/>
        </a:bodyPr>
        <a:lstStyle/>
        <a:p>
          <a:pPr marL="0" lvl="0" indent="0" algn="l" defTabSz="622300">
            <a:lnSpc>
              <a:spcPct val="90000"/>
            </a:lnSpc>
            <a:spcBef>
              <a:spcPct val="0"/>
            </a:spcBef>
            <a:spcAft>
              <a:spcPct val="35000"/>
            </a:spcAft>
            <a:buNone/>
          </a:pPr>
          <a:r>
            <a:rPr lang="en-US" sz="1400" kern="1200" dirty="0"/>
            <a:t>The current sample we are running on (7,000 tweets) are rather small compared to the amount of tweets being produced per day (millions). We could look into training the model with more data points to see if it could increase the accuracy. </a:t>
          </a:r>
        </a:p>
      </dsp:txBody>
      <dsp:txXfrm>
        <a:off x="1399406" y="2967306"/>
        <a:ext cx="3447390" cy="12122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4bbad692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4bbad692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4ae8ad36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4ae8ad36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4ab6fb8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4ab6fb8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fd331b7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fd331b7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fd331b78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fd331b78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4a1177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4a1177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4a11775a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4a11775a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present, just mention most frequency words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4a11775a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4a11775a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4ae8ad3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4ae8ad3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4ae8ad36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4ae8ad36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4bbad692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4bbad692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96961"/>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83712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49469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7195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870101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4862532"/>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4/22/20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141967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695761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45186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025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4/22/20</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17443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4/22/20</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789850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4/22/20</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1807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nlp-getting-started"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3"/>
        <p:cNvGrpSpPr/>
        <p:nvPr/>
      </p:nvGrpSpPr>
      <p:grpSpPr>
        <a:xfrm>
          <a:off x="0" y="0"/>
          <a:ext cx="0" cy="0"/>
          <a:chOff x="0" y="0"/>
          <a:chExt cx="0" cy="0"/>
        </a:xfrm>
      </p:grpSpPr>
      <p:sp>
        <p:nvSpPr>
          <p:cNvPr id="67" name="Rectangle 66">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2000" cy="51435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1200150" y="1772492"/>
            <a:ext cx="6743700" cy="1269578"/>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a:t>Evaluate and Classify Disaster Related Twitter</a:t>
            </a:r>
          </a:p>
        </p:txBody>
      </p:sp>
      <p:sp>
        <p:nvSpPr>
          <p:cNvPr id="55" name="Google Shape;55;p13"/>
          <p:cNvSpPr txBox="1">
            <a:spLocks noGrp="1"/>
          </p:cNvSpPr>
          <p:nvPr>
            <p:ph type="subTitle" idx="1"/>
          </p:nvPr>
        </p:nvSpPr>
        <p:spPr>
          <a:xfrm>
            <a:off x="4822521" y="3457184"/>
            <a:ext cx="3108860" cy="1142693"/>
          </a:xfrm>
          <a:prstGeom prst="rect">
            <a:avLst/>
          </a:prstGeom>
        </p:spPr>
        <p:txBody>
          <a:bodyPr spcFirstLastPara="1" lIns="91425" tIns="91425" rIns="91425" bIns="91425" anchorCtr="0">
            <a:noAutofit/>
          </a:bodyPr>
          <a:lstStyle/>
          <a:p>
            <a:pPr marL="0" lvl="0" indent="0" algn="r" rtl="0">
              <a:lnSpc>
                <a:spcPct val="90000"/>
              </a:lnSpc>
              <a:spcBef>
                <a:spcPts val="0"/>
              </a:spcBef>
              <a:spcAft>
                <a:spcPts val="0"/>
              </a:spcAft>
              <a:buClr>
                <a:schemeClr val="dk1"/>
              </a:buClr>
              <a:buSzPts val="1100"/>
              <a:buFont typeface="Arial"/>
              <a:buNone/>
            </a:pPr>
            <a:r>
              <a:rPr lang="en-US" sz="1200" dirty="0">
                <a:solidFill>
                  <a:schemeClr val="bg1"/>
                </a:solidFill>
              </a:rPr>
              <a:t>Team 8</a:t>
            </a:r>
          </a:p>
          <a:p>
            <a:pPr marL="0" lvl="0" indent="0" algn="r" rtl="0">
              <a:lnSpc>
                <a:spcPct val="90000"/>
              </a:lnSpc>
              <a:spcBef>
                <a:spcPts val="0"/>
              </a:spcBef>
              <a:spcAft>
                <a:spcPts val="0"/>
              </a:spcAft>
              <a:buClr>
                <a:schemeClr val="dk1"/>
              </a:buClr>
              <a:buSzPts val="1100"/>
              <a:buFont typeface="Arial"/>
              <a:buNone/>
            </a:pPr>
            <a:r>
              <a:rPr lang="en-US" sz="1200" dirty="0">
                <a:solidFill>
                  <a:schemeClr val="bg1"/>
                </a:solidFill>
              </a:rPr>
              <a:t>Bao Ngoc </a:t>
            </a:r>
            <a:r>
              <a:rPr lang="en-US" sz="1200" dirty="0" err="1">
                <a:solidFill>
                  <a:schemeClr val="bg1"/>
                </a:solidFill>
              </a:rPr>
              <a:t>Dinh</a:t>
            </a:r>
            <a:endParaRPr lang="en-US" sz="1200" dirty="0">
              <a:solidFill>
                <a:schemeClr val="bg1"/>
              </a:solidFill>
            </a:endParaRPr>
          </a:p>
          <a:p>
            <a:pPr marL="0" lvl="0" indent="0" algn="r" rtl="0">
              <a:lnSpc>
                <a:spcPct val="90000"/>
              </a:lnSpc>
              <a:spcBef>
                <a:spcPts val="600"/>
              </a:spcBef>
              <a:spcAft>
                <a:spcPts val="0"/>
              </a:spcAft>
              <a:buClr>
                <a:schemeClr val="dk1"/>
              </a:buClr>
              <a:buSzPts val="1100"/>
              <a:buFont typeface="Arial"/>
              <a:buNone/>
            </a:pPr>
            <a:r>
              <a:rPr lang="en-US" sz="1200" dirty="0" err="1">
                <a:solidFill>
                  <a:schemeClr val="bg1"/>
                </a:solidFill>
              </a:rPr>
              <a:t>Xueqing</a:t>
            </a:r>
            <a:r>
              <a:rPr lang="en-US" sz="1200" dirty="0">
                <a:solidFill>
                  <a:schemeClr val="bg1"/>
                </a:solidFill>
              </a:rPr>
              <a:t> </a:t>
            </a:r>
            <a:r>
              <a:rPr lang="en-US" sz="1200" dirty="0" err="1">
                <a:solidFill>
                  <a:schemeClr val="bg1"/>
                </a:solidFill>
              </a:rPr>
              <a:t>Jin</a:t>
            </a:r>
            <a:endParaRPr lang="en-US" sz="1200" dirty="0">
              <a:solidFill>
                <a:schemeClr val="bg1"/>
              </a:solidFill>
            </a:endParaRPr>
          </a:p>
          <a:p>
            <a:pPr marL="0" lvl="0" indent="0" algn="r" rtl="0">
              <a:lnSpc>
                <a:spcPct val="90000"/>
              </a:lnSpc>
              <a:spcBef>
                <a:spcPts val="600"/>
              </a:spcBef>
              <a:spcAft>
                <a:spcPts val="0"/>
              </a:spcAft>
              <a:buNone/>
            </a:pPr>
            <a:r>
              <a:rPr lang="en-US" sz="1200" dirty="0" err="1">
                <a:solidFill>
                  <a:schemeClr val="bg1"/>
                </a:solidFill>
              </a:rPr>
              <a:t>Zhichao</a:t>
            </a:r>
            <a:r>
              <a:rPr lang="en-US" sz="1200" dirty="0">
                <a:solidFill>
                  <a:schemeClr val="bg1"/>
                </a:solidFill>
              </a:rPr>
              <a:t> </a:t>
            </a:r>
            <a:r>
              <a:rPr lang="en-US" sz="1200" dirty="0" err="1">
                <a:solidFill>
                  <a:schemeClr val="bg1"/>
                </a:solidFill>
              </a:rPr>
              <a:t>Lyu</a:t>
            </a:r>
            <a:endParaRPr lang="en-US" sz="1200" dirty="0">
              <a:solidFill>
                <a:schemeClr val="bg1"/>
              </a:solidFill>
            </a:endParaRPr>
          </a:p>
          <a:p>
            <a:pPr marL="0" lvl="0" indent="0" algn="r" rtl="0">
              <a:lnSpc>
                <a:spcPct val="90000"/>
              </a:lnSpc>
              <a:spcBef>
                <a:spcPts val="600"/>
              </a:spcBef>
              <a:spcAft>
                <a:spcPts val="600"/>
              </a:spcAft>
              <a:buNone/>
            </a:pPr>
            <a:r>
              <a:rPr lang="en-US" sz="1200" dirty="0" err="1">
                <a:solidFill>
                  <a:schemeClr val="bg1"/>
                </a:solidFill>
              </a:rPr>
              <a:t>Haoyan</a:t>
            </a:r>
            <a:r>
              <a:rPr lang="en-US" sz="1200" dirty="0">
                <a:solidFill>
                  <a:schemeClr val="bg1"/>
                </a:solidFill>
              </a:rPr>
              <a:t> </a:t>
            </a:r>
            <a:r>
              <a:rPr lang="en-US" sz="1200" dirty="0" err="1">
                <a:solidFill>
                  <a:schemeClr val="bg1"/>
                </a:solidFill>
              </a:rPr>
              <a:t>Ou</a:t>
            </a:r>
            <a:endParaRPr lang="en-US" sz="1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25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Classifiers</a:t>
            </a:r>
            <a:endParaRPr/>
          </a:p>
        </p:txBody>
      </p:sp>
      <p:sp>
        <p:nvSpPr>
          <p:cNvPr id="134" name="Google Shape;134;p23"/>
          <p:cNvSpPr txBox="1">
            <a:spLocks noGrp="1"/>
          </p:cNvSpPr>
          <p:nvPr>
            <p:ph type="body" idx="1"/>
          </p:nvPr>
        </p:nvSpPr>
        <p:spPr>
          <a:xfrm>
            <a:off x="328800" y="863550"/>
            <a:ext cx="4026000" cy="3635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1000"/>
              </a:spcBef>
              <a:spcAft>
                <a:spcPts val="0"/>
              </a:spcAft>
              <a:buClr>
                <a:schemeClr val="dk1"/>
              </a:buClr>
              <a:buSzPts val="1800"/>
              <a:buChar char="●"/>
            </a:pPr>
            <a:r>
              <a:rPr lang="en" sz="1400" b="1" dirty="0" err="1">
                <a:solidFill>
                  <a:schemeClr val="dk1"/>
                </a:solidFill>
                <a:latin typeface="Arial" panose="020B0604020202020204" pitchFamily="34" charset="0"/>
                <a:cs typeface="Arial" panose="020B0604020202020204" pitchFamily="34" charset="0"/>
              </a:rPr>
              <a:t>RandomForest</a:t>
            </a:r>
            <a:r>
              <a:rPr lang="en" sz="1400" b="1" dirty="0">
                <a:solidFill>
                  <a:schemeClr val="dk1"/>
                </a:solidFill>
                <a:latin typeface="Arial" panose="020B0604020202020204" pitchFamily="34" charset="0"/>
                <a:cs typeface="Arial" panose="020B0604020202020204" pitchFamily="34" charset="0"/>
              </a:rPr>
              <a:t>                                                     </a:t>
            </a:r>
            <a:endParaRPr sz="1400" b="1" dirty="0">
              <a:solidFill>
                <a:schemeClr val="dk1"/>
              </a:solidFill>
              <a:latin typeface="Arial" panose="020B0604020202020204" pitchFamily="34" charset="0"/>
              <a:cs typeface="Arial" panose="020B0604020202020204" pitchFamily="34" charset="0"/>
            </a:endParaRPr>
          </a:p>
          <a:p>
            <a:pPr marL="457200" lvl="0" indent="0" algn="l" rtl="0">
              <a:spcBef>
                <a:spcPts val="0"/>
              </a:spcBef>
              <a:spcAft>
                <a:spcPts val="0"/>
              </a:spcAft>
              <a:buNone/>
            </a:pPr>
            <a:endParaRPr dirty="0">
              <a:latin typeface="Arial" panose="020B0604020202020204" pitchFamily="34" charset="0"/>
              <a:cs typeface="Arial" panose="020B0604020202020204" pitchFamily="34" charset="0"/>
            </a:endParaRPr>
          </a:p>
          <a:p>
            <a:pPr marL="457200" lvl="0" indent="0" algn="l" rtl="0">
              <a:spcBef>
                <a:spcPts val="1600"/>
              </a:spcBef>
              <a:spcAft>
                <a:spcPts val="0"/>
              </a:spcAft>
              <a:buNone/>
            </a:pPr>
            <a:endParaRPr dirty="0">
              <a:latin typeface="Arial" panose="020B0604020202020204" pitchFamily="34" charset="0"/>
              <a:cs typeface="Arial" panose="020B0604020202020204" pitchFamily="34" charset="0"/>
            </a:endParaRPr>
          </a:p>
          <a:p>
            <a:pPr marL="457200" lvl="0" indent="0" algn="l" rtl="0">
              <a:spcBef>
                <a:spcPts val="1600"/>
              </a:spcBef>
              <a:spcAft>
                <a:spcPts val="0"/>
              </a:spcAft>
              <a:buNone/>
            </a:pPr>
            <a:endParaRPr dirty="0">
              <a:latin typeface="Arial" panose="020B0604020202020204" pitchFamily="34" charset="0"/>
              <a:cs typeface="Arial" panose="020B0604020202020204" pitchFamily="34" charset="0"/>
            </a:endParaRPr>
          </a:p>
          <a:p>
            <a:pPr marL="0" lvl="0" indent="0" algn="l" rtl="0">
              <a:spcBef>
                <a:spcPts val="1600"/>
              </a:spcBef>
              <a:spcAft>
                <a:spcPts val="0"/>
              </a:spcAft>
              <a:buNone/>
            </a:pPr>
            <a:endParaRPr dirty="0">
              <a:latin typeface="Arial" panose="020B0604020202020204" pitchFamily="34" charset="0"/>
              <a:cs typeface="Arial" panose="020B0604020202020204" pitchFamily="34" charset="0"/>
            </a:endParaRPr>
          </a:p>
          <a:p>
            <a:pPr marL="0" lvl="0" indent="0" algn="l" rtl="0">
              <a:lnSpc>
                <a:spcPct val="100000"/>
              </a:lnSpc>
              <a:spcBef>
                <a:spcPts val="1600"/>
              </a:spcBef>
              <a:spcAft>
                <a:spcPts val="0"/>
              </a:spcAft>
              <a:buNone/>
            </a:pPr>
            <a:endParaRPr sz="1400" dirty="0">
              <a:solidFill>
                <a:srgbClr val="000000"/>
              </a:solidFill>
              <a:latin typeface="Arial" panose="020B0604020202020204" pitchFamily="34" charset="0"/>
              <a:cs typeface="Arial" panose="020B0604020202020204" pitchFamily="34" charset="0"/>
            </a:endParaRPr>
          </a:p>
          <a:p>
            <a:pPr marL="0" lvl="0" indent="0" algn="l" rtl="0">
              <a:spcBef>
                <a:spcPts val="1600"/>
              </a:spcBef>
              <a:spcAft>
                <a:spcPts val="1600"/>
              </a:spcAft>
              <a:buNone/>
            </a:pPr>
            <a:r>
              <a:rPr lang="en" sz="1400" dirty="0">
                <a:solidFill>
                  <a:srgbClr val="000000"/>
                </a:solidFill>
                <a:latin typeface="Arial" panose="020B0604020202020204" pitchFamily="34" charset="0"/>
                <a:cs typeface="Arial" panose="020B0604020202020204" pitchFamily="34" charset="0"/>
              </a:rPr>
              <a:t>The accuracy score is 0.7853, the precision and F1-score for target is 0.78 and 0.73 respectively. </a:t>
            </a:r>
            <a:endParaRPr sz="1400" dirty="0">
              <a:solidFill>
                <a:srgbClr val="000000"/>
              </a:solidFill>
              <a:latin typeface="Arial" panose="020B0604020202020204" pitchFamily="34" charset="0"/>
              <a:cs typeface="Arial" panose="020B0604020202020204" pitchFamily="34" charset="0"/>
            </a:endParaRPr>
          </a:p>
        </p:txBody>
      </p:sp>
      <p:sp>
        <p:nvSpPr>
          <p:cNvPr id="135" name="Google Shape;13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Arial" panose="020B0604020202020204" pitchFamily="34" charset="0"/>
                <a:cs typeface="Arial" panose="020B0604020202020204" pitchFamily="34" charset="0"/>
              </a:rPr>
              <a:t>10</a:t>
            </a:fld>
            <a:endParaRPr>
              <a:latin typeface="Arial" panose="020B0604020202020204" pitchFamily="34" charset="0"/>
              <a:cs typeface="Arial" panose="020B0604020202020204" pitchFamily="34" charset="0"/>
            </a:endParaRPr>
          </a:p>
        </p:txBody>
      </p:sp>
      <p:sp>
        <p:nvSpPr>
          <p:cNvPr id="137" name="Google Shape;137;p23"/>
          <p:cNvSpPr txBox="1">
            <a:spLocks noGrp="1"/>
          </p:cNvSpPr>
          <p:nvPr>
            <p:ph type="body" idx="4294967295"/>
          </p:nvPr>
        </p:nvSpPr>
        <p:spPr>
          <a:xfrm>
            <a:off x="5118100" y="863600"/>
            <a:ext cx="4025900" cy="3938588"/>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1000"/>
              </a:spcBef>
              <a:spcAft>
                <a:spcPts val="0"/>
              </a:spcAft>
              <a:buClr>
                <a:schemeClr val="dk1"/>
              </a:buClr>
              <a:buSzPts val="1400"/>
              <a:buChar char="●"/>
            </a:pPr>
            <a:r>
              <a:rPr lang="en" sz="1400" b="1" dirty="0">
                <a:solidFill>
                  <a:schemeClr val="dk1"/>
                </a:solidFill>
                <a:latin typeface="Arial" panose="020B0604020202020204" pitchFamily="34" charset="0"/>
                <a:cs typeface="Arial" panose="020B0604020202020204" pitchFamily="34" charset="0"/>
              </a:rPr>
              <a:t>Naive Bayes</a:t>
            </a:r>
            <a:endParaRPr sz="14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endParaRPr sz="14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endParaRPr sz="14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endParaRPr sz="14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endParaRPr sz="14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endParaRPr sz="14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endParaRPr sz="14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r>
              <a:rPr lang="en" sz="1400" dirty="0">
                <a:solidFill>
                  <a:schemeClr val="dk1"/>
                </a:solidFill>
                <a:latin typeface="Arial" panose="020B0604020202020204" pitchFamily="34" charset="0"/>
                <a:cs typeface="Arial" panose="020B0604020202020204" pitchFamily="34" charset="0"/>
              </a:rPr>
              <a:t>The accuracy score for Naive Bayes is 0.7886, and the F1-score for target is 0.72. The </a:t>
            </a:r>
            <a:r>
              <a:rPr lang="en" sz="1400" dirty="0" err="1">
                <a:solidFill>
                  <a:schemeClr val="dk1"/>
                </a:solidFill>
                <a:latin typeface="Arial" panose="020B0604020202020204" pitchFamily="34" charset="0"/>
                <a:cs typeface="Arial" panose="020B0604020202020204" pitchFamily="34" charset="0"/>
              </a:rPr>
              <a:t>logloss</a:t>
            </a:r>
            <a:r>
              <a:rPr lang="en" sz="1400" dirty="0">
                <a:solidFill>
                  <a:schemeClr val="dk1"/>
                </a:solidFill>
                <a:latin typeface="Arial" panose="020B0604020202020204" pitchFamily="34" charset="0"/>
                <a:cs typeface="Arial" panose="020B0604020202020204" pitchFamily="34" charset="0"/>
              </a:rPr>
              <a:t> is 0.463, which is the smallest among these four classifiers.</a:t>
            </a:r>
            <a:endParaRPr sz="1400" dirty="0">
              <a:solidFill>
                <a:schemeClr val="dk1"/>
              </a:solidFill>
              <a:latin typeface="Arial" panose="020B0604020202020204" pitchFamily="34" charset="0"/>
              <a:cs typeface="Arial" panose="020B0604020202020204" pitchFamily="34" charset="0"/>
            </a:endParaRPr>
          </a:p>
          <a:p>
            <a:pPr marL="457200" lvl="0" indent="0" algn="l" rtl="0">
              <a:lnSpc>
                <a:spcPct val="100000"/>
              </a:lnSpc>
              <a:spcBef>
                <a:spcPts val="1000"/>
              </a:spcBef>
              <a:spcAft>
                <a:spcPts val="0"/>
              </a:spcAft>
              <a:buNone/>
            </a:pPr>
            <a:r>
              <a:rPr lang="en" sz="1600" dirty="0">
                <a:solidFill>
                  <a:schemeClr val="dk1"/>
                </a:solidFill>
                <a:latin typeface="Arial" panose="020B0604020202020204" pitchFamily="34" charset="0"/>
                <a:cs typeface="Arial" panose="020B0604020202020204" pitchFamily="34" charset="0"/>
              </a:rPr>
              <a:t>         </a:t>
            </a:r>
            <a:r>
              <a:rPr lang="en" sz="1400" dirty="0">
                <a:solidFill>
                  <a:schemeClr val="dk1"/>
                </a:solidFill>
                <a:latin typeface="Arial" panose="020B0604020202020204" pitchFamily="34" charset="0"/>
                <a:cs typeface="Arial" panose="020B0604020202020204" pitchFamily="34" charset="0"/>
              </a:rPr>
              <a:t>                          </a:t>
            </a:r>
            <a:r>
              <a:rPr lang="en" sz="1400" b="1" dirty="0">
                <a:solidFill>
                  <a:schemeClr val="dk1"/>
                </a:solidFill>
                <a:latin typeface="Arial" panose="020B0604020202020204" pitchFamily="34" charset="0"/>
                <a:cs typeface="Arial" panose="020B0604020202020204" pitchFamily="34" charset="0"/>
              </a:rPr>
              <a:t>                    </a:t>
            </a:r>
            <a:endParaRPr sz="1400" b="1" dirty="0">
              <a:solidFill>
                <a:schemeClr val="dk1"/>
              </a:solidFill>
              <a:latin typeface="Arial" panose="020B0604020202020204" pitchFamily="34" charset="0"/>
              <a:cs typeface="Arial" panose="020B0604020202020204" pitchFamily="34" charset="0"/>
            </a:endParaRPr>
          </a:p>
          <a:p>
            <a:pPr marL="457200" lvl="0" indent="0" algn="l" rtl="0">
              <a:spcBef>
                <a:spcPts val="0"/>
              </a:spcBef>
              <a:spcAft>
                <a:spcPts val="1600"/>
              </a:spcAft>
              <a:buNone/>
            </a:pPr>
            <a:endParaRPr dirty="0">
              <a:latin typeface="Arial" panose="020B0604020202020204" pitchFamily="34" charset="0"/>
              <a:cs typeface="Arial" panose="020B0604020202020204" pitchFamily="34" charset="0"/>
            </a:endParaRPr>
          </a:p>
        </p:txBody>
      </p:sp>
      <p:pic>
        <p:nvPicPr>
          <p:cNvPr id="136" name="Google Shape;136;p23"/>
          <p:cNvPicPr preferRelativeResize="0"/>
          <p:nvPr/>
        </p:nvPicPr>
        <p:blipFill>
          <a:blip r:embed="rId3">
            <a:alphaModFix/>
          </a:blip>
          <a:stretch>
            <a:fillRect/>
          </a:stretch>
        </p:blipFill>
        <p:spPr>
          <a:xfrm>
            <a:off x="364025" y="1588588"/>
            <a:ext cx="3955550" cy="1796282"/>
          </a:xfrm>
          <a:prstGeom prst="rect">
            <a:avLst/>
          </a:prstGeom>
          <a:noFill/>
          <a:ln>
            <a:noFill/>
          </a:ln>
        </p:spPr>
      </p:pic>
      <p:pic>
        <p:nvPicPr>
          <p:cNvPr id="138" name="Google Shape;138;p23"/>
          <p:cNvPicPr preferRelativeResize="0"/>
          <p:nvPr/>
        </p:nvPicPr>
        <p:blipFill>
          <a:blip r:embed="rId4">
            <a:alphaModFix/>
          </a:blip>
          <a:stretch>
            <a:fillRect/>
          </a:stretch>
        </p:blipFill>
        <p:spPr>
          <a:xfrm>
            <a:off x="4923763" y="1492238"/>
            <a:ext cx="3888075" cy="17389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1673352" y="723519"/>
            <a:ext cx="5797296" cy="891540"/>
          </a:xfrm>
          <a:prstGeom prst="rect">
            <a:avLst/>
          </a:prstGeom>
        </p:spPr>
        <p:txBody>
          <a:bodyPr spcFirstLastPara="1" vert="horz" lIns="182880" tIns="182880" rIns="182880" bIns="182880" rtlCol="0" anchor="ctr" anchorCtr="0">
            <a:normAutofit/>
          </a:bodyPr>
          <a:lstStyle/>
          <a:p>
            <a:pPr marL="0" lvl="0" indent="0" defTabSz="914400">
              <a:spcBef>
                <a:spcPct val="0"/>
              </a:spcBef>
              <a:spcAft>
                <a:spcPts val="0"/>
              </a:spcAft>
            </a:pPr>
            <a:r>
              <a:rPr lang="en-US" sz="2800" spc="200"/>
              <a:t>Conclusion</a:t>
            </a:r>
          </a:p>
        </p:txBody>
      </p:sp>
      <p:sp>
        <p:nvSpPr>
          <p:cNvPr id="145" name="Google Shape;145;p24"/>
          <p:cNvSpPr txBox="1">
            <a:spLocks noGrp="1"/>
          </p:cNvSpPr>
          <p:nvPr>
            <p:ph type="sldNum" idx="12"/>
          </p:nvPr>
        </p:nvSpPr>
        <p:spPr>
          <a:xfrm>
            <a:off x="8069191" y="4663440"/>
            <a:ext cx="274320" cy="274320"/>
          </a:xfrm>
          <a:prstGeom prst="rect">
            <a:avLst/>
          </a:prstGeom>
        </p:spPr>
        <p:txBody>
          <a:bodyPr spcFirstLastPara="1" vert="horz" lIns="18288" tIns="45720" rIns="18288" bIns="45720" rtlCol="0" anchor="ctr" anchorCtr="0">
            <a:normAutofit/>
          </a:bodyPr>
          <a:lstStyle/>
          <a:p>
            <a:pPr lvl="0" indent="0">
              <a:lnSpc>
                <a:spcPct val="90000"/>
              </a:lnSpc>
              <a:spcBef>
                <a:spcPts val="0"/>
              </a:spcBef>
              <a:spcAft>
                <a:spcPts val="600"/>
              </a:spcAft>
              <a:buNone/>
            </a:pPr>
            <a:fld id="{00000000-1234-1234-1234-123412341234}" type="slidenum">
              <a:rPr lang="en-US" sz="700" kern="1200" spc="0" baseline="0" dirty="0">
                <a:solidFill>
                  <a:srgbClr val="FFFFFF"/>
                </a:solidFill>
                <a:latin typeface="+mn-lt"/>
                <a:ea typeface="+mn-ea"/>
                <a:cs typeface="+mn-cs"/>
              </a:rPr>
              <a:pPr lvl="0" indent="0">
                <a:lnSpc>
                  <a:spcPct val="90000"/>
                </a:lnSpc>
                <a:spcBef>
                  <a:spcPts val="0"/>
                </a:spcBef>
                <a:spcAft>
                  <a:spcPts val="600"/>
                </a:spcAft>
                <a:buNone/>
              </a:pPr>
              <a:t>11</a:t>
            </a:fld>
            <a:endParaRPr lang="en-US" sz="700" kern="1200" spc="0" baseline="0" dirty="0">
              <a:solidFill>
                <a:srgbClr val="FFFFFF"/>
              </a:solidFill>
              <a:latin typeface="+mn-lt"/>
              <a:ea typeface="+mn-ea"/>
              <a:cs typeface="+mn-cs"/>
            </a:endParaRPr>
          </a:p>
        </p:txBody>
      </p:sp>
      <p:graphicFrame>
        <p:nvGraphicFramePr>
          <p:cNvPr id="151" name="Google Shape;144;p24">
            <a:extLst>
              <a:ext uri="{FF2B5EF4-FFF2-40B4-BE49-F238E27FC236}">
                <a16:creationId xmlns:a16="http://schemas.microsoft.com/office/drawing/2014/main" id="{B538DEFF-6DB2-47CD-A4BD-31610A498C5D}"/>
              </a:ext>
            </a:extLst>
          </p:cNvPr>
          <p:cNvGraphicFramePr/>
          <p:nvPr>
            <p:extLst>
              <p:ext uri="{D42A27DB-BD31-4B8C-83A1-F6EECF244321}">
                <p14:modId xmlns:p14="http://schemas.microsoft.com/office/powerpoint/2010/main" val="3531018000"/>
              </p:ext>
            </p:extLst>
          </p:nvPr>
        </p:nvGraphicFramePr>
        <p:xfrm>
          <a:off x="723900" y="1703541"/>
          <a:ext cx="7696200" cy="2959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p:nvSpPr>
          <p:cNvPr id="95" name="Rectangle 94">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51435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Google Shape;150;p25"/>
          <p:cNvSpPr txBox="1">
            <a:spLocks noGrp="1"/>
          </p:cNvSpPr>
          <p:nvPr>
            <p:ph type="title"/>
          </p:nvPr>
        </p:nvSpPr>
        <p:spPr>
          <a:xfrm>
            <a:off x="480060" y="2010828"/>
            <a:ext cx="2551176" cy="1121846"/>
          </a:xfrm>
          <a:prstGeom prst="rect">
            <a:avLst/>
          </a:prstGeom>
          <a:solidFill>
            <a:srgbClr val="FFFFFF"/>
          </a:solidFill>
          <a:ln>
            <a:solidFill>
              <a:srgbClr val="262626"/>
            </a:solidFill>
          </a:ln>
        </p:spPr>
        <p:txBody>
          <a:bodyPr spcFirstLastPara="1" vert="horz" lIns="182880" tIns="182880" rIns="182880" bIns="182880" rtlCol="0" anchor="ctr" anchorCtr="0">
            <a:normAutofit/>
          </a:bodyPr>
          <a:lstStyle/>
          <a:p>
            <a:pPr marL="0" lvl="0" indent="0" defTabSz="914400">
              <a:spcBef>
                <a:spcPct val="0"/>
              </a:spcBef>
              <a:spcAft>
                <a:spcPts val="0"/>
              </a:spcAft>
            </a:pPr>
            <a:r>
              <a:rPr lang="en-US" sz="2600" spc="200"/>
              <a:t>Future Direction</a:t>
            </a:r>
          </a:p>
        </p:txBody>
      </p:sp>
      <p:sp useBgFill="1">
        <p:nvSpPr>
          <p:cNvPr id="97" name="Rectangle 96">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25"/>
          <p:cNvSpPr txBox="1">
            <a:spLocks noGrp="1"/>
          </p:cNvSpPr>
          <p:nvPr>
            <p:ph type="sldNum" idx="12"/>
          </p:nvPr>
        </p:nvSpPr>
        <p:spPr>
          <a:xfrm>
            <a:off x="8069191" y="4663440"/>
            <a:ext cx="274320" cy="274320"/>
          </a:xfrm>
          <a:prstGeom prst="rect">
            <a:avLst/>
          </a:prstGeom>
        </p:spPr>
        <p:txBody>
          <a:bodyPr spcFirstLastPara="1" vert="horz" lIns="18288" tIns="45720" rIns="18288" bIns="45720" rtlCol="0" anchor="ctr" anchorCtr="0">
            <a:normAutofit/>
          </a:bodyPr>
          <a:lstStyle/>
          <a:p>
            <a:pPr lvl="0" indent="0">
              <a:lnSpc>
                <a:spcPct val="90000"/>
              </a:lnSpc>
              <a:spcBef>
                <a:spcPts val="0"/>
              </a:spcBef>
              <a:spcAft>
                <a:spcPts val="600"/>
              </a:spcAft>
              <a:buNone/>
            </a:pPr>
            <a:fld id="{00000000-1234-1234-1234-123412341234}" type="slidenum">
              <a:rPr lang="en-US" sz="700" kern="1200" spc="0" baseline="0" dirty="0">
                <a:solidFill>
                  <a:srgbClr val="FFFFFF"/>
                </a:solidFill>
                <a:latin typeface="+mn-lt"/>
                <a:ea typeface="+mn-ea"/>
                <a:cs typeface="+mn-cs"/>
              </a:rPr>
              <a:pPr lvl="0" indent="0">
                <a:lnSpc>
                  <a:spcPct val="90000"/>
                </a:lnSpc>
                <a:spcBef>
                  <a:spcPts val="0"/>
                </a:spcBef>
                <a:spcAft>
                  <a:spcPts val="600"/>
                </a:spcAft>
                <a:buNone/>
              </a:pPr>
              <a:t>12</a:t>
            </a:fld>
            <a:endParaRPr lang="en-US" sz="700" kern="1200" spc="0" baseline="0" dirty="0">
              <a:solidFill>
                <a:srgbClr val="FFFFFF"/>
              </a:solidFill>
              <a:latin typeface="+mn-lt"/>
              <a:ea typeface="+mn-ea"/>
              <a:cs typeface="+mn-cs"/>
            </a:endParaRPr>
          </a:p>
        </p:txBody>
      </p:sp>
      <p:graphicFrame>
        <p:nvGraphicFramePr>
          <p:cNvPr id="154" name="Google Shape;151;p25">
            <a:extLst>
              <a:ext uri="{FF2B5EF4-FFF2-40B4-BE49-F238E27FC236}">
                <a16:creationId xmlns:a16="http://schemas.microsoft.com/office/drawing/2014/main" id="{021CEE7E-8E3F-44E1-ABD2-48EF5CEECA05}"/>
              </a:ext>
            </a:extLst>
          </p:cNvPr>
          <p:cNvGraphicFramePr/>
          <p:nvPr>
            <p:extLst>
              <p:ext uri="{D42A27DB-BD31-4B8C-83A1-F6EECF244321}">
                <p14:modId xmlns:p14="http://schemas.microsoft.com/office/powerpoint/2010/main" val="2918695729"/>
              </p:ext>
            </p:extLst>
          </p:nvPr>
        </p:nvGraphicFramePr>
        <p:xfrm>
          <a:off x="4048124" y="479822"/>
          <a:ext cx="4958089" cy="4183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7C94-EFD5-4946-B794-CDE3A3C46A89}"/>
              </a:ext>
            </a:extLst>
          </p:cNvPr>
          <p:cNvSpPr>
            <a:spLocks noGrp="1"/>
          </p:cNvSpPr>
          <p:nvPr>
            <p:ph type="title"/>
          </p:nvPr>
        </p:nvSpPr>
        <p:spPr/>
        <p:txBody>
          <a:bodyPr/>
          <a:lstStyle/>
          <a:p>
            <a:r>
              <a:rPr lang="en-US"/>
              <a:t>References</a:t>
            </a:r>
            <a:endParaRPr lang="en-US" dirty="0"/>
          </a:p>
        </p:txBody>
      </p:sp>
      <p:sp>
        <p:nvSpPr>
          <p:cNvPr id="3" name="Text Placeholder 2">
            <a:extLst>
              <a:ext uri="{FF2B5EF4-FFF2-40B4-BE49-F238E27FC236}">
                <a16:creationId xmlns:a16="http://schemas.microsoft.com/office/drawing/2014/main" id="{891B8362-8D03-7542-8BD9-2E09EF92A9A4}"/>
              </a:ext>
            </a:extLst>
          </p:cNvPr>
          <p:cNvSpPr>
            <a:spLocks noGrp="1"/>
          </p:cNvSpPr>
          <p:nvPr>
            <p:ph type="body" idx="1"/>
          </p:nvPr>
        </p:nvSpPr>
        <p:spPr/>
        <p:txBody>
          <a:bodyPr/>
          <a:lstStyle/>
          <a:p>
            <a:pPr marL="114300" indent="0">
              <a:buNone/>
            </a:pPr>
            <a:r>
              <a:rPr lang="en-US" sz="1600" dirty="0" err="1">
                <a:latin typeface="Arial" panose="020B0604020202020204" pitchFamily="34" charset="0"/>
                <a:cs typeface="Arial" panose="020B0604020202020204" pitchFamily="34" charset="0"/>
              </a:rPr>
              <a:t>Isaienkov</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Yaroslav</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Starter NLP: SVM &amp; </a:t>
            </a:r>
            <a:r>
              <a:rPr lang="en-US" sz="1600" i="1" dirty="0" err="1">
                <a:latin typeface="Arial" panose="020B0604020202020204" pitchFamily="34" charset="0"/>
                <a:cs typeface="Arial" panose="020B0604020202020204" pitchFamily="34" charset="0"/>
              </a:rPr>
              <a:t>tf-idf</a:t>
            </a:r>
            <a:r>
              <a:rPr lang="en-US" sz="1600" dirty="0">
                <a:latin typeface="Arial" panose="020B0604020202020204" pitchFamily="34" charset="0"/>
                <a:cs typeface="Arial" panose="020B0604020202020204" pitchFamily="34" charset="0"/>
              </a:rPr>
              <a:t>. January 2020. 22 April 2020. &lt;https://</a:t>
            </a:r>
            <a:r>
              <a:rPr lang="en-US" sz="1600" dirty="0" err="1">
                <a:latin typeface="Arial" panose="020B0604020202020204" pitchFamily="34" charset="0"/>
                <a:cs typeface="Arial" panose="020B0604020202020204" pitchFamily="34" charset="0"/>
              </a:rPr>
              <a:t>www.kaggle.com</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ihelon</a:t>
            </a:r>
            <a:r>
              <a:rPr lang="en-US" sz="1600" dirty="0">
                <a:latin typeface="Arial" panose="020B0604020202020204" pitchFamily="34" charset="0"/>
                <a:cs typeface="Arial" panose="020B0604020202020204" pitchFamily="34" charset="0"/>
              </a:rPr>
              <a:t>/starter-</a:t>
            </a:r>
            <a:r>
              <a:rPr lang="en-US" sz="1600" dirty="0" err="1">
                <a:latin typeface="Arial" panose="020B0604020202020204" pitchFamily="34" charset="0"/>
                <a:cs typeface="Arial" panose="020B0604020202020204" pitchFamily="34" charset="0"/>
              </a:rPr>
              <a:t>nlp</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svm-tf-idf</a:t>
            </a:r>
            <a:r>
              <a:rPr lang="en-US" sz="1600" dirty="0">
                <a:latin typeface="Arial" panose="020B0604020202020204" pitchFamily="34" charset="0"/>
                <a:cs typeface="Arial" panose="020B0604020202020204" pitchFamily="34" charset="0"/>
              </a:rPr>
              <a:t>/notebook&gt;.</a:t>
            </a:r>
          </a:p>
          <a:p>
            <a:pPr marL="114300" indent="0">
              <a:buNone/>
            </a:pPr>
            <a:r>
              <a:rPr lang="en-US" sz="1600" dirty="0" err="1">
                <a:latin typeface="Arial" panose="020B0604020202020204" pitchFamily="34" charset="0"/>
                <a:cs typeface="Arial" panose="020B0604020202020204" pitchFamily="34" charset="0"/>
              </a:rPr>
              <a:t>Pangeni</a:t>
            </a:r>
            <a:r>
              <a:rPr lang="en-US" sz="1600" dirty="0">
                <a:latin typeface="Arial" panose="020B0604020202020204" pitchFamily="34" charset="0"/>
                <a:cs typeface="Arial" panose="020B0604020202020204" pitchFamily="34" charset="0"/>
              </a:rPr>
              <a:t>, Kamal. </a:t>
            </a:r>
            <a:r>
              <a:rPr lang="en-US" sz="1600" i="1" dirty="0">
                <a:latin typeface="Arial" panose="020B0604020202020204" pitchFamily="34" charset="0"/>
                <a:cs typeface="Arial" panose="020B0604020202020204" pitchFamily="34" charset="0"/>
              </a:rPr>
              <a:t>Disaster Tweets with LR,RF..DNN</a:t>
            </a:r>
            <a:r>
              <a:rPr lang="en-US" sz="1600" dirty="0">
                <a:latin typeface="Arial" panose="020B0604020202020204" pitchFamily="34" charset="0"/>
                <a:cs typeface="Arial" panose="020B0604020202020204" pitchFamily="34" charset="0"/>
              </a:rPr>
              <a:t>. January 2020. 22 April 2020. &lt;https://</a:t>
            </a:r>
            <a:r>
              <a:rPr lang="en-US" sz="1600" dirty="0" err="1">
                <a:latin typeface="Arial" panose="020B0604020202020204" pitchFamily="34" charset="0"/>
                <a:cs typeface="Arial" panose="020B0604020202020204" pitchFamily="34" charset="0"/>
              </a:rPr>
              <a:t>www.kaggle.com</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kamalpangeni</a:t>
            </a:r>
            <a:r>
              <a:rPr lang="en-US" sz="1600" dirty="0">
                <a:latin typeface="Arial" panose="020B0604020202020204" pitchFamily="34" charset="0"/>
                <a:cs typeface="Arial" panose="020B0604020202020204" pitchFamily="34" charset="0"/>
              </a:rPr>
              <a:t>/disaster-tweets-with-</a:t>
            </a:r>
            <a:r>
              <a:rPr lang="en-US" sz="1600" dirty="0" err="1">
                <a:latin typeface="Arial" panose="020B0604020202020204" pitchFamily="34" charset="0"/>
                <a:cs typeface="Arial" panose="020B0604020202020204" pitchFamily="34" charset="0"/>
              </a:rPr>
              <a:t>lr</a:t>
            </a:r>
            <a:r>
              <a:rPr lang="en-US" sz="1600" dirty="0">
                <a:latin typeface="Arial" panose="020B0604020202020204" pitchFamily="34" charset="0"/>
                <a:cs typeface="Arial" panose="020B0604020202020204" pitchFamily="34" charset="0"/>
              </a:rPr>
              <a:t>-rf-</a:t>
            </a:r>
            <a:r>
              <a:rPr lang="en-US" sz="1600" dirty="0" err="1">
                <a:latin typeface="Arial" panose="020B0604020202020204" pitchFamily="34" charset="0"/>
                <a:cs typeface="Arial" panose="020B0604020202020204" pitchFamily="34" charset="0"/>
              </a:rPr>
              <a:t>dnn</a:t>
            </a:r>
            <a:r>
              <a:rPr lang="en-US" sz="1600" dirty="0">
                <a:latin typeface="Arial" panose="020B0604020202020204" pitchFamily="34" charset="0"/>
                <a:cs typeface="Arial" panose="020B0604020202020204" pitchFamily="34" charset="0"/>
              </a:rPr>
              <a:t>&gt;.</a:t>
            </a:r>
          </a:p>
          <a:p>
            <a:pPr marL="114300" indent="0">
              <a:buNone/>
            </a:pPr>
            <a:r>
              <a:rPr lang="en-US" sz="1600" dirty="0" err="1">
                <a:latin typeface="Arial" panose="020B0604020202020204" pitchFamily="34" charset="0"/>
                <a:cs typeface="Arial" panose="020B0604020202020204" pitchFamily="34" charset="0"/>
              </a:rPr>
              <a:t>Mokin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Vitalii</a:t>
            </a:r>
            <a:r>
              <a:rPr lang="en-US" sz="1600" dirty="0">
                <a:latin typeface="Arial" panose="020B0604020202020204" pitchFamily="34" charset="0"/>
                <a:cs typeface="Arial" panose="020B0604020202020204" pitchFamily="34" charset="0"/>
              </a:rPr>
              <a:t>. “NLP - EDA, Bag of Words, TF IDF, </a:t>
            </a:r>
            <a:r>
              <a:rPr lang="en-US" sz="1600" dirty="0" err="1">
                <a:latin typeface="Arial" panose="020B0604020202020204" pitchFamily="34" charset="0"/>
                <a:cs typeface="Arial" panose="020B0604020202020204" pitchFamily="34" charset="0"/>
              </a:rPr>
              <a:t>GloVe</a:t>
            </a:r>
            <a:r>
              <a:rPr lang="en-US" sz="1600" dirty="0">
                <a:latin typeface="Arial" panose="020B0604020202020204" pitchFamily="34" charset="0"/>
                <a:cs typeface="Arial" panose="020B0604020202020204" pitchFamily="34" charset="0"/>
              </a:rPr>
              <a:t>, BERT.” </a:t>
            </a:r>
            <a:r>
              <a:rPr lang="en-US" sz="1600" i="1" dirty="0">
                <a:latin typeface="Arial" panose="020B0604020202020204" pitchFamily="34" charset="0"/>
                <a:cs typeface="Arial" panose="020B0604020202020204" pitchFamily="34" charset="0"/>
              </a:rPr>
              <a:t>Kaggle</a:t>
            </a:r>
            <a:r>
              <a:rPr lang="en-US" sz="1600" dirty="0">
                <a:latin typeface="Arial" panose="020B0604020202020204" pitchFamily="34" charset="0"/>
                <a:cs typeface="Arial" panose="020B0604020202020204" pitchFamily="34" charset="0"/>
              </a:rPr>
              <a:t>, Kaggle, 4 Apr. 2020, </a:t>
            </a:r>
            <a:r>
              <a:rPr lang="en-US" sz="1600" dirty="0" err="1">
                <a:latin typeface="Arial" panose="020B0604020202020204" pitchFamily="34" charset="0"/>
                <a:cs typeface="Arial" panose="020B0604020202020204" pitchFamily="34" charset="0"/>
              </a:rPr>
              <a:t>www.kaggle.com</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vbmokin</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nlp</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eda</a:t>
            </a:r>
            <a:r>
              <a:rPr lang="en-US" sz="1600" dirty="0">
                <a:latin typeface="Arial" panose="020B0604020202020204" pitchFamily="34" charset="0"/>
                <a:cs typeface="Arial" panose="020B0604020202020204" pitchFamily="34" charset="0"/>
              </a:rPr>
              <a:t>-bag-of-words-</a:t>
            </a:r>
            <a:r>
              <a:rPr lang="en-US" sz="1600" dirty="0" err="1">
                <a:latin typeface="Arial" panose="020B0604020202020204" pitchFamily="34" charset="0"/>
                <a:cs typeface="Arial" panose="020B0604020202020204" pitchFamily="34" charset="0"/>
              </a:rPr>
              <a:t>tf</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idf</a:t>
            </a:r>
            <a:r>
              <a:rPr lang="en-US" sz="1600" dirty="0">
                <a:latin typeface="Arial" panose="020B0604020202020204" pitchFamily="34" charset="0"/>
                <a:cs typeface="Arial" panose="020B0604020202020204" pitchFamily="34" charset="0"/>
              </a:rPr>
              <a:t>-glove-</a:t>
            </a:r>
            <a:r>
              <a:rPr lang="en-US" sz="1600" dirty="0" err="1">
                <a:latin typeface="Arial" panose="020B0604020202020204" pitchFamily="34" charset="0"/>
                <a:cs typeface="Arial" panose="020B0604020202020204" pitchFamily="34" charset="0"/>
              </a:rPr>
              <a:t>bert</a:t>
            </a:r>
            <a:r>
              <a:rPr lang="en-US" sz="1600" dirty="0">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F6ED7A17-DAD3-4044-834E-FCF3712DFD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1043" name="image7.png">
            <a:extLst>
              <a:ext uri="{FF2B5EF4-FFF2-40B4-BE49-F238E27FC236}">
                <a16:creationId xmlns:a16="http://schemas.microsoft.com/office/drawing/2014/main" id="{B6C8CC0A-2B5C-0E45-8E9D-6E8988DF0EC4}"/>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50226713"/>
            <a:ext cx="4902200" cy="29464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image5.png">
            <a:extLst>
              <a:ext uri="{FF2B5EF4-FFF2-40B4-BE49-F238E27FC236}">
                <a16:creationId xmlns:a16="http://schemas.microsoft.com/office/drawing/2014/main" id="{67FBD184-8AA7-E04C-9079-F92A6EA4C89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53173113"/>
            <a:ext cx="56007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image12.png">
            <a:extLst>
              <a:ext uri="{FF2B5EF4-FFF2-40B4-BE49-F238E27FC236}">
                <a16:creationId xmlns:a16="http://schemas.microsoft.com/office/drawing/2014/main" id="{CFD4D748-5C0D-EA4D-B5C5-778A36B12F0D}"/>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55255913"/>
            <a:ext cx="59436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image3.png">
            <a:extLst>
              <a:ext uri="{FF2B5EF4-FFF2-40B4-BE49-F238E27FC236}">
                <a16:creationId xmlns:a16="http://schemas.microsoft.com/office/drawing/2014/main" id="{E0F87610-E1FF-9641-8FD9-2E01A990D1F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56589413"/>
            <a:ext cx="5943600" cy="12065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image10.png">
            <a:extLst>
              <a:ext uri="{FF2B5EF4-FFF2-40B4-BE49-F238E27FC236}">
                <a16:creationId xmlns:a16="http://schemas.microsoft.com/office/drawing/2014/main" id="{94DCF3BC-C52F-C14A-A543-141C7BFF46D1}"/>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58253113"/>
            <a:ext cx="2730500" cy="27305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image17.png">
            <a:extLst>
              <a:ext uri="{FF2B5EF4-FFF2-40B4-BE49-F238E27FC236}">
                <a16:creationId xmlns:a16="http://schemas.microsoft.com/office/drawing/2014/main" id="{84CCD97B-3BB7-794E-A06C-F304EAD70ABC}"/>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60983613"/>
            <a:ext cx="2971800" cy="27178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image15.png">
            <a:extLst>
              <a:ext uri="{FF2B5EF4-FFF2-40B4-BE49-F238E27FC236}">
                <a16:creationId xmlns:a16="http://schemas.microsoft.com/office/drawing/2014/main" id="{EAD835CC-DF34-B946-A275-589DCE2CCBFB}"/>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64158613"/>
            <a:ext cx="27051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image16.png">
            <a:extLst>
              <a:ext uri="{FF2B5EF4-FFF2-40B4-BE49-F238E27FC236}">
                <a16:creationId xmlns:a16="http://schemas.microsoft.com/office/drawing/2014/main" id="{F45E9187-8BE4-0440-81B1-2BC738A3EBF0}"/>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66863713"/>
            <a:ext cx="2971800" cy="27813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image18.png">
            <a:extLst>
              <a:ext uri="{FF2B5EF4-FFF2-40B4-BE49-F238E27FC236}">
                <a16:creationId xmlns:a16="http://schemas.microsoft.com/office/drawing/2014/main" id="{8AD8D760-E3DF-5741-8E9C-92D1ABC9E97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70102213"/>
            <a:ext cx="28956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image19.png">
            <a:extLst>
              <a:ext uri="{FF2B5EF4-FFF2-40B4-BE49-F238E27FC236}">
                <a16:creationId xmlns:a16="http://schemas.microsoft.com/office/drawing/2014/main" id="{2DD82123-E11E-0F48-B74F-8ECF8CED7172}"/>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72731113"/>
            <a:ext cx="28829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image13.png">
            <a:extLst>
              <a:ext uri="{FF2B5EF4-FFF2-40B4-BE49-F238E27FC236}">
                <a16:creationId xmlns:a16="http://schemas.microsoft.com/office/drawing/2014/main" id="{8864B279-4C22-A84F-96E0-BDCC2BF345F2}"/>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75931513"/>
            <a:ext cx="5943600" cy="1968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image6.png">
            <a:extLst>
              <a:ext uri="{FF2B5EF4-FFF2-40B4-BE49-F238E27FC236}">
                <a16:creationId xmlns:a16="http://schemas.microsoft.com/office/drawing/2014/main" id="{DDAE4C47-99AE-A348-BB90-B58719D52CE2}"/>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77900013"/>
            <a:ext cx="2603500" cy="2921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image8.png">
            <a:extLst>
              <a:ext uri="{FF2B5EF4-FFF2-40B4-BE49-F238E27FC236}">
                <a16:creationId xmlns:a16="http://schemas.microsoft.com/office/drawing/2014/main" id="{0975E73F-3F47-6B44-913E-C30CBF86AA9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80821013"/>
            <a:ext cx="3543300" cy="2120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image4.png">
            <a:extLst>
              <a:ext uri="{FF2B5EF4-FFF2-40B4-BE49-F238E27FC236}">
                <a16:creationId xmlns:a16="http://schemas.microsoft.com/office/drawing/2014/main" id="{0F8A3F41-7D8A-1A43-B99E-DC336BDE950A}"/>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82941913"/>
            <a:ext cx="34290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image14.png">
            <a:extLst>
              <a:ext uri="{FF2B5EF4-FFF2-40B4-BE49-F238E27FC236}">
                <a16:creationId xmlns:a16="http://schemas.microsoft.com/office/drawing/2014/main" id="{CCFC8B1E-CA0C-6549-8431-9FCE83B8CE71}"/>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84618313"/>
            <a:ext cx="35687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age1.png">
            <a:extLst>
              <a:ext uri="{FF2B5EF4-FFF2-40B4-BE49-F238E27FC236}">
                <a16:creationId xmlns:a16="http://schemas.microsoft.com/office/drawing/2014/main" id="{F382C634-4F94-7548-A3A0-B68135558AD9}"/>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88009213"/>
            <a:ext cx="27559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2" descr="A screenshot of a cell phone&#10;&#10;Description automatically generated">
            <a:extLst>
              <a:ext uri="{FF2B5EF4-FFF2-40B4-BE49-F238E27FC236}">
                <a16:creationId xmlns:a16="http://schemas.microsoft.com/office/drawing/2014/main" id="{F857DE5A-0CD9-344C-9B70-008DAD82F378}"/>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89279213"/>
            <a:ext cx="2870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age2.png">
            <a:extLst>
              <a:ext uri="{FF2B5EF4-FFF2-40B4-BE49-F238E27FC236}">
                <a16:creationId xmlns:a16="http://schemas.microsoft.com/office/drawing/2014/main" id="{06AAC773-ABA8-E946-B87C-6611341CE0D0}"/>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90955613"/>
            <a:ext cx="27686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9.png">
            <a:extLst>
              <a:ext uri="{FF2B5EF4-FFF2-40B4-BE49-F238E27FC236}">
                <a16:creationId xmlns:a16="http://schemas.microsoft.com/office/drawing/2014/main" id="{2BD3315C-ADEE-0D47-9D92-6305713089C3}"/>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73225" y="192225613"/>
            <a:ext cx="2819400" cy="127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3">
            <a:extLst>
              <a:ext uri="{FF2B5EF4-FFF2-40B4-BE49-F238E27FC236}">
                <a16:creationId xmlns:a16="http://schemas.microsoft.com/office/drawing/2014/main" id="{867864B9-299A-3546-B4F6-25945DFFEC06}"/>
              </a:ext>
            </a:extLst>
          </p:cNvPr>
          <p:cNvSpPr>
            <a:spLocks noChangeArrowheads="1"/>
          </p:cNvSpPr>
          <p:nvPr/>
        </p:nvSpPr>
        <p:spPr bwMode="auto">
          <a:xfrm>
            <a:off x="1673225" y="2274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0">
            <a:extLst>
              <a:ext uri="{FF2B5EF4-FFF2-40B4-BE49-F238E27FC236}">
                <a16:creationId xmlns:a16="http://schemas.microsoft.com/office/drawing/2014/main" id="{48318B58-62F4-E94A-BCED-326EE7727CB3}"/>
              </a:ext>
            </a:extLst>
          </p:cNvPr>
          <p:cNvSpPr>
            <a:spLocks noChangeArrowheads="1"/>
          </p:cNvSpPr>
          <p:nvPr/>
        </p:nvSpPr>
        <p:spPr bwMode="auto">
          <a:xfrm>
            <a:off x="1673225" y="118860888"/>
            <a:ext cx="108870750" cy="2271712"/>
          </a:xfrm>
          <a:prstGeom prst="rect">
            <a:avLst/>
          </a:prstGeom>
          <a:solidFill>
            <a:srgbClr val="4F81BD"/>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 name="Rectangle 121">
            <a:extLst>
              <a:ext uri="{FF2B5EF4-FFF2-40B4-BE49-F238E27FC236}">
                <a16:creationId xmlns:a16="http://schemas.microsoft.com/office/drawing/2014/main" id="{E1AAC4D4-076F-9847-8A6B-A02F0773F179}"/>
              </a:ext>
            </a:extLst>
          </p:cNvPr>
          <p:cNvSpPr>
            <a:spLocks noChangeArrowheads="1"/>
          </p:cNvSpPr>
          <p:nvPr/>
        </p:nvSpPr>
        <p:spPr bwMode="auto">
          <a:xfrm>
            <a:off x="1673225" y="123097925"/>
            <a:ext cx="108870750" cy="29094113"/>
          </a:xfrm>
          <a:prstGeom prst="rect">
            <a:avLst/>
          </a:prstGeom>
          <a:solidFill>
            <a:srgbClr val="C0504D"/>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457200" tIns="182880" rIns="457200" bIns="45720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Cambria" panose="02040503050406030204" pitchFamily="18" charset="0"/>
                <a:ea typeface="SimSun" panose="02010600030101010101" pitchFamily="2" charset="-122"/>
                <a:cs typeface="Times New Roman" panose="02020603050405020304" pitchFamily="18" charset="0"/>
              </a:rPr>
              <a:t>      |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 Box 122">
            <a:extLst>
              <a:ext uri="{FF2B5EF4-FFF2-40B4-BE49-F238E27FC236}">
                <a16:creationId xmlns:a16="http://schemas.microsoft.com/office/drawing/2014/main" id="{E0348BA9-F914-B542-A78B-016625C4BE7F}"/>
              </a:ext>
            </a:extLst>
          </p:cNvPr>
          <p:cNvSpPr txBox="1">
            <a:spLocks noChangeArrowheads="1"/>
          </p:cNvSpPr>
          <p:nvPr/>
        </p:nvSpPr>
        <p:spPr bwMode="auto">
          <a:xfrm>
            <a:off x="1673225" y="34097913"/>
            <a:ext cx="108870750" cy="1161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457200" tIns="457200" rIns="457200" bIns="45720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F497D"/>
                </a:solidFill>
                <a:effectLst/>
                <a:latin typeface="Cambria" panose="02040503050406030204" pitchFamily="18" charset="0"/>
                <a:ea typeface="SimSun" panose="02010600030101010101" pitchFamily="2" charset="-122"/>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6">
            <a:extLst>
              <a:ext uri="{FF2B5EF4-FFF2-40B4-BE49-F238E27FC236}">
                <a16:creationId xmlns:a16="http://schemas.microsoft.com/office/drawing/2014/main" id="{7483D95B-E45B-A746-A274-58A05E1E79CE}"/>
              </a:ext>
            </a:extLst>
          </p:cNvPr>
          <p:cNvSpPr>
            <a:spLocks noChangeArrowheads="1"/>
          </p:cNvSpPr>
          <p:nvPr/>
        </p:nvSpPr>
        <p:spPr bwMode="auto">
          <a:xfrm>
            <a:off x="1673225" y="150226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Executive summary</a:t>
            </a:r>
            <a:endPar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Disasters can occur at any time around the world. How to respond to disasters in time is always a problem. For example, people need timely rescue in natural disasters such as earthquakes. How to quickly detect the occurrence of disaster is the key issue. Therefore, to spot disasters, many institutions rely on social media like Twitter. Social media users often post about what is happening immediately, which makes social media become faster and more informative than daily news reports. That is, if you know which posts actually are about disasters and which posts are irrelevant, you will have a quicker response.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The dataset we used is a set of tweets that report disasters, hand classified as relevant or irrelevant. Based on the labels of disaster in the train dataset, we are going to build a model to identify if the specific tweet is related to disaster. We will use sentiment analysis to analyze the pattern of labeled text. A topic model will be used as an unsupervised model to classify the original text. Furthermore, we will apply three models to vectorized text data and build a classifier to detect whether a tweet is related to disaster.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Business Goal</a:t>
            </a: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Twitter is one of the most active social media sites today. People post events on twitter everyday and disaster is included in them. However, not all tweets posted about disasters are useful or reliable. Among thousands of tweets, it is necessary to distinguish the relevance tweets and classify the exact disaster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In the study, we want to build models which can correctly detect whether the tweet is related to disaster or is a false alarm and classify the disaster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Data Description</a:t>
            </a:r>
            <a:endPar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The data in our research was a part of kaggle’s competition. The dataset was split into training and testing. However, since the competition is on-going, only the train dataset has the real ‘target’ value (relevant/not relevant). Thus, we only use the train dataset, which has more than 7000 tweets. The dataset contains 5 columns, which are id, keyword, location, text and target. In our research, we only focused on using keyword, target and text columns.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Methodology</a:t>
            </a:r>
            <a:endPar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27">
            <a:extLst>
              <a:ext uri="{FF2B5EF4-FFF2-40B4-BE49-F238E27FC236}">
                <a16:creationId xmlns:a16="http://schemas.microsoft.com/office/drawing/2014/main" id="{73EDF445-4C37-3549-BCEA-E50B8679926F}"/>
              </a:ext>
            </a:extLst>
          </p:cNvPr>
          <p:cNvSpPr>
            <a:spLocks noChangeArrowheads="1"/>
          </p:cNvSpPr>
          <p:nvPr/>
        </p:nvSpPr>
        <p:spPr bwMode="auto">
          <a:xfrm>
            <a:off x="1673225" y="153173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Data Preprocessing</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We write python code to preprocess our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8">
            <a:extLst>
              <a:ext uri="{FF2B5EF4-FFF2-40B4-BE49-F238E27FC236}">
                <a16:creationId xmlns:a16="http://schemas.microsoft.com/office/drawing/2014/main" id="{51B41D54-CD89-854C-AAE9-618C72BC7A27}"/>
              </a:ext>
            </a:extLst>
          </p:cNvPr>
          <p:cNvSpPr>
            <a:spLocks noChangeArrowheads="1"/>
          </p:cNvSpPr>
          <p:nvPr/>
        </p:nvSpPr>
        <p:spPr bwMode="auto">
          <a:xfrm>
            <a:off x="1673225" y="154798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Since the percentage of missing variables are less than 1%, we ignore them as it may not affect the results. In order to analyze the text, we lower all letters and remove unnecessary punctuations and stop words. We also do stemming and here is our processed text data.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29">
            <a:extLst>
              <a:ext uri="{FF2B5EF4-FFF2-40B4-BE49-F238E27FC236}">
                <a16:creationId xmlns:a16="http://schemas.microsoft.com/office/drawing/2014/main" id="{48E9C0BA-327F-F040-A4FF-59667D45B830}"/>
              </a:ext>
            </a:extLst>
          </p:cNvPr>
          <p:cNvSpPr>
            <a:spLocks noChangeArrowheads="1"/>
          </p:cNvSpPr>
          <p:nvPr/>
        </p:nvSpPr>
        <p:spPr bwMode="auto">
          <a:xfrm>
            <a:off x="1673225" y="15658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In order to evaluate the model we built, we split data into 80% training and 20% testing.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30">
            <a:extLst>
              <a:ext uri="{FF2B5EF4-FFF2-40B4-BE49-F238E27FC236}">
                <a16:creationId xmlns:a16="http://schemas.microsoft.com/office/drawing/2014/main" id="{BC771D08-0BDC-5843-8260-B5231B23E54D}"/>
              </a:ext>
            </a:extLst>
          </p:cNvPr>
          <p:cNvSpPr>
            <a:spLocks noChangeArrowheads="1"/>
          </p:cNvSpPr>
          <p:nvPr/>
        </p:nvSpPr>
        <p:spPr bwMode="auto">
          <a:xfrm>
            <a:off x="1673225" y="157795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Descriptive Analysis</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Before analyzing the text, we built WordCloud to visualize the word frequency. We divided the text by </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target</a:t>
            </a: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which are Not Relevant and Relevant.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31">
            <a:extLst>
              <a:ext uri="{FF2B5EF4-FFF2-40B4-BE49-F238E27FC236}">
                <a16:creationId xmlns:a16="http://schemas.microsoft.com/office/drawing/2014/main" id="{21E61F33-F0A0-8343-80BF-2FD375D3EC9E}"/>
              </a:ext>
            </a:extLst>
          </p:cNvPr>
          <p:cNvSpPr>
            <a:spLocks noChangeArrowheads="1"/>
          </p:cNvSpPr>
          <p:nvPr/>
        </p:nvSpPr>
        <p:spPr bwMode="auto">
          <a:xfrm>
            <a:off x="1673225" y="16098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32">
            <a:extLst>
              <a:ext uri="{FF2B5EF4-FFF2-40B4-BE49-F238E27FC236}">
                <a16:creationId xmlns:a16="http://schemas.microsoft.com/office/drawing/2014/main" id="{A384D20E-A2D0-FD45-81C3-E9A9E8FB832C}"/>
              </a:ext>
            </a:extLst>
          </p:cNvPr>
          <p:cNvSpPr>
            <a:spLocks noChangeArrowheads="1"/>
          </p:cNvSpPr>
          <p:nvPr/>
        </p:nvSpPr>
        <p:spPr bwMode="auto">
          <a:xfrm>
            <a:off x="1673225" y="1637014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rPr>
              <a:t>Figure 1: WordCloud &amp; Word Frequency for Relevant Tweet</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Based on the charts for Relevant tweet, we can see that the most frequent words are mostly related to disaster, such as fire, bomb and flood. Since we use stemming during data preprocessing, words such as ‘disaster’ are shown as ‘disast’, yet this will not affect our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33">
            <a:extLst>
              <a:ext uri="{FF2B5EF4-FFF2-40B4-BE49-F238E27FC236}">
                <a16:creationId xmlns:a16="http://schemas.microsoft.com/office/drawing/2014/main" id="{DDC99717-2FFE-7C47-96A8-DAB5B0245279}"/>
              </a:ext>
            </a:extLst>
          </p:cNvPr>
          <p:cNvSpPr>
            <a:spLocks noChangeArrowheads="1"/>
          </p:cNvSpPr>
          <p:nvPr/>
        </p:nvSpPr>
        <p:spPr bwMode="auto">
          <a:xfrm>
            <a:off x="1673225" y="16686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34">
            <a:extLst>
              <a:ext uri="{FF2B5EF4-FFF2-40B4-BE49-F238E27FC236}">
                <a16:creationId xmlns:a16="http://schemas.microsoft.com/office/drawing/2014/main" id="{DEF1CADE-7432-FF41-8AA2-95B67BDEFD5D}"/>
              </a:ext>
            </a:extLst>
          </p:cNvPr>
          <p:cNvSpPr>
            <a:spLocks noChangeArrowheads="1"/>
          </p:cNvSpPr>
          <p:nvPr/>
        </p:nvSpPr>
        <p:spPr bwMode="auto">
          <a:xfrm>
            <a:off x="1673225" y="169645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rPr>
              <a:t>Figure 2: WordCloud &amp; Word Frequency for Not Relevant Tweet</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Compare Figure 2 with Figure 1, we can clearly see the difference as WordCloud for Not Relevant tweet does not contain any disaster related word. The word ‘crush’ appeared in Figure 2 WordCloud may sometimes be classified as disaster. There are also some similarities between the two charts, such as the word ‘peopl’.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We also build graphs for visualize the frequent bigrams in tweets and here are the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35">
            <a:extLst>
              <a:ext uri="{FF2B5EF4-FFF2-40B4-BE49-F238E27FC236}">
                <a16:creationId xmlns:a16="http://schemas.microsoft.com/office/drawing/2014/main" id="{4F25DFF8-7B20-8344-8ABE-BDED7C234E35}"/>
              </a:ext>
            </a:extLst>
          </p:cNvPr>
          <p:cNvSpPr>
            <a:spLocks noChangeArrowheads="1"/>
          </p:cNvSpPr>
          <p:nvPr/>
        </p:nvSpPr>
        <p:spPr bwMode="auto">
          <a:xfrm>
            <a:off x="1673225" y="172731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36">
            <a:extLst>
              <a:ext uri="{FF2B5EF4-FFF2-40B4-BE49-F238E27FC236}">
                <a16:creationId xmlns:a16="http://schemas.microsoft.com/office/drawing/2014/main" id="{77F5111F-B013-9E4F-B22F-35B435BD5693}"/>
              </a:ext>
            </a:extLst>
          </p:cNvPr>
          <p:cNvSpPr>
            <a:spLocks noChangeArrowheads="1"/>
          </p:cNvSpPr>
          <p:nvPr/>
        </p:nvSpPr>
        <p:spPr bwMode="auto">
          <a:xfrm>
            <a:off x="1673225" y="175474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rPr>
              <a:t>Figure 3: Graph of 30 most frequent bigrams in 'Not Relevant' and 'Relevant' category</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According to Figure 3, we can find that the most frequent bigrams in ‘Not Relevant’ and ‘Relevant ’is (‘bodi’, ‘bag’) and (‘suicid’, ‘bomber’) respectively. The bigrams in the relevant tweets are diasaster terms while the one in not relevant tweets are scattered in terms of theme.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Topic Modeling</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In this part, we are going to analyze the pattern of our text data. Topic modeling is a good idea because this model can generate several topics from the text without pre-classification. Since the LDA model is the most popular model in the topic modeling, we are going to apply the LDA model in our case. The LDA assumes documents are produced from a mixture of topics. Those topics then generate words based on their probability distribution. Therefore, we could use keywords to predict the topic by applying the model. We would like to know if different topics could classify the relevance. Furthermore, we could drill down more patterns by using these topics.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After the tokenization of our text data, we need to decide how many topics we should assign to the LDA model. Originally, we are going to analyze if the specific tweet is relevant to a disaster. Splitting two topics seems work in our case. However, after trying two topics in the LDA model, we found that the LDA model could not classify the text in a proper way. We could not find any unique patterns between two topics. So we decided to assign more topics to the LDA model to see the cluster of different topics. Finally, we chose 10 topics as the input of the LDA model. After fitting the text in the LDA model, the keyword result is as the following: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37">
            <a:extLst>
              <a:ext uri="{FF2B5EF4-FFF2-40B4-BE49-F238E27FC236}">
                <a16:creationId xmlns:a16="http://schemas.microsoft.com/office/drawing/2014/main" id="{24625336-EA0B-CF4D-8620-6A9AA7547AB8}"/>
              </a:ext>
            </a:extLst>
          </p:cNvPr>
          <p:cNvSpPr>
            <a:spLocks noChangeArrowheads="1"/>
          </p:cNvSpPr>
          <p:nvPr/>
        </p:nvSpPr>
        <p:spPr bwMode="auto">
          <a:xfrm>
            <a:off x="1673225" y="177900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However, these formulas are too hard to read. So we need to visualize the outcome of our LDA model by using the</a:t>
            </a: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rPr>
              <a:t> pyLDAvis</a:t>
            </a: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38">
            <a:extLst>
              <a:ext uri="{FF2B5EF4-FFF2-40B4-BE49-F238E27FC236}">
                <a16:creationId xmlns:a16="http://schemas.microsoft.com/office/drawing/2014/main" id="{FB61AE33-7977-8A40-A3C4-6A365EF3CA95}"/>
              </a:ext>
            </a:extLst>
          </p:cNvPr>
          <p:cNvSpPr>
            <a:spLocks noChangeArrowheads="1"/>
          </p:cNvSpPr>
          <p:nvPr/>
        </p:nvSpPr>
        <p:spPr bwMode="auto">
          <a:xfrm>
            <a:off x="1673225" y="1808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This bubble chart shows the clustering of our topic model. Each bubble represents a topic and there are 10 topics in total. The distance between two bubbles represents the relevance of these two topics. The closer the bubbles are, the stronger the correlation between the two topics. I divided these bubbles into four clusters manually. Here is the result: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39">
            <a:extLst>
              <a:ext uri="{FF2B5EF4-FFF2-40B4-BE49-F238E27FC236}">
                <a16:creationId xmlns:a16="http://schemas.microsoft.com/office/drawing/2014/main" id="{2181F4E6-413E-1444-9BB4-919F2909D501}"/>
              </a:ext>
            </a:extLst>
          </p:cNvPr>
          <p:cNvSpPr>
            <a:spLocks noChangeArrowheads="1"/>
          </p:cNvSpPr>
          <p:nvPr/>
        </p:nvSpPr>
        <p:spPr bwMode="auto">
          <a:xfrm>
            <a:off x="1673225" y="18294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We created that chart according to the distance of bubbles and the keywords under each topic. Furthermore, we also assigned a name to each cluster based on keywords.  We categorized the topics into three main primary groups: disaster tweet, terror news, and irrelevant tweets. Therefore, we could use keywords to predict the cluster of each tweet.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Sentiment Analysis</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rPr>
              <a:t>Sentiment analysis uses data mining processes and techniques to extract and capture data for analysis in order to discern the subjective opinion of a document or collection of documents.</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rPr>
              <a:t>By using NLTK </a:t>
            </a:r>
            <a:r>
              <a:rPr kumimoji="0" lang="en-US" altLang="en-US" sz="1200" b="0" i="0" u="none" strike="noStrike" cap="none" normalizeH="0" baseline="0">
                <a:ln>
                  <a:noFill/>
                </a:ln>
                <a:solidFill>
                  <a:srgbClr val="595959"/>
                </a:solidFill>
                <a:effectLst/>
                <a:latin typeface="Arial" panose="020B0604020202020204" pitchFamily="34" charset="0"/>
                <a:ea typeface="Times New Roman" panose="02020603050405020304" pitchFamily="18" charset="0"/>
              </a:rPr>
              <a:t>Darth Vader, </a:t>
            </a:r>
            <a:r>
              <a:rPr kumimoji="0" lang="en-US" altLang="en-US" sz="1200" b="0" i="0" u="none" strike="noStrike" cap="none" normalizeH="0" baseline="0">
                <a:ln>
                  <a:noFill/>
                </a:ln>
                <a:solidFill>
                  <a:srgbClr val="333333"/>
                </a:solidFill>
                <a:effectLst/>
                <a:latin typeface="Arial" panose="020B0604020202020204" pitchFamily="34" charset="0"/>
                <a:ea typeface="Times New Roman" panose="02020603050405020304" pitchFamily="18" charset="0"/>
              </a:rPr>
              <a:t>our Sentiment Analysis result is shown as following:</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40">
            <a:extLst>
              <a:ext uri="{FF2B5EF4-FFF2-40B4-BE49-F238E27FC236}">
                <a16:creationId xmlns:a16="http://schemas.microsoft.com/office/drawing/2014/main" id="{5EF2FB6A-D6C3-0B42-93AD-6A445CE63F37}"/>
              </a:ext>
            </a:extLst>
          </p:cNvPr>
          <p:cNvSpPr>
            <a:spLocks noChangeArrowheads="1"/>
          </p:cNvSpPr>
          <p:nvPr/>
        </p:nvSpPr>
        <p:spPr bwMode="auto">
          <a:xfrm>
            <a:off x="1673225" y="184161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We seperate the result into two parts according to the relationship with target: 0 represent not Not Relevant, and 1 represent Relevant.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The Compound score shows a more negative score for relevant tweet (-0.27) versus not relevant tweet (-0.06). It means both relevant tweets and irrelevant tweets are negative, and relevant tweets are more negative than irrelevant tweets.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The negative score and positive score further confirmed this conclusion.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1">
            <a:extLst>
              <a:ext uri="{FF2B5EF4-FFF2-40B4-BE49-F238E27FC236}">
                <a16:creationId xmlns:a16="http://schemas.microsoft.com/office/drawing/2014/main" id="{4B825062-226A-1141-B8BB-4DC62669814C}"/>
              </a:ext>
            </a:extLst>
          </p:cNvPr>
          <p:cNvSpPr>
            <a:spLocks noChangeArrowheads="1"/>
          </p:cNvSpPr>
          <p:nvPr/>
        </p:nvSpPr>
        <p:spPr bwMode="auto">
          <a:xfrm>
            <a:off x="1673225" y="187552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This is a simple plot to look into the sentences, the blue represents ‘Compound’, yellow represents ‘Negative’ and green represents ‘Positive’. From the bar chart, we can learn that most Tweets’ sentiment scores are around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Classification</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We built three models for classification, which are Logistic Regression (tfidf &amp; word2vec), Random Forest and Naive Bayes. To compare four classifiers and see which model gives the best result, we calculate the accuracy score, precision, recall and F1-score.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r>
              <a:rPr kumimoji="0" lang="en-US" altLang="en-US" sz="1200" b="1" i="1" u="none" strike="noStrike" cap="none" normalizeH="0" baseline="0">
                <a:ln>
                  <a:noFill/>
                </a:ln>
                <a:solidFill>
                  <a:schemeClr val="tx1"/>
                </a:solidFill>
                <a:effectLst/>
                <a:latin typeface="Arial" panose="020B0604020202020204" pitchFamily="34" charset="0"/>
                <a:ea typeface="Times New Roman" panose="02020603050405020304" pitchFamily="18" charset="0"/>
              </a:rPr>
              <a:t>Logistic Regression </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 </a:t>
            </a:r>
            <a:r>
              <a:rPr kumimoji="0" lang="en-US" altLang="en-US" sz="1200" b="1" i="1" u="none" strike="noStrike" cap="none" normalizeH="0" baseline="0">
                <a:ln>
                  <a:noFill/>
                </a:ln>
                <a:solidFill>
                  <a:schemeClr val="tx1"/>
                </a:solidFill>
                <a:effectLst/>
                <a:latin typeface="Arial" panose="020B0604020202020204" pitchFamily="34" charset="0"/>
                <a:ea typeface="Times New Roman" panose="02020603050405020304" pitchFamily="18" charset="0"/>
              </a:rPr>
              <a:t>TFIDF </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r>
              <a:rPr kumimoji="0" lang="en-US" altLang="en-US" sz="1200" b="1" i="1" u="none" strike="noStrike" cap="none" normalizeH="0" baseline="0">
                <a:ln>
                  <a:noFill/>
                </a:ln>
                <a:solidFill>
                  <a:schemeClr val="tx1"/>
                </a:solidFill>
                <a:effectLst/>
                <a:latin typeface="Arial" panose="020B0604020202020204" pitchFamily="34" charset="0"/>
                <a:ea typeface="Times New Roman" panose="02020603050405020304" pitchFamily="18" charset="0"/>
              </a:rPr>
              <a:t>Logistic Regression - word2vec</a:t>
            </a: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42">
            <a:extLst>
              <a:ext uri="{FF2B5EF4-FFF2-40B4-BE49-F238E27FC236}">
                <a16:creationId xmlns:a16="http://schemas.microsoft.com/office/drawing/2014/main" id="{6E0D3EAB-FA7F-2340-9A20-7E3C7AFEE90F}"/>
              </a:ext>
            </a:extLst>
          </p:cNvPr>
          <p:cNvSpPr>
            <a:spLocks noChangeArrowheads="1"/>
          </p:cNvSpPr>
          <p:nvPr/>
        </p:nvSpPr>
        <p:spPr bwMode="auto">
          <a:xfrm>
            <a:off x="1673225" y="189279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43">
            <a:extLst>
              <a:ext uri="{FF2B5EF4-FFF2-40B4-BE49-F238E27FC236}">
                <a16:creationId xmlns:a16="http://schemas.microsoft.com/office/drawing/2014/main" id="{92A61F31-C951-1241-B249-50BDF5D35E44}"/>
              </a:ext>
            </a:extLst>
          </p:cNvPr>
          <p:cNvSpPr>
            <a:spLocks noChangeArrowheads="1"/>
          </p:cNvSpPr>
          <p:nvPr/>
        </p:nvSpPr>
        <p:spPr bwMode="auto">
          <a:xfrm>
            <a:off x="1673225" y="1904984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r>
              <a:rPr kumimoji="0" lang="en-US" altLang="en-US" sz="1200" b="1" i="1" u="none" strike="noStrike" cap="none" normalizeH="0" baseline="0">
                <a:ln>
                  <a:noFill/>
                </a:ln>
                <a:solidFill>
                  <a:schemeClr val="tx1"/>
                </a:solidFill>
                <a:effectLst/>
                <a:latin typeface="Arial" panose="020B0604020202020204" pitchFamily="34" charset="0"/>
                <a:ea typeface="Times New Roman" panose="02020603050405020304" pitchFamily="18" charset="0"/>
              </a:rPr>
              <a:t>Random Forest </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r>
              <a:rPr kumimoji="0" lang="en-US" altLang="en-US" sz="1200" b="1" i="1" u="none" strike="noStrike" cap="none" normalizeH="0" baseline="0">
                <a:ln>
                  <a:noFill/>
                </a:ln>
                <a:solidFill>
                  <a:schemeClr val="tx1"/>
                </a:solidFill>
                <a:effectLst/>
                <a:latin typeface="Arial" panose="020B0604020202020204" pitchFamily="34" charset="0"/>
                <a:ea typeface="Times New Roman" panose="02020603050405020304" pitchFamily="18" charset="0"/>
              </a:rPr>
              <a:t>                              Naive Bayes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44">
            <a:extLst>
              <a:ext uri="{FF2B5EF4-FFF2-40B4-BE49-F238E27FC236}">
                <a16:creationId xmlns:a16="http://schemas.microsoft.com/office/drawing/2014/main" id="{E0758F8A-02C9-5A4F-8468-014F170B3C61}"/>
              </a:ext>
            </a:extLst>
          </p:cNvPr>
          <p:cNvSpPr>
            <a:spLocks noChangeArrowheads="1"/>
          </p:cNvSpPr>
          <p:nvPr/>
        </p:nvSpPr>
        <p:spPr bwMode="auto">
          <a:xfrm>
            <a:off x="1673225" y="19222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45">
            <a:extLst>
              <a:ext uri="{FF2B5EF4-FFF2-40B4-BE49-F238E27FC236}">
                <a16:creationId xmlns:a16="http://schemas.microsoft.com/office/drawing/2014/main" id="{8AD2F701-ED44-4E4A-BA78-73D59E65B120}"/>
              </a:ext>
            </a:extLst>
          </p:cNvPr>
          <p:cNvSpPr>
            <a:spLocks noChangeArrowheads="1"/>
          </p:cNvSpPr>
          <p:nvPr/>
        </p:nvSpPr>
        <p:spPr bwMode="auto">
          <a:xfrm>
            <a:off x="1673225" y="193495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0"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First, we built two logistic regression models to check which kind of vectorization tool (TFIDF and Word2vec) is better. The accuracy score shows that TFIDF is better with 0.7997 accuracy. Thus we are going to use TFIDF to vectorize text data in the following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Then we build another two models: Random Forest and Naive Bayes. Comparing the accuracy score, Logistic Regression (TFIDF) has the highest score, which is 0.7997. Further comparing the precision, recall and f1-score, Logistic Regression (TFIDF) still gives the best results among four models for both Relevant and Non Relevant tweet.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Though the Naive Bayes has the lowest Log Loss among these four classifiers, other scores are not as good as Logistic Regression-TFIDF’s.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Overall, we can analyze that Logistic Regression is the best performing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CN"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Conclusion</a:t>
            </a:r>
            <a:endPar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Our classifiers came back with rather good accuracy across all four. Among them, the Logistic Regression-TFIDF has the highest accuracy score (0.7997). So, we think the Logistic Regression is the best performing model. However, to effectively use this model as a way to detect new, relevant disasters to report on, the accuracy needs to be higher because the cost of false information is high.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According to Sentiment Analysis, the result showed a more negative sentiment versus not relevant tweet. It means both relevant tweets and irrelevant tweets are negative, and relevant tweets are more negative than irrelevant tweets. We can draw the same conclusion by analyzing negative scores and positive scores.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Scope &amp; Limitation</a:t>
            </a:r>
            <a:endPar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The largest accuracy for models we build is only 0.7997, which is not large enough. We may need to find methods to improve the accuracy. We could train on more data, add more language pre-processing or try other tools to boost the result. For example, we could try adding more attributes to the data than just using the ‘text’ of the tweet to see if it could increase accuracy.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Since we use stemming during preprocess data, words such as ‘suicide’ are showed as ‘suicid’, which we may need to fix if we want more precise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Future Direction</a:t>
            </a:r>
            <a:endPar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We built a classifier only to identify whether a tweet is related to disaster this time. However, there are some other interesting things in the original dataset. For example, there is a column called “keyword” that records the specific types of disasters associated with each tweet. We could also use this column as the target variable to build another classification model. By applying the new model, we can identify further information about the specific type of disaster. One setback to twitter is that tweets are capped at 140 words. Thus, twitter users tend to write short tweets which could make it hard to mine data from. For example, if an user is referring to something ‘lit’, it could mean a fire or modern slang for ‘fun’. However, there is potential in this model. Perhaps with more fine tuning news firm could incorporate this into their intelligence resources: finding out new sources about local disaster through local people who shared about it on social media. At the end of the day, this model doesn’t have to be only twitter. To get more validation and sources, other social media sources such as Instagram/ facebook could be used.</a:t>
            </a:r>
            <a:endParaRPr kumimoji="0" lang="en-US" altLang="zh-CN"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CN"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Works Cited</a:t>
            </a:r>
            <a:endParaRPr kumimoji="0" lang="en-US" altLang="zh-CN" sz="2000" b="0" i="0" u="none" strike="noStrike" cap="none" normalizeH="0" baseline="0">
              <a:ln>
                <a:noFill/>
              </a:ln>
              <a:solidFill>
                <a:schemeClr val="tx1"/>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Isaienkov, Yaroslav. </a:t>
            </a:r>
            <a:r>
              <a:rPr kumimoji="0" lang="en-US" altLang="zh-CN"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rPr>
              <a:t>Starter NLP: SVM &amp; tf-idf</a:t>
            </a: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January 2020. 22 April 2020. &lt;https://www.kaggle.com/ihelon/starter-nlp-svm-tf-idf/notebook&gt;.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Pangeni, Kamal. </a:t>
            </a:r>
            <a:r>
              <a:rPr kumimoji="0" lang="en-US" altLang="zh-CN"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rPr>
              <a:t>Disaster Tweets with LR,RF..DNN</a:t>
            </a: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January 2020. 22 April 2020. &lt;https://www.kaggle.com/kamalpangeni/disaster-tweets-with-lr-rf-dnn&gt;.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Mokin, Vitalii. “NLP - EDA, Bag of Words, TF IDF, GloVe, BERT.” </a:t>
            </a:r>
            <a:r>
              <a:rPr kumimoji="0" lang="en-US" altLang="zh-CN"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rPr>
              <a:t>Kaggle</a:t>
            </a:r>
            <a:r>
              <a:rPr kumimoji="0" lang="en-US" altLang="zh-CN"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Kaggle, 4 Apr. 2020, www.kaggle.com/vbmokin/nlp-eda-bag-of-words-tf-idf-glove-bert.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560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673352" y="723519"/>
            <a:ext cx="5797296" cy="891540"/>
          </a:xfrm>
          <a:prstGeom prst="rect">
            <a:avLst/>
          </a:prstGeom>
        </p:spPr>
        <p:txBody>
          <a:bodyPr spcFirstLastPara="1" vert="horz" lIns="182880" tIns="182880" rIns="182880" bIns="182880" rtlCol="0" anchor="ctr" anchorCtr="0">
            <a:normAutofit/>
          </a:bodyPr>
          <a:lstStyle/>
          <a:p>
            <a:pPr marL="0" lvl="0" indent="0" defTabSz="914400">
              <a:spcBef>
                <a:spcPct val="0"/>
              </a:spcBef>
              <a:spcAft>
                <a:spcPts val="0"/>
              </a:spcAft>
            </a:pPr>
            <a:r>
              <a:rPr lang="en-US" sz="2800" spc="200"/>
              <a:t>Problem statement</a:t>
            </a:r>
          </a:p>
        </p:txBody>
      </p:sp>
      <p:sp>
        <p:nvSpPr>
          <p:cNvPr id="62" name="Google Shape;62;p14"/>
          <p:cNvSpPr txBox="1">
            <a:spLocks noGrp="1"/>
          </p:cNvSpPr>
          <p:nvPr>
            <p:ph type="sldNum" idx="12"/>
          </p:nvPr>
        </p:nvSpPr>
        <p:spPr>
          <a:xfrm>
            <a:off x="8069191" y="4663440"/>
            <a:ext cx="274320" cy="274320"/>
          </a:xfrm>
          <a:prstGeom prst="rect">
            <a:avLst/>
          </a:prstGeom>
        </p:spPr>
        <p:txBody>
          <a:bodyPr spcFirstLastPara="1" vert="horz" lIns="18288" tIns="45720" rIns="18288" bIns="45720" rtlCol="0" anchor="ctr" anchorCtr="0">
            <a:normAutofit/>
          </a:bodyPr>
          <a:lstStyle/>
          <a:p>
            <a:pPr lvl="0" indent="0">
              <a:lnSpc>
                <a:spcPct val="90000"/>
              </a:lnSpc>
              <a:spcBef>
                <a:spcPts val="0"/>
              </a:spcBef>
              <a:spcAft>
                <a:spcPts val="600"/>
              </a:spcAft>
              <a:buNone/>
            </a:pPr>
            <a:fld id="{00000000-1234-1234-1234-123412341234}" type="slidenum">
              <a:rPr lang="en-US" sz="700" kern="1200" spc="0" baseline="0" dirty="0">
                <a:solidFill>
                  <a:srgbClr val="FFFFFF"/>
                </a:solidFill>
                <a:latin typeface="+mn-lt"/>
                <a:ea typeface="+mn-ea"/>
                <a:cs typeface="+mn-cs"/>
              </a:rPr>
              <a:pPr lvl="0" indent="0">
                <a:lnSpc>
                  <a:spcPct val="90000"/>
                </a:lnSpc>
                <a:spcBef>
                  <a:spcPts val="0"/>
                </a:spcBef>
                <a:spcAft>
                  <a:spcPts val="600"/>
                </a:spcAft>
                <a:buNone/>
              </a:pPr>
              <a:t>2</a:t>
            </a:fld>
            <a:endParaRPr lang="en-US" sz="700" kern="1200" spc="0" baseline="0" dirty="0">
              <a:solidFill>
                <a:srgbClr val="FFFFFF"/>
              </a:solidFill>
              <a:latin typeface="+mn-lt"/>
              <a:ea typeface="+mn-ea"/>
              <a:cs typeface="+mn-cs"/>
            </a:endParaRPr>
          </a:p>
        </p:txBody>
      </p:sp>
      <p:graphicFrame>
        <p:nvGraphicFramePr>
          <p:cNvPr id="86" name="Google Shape;61;p14">
            <a:extLst>
              <a:ext uri="{FF2B5EF4-FFF2-40B4-BE49-F238E27FC236}">
                <a16:creationId xmlns:a16="http://schemas.microsoft.com/office/drawing/2014/main" id="{C2F551D4-57E7-452A-B5C7-CC207ADBFA32}"/>
              </a:ext>
            </a:extLst>
          </p:cNvPr>
          <p:cNvGraphicFramePr/>
          <p:nvPr>
            <p:extLst>
              <p:ext uri="{D42A27DB-BD31-4B8C-83A1-F6EECF244321}">
                <p14:modId xmlns:p14="http://schemas.microsoft.com/office/powerpoint/2010/main" val="2963780931"/>
              </p:ext>
            </p:extLst>
          </p:nvPr>
        </p:nvGraphicFramePr>
        <p:xfrm>
          <a:off x="723899" y="1978818"/>
          <a:ext cx="8056846" cy="2555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603504" y="723519"/>
            <a:ext cx="2300202" cy="891540"/>
          </a:xfrm>
          <a:prstGeom prst="rect">
            <a:avLst/>
          </a:prstGeom>
        </p:spPr>
        <p:txBody>
          <a:bodyPr spcFirstLastPara="1" vert="horz" lIns="182880" tIns="182880" rIns="182880" bIns="182880" rtlCol="0" anchor="ctr" anchorCtr="0">
            <a:normAutofit/>
          </a:bodyPr>
          <a:lstStyle/>
          <a:p>
            <a:pPr marL="0" lvl="0" indent="0" defTabSz="914400">
              <a:spcBef>
                <a:spcPct val="0"/>
              </a:spcBef>
              <a:spcAft>
                <a:spcPts val="0"/>
              </a:spcAft>
            </a:pPr>
            <a:r>
              <a:rPr lang="en-US" sz="1300" spc="200"/>
              <a:t>Data Collection &amp; Description:</a:t>
            </a:r>
          </a:p>
        </p:txBody>
      </p:sp>
      <p:sp>
        <p:nvSpPr>
          <p:cNvPr id="68" name="Google Shape;68;p15"/>
          <p:cNvSpPr txBox="1">
            <a:spLocks noGrp="1"/>
          </p:cNvSpPr>
          <p:nvPr>
            <p:ph type="body" idx="1"/>
          </p:nvPr>
        </p:nvSpPr>
        <p:spPr>
          <a:xfrm>
            <a:off x="602433" y="1722922"/>
            <a:ext cx="2644031" cy="2473693"/>
          </a:xfrm>
          <a:prstGeom prst="rect">
            <a:avLst/>
          </a:prstGeom>
        </p:spPr>
        <p:txBody>
          <a:bodyPr spcFirstLastPara="1" vert="horz" lIns="91440" tIns="45720" rIns="91440" bIns="45720" rtlCol="0" anchorCtr="0">
            <a:noAutofit/>
          </a:bodyPr>
          <a:lstStyle/>
          <a:p>
            <a:pPr marL="0" lvl="0" indent="-228600" defTabSz="914400">
              <a:spcBef>
                <a:spcPts val="10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Data set is a part of </a:t>
            </a:r>
            <a:r>
              <a:rPr lang="en-US" sz="1400" dirty="0" err="1">
                <a:latin typeface="Arial" panose="020B0604020202020204" pitchFamily="34" charset="0"/>
                <a:cs typeface="Arial" panose="020B0604020202020204" pitchFamily="34" charset="0"/>
              </a:rPr>
              <a:t>kaggle’s</a:t>
            </a:r>
            <a:r>
              <a:rPr lang="en-US" sz="1400" dirty="0">
                <a:latin typeface="Arial" panose="020B0604020202020204" pitchFamily="34" charset="0"/>
                <a:cs typeface="Arial" panose="020B0604020202020204" pitchFamily="34" charset="0"/>
              </a:rPr>
              <a:t> competition. The dataset is split into train and test. However, since the competition is on-going, only the train dataset has the real ‘target’ value (relevant/not relevant). Thus, we only use the train dataset, which has 7,000++ tweets:</a:t>
            </a:r>
          </a:p>
          <a:p>
            <a:pPr marL="0" lvl="0" indent="-228600" defTabSz="914400">
              <a:spcBef>
                <a:spcPts val="1000"/>
              </a:spcBef>
              <a:spcAft>
                <a:spcPts val="0"/>
              </a:spcAft>
              <a:buFont typeface="Arial" panose="020B0604020202020204" pitchFamily="34" charset="0"/>
              <a:buChar char="•"/>
            </a:pPr>
            <a:r>
              <a:rPr lang="en-US" sz="1400" u="sng" dirty="0">
                <a:latin typeface="Arial" panose="020B0604020202020204" pitchFamily="34" charset="0"/>
                <a:cs typeface="Arial" panose="020B0604020202020204" pitchFamily="34" charset="0"/>
                <a:hlinkClick r:id="rId3"/>
              </a:rPr>
              <a:t>https://www.kaggle.com/c/nlp-getting-started</a:t>
            </a:r>
            <a:endParaRPr lang="en-US" sz="1400" dirty="0">
              <a:latin typeface="Arial" panose="020B0604020202020204" pitchFamily="34" charset="0"/>
              <a:cs typeface="Arial" panose="020B0604020202020204" pitchFamily="34" charset="0"/>
            </a:endParaRPr>
          </a:p>
          <a:p>
            <a:pPr marL="0" lvl="0" indent="-228600" defTabSz="914400">
              <a:spcBef>
                <a:spcPts val="1000"/>
              </a:spcBef>
              <a:spcAft>
                <a:spcPts val="0"/>
              </a:spcAf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0" lvl="0" indent="-228600" defTabSz="914400">
              <a:spcBef>
                <a:spcPts val="1000"/>
              </a:spcBef>
              <a:spcAft>
                <a:spcPts val="0"/>
              </a:spcAf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0" lvl="0" indent="-228600" defTabSz="914400">
              <a:spcBef>
                <a:spcPts val="1000"/>
              </a:spcBef>
              <a:spcAft>
                <a:spcPts val="0"/>
              </a:spcAf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0" lvl="0" indent="-228600" defTabSz="914400">
              <a:spcBef>
                <a:spcPts val="1000"/>
              </a:spcBef>
              <a:spcAft>
                <a:spcPts val="1600"/>
              </a:spcAf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Google Shape;70;p15"/>
          <p:cNvSpPr txBox="1">
            <a:spLocks noGrp="1"/>
          </p:cNvSpPr>
          <p:nvPr>
            <p:ph type="sldNum" idx="12"/>
          </p:nvPr>
        </p:nvSpPr>
        <p:spPr>
          <a:xfrm>
            <a:off x="8069191" y="4663440"/>
            <a:ext cx="274320" cy="274320"/>
          </a:xfrm>
          <a:prstGeom prst="rect">
            <a:avLst/>
          </a:prstGeom>
        </p:spPr>
        <p:txBody>
          <a:bodyPr spcFirstLastPara="1" vert="horz" lIns="18288" tIns="45720" rIns="18288" bIns="45720" rtlCol="0" anchor="ctr" anchorCtr="0">
            <a:normAutofit/>
          </a:bodyPr>
          <a:lstStyle/>
          <a:p>
            <a:pPr lvl="0" indent="0">
              <a:lnSpc>
                <a:spcPct val="90000"/>
              </a:lnSpc>
              <a:spcBef>
                <a:spcPts val="0"/>
              </a:spcBef>
              <a:spcAft>
                <a:spcPts val="600"/>
              </a:spcAft>
              <a:buNone/>
            </a:pPr>
            <a:fld id="{00000000-1234-1234-1234-123412341234}" type="slidenum">
              <a:rPr lang="en-US" sz="700"/>
              <a:pPr lvl="0" indent="0">
                <a:lnSpc>
                  <a:spcPct val="90000"/>
                </a:lnSpc>
                <a:spcBef>
                  <a:spcPts val="0"/>
                </a:spcBef>
                <a:spcAft>
                  <a:spcPts val="600"/>
                </a:spcAft>
                <a:buNone/>
              </a:pPr>
              <a:t>3</a:t>
            </a:fld>
            <a:endParaRPr lang="en-US" sz="700"/>
          </a:p>
        </p:txBody>
      </p:sp>
      <p:graphicFrame>
        <p:nvGraphicFramePr>
          <p:cNvPr id="69" name="Google Shape;69;p15"/>
          <p:cNvGraphicFramePr/>
          <p:nvPr>
            <p:extLst>
              <p:ext uri="{D42A27DB-BD31-4B8C-83A1-F6EECF244321}">
                <p14:modId xmlns:p14="http://schemas.microsoft.com/office/powerpoint/2010/main" val="2570570969"/>
              </p:ext>
            </p:extLst>
          </p:nvPr>
        </p:nvGraphicFramePr>
        <p:xfrm>
          <a:off x="3617524" y="1292868"/>
          <a:ext cx="4670299" cy="2563722"/>
        </p:xfrm>
        <a:graphic>
          <a:graphicData uri="http://schemas.openxmlformats.org/drawingml/2006/table">
            <a:tbl>
              <a:tblPr>
                <a:noFill/>
                <a:tableStyleId>{90691BF4-C554-4374-BA8D-12F8FC17FBD0}</a:tableStyleId>
              </a:tblPr>
              <a:tblGrid>
                <a:gridCol w="1789058">
                  <a:extLst>
                    <a:ext uri="{9D8B030D-6E8A-4147-A177-3AD203B41FA5}">
                      <a16:colId xmlns:a16="http://schemas.microsoft.com/office/drawing/2014/main" val="20000"/>
                    </a:ext>
                  </a:extLst>
                </a:gridCol>
                <a:gridCol w="2881241">
                  <a:extLst>
                    <a:ext uri="{9D8B030D-6E8A-4147-A177-3AD203B41FA5}">
                      <a16:colId xmlns:a16="http://schemas.microsoft.com/office/drawing/2014/main" val="20001"/>
                    </a:ext>
                  </a:extLst>
                </a:gridCol>
              </a:tblGrid>
              <a:tr h="525892">
                <a:tc>
                  <a:txBody>
                    <a:bodyPr/>
                    <a:lstStyle/>
                    <a:p>
                      <a:pPr marL="0" lvl="0" indent="0" algn="l" rtl="0">
                        <a:spcBef>
                          <a:spcPts val="0"/>
                        </a:spcBef>
                        <a:spcAft>
                          <a:spcPts val="0"/>
                        </a:spcAft>
                        <a:buNone/>
                      </a:pPr>
                      <a:r>
                        <a:rPr lang="en-US" sz="1500" b="1" dirty="0">
                          <a:solidFill>
                            <a:schemeClr val="tx1">
                              <a:lumMod val="75000"/>
                              <a:lumOff val="25000"/>
                            </a:schemeClr>
                          </a:solidFill>
                        </a:rPr>
                        <a:t>Column Name</a:t>
                      </a:r>
                    </a:p>
                  </a:txBody>
                  <a:tcPr marL="246511" marR="128186" marT="128186" marB="128186">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500" b="1">
                          <a:solidFill>
                            <a:schemeClr val="tx1">
                              <a:lumMod val="75000"/>
                              <a:lumOff val="25000"/>
                            </a:schemeClr>
                          </a:solidFill>
                        </a:rPr>
                        <a:t>Description</a:t>
                      </a:r>
                    </a:p>
                  </a:txBody>
                  <a:tcPr marL="246511" marR="128186" marT="128186" marB="1281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0"/>
                  </a:ext>
                </a:extLst>
              </a:tr>
              <a:tr h="986046">
                <a:tc>
                  <a:txBody>
                    <a:bodyPr/>
                    <a:lstStyle/>
                    <a:p>
                      <a:pPr marL="0" lvl="0" indent="0" algn="l" rtl="0">
                        <a:spcBef>
                          <a:spcPts val="0"/>
                        </a:spcBef>
                        <a:spcAft>
                          <a:spcPts val="0"/>
                        </a:spcAft>
                        <a:buNone/>
                      </a:pPr>
                      <a:r>
                        <a:rPr lang="en-US" sz="1500" dirty="0">
                          <a:solidFill>
                            <a:schemeClr val="tx1">
                              <a:lumMod val="75000"/>
                              <a:lumOff val="25000"/>
                            </a:schemeClr>
                          </a:solidFill>
                        </a:rPr>
                        <a:t>target</a:t>
                      </a:r>
                    </a:p>
                  </a:txBody>
                  <a:tcPr marL="246511" marR="128186" marT="128186" marB="128186">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500">
                          <a:solidFill>
                            <a:schemeClr val="tx1">
                              <a:lumMod val="75000"/>
                              <a:lumOff val="25000"/>
                            </a:schemeClr>
                          </a:solidFill>
                        </a:rPr>
                        <a:t>Whether the tweet is related to disaster. 0 = Not Relevant, 1 = Relevant</a:t>
                      </a:r>
                    </a:p>
                  </a:txBody>
                  <a:tcPr marL="246511" marR="128186" marT="128186" marB="1281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1"/>
                  </a:ext>
                </a:extLst>
              </a:tr>
              <a:tr h="525892">
                <a:tc>
                  <a:txBody>
                    <a:bodyPr/>
                    <a:lstStyle/>
                    <a:p>
                      <a:pPr marL="0" lvl="0" indent="0" algn="l" rtl="0">
                        <a:spcBef>
                          <a:spcPts val="0"/>
                        </a:spcBef>
                        <a:spcAft>
                          <a:spcPts val="0"/>
                        </a:spcAft>
                        <a:buNone/>
                      </a:pPr>
                      <a:r>
                        <a:rPr lang="en-US" sz="1500" dirty="0">
                          <a:solidFill>
                            <a:schemeClr val="tx1">
                              <a:lumMod val="75000"/>
                              <a:lumOff val="25000"/>
                            </a:schemeClr>
                          </a:solidFill>
                        </a:rPr>
                        <a:t>keyword</a:t>
                      </a:r>
                    </a:p>
                  </a:txBody>
                  <a:tcPr marL="246511" marR="128186" marT="128186" marB="128186">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500">
                          <a:solidFill>
                            <a:schemeClr val="tx1">
                              <a:lumMod val="75000"/>
                              <a:lumOff val="25000"/>
                            </a:schemeClr>
                          </a:solidFill>
                        </a:rPr>
                        <a:t>The specific type of disaster</a:t>
                      </a:r>
                    </a:p>
                  </a:txBody>
                  <a:tcPr marL="246511" marR="128186" marT="128186" marB="1281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2"/>
                  </a:ext>
                </a:extLst>
              </a:tr>
              <a:tr h="525892">
                <a:tc>
                  <a:txBody>
                    <a:bodyPr/>
                    <a:lstStyle/>
                    <a:p>
                      <a:pPr marL="0" lvl="0" indent="0" algn="l" rtl="0">
                        <a:spcBef>
                          <a:spcPts val="0"/>
                        </a:spcBef>
                        <a:spcAft>
                          <a:spcPts val="0"/>
                        </a:spcAft>
                        <a:buNone/>
                      </a:pPr>
                      <a:r>
                        <a:rPr lang="en-US" sz="1500" dirty="0">
                          <a:solidFill>
                            <a:schemeClr val="tx1">
                              <a:lumMod val="75000"/>
                              <a:lumOff val="25000"/>
                            </a:schemeClr>
                          </a:solidFill>
                        </a:rPr>
                        <a:t>text</a:t>
                      </a:r>
                    </a:p>
                  </a:txBody>
                  <a:tcPr marL="246511" marR="128186" marT="128186" marB="128186">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500" dirty="0">
                          <a:solidFill>
                            <a:schemeClr val="tx1">
                              <a:lumMod val="75000"/>
                              <a:lumOff val="25000"/>
                            </a:schemeClr>
                          </a:solidFill>
                        </a:rPr>
                        <a:t>The tweet content</a:t>
                      </a:r>
                    </a:p>
                  </a:txBody>
                  <a:tcPr marL="246511" marR="128186" marT="128186" marB="1281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603504" y="723519"/>
            <a:ext cx="2300202" cy="891540"/>
          </a:xfrm>
          <a:prstGeom prst="rect">
            <a:avLst/>
          </a:prstGeom>
        </p:spPr>
        <p:txBody>
          <a:bodyPr spcFirstLastPara="1" vert="horz" lIns="182880" tIns="182880" rIns="182880" bIns="182880" rtlCol="0" anchor="ctr" anchorCtr="0">
            <a:normAutofit/>
          </a:bodyPr>
          <a:lstStyle/>
          <a:p>
            <a:pPr marL="0" lvl="0" indent="0" defTabSz="914400">
              <a:spcBef>
                <a:spcPct val="0"/>
              </a:spcBef>
              <a:spcAft>
                <a:spcPts val="0"/>
              </a:spcAft>
            </a:pPr>
            <a:r>
              <a:rPr lang="en-US" sz="1500" spc="200"/>
              <a:t>Data preprocessing</a:t>
            </a:r>
          </a:p>
        </p:txBody>
      </p:sp>
      <p:sp>
        <p:nvSpPr>
          <p:cNvPr id="77" name="Google Shape;77;p16"/>
          <p:cNvSpPr txBox="1"/>
          <p:nvPr/>
        </p:nvSpPr>
        <p:spPr>
          <a:xfrm>
            <a:off x="602433" y="1978532"/>
            <a:ext cx="2644030" cy="2834099"/>
          </a:xfrm>
          <a:prstGeom prst="rect">
            <a:avLst/>
          </a:prstGeom>
        </p:spPr>
        <p:txBody>
          <a:bodyPr spcFirstLastPara="1" vert="horz" lIns="91440" tIns="45720" rIns="91440" bIns="45720" rtlCol="0" anchorCtr="0">
            <a:normAutofit lnSpcReduction="10000"/>
          </a:bodyPr>
          <a:lstStyle/>
          <a:p>
            <a:pPr marL="285750" lvl="0" indent="-285750" defTabSz="914400">
              <a:lnSpc>
                <a:spcPct val="90000"/>
              </a:lnSpc>
              <a:spcBef>
                <a:spcPts val="1000"/>
              </a:spcBef>
              <a:spcAft>
                <a:spcPts val="0"/>
              </a:spcAft>
              <a:buClr>
                <a:schemeClr val="accent2"/>
              </a:buClr>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Remove unnecessary punctuations and stop words</a:t>
            </a:r>
          </a:p>
          <a:p>
            <a:pPr marL="285750" lvl="0" indent="-285750" defTabSz="914400">
              <a:lnSpc>
                <a:spcPct val="90000"/>
              </a:lnSpc>
              <a:spcBef>
                <a:spcPts val="1000"/>
              </a:spcBef>
              <a:spcAft>
                <a:spcPts val="0"/>
              </a:spcAft>
              <a:buClr>
                <a:schemeClr val="accent2"/>
              </a:buClr>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Stemming</a:t>
            </a:r>
          </a:p>
          <a:p>
            <a:pPr marL="285750" lvl="0" indent="-285750" defTabSz="914400">
              <a:lnSpc>
                <a:spcPct val="90000"/>
              </a:lnSpc>
              <a:spcBef>
                <a:spcPts val="1000"/>
              </a:spcBef>
              <a:spcAft>
                <a:spcPts val="0"/>
              </a:spcAft>
              <a:buClr>
                <a:schemeClr val="accent2"/>
              </a:buClr>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Focus on columns tweet and target (0 means irrelevant and 1 means relevant) </a:t>
            </a:r>
          </a:p>
          <a:p>
            <a:pPr marL="285750" lvl="0" indent="-285750" defTabSz="914400">
              <a:lnSpc>
                <a:spcPct val="90000"/>
              </a:lnSpc>
              <a:spcBef>
                <a:spcPts val="1000"/>
              </a:spcBef>
              <a:spcAft>
                <a:spcPts val="0"/>
              </a:spcAft>
              <a:buClr>
                <a:schemeClr val="accent2"/>
              </a:buClr>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80/20 split</a:t>
            </a:r>
          </a:p>
          <a:p>
            <a:pPr marL="0" lvl="0" indent="-228600" defTabSz="914400">
              <a:lnSpc>
                <a:spcPct val="90000"/>
              </a:lnSpc>
              <a:spcBef>
                <a:spcPts val="1000"/>
              </a:spcBef>
              <a:spcAft>
                <a:spcPts val="0"/>
              </a:spcAft>
              <a:buClr>
                <a:schemeClr val="accent2"/>
              </a:buClr>
              <a:buFont typeface="Arial" panose="020B0604020202020204" pitchFamily="34" charset="0"/>
              <a:buChar char="•"/>
            </a:pPr>
            <a:endParaRPr lang="en-US" sz="16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83" name="Rectangle 8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Google Shape;76;p16"/>
          <p:cNvPicPr preferRelativeResize="0"/>
          <p:nvPr/>
        </p:nvPicPr>
        <p:blipFill>
          <a:blip r:embed="rId3"/>
          <a:stretch>
            <a:fillRect/>
          </a:stretch>
        </p:blipFill>
        <p:spPr>
          <a:xfrm>
            <a:off x="3673213" y="869336"/>
            <a:ext cx="4670298" cy="2218391"/>
          </a:xfrm>
          <a:prstGeom prst="rect">
            <a:avLst/>
          </a:prstGeom>
          <a:noFill/>
        </p:spPr>
      </p:pic>
      <p:sp>
        <p:nvSpPr>
          <p:cNvPr id="78" name="Google Shape;78;p16"/>
          <p:cNvSpPr txBox="1">
            <a:spLocks noGrp="1"/>
          </p:cNvSpPr>
          <p:nvPr>
            <p:ph type="sldNum" idx="12"/>
          </p:nvPr>
        </p:nvSpPr>
        <p:spPr>
          <a:xfrm>
            <a:off x="8069191" y="4663440"/>
            <a:ext cx="274320" cy="274320"/>
          </a:xfrm>
          <a:prstGeom prst="rect">
            <a:avLst/>
          </a:prstGeom>
        </p:spPr>
        <p:txBody>
          <a:bodyPr spcFirstLastPara="1" vert="horz" lIns="18288" tIns="45720" rIns="18288" bIns="45720" rtlCol="0" anchor="ctr" anchorCtr="0">
            <a:normAutofit/>
          </a:bodyPr>
          <a:lstStyle/>
          <a:p>
            <a:pPr lvl="0" indent="0">
              <a:lnSpc>
                <a:spcPct val="90000"/>
              </a:lnSpc>
              <a:spcBef>
                <a:spcPts val="0"/>
              </a:spcBef>
              <a:spcAft>
                <a:spcPts val="600"/>
              </a:spcAft>
              <a:buNone/>
            </a:pPr>
            <a:fld id="{00000000-1234-1234-1234-123412341234}" type="slidenum">
              <a:rPr lang="en-US" sz="700"/>
              <a:pPr lvl="0" indent="0">
                <a:lnSpc>
                  <a:spcPct val="90000"/>
                </a:lnSpc>
                <a:spcBef>
                  <a:spcPts val="0"/>
                </a:spcBef>
                <a:spcAft>
                  <a:spcPts val="600"/>
                </a:spcAft>
                <a:buNone/>
              </a:pPr>
              <a:t>4</a:t>
            </a:fld>
            <a:endParaRPr lang="en-US" sz="700"/>
          </a:p>
        </p:txBody>
      </p:sp>
      <p:pic>
        <p:nvPicPr>
          <p:cNvPr id="8" name="Google Shape;86;p17">
            <a:extLst>
              <a:ext uri="{FF2B5EF4-FFF2-40B4-BE49-F238E27FC236}">
                <a16:creationId xmlns:a16="http://schemas.microsoft.com/office/drawing/2014/main" id="{B6A5F839-7CB6-1041-A4DE-AB6BE766A481}"/>
              </a:ext>
            </a:extLst>
          </p:cNvPr>
          <p:cNvPicPr preferRelativeResize="0"/>
          <p:nvPr/>
        </p:nvPicPr>
        <p:blipFill>
          <a:blip r:embed="rId4"/>
          <a:stretch>
            <a:fillRect/>
          </a:stretch>
        </p:blipFill>
        <p:spPr>
          <a:xfrm>
            <a:off x="3673213" y="2737600"/>
            <a:ext cx="4670298" cy="158816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WordCloud &amp; Bar Chart (Relevant Tweet)</a:t>
            </a:r>
            <a:endParaRPr/>
          </a:p>
        </p:txBody>
      </p:sp>
      <p:sp>
        <p:nvSpPr>
          <p:cNvPr id="93" name="Google Shape;93;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92" name="Google Shape;92;p18"/>
          <p:cNvPicPr preferRelativeResize="0"/>
          <p:nvPr/>
        </p:nvPicPr>
        <p:blipFill>
          <a:blip r:embed="rId3">
            <a:alphaModFix/>
          </a:blip>
          <a:stretch>
            <a:fillRect/>
          </a:stretch>
        </p:blipFill>
        <p:spPr>
          <a:xfrm>
            <a:off x="4572000" y="1152475"/>
            <a:ext cx="4185633" cy="3820975"/>
          </a:xfrm>
          <a:prstGeom prst="rect">
            <a:avLst/>
          </a:prstGeom>
          <a:noFill/>
          <a:ln>
            <a:noFill/>
          </a:ln>
        </p:spPr>
      </p:pic>
      <p:pic>
        <p:nvPicPr>
          <p:cNvPr id="94" name="Google Shape;94;p18"/>
          <p:cNvPicPr preferRelativeResize="0"/>
          <p:nvPr/>
        </p:nvPicPr>
        <p:blipFill>
          <a:blip r:embed="rId4">
            <a:alphaModFix/>
          </a:blip>
          <a:stretch>
            <a:fillRect/>
          </a:stretch>
        </p:blipFill>
        <p:spPr>
          <a:xfrm>
            <a:off x="492475" y="1152475"/>
            <a:ext cx="3820976"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WordCloud &amp; Bar Chart (Not Relevant Tweet)</a:t>
            </a:r>
            <a:endParaRPr/>
          </a:p>
        </p:txBody>
      </p:sp>
      <p:sp>
        <p:nvSpPr>
          <p:cNvPr id="101" name="Google Shape;101;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00" name="Google Shape;100;p19"/>
          <p:cNvPicPr preferRelativeResize="0"/>
          <p:nvPr/>
        </p:nvPicPr>
        <p:blipFill>
          <a:blip r:embed="rId3">
            <a:alphaModFix/>
          </a:blip>
          <a:stretch>
            <a:fillRect/>
          </a:stretch>
        </p:blipFill>
        <p:spPr>
          <a:xfrm>
            <a:off x="4653901" y="1170125"/>
            <a:ext cx="4050868" cy="3820975"/>
          </a:xfrm>
          <a:prstGeom prst="rect">
            <a:avLst/>
          </a:prstGeom>
          <a:noFill/>
          <a:ln>
            <a:noFill/>
          </a:ln>
        </p:spPr>
      </p:pic>
      <p:pic>
        <p:nvPicPr>
          <p:cNvPr id="102" name="Google Shape;102;p19"/>
          <p:cNvPicPr preferRelativeResize="0"/>
          <p:nvPr/>
        </p:nvPicPr>
        <p:blipFill>
          <a:blip r:embed="rId4">
            <a:alphaModFix/>
          </a:blip>
          <a:stretch>
            <a:fillRect/>
          </a:stretch>
        </p:blipFill>
        <p:spPr>
          <a:xfrm>
            <a:off x="506650" y="1099275"/>
            <a:ext cx="3820976"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297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Modeling</a:t>
            </a:r>
            <a:endParaRPr/>
          </a:p>
        </p:txBody>
      </p:sp>
      <p:sp>
        <p:nvSpPr>
          <p:cNvPr id="108" name="Google Shape;108;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09" name="Google Shape;109;p20"/>
          <p:cNvPicPr preferRelativeResize="0"/>
          <p:nvPr/>
        </p:nvPicPr>
        <p:blipFill>
          <a:blip r:embed="rId3">
            <a:alphaModFix/>
          </a:blip>
          <a:stretch>
            <a:fillRect/>
          </a:stretch>
        </p:blipFill>
        <p:spPr>
          <a:xfrm>
            <a:off x="152400" y="1022400"/>
            <a:ext cx="3534985" cy="3968701"/>
          </a:xfrm>
          <a:prstGeom prst="rect">
            <a:avLst/>
          </a:prstGeom>
          <a:noFill/>
          <a:ln>
            <a:noFill/>
          </a:ln>
        </p:spPr>
      </p:pic>
      <p:pic>
        <p:nvPicPr>
          <p:cNvPr id="110" name="Google Shape;110;p20"/>
          <p:cNvPicPr preferRelativeResize="0"/>
          <p:nvPr/>
        </p:nvPicPr>
        <p:blipFill>
          <a:blip r:embed="rId4">
            <a:alphaModFix/>
          </a:blip>
          <a:stretch>
            <a:fillRect/>
          </a:stretch>
        </p:blipFill>
        <p:spPr>
          <a:xfrm>
            <a:off x="3839785" y="1022400"/>
            <a:ext cx="5151815" cy="30814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603504" y="723519"/>
            <a:ext cx="2300202" cy="891540"/>
          </a:xfrm>
          <a:prstGeom prst="rect">
            <a:avLst/>
          </a:prstGeom>
        </p:spPr>
        <p:txBody>
          <a:bodyPr spcFirstLastPara="1" vert="horz" lIns="182880" tIns="182880" rIns="182880" bIns="182880" rtlCol="0" anchor="ctr" anchorCtr="0">
            <a:normAutofit/>
          </a:bodyPr>
          <a:lstStyle/>
          <a:p>
            <a:pPr marL="0" lvl="0" indent="0" defTabSz="914400">
              <a:spcBef>
                <a:spcPct val="0"/>
              </a:spcBef>
              <a:spcAft>
                <a:spcPts val="0"/>
              </a:spcAft>
            </a:pPr>
            <a:r>
              <a:rPr lang="en-US" sz="1800" spc="200"/>
              <a:t>Sentiment Analysis</a:t>
            </a:r>
          </a:p>
        </p:txBody>
      </p:sp>
      <p:sp>
        <p:nvSpPr>
          <p:cNvPr id="116" name="Google Shape;116;p21"/>
          <p:cNvSpPr txBox="1">
            <a:spLocks noGrp="1"/>
          </p:cNvSpPr>
          <p:nvPr>
            <p:ph type="body" idx="1"/>
          </p:nvPr>
        </p:nvSpPr>
        <p:spPr>
          <a:xfrm>
            <a:off x="602433" y="1839772"/>
            <a:ext cx="2297823" cy="2586165"/>
          </a:xfrm>
          <a:prstGeom prst="rect">
            <a:avLst/>
          </a:prstGeom>
        </p:spPr>
        <p:txBody>
          <a:bodyPr spcFirstLastPara="1" vert="horz" lIns="91440" tIns="45720" rIns="91440" bIns="45720" rtlCol="0" anchorCtr="0">
            <a:normAutofit fontScale="92500" lnSpcReduction="10000"/>
          </a:bodyPr>
          <a:lstStyle/>
          <a:p>
            <a:pPr marL="457200" lvl="0" indent="-228600" defTabSz="914400">
              <a:lnSpc>
                <a:spcPct val="90000"/>
              </a:lnSpc>
              <a:spcBef>
                <a:spcPts val="1000"/>
              </a:spcBef>
              <a:spcAft>
                <a:spcPts val="0"/>
              </a:spcAft>
              <a:buSzPts val="1800"/>
              <a:buFont typeface="Arial" panose="020B0604020202020204" pitchFamily="34" charset="0"/>
              <a:buChar char="•"/>
            </a:pPr>
            <a:r>
              <a:rPr lang="en-US" sz="1400">
                <a:latin typeface="Arial" panose="020B0604020202020204" pitchFamily="34" charset="0"/>
                <a:cs typeface="Arial" panose="020B0604020202020204" pitchFamily="34" charset="0"/>
              </a:rPr>
              <a:t>Sentiment Analysis using NLTK Darth Vader</a:t>
            </a:r>
          </a:p>
          <a:p>
            <a:pPr marL="457200" lvl="0" indent="-228600" defTabSz="914400">
              <a:lnSpc>
                <a:spcPct val="90000"/>
              </a:lnSpc>
              <a:spcBef>
                <a:spcPts val="1000"/>
              </a:spcBef>
              <a:spcAft>
                <a:spcPts val="0"/>
              </a:spcAft>
              <a:buSzPts val="1800"/>
              <a:buFont typeface="Arial" panose="020B0604020202020204" pitchFamily="34" charset="0"/>
              <a:buChar char="•"/>
            </a:pPr>
            <a:r>
              <a:rPr lang="en-US" sz="1400">
                <a:latin typeface="Arial" panose="020B0604020202020204" pitchFamily="34" charset="0"/>
                <a:cs typeface="Arial" panose="020B0604020202020204" pitchFamily="34" charset="0"/>
              </a:rPr>
              <a:t>The results were separated by target: 0 (Not Relevant) / 1 (Relevant).</a:t>
            </a:r>
          </a:p>
          <a:p>
            <a:pPr marL="457200" lvl="0" indent="-228600" defTabSz="914400">
              <a:lnSpc>
                <a:spcPct val="90000"/>
              </a:lnSpc>
              <a:spcBef>
                <a:spcPts val="1000"/>
              </a:spcBef>
              <a:spcAft>
                <a:spcPts val="0"/>
              </a:spcAft>
              <a:buSzPts val="1800"/>
              <a:buFont typeface="Arial" panose="020B0604020202020204" pitchFamily="34" charset="0"/>
              <a:buChar char="•"/>
            </a:pPr>
            <a:r>
              <a:rPr lang="en-US" sz="1400">
                <a:latin typeface="Arial" panose="020B0604020202020204" pitchFamily="34" charset="0"/>
                <a:cs typeface="Arial" panose="020B0604020202020204" pitchFamily="34" charset="0"/>
              </a:rPr>
              <a:t>Compound score shows a more negative score for relevant tweet (-0.27) versus not relevant tweet (-0.06).</a:t>
            </a:r>
          </a:p>
        </p:txBody>
      </p:sp>
      <p:sp>
        <p:nvSpPr>
          <p:cNvPr id="134" name="Rectangle 12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0636" y="723519"/>
            <a:ext cx="5164074"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351" y="846512"/>
            <a:ext cx="4918644"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21"/>
          <p:cNvSpPr txBox="1">
            <a:spLocks noGrp="1"/>
          </p:cNvSpPr>
          <p:nvPr>
            <p:ph type="sldNum" idx="12"/>
          </p:nvPr>
        </p:nvSpPr>
        <p:spPr>
          <a:xfrm>
            <a:off x="8069191" y="4663440"/>
            <a:ext cx="274320" cy="274320"/>
          </a:xfrm>
          <a:prstGeom prst="rect">
            <a:avLst/>
          </a:prstGeom>
        </p:spPr>
        <p:txBody>
          <a:bodyPr spcFirstLastPara="1" vert="horz" lIns="18288" tIns="45720" rIns="18288" bIns="45720" rtlCol="0" anchor="ctr" anchorCtr="0">
            <a:normAutofit/>
          </a:bodyPr>
          <a:lstStyle/>
          <a:p>
            <a:pPr lvl="0" indent="0">
              <a:lnSpc>
                <a:spcPct val="90000"/>
              </a:lnSpc>
              <a:spcBef>
                <a:spcPts val="0"/>
              </a:spcBef>
              <a:spcAft>
                <a:spcPts val="600"/>
              </a:spcAft>
              <a:buNone/>
            </a:pPr>
            <a:fld id="{00000000-1234-1234-1234-123412341234}" type="slidenum">
              <a:rPr lang="en-US" sz="700"/>
              <a:pPr lvl="0" indent="0">
                <a:lnSpc>
                  <a:spcPct val="90000"/>
                </a:lnSpc>
                <a:spcBef>
                  <a:spcPts val="0"/>
                </a:spcBef>
                <a:spcAft>
                  <a:spcPts val="600"/>
                </a:spcAft>
                <a:buNone/>
              </a:pPr>
              <a:t>8</a:t>
            </a:fld>
            <a:endParaRPr lang="en-US" sz="700"/>
          </a:p>
        </p:txBody>
      </p:sp>
      <p:graphicFrame>
        <p:nvGraphicFramePr>
          <p:cNvPr id="117" name="Google Shape;117;p21"/>
          <p:cNvGraphicFramePr/>
          <p:nvPr>
            <p:extLst>
              <p:ext uri="{D42A27DB-BD31-4B8C-83A1-F6EECF244321}">
                <p14:modId xmlns:p14="http://schemas.microsoft.com/office/powerpoint/2010/main" val="4273214035"/>
              </p:ext>
            </p:extLst>
          </p:nvPr>
        </p:nvGraphicFramePr>
        <p:xfrm>
          <a:off x="3617524" y="1839772"/>
          <a:ext cx="4670301" cy="1469916"/>
        </p:xfrm>
        <a:graphic>
          <a:graphicData uri="http://schemas.openxmlformats.org/drawingml/2006/table">
            <a:tbl>
              <a:tblPr>
                <a:tableStyleId>{69012ECD-51FC-41F1-AA8D-1B2483CD663E}</a:tableStyleId>
              </a:tblPr>
              <a:tblGrid>
                <a:gridCol w="708832">
                  <a:extLst>
                    <a:ext uri="{9D8B030D-6E8A-4147-A177-3AD203B41FA5}">
                      <a16:colId xmlns:a16="http://schemas.microsoft.com/office/drawing/2014/main" val="20000"/>
                    </a:ext>
                  </a:extLst>
                </a:gridCol>
                <a:gridCol w="1112690">
                  <a:extLst>
                    <a:ext uri="{9D8B030D-6E8A-4147-A177-3AD203B41FA5}">
                      <a16:colId xmlns:a16="http://schemas.microsoft.com/office/drawing/2014/main" val="20001"/>
                    </a:ext>
                  </a:extLst>
                </a:gridCol>
                <a:gridCol w="949593">
                  <a:extLst>
                    <a:ext uri="{9D8B030D-6E8A-4147-A177-3AD203B41FA5}">
                      <a16:colId xmlns:a16="http://schemas.microsoft.com/office/drawing/2014/main" val="20002"/>
                    </a:ext>
                  </a:extLst>
                </a:gridCol>
                <a:gridCol w="949593">
                  <a:extLst>
                    <a:ext uri="{9D8B030D-6E8A-4147-A177-3AD203B41FA5}">
                      <a16:colId xmlns:a16="http://schemas.microsoft.com/office/drawing/2014/main" val="20003"/>
                    </a:ext>
                  </a:extLst>
                </a:gridCol>
                <a:gridCol w="949593">
                  <a:extLst>
                    <a:ext uri="{9D8B030D-6E8A-4147-A177-3AD203B41FA5}">
                      <a16:colId xmlns:a16="http://schemas.microsoft.com/office/drawing/2014/main" val="20004"/>
                    </a:ext>
                  </a:extLst>
                </a:gridCol>
              </a:tblGrid>
              <a:tr h="367479">
                <a:tc>
                  <a:txBody>
                    <a:bodyPr/>
                    <a:lstStyle/>
                    <a:p>
                      <a:pPr marL="0" lvl="0" indent="0" algn="l" rtl="0">
                        <a:spcBef>
                          <a:spcPts val="0"/>
                        </a:spcBef>
                        <a:spcAft>
                          <a:spcPts val="0"/>
                        </a:spcAft>
                        <a:buNone/>
                      </a:pPr>
                      <a:endParaRPr lang="en-US" sz="1400">
                        <a:latin typeface="Arial" panose="020B0604020202020204" pitchFamily="34" charset="0"/>
                        <a:cs typeface="Arial" panose="020B0604020202020204" pitchFamily="34" charset="0"/>
                      </a:endParaRPr>
                    </a:p>
                  </a:txBody>
                  <a:tcPr marL="56026" marR="56026" marT="56026" marB="56026" anchor="ctr"/>
                </a:tc>
                <a:tc>
                  <a:txBody>
                    <a:bodyPr/>
                    <a:lstStyle/>
                    <a:p>
                      <a:pPr marL="0" lvl="0" indent="0" algn="r" rtl="0">
                        <a:lnSpc>
                          <a:spcPct val="115000"/>
                        </a:lnSpc>
                        <a:spcBef>
                          <a:spcPts val="0"/>
                        </a:spcBef>
                        <a:spcAft>
                          <a:spcPts val="0"/>
                        </a:spcAft>
                        <a:buNone/>
                      </a:pPr>
                      <a:r>
                        <a:rPr lang="en-US" sz="1400" b="1">
                          <a:latin typeface="Arial" panose="020B0604020202020204" pitchFamily="34" charset="0"/>
                          <a:cs typeface="Arial" panose="020B0604020202020204" pitchFamily="34" charset="0"/>
                        </a:rPr>
                        <a:t>compound</a:t>
                      </a:r>
                    </a:p>
                  </a:txBody>
                  <a:tcPr marL="56026" marR="56026" marT="56026" marB="56026" anchor="ctr"/>
                </a:tc>
                <a:tc>
                  <a:txBody>
                    <a:bodyPr/>
                    <a:lstStyle/>
                    <a:p>
                      <a:pPr marL="0" lvl="0" indent="0" algn="r" rtl="0">
                        <a:lnSpc>
                          <a:spcPct val="115000"/>
                        </a:lnSpc>
                        <a:spcBef>
                          <a:spcPts val="0"/>
                        </a:spcBef>
                        <a:spcAft>
                          <a:spcPts val="0"/>
                        </a:spcAft>
                        <a:buNone/>
                      </a:pPr>
                      <a:r>
                        <a:rPr lang="en-US" sz="1400" b="1">
                          <a:latin typeface="Arial" panose="020B0604020202020204" pitchFamily="34" charset="0"/>
                          <a:cs typeface="Arial" panose="020B0604020202020204" pitchFamily="34" charset="0"/>
                        </a:rPr>
                        <a:t>neg</a:t>
                      </a:r>
                    </a:p>
                  </a:txBody>
                  <a:tcPr marL="56026" marR="56026" marT="56026" marB="56026" anchor="ctr"/>
                </a:tc>
                <a:tc>
                  <a:txBody>
                    <a:bodyPr/>
                    <a:lstStyle/>
                    <a:p>
                      <a:pPr marL="0" lvl="0" indent="0" algn="r" rtl="0">
                        <a:lnSpc>
                          <a:spcPct val="115000"/>
                        </a:lnSpc>
                        <a:spcBef>
                          <a:spcPts val="0"/>
                        </a:spcBef>
                        <a:spcAft>
                          <a:spcPts val="0"/>
                        </a:spcAft>
                        <a:buNone/>
                      </a:pPr>
                      <a:r>
                        <a:rPr lang="en-US" sz="1400" b="1">
                          <a:latin typeface="Arial" panose="020B0604020202020204" pitchFamily="34" charset="0"/>
                          <a:cs typeface="Arial" panose="020B0604020202020204" pitchFamily="34" charset="0"/>
                        </a:rPr>
                        <a:t>neu</a:t>
                      </a:r>
                    </a:p>
                  </a:txBody>
                  <a:tcPr marL="56026" marR="56026" marT="56026" marB="56026" anchor="ctr"/>
                </a:tc>
                <a:tc>
                  <a:txBody>
                    <a:bodyPr/>
                    <a:lstStyle/>
                    <a:p>
                      <a:pPr marL="0" lvl="0" indent="0" algn="r" rtl="0">
                        <a:lnSpc>
                          <a:spcPct val="115000"/>
                        </a:lnSpc>
                        <a:spcBef>
                          <a:spcPts val="0"/>
                        </a:spcBef>
                        <a:spcAft>
                          <a:spcPts val="0"/>
                        </a:spcAft>
                        <a:buNone/>
                      </a:pPr>
                      <a:r>
                        <a:rPr lang="en-US" sz="1400" b="1">
                          <a:latin typeface="Arial" panose="020B0604020202020204" pitchFamily="34" charset="0"/>
                          <a:cs typeface="Arial" panose="020B0604020202020204" pitchFamily="34" charset="0"/>
                        </a:rPr>
                        <a:t>pos</a:t>
                      </a:r>
                    </a:p>
                  </a:txBody>
                  <a:tcPr marL="56026" marR="56026" marT="56026" marB="56026" anchor="ctr"/>
                </a:tc>
                <a:extLst>
                  <a:ext uri="{0D108BD9-81ED-4DB2-BD59-A6C34878D82A}">
                    <a16:rowId xmlns:a16="http://schemas.microsoft.com/office/drawing/2014/main" val="10000"/>
                  </a:ext>
                </a:extLst>
              </a:tr>
              <a:tr h="367479">
                <a:tc>
                  <a:txBody>
                    <a:bodyPr/>
                    <a:lstStyle/>
                    <a:p>
                      <a:pPr marL="0" lvl="0" indent="0" algn="r" rtl="0">
                        <a:lnSpc>
                          <a:spcPct val="115000"/>
                        </a:lnSpc>
                        <a:spcBef>
                          <a:spcPts val="0"/>
                        </a:spcBef>
                        <a:spcAft>
                          <a:spcPts val="0"/>
                        </a:spcAft>
                        <a:buNone/>
                      </a:pPr>
                      <a:r>
                        <a:rPr lang="en-US" sz="1400" b="1">
                          <a:latin typeface="Arial" panose="020B0604020202020204" pitchFamily="34" charset="0"/>
                          <a:cs typeface="Arial" panose="020B0604020202020204" pitchFamily="34" charset="0"/>
                        </a:rPr>
                        <a:t>target</a:t>
                      </a:r>
                    </a:p>
                  </a:txBody>
                  <a:tcPr marL="56026" marR="56026" marT="56026" marB="56026" anchor="ctr"/>
                </a:tc>
                <a:tc>
                  <a:txBody>
                    <a:bodyPr/>
                    <a:lstStyle/>
                    <a:p>
                      <a:pPr marL="0" lvl="0" indent="0" algn="l" rtl="0">
                        <a:spcBef>
                          <a:spcPts val="0"/>
                        </a:spcBef>
                        <a:spcAft>
                          <a:spcPts val="0"/>
                        </a:spcAft>
                        <a:buNone/>
                      </a:pPr>
                      <a:endParaRPr lang="en-US" sz="1400">
                        <a:latin typeface="Arial" panose="020B0604020202020204" pitchFamily="34" charset="0"/>
                        <a:cs typeface="Arial" panose="020B0604020202020204" pitchFamily="34" charset="0"/>
                      </a:endParaRPr>
                    </a:p>
                  </a:txBody>
                  <a:tcPr marL="56026" marR="56026" marT="56026" marB="56026" anchor="ctr"/>
                </a:tc>
                <a:tc>
                  <a:txBody>
                    <a:bodyPr/>
                    <a:lstStyle/>
                    <a:p>
                      <a:pPr marL="0" lvl="0" indent="0" algn="l" rtl="0">
                        <a:spcBef>
                          <a:spcPts val="0"/>
                        </a:spcBef>
                        <a:spcAft>
                          <a:spcPts val="0"/>
                        </a:spcAft>
                        <a:buNone/>
                      </a:pPr>
                      <a:endParaRPr lang="en-US" sz="1400">
                        <a:latin typeface="Arial" panose="020B0604020202020204" pitchFamily="34" charset="0"/>
                        <a:cs typeface="Arial" panose="020B0604020202020204" pitchFamily="34" charset="0"/>
                      </a:endParaRPr>
                    </a:p>
                  </a:txBody>
                  <a:tcPr marL="56026" marR="56026" marT="56026" marB="56026" anchor="ctr"/>
                </a:tc>
                <a:tc>
                  <a:txBody>
                    <a:bodyPr/>
                    <a:lstStyle/>
                    <a:p>
                      <a:pPr marL="0" lvl="0" indent="0" algn="l" rtl="0">
                        <a:spcBef>
                          <a:spcPts val="0"/>
                        </a:spcBef>
                        <a:spcAft>
                          <a:spcPts val="0"/>
                        </a:spcAft>
                        <a:buNone/>
                      </a:pPr>
                      <a:endParaRPr lang="en-US" sz="1400">
                        <a:latin typeface="Arial" panose="020B0604020202020204" pitchFamily="34" charset="0"/>
                        <a:cs typeface="Arial" panose="020B0604020202020204" pitchFamily="34" charset="0"/>
                      </a:endParaRPr>
                    </a:p>
                  </a:txBody>
                  <a:tcPr marL="56026" marR="56026" marT="56026" marB="56026" anchor="ctr"/>
                </a:tc>
                <a:tc>
                  <a:txBody>
                    <a:bodyPr/>
                    <a:lstStyle/>
                    <a:p>
                      <a:pPr marL="0" lvl="0" indent="0" algn="l" rtl="0">
                        <a:spcBef>
                          <a:spcPts val="0"/>
                        </a:spcBef>
                        <a:spcAft>
                          <a:spcPts val="0"/>
                        </a:spcAft>
                        <a:buNone/>
                      </a:pPr>
                      <a:endParaRPr lang="en-US" sz="1400">
                        <a:latin typeface="Arial" panose="020B0604020202020204" pitchFamily="34" charset="0"/>
                        <a:cs typeface="Arial" panose="020B0604020202020204" pitchFamily="34" charset="0"/>
                      </a:endParaRPr>
                    </a:p>
                  </a:txBody>
                  <a:tcPr marL="56026" marR="56026" marT="56026" marB="56026" anchor="ctr"/>
                </a:tc>
                <a:extLst>
                  <a:ext uri="{0D108BD9-81ED-4DB2-BD59-A6C34878D82A}">
                    <a16:rowId xmlns:a16="http://schemas.microsoft.com/office/drawing/2014/main" val="10001"/>
                  </a:ext>
                </a:extLst>
              </a:tr>
              <a:tr h="367479">
                <a:tc>
                  <a:txBody>
                    <a:bodyPr/>
                    <a:lstStyle/>
                    <a:p>
                      <a:pPr marL="0" lvl="0" indent="0" algn="l" rtl="0">
                        <a:lnSpc>
                          <a:spcPct val="115000"/>
                        </a:lnSpc>
                        <a:spcBef>
                          <a:spcPts val="0"/>
                        </a:spcBef>
                        <a:spcAft>
                          <a:spcPts val="0"/>
                        </a:spcAft>
                        <a:buNone/>
                      </a:pPr>
                      <a:r>
                        <a:rPr lang="en" sz="1400">
                          <a:latin typeface="Arial" panose="020B0604020202020204" pitchFamily="34" charset="0"/>
                          <a:cs typeface="Arial" panose="020B0604020202020204" pitchFamily="34" charset="0"/>
                        </a:rPr>
                        <a:t>0</a:t>
                      </a:r>
                    </a:p>
                  </a:txBody>
                  <a:tcPr marL="56026" marR="56026" marT="56026" marB="56026" anchor="ctr"/>
                </a:tc>
                <a:tc>
                  <a:txBody>
                    <a:bodyPr/>
                    <a:lstStyle/>
                    <a:p>
                      <a:pPr marL="0" lvl="0" indent="0" algn="l" rtl="0">
                        <a:lnSpc>
                          <a:spcPct val="115000"/>
                        </a:lnSpc>
                        <a:spcBef>
                          <a:spcPts val="0"/>
                        </a:spcBef>
                        <a:spcAft>
                          <a:spcPts val="0"/>
                        </a:spcAft>
                        <a:buNone/>
                      </a:pPr>
                      <a:r>
                        <a:rPr lang="en" sz="1400">
                          <a:latin typeface="Arial" panose="020B0604020202020204" pitchFamily="34" charset="0"/>
                          <a:cs typeface="Arial" panose="020B0604020202020204" pitchFamily="34" charset="0"/>
                        </a:rPr>
                        <a:t>-0.060126</a:t>
                      </a:r>
                    </a:p>
                  </a:txBody>
                  <a:tcPr marL="56026" marR="56026" marT="56026" marB="56026" anchor="ctr"/>
                </a:tc>
                <a:tc>
                  <a:txBody>
                    <a:bodyPr/>
                    <a:lstStyle/>
                    <a:p>
                      <a:pPr marL="0" lvl="0" indent="0" algn="l" rtl="0">
                        <a:lnSpc>
                          <a:spcPct val="115000"/>
                        </a:lnSpc>
                        <a:spcBef>
                          <a:spcPts val="0"/>
                        </a:spcBef>
                        <a:spcAft>
                          <a:spcPts val="0"/>
                        </a:spcAft>
                        <a:buNone/>
                      </a:pPr>
                      <a:r>
                        <a:rPr lang="en" sz="1400">
                          <a:latin typeface="Arial" panose="020B0604020202020204" pitchFamily="34" charset="0"/>
                          <a:cs typeface="Arial" panose="020B0604020202020204" pitchFamily="34" charset="0"/>
                        </a:rPr>
                        <a:t>0.132040</a:t>
                      </a:r>
                    </a:p>
                  </a:txBody>
                  <a:tcPr marL="56026" marR="56026" marT="56026" marB="56026" anchor="ctr"/>
                </a:tc>
                <a:tc>
                  <a:txBody>
                    <a:bodyPr/>
                    <a:lstStyle/>
                    <a:p>
                      <a:pPr marL="0" lvl="0" indent="0" algn="l" rtl="0">
                        <a:lnSpc>
                          <a:spcPct val="115000"/>
                        </a:lnSpc>
                        <a:spcBef>
                          <a:spcPts val="0"/>
                        </a:spcBef>
                        <a:spcAft>
                          <a:spcPts val="0"/>
                        </a:spcAft>
                        <a:buNone/>
                      </a:pPr>
                      <a:r>
                        <a:rPr lang="en" sz="1400">
                          <a:latin typeface="Arial" panose="020B0604020202020204" pitchFamily="34" charset="0"/>
                          <a:cs typeface="Arial" panose="020B0604020202020204" pitchFamily="34" charset="0"/>
                        </a:rPr>
                        <a:t>0.766153</a:t>
                      </a:r>
                    </a:p>
                  </a:txBody>
                  <a:tcPr marL="56026" marR="56026" marT="56026" marB="56026" anchor="ctr"/>
                </a:tc>
                <a:tc>
                  <a:txBody>
                    <a:bodyPr/>
                    <a:lstStyle/>
                    <a:p>
                      <a:pPr marL="0" lvl="0" indent="0" algn="l" rtl="0">
                        <a:lnSpc>
                          <a:spcPct val="115000"/>
                        </a:lnSpc>
                        <a:spcBef>
                          <a:spcPts val="0"/>
                        </a:spcBef>
                        <a:spcAft>
                          <a:spcPts val="0"/>
                        </a:spcAft>
                        <a:buNone/>
                      </a:pPr>
                      <a:r>
                        <a:rPr lang="en" sz="1400">
                          <a:latin typeface="Arial" panose="020B0604020202020204" pitchFamily="34" charset="0"/>
                          <a:cs typeface="Arial" panose="020B0604020202020204" pitchFamily="34" charset="0"/>
                        </a:rPr>
                        <a:t>0.101816</a:t>
                      </a:r>
                    </a:p>
                  </a:txBody>
                  <a:tcPr marL="56026" marR="56026" marT="56026" marB="56026" anchor="ctr"/>
                </a:tc>
                <a:extLst>
                  <a:ext uri="{0D108BD9-81ED-4DB2-BD59-A6C34878D82A}">
                    <a16:rowId xmlns:a16="http://schemas.microsoft.com/office/drawing/2014/main" val="10002"/>
                  </a:ext>
                </a:extLst>
              </a:tr>
              <a:tr h="367479">
                <a:tc>
                  <a:txBody>
                    <a:bodyPr/>
                    <a:lstStyle/>
                    <a:p>
                      <a:pPr marL="0" lvl="0" indent="0" algn="l" rtl="0">
                        <a:lnSpc>
                          <a:spcPct val="115000"/>
                        </a:lnSpc>
                        <a:spcBef>
                          <a:spcPts val="0"/>
                        </a:spcBef>
                        <a:spcAft>
                          <a:spcPts val="0"/>
                        </a:spcAft>
                        <a:buNone/>
                      </a:pPr>
                      <a:r>
                        <a:rPr lang="en" sz="1400">
                          <a:latin typeface="Arial" panose="020B0604020202020204" pitchFamily="34" charset="0"/>
                          <a:cs typeface="Arial" panose="020B0604020202020204" pitchFamily="34" charset="0"/>
                        </a:rPr>
                        <a:t>1</a:t>
                      </a:r>
                    </a:p>
                  </a:txBody>
                  <a:tcPr marL="56026" marR="56026" marT="56026" marB="56026" anchor="ctr"/>
                </a:tc>
                <a:tc>
                  <a:txBody>
                    <a:bodyPr/>
                    <a:lstStyle/>
                    <a:p>
                      <a:pPr marL="0" lvl="0" indent="0" algn="l" rtl="0">
                        <a:lnSpc>
                          <a:spcPct val="115000"/>
                        </a:lnSpc>
                        <a:spcBef>
                          <a:spcPts val="0"/>
                        </a:spcBef>
                        <a:spcAft>
                          <a:spcPts val="0"/>
                        </a:spcAft>
                        <a:buNone/>
                      </a:pPr>
                      <a:r>
                        <a:rPr lang="en" sz="1400">
                          <a:latin typeface="Arial" panose="020B0604020202020204" pitchFamily="34" charset="0"/>
                          <a:cs typeface="Arial" panose="020B0604020202020204" pitchFamily="34" charset="0"/>
                        </a:rPr>
                        <a:t>-0.271900</a:t>
                      </a:r>
                    </a:p>
                  </a:txBody>
                  <a:tcPr marL="56026" marR="56026" marT="56026" marB="56026" anchor="ctr"/>
                </a:tc>
                <a:tc>
                  <a:txBody>
                    <a:bodyPr/>
                    <a:lstStyle/>
                    <a:p>
                      <a:pPr marL="0" lvl="0" indent="0" algn="l" rtl="0">
                        <a:lnSpc>
                          <a:spcPct val="115000"/>
                        </a:lnSpc>
                        <a:spcBef>
                          <a:spcPts val="0"/>
                        </a:spcBef>
                        <a:spcAft>
                          <a:spcPts val="0"/>
                        </a:spcAft>
                        <a:buNone/>
                      </a:pPr>
                      <a:r>
                        <a:rPr lang="en" sz="1400">
                          <a:latin typeface="Arial" panose="020B0604020202020204" pitchFamily="34" charset="0"/>
                          <a:cs typeface="Arial" panose="020B0604020202020204" pitchFamily="34" charset="0"/>
                        </a:rPr>
                        <a:t>0.175322</a:t>
                      </a:r>
                    </a:p>
                  </a:txBody>
                  <a:tcPr marL="56026" marR="56026" marT="56026" marB="56026" anchor="ctr"/>
                </a:tc>
                <a:tc>
                  <a:txBody>
                    <a:bodyPr/>
                    <a:lstStyle/>
                    <a:p>
                      <a:pPr marL="0" lvl="0" indent="0" algn="l" rtl="0">
                        <a:lnSpc>
                          <a:spcPct val="115000"/>
                        </a:lnSpc>
                        <a:spcBef>
                          <a:spcPts val="0"/>
                        </a:spcBef>
                        <a:spcAft>
                          <a:spcPts val="0"/>
                        </a:spcAft>
                        <a:buNone/>
                      </a:pPr>
                      <a:r>
                        <a:rPr lang="en" sz="1400">
                          <a:latin typeface="Arial" panose="020B0604020202020204" pitchFamily="34" charset="0"/>
                          <a:cs typeface="Arial" panose="020B0604020202020204" pitchFamily="34" charset="0"/>
                        </a:rPr>
                        <a:t>0.775614</a:t>
                      </a:r>
                    </a:p>
                  </a:txBody>
                  <a:tcPr marL="56026" marR="56026" marT="56026" marB="56026" anchor="ctr"/>
                </a:tc>
                <a:tc>
                  <a:txBody>
                    <a:bodyPr/>
                    <a:lstStyle/>
                    <a:p>
                      <a:pPr marL="0" lvl="0" indent="0" algn="l" rtl="0">
                        <a:lnSpc>
                          <a:spcPct val="115000"/>
                        </a:lnSpc>
                        <a:spcBef>
                          <a:spcPts val="0"/>
                        </a:spcBef>
                        <a:spcAft>
                          <a:spcPts val="0"/>
                        </a:spcAft>
                        <a:buNone/>
                      </a:pPr>
                      <a:r>
                        <a:rPr lang="en" sz="1400">
                          <a:latin typeface="Arial" panose="020B0604020202020204" pitchFamily="34" charset="0"/>
                          <a:cs typeface="Arial" panose="020B0604020202020204" pitchFamily="34" charset="0"/>
                        </a:rPr>
                        <a:t>0.049070</a:t>
                      </a:r>
                      <a:endParaRPr lang="en" sz="1400" dirty="0">
                        <a:latin typeface="Arial" panose="020B0604020202020204" pitchFamily="34" charset="0"/>
                        <a:cs typeface="Arial" panose="020B0604020202020204" pitchFamily="34" charset="0"/>
                      </a:endParaRPr>
                    </a:p>
                  </a:txBody>
                  <a:tcPr marL="56026" marR="56026" marT="56026" marB="56026"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25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Classifiers</a:t>
            </a:r>
            <a:endParaRPr/>
          </a:p>
        </p:txBody>
      </p:sp>
      <p:sp>
        <p:nvSpPr>
          <p:cNvPr id="124" name="Google Shape;124;p22"/>
          <p:cNvSpPr txBox="1">
            <a:spLocks noGrp="1"/>
          </p:cNvSpPr>
          <p:nvPr>
            <p:ph type="body" idx="1"/>
          </p:nvPr>
        </p:nvSpPr>
        <p:spPr>
          <a:xfrm>
            <a:off x="328800" y="863550"/>
            <a:ext cx="4344600" cy="4193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1000"/>
              </a:spcBef>
              <a:spcAft>
                <a:spcPts val="0"/>
              </a:spcAft>
              <a:buClr>
                <a:schemeClr val="dk1"/>
              </a:buClr>
              <a:buSzPts val="1800"/>
              <a:buChar char="●"/>
            </a:pPr>
            <a:r>
              <a:rPr lang="en" sz="1600" b="1" dirty="0">
                <a:solidFill>
                  <a:schemeClr val="dk1"/>
                </a:solidFill>
                <a:latin typeface="Arial" panose="020B0604020202020204" pitchFamily="34" charset="0"/>
                <a:cs typeface="Arial" panose="020B0604020202020204" pitchFamily="34" charset="0"/>
              </a:rPr>
              <a:t>Logistic Regression   -- TFIDF                                                   </a:t>
            </a:r>
            <a:endParaRPr sz="1600" b="1" dirty="0">
              <a:solidFill>
                <a:schemeClr val="dk1"/>
              </a:solidFill>
              <a:latin typeface="Arial" panose="020B0604020202020204" pitchFamily="34" charset="0"/>
              <a:cs typeface="Arial" panose="020B0604020202020204" pitchFamily="34" charset="0"/>
            </a:endParaRPr>
          </a:p>
          <a:p>
            <a:pPr marL="457200" lvl="0" indent="0" algn="l" rtl="0">
              <a:spcBef>
                <a:spcPts val="0"/>
              </a:spcBef>
              <a:spcAft>
                <a:spcPts val="0"/>
              </a:spcAft>
              <a:buNone/>
            </a:pPr>
            <a:endParaRPr sz="1400" dirty="0">
              <a:latin typeface="Arial" panose="020B0604020202020204" pitchFamily="34" charset="0"/>
              <a:cs typeface="Arial" panose="020B0604020202020204" pitchFamily="34" charset="0"/>
            </a:endParaRPr>
          </a:p>
          <a:p>
            <a:pPr marL="457200" lvl="0" indent="0" algn="l" rtl="0">
              <a:spcBef>
                <a:spcPts val="1600"/>
              </a:spcBef>
              <a:spcAft>
                <a:spcPts val="0"/>
              </a:spcAft>
              <a:buNone/>
            </a:pPr>
            <a:endParaRPr sz="1400" dirty="0">
              <a:latin typeface="Arial" panose="020B0604020202020204" pitchFamily="34" charset="0"/>
              <a:cs typeface="Arial" panose="020B0604020202020204" pitchFamily="34" charset="0"/>
            </a:endParaRPr>
          </a:p>
          <a:p>
            <a:pPr marL="457200" lvl="0" indent="0" algn="l" rtl="0">
              <a:spcBef>
                <a:spcPts val="1600"/>
              </a:spcBef>
              <a:spcAft>
                <a:spcPts val="0"/>
              </a:spcAft>
              <a:buNone/>
            </a:pPr>
            <a:endParaRPr sz="1400" dirty="0">
              <a:latin typeface="Arial" panose="020B0604020202020204" pitchFamily="34" charset="0"/>
              <a:cs typeface="Arial" panose="020B0604020202020204" pitchFamily="34" charset="0"/>
            </a:endParaRPr>
          </a:p>
          <a:p>
            <a:pPr marL="0" lvl="0" indent="0" algn="l" rtl="0">
              <a:spcBef>
                <a:spcPts val="1600"/>
              </a:spcBef>
              <a:spcAft>
                <a:spcPts val="0"/>
              </a:spcAft>
              <a:buNone/>
            </a:pPr>
            <a:endParaRPr sz="1400" dirty="0">
              <a:latin typeface="Arial" panose="020B0604020202020204" pitchFamily="34" charset="0"/>
              <a:cs typeface="Arial" panose="020B0604020202020204" pitchFamily="34" charset="0"/>
            </a:endParaRPr>
          </a:p>
          <a:p>
            <a:pPr marL="0" lvl="0" indent="0" algn="l" rtl="0">
              <a:spcBef>
                <a:spcPts val="1600"/>
              </a:spcBef>
              <a:spcAft>
                <a:spcPts val="1600"/>
              </a:spcAft>
              <a:buNone/>
            </a:pPr>
            <a:endParaRPr lang="en" sz="1600" dirty="0">
              <a:solidFill>
                <a:srgbClr val="000000"/>
              </a:solidFill>
              <a:latin typeface="Arial" panose="020B0604020202020204" pitchFamily="34" charset="0"/>
              <a:cs typeface="Arial" panose="020B0604020202020204" pitchFamily="34" charset="0"/>
            </a:endParaRPr>
          </a:p>
          <a:p>
            <a:pPr marL="0" lvl="0" indent="0" algn="l" rtl="0">
              <a:spcBef>
                <a:spcPts val="1600"/>
              </a:spcBef>
              <a:spcAft>
                <a:spcPts val="1600"/>
              </a:spcAft>
              <a:buNone/>
            </a:pPr>
            <a:r>
              <a:rPr lang="en" sz="1600" dirty="0">
                <a:solidFill>
                  <a:srgbClr val="000000"/>
                </a:solidFill>
                <a:latin typeface="Arial" panose="020B0604020202020204" pitchFamily="34" charset="0"/>
                <a:cs typeface="Arial" panose="020B0604020202020204" pitchFamily="34" charset="0"/>
              </a:rPr>
              <a:t>The accuracy score is 0.7997, which is the highest among these four classifiers. And the F1-score for target is 0.75, which is also the highest among these four classifiers. So, we think the logistic regression is better than other three classifiers.</a:t>
            </a:r>
            <a:endParaRPr sz="1600" dirty="0">
              <a:solidFill>
                <a:srgbClr val="000000"/>
              </a:solidFill>
              <a:latin typeface="Arial" panose="020B0604020202020204" pitchFamily="34" charset="0"/>
              <a:cs typeface="Arial" panose="020B0604020202020204" pitchFamily="34" charset="0"/>
            </a:endParaRPr>
          </a:p>
        </p:txBody>
      </p:sp>
      <p:sp>
        <p:nvSpPr>
          <p:cNvPr id="125" name="Google Shape;125;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27" name="Google Shape;127;p22"/>
          <p:cNvSpPr txBox="1">
            <a:spLocks noGrp="1"/>
          </p:cNvSpPr>
          <p:nvPr>
            <p:ph type="body" idx="4294967295"/>
          </p:nvPr>
        </p:nvSpPr>
        <p:spPr>
          <a:xfrm>
            <a:off x="5118100" y="863600"/>
            <a:ext cx="4025900" cy="3416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1000"/>
              </a:spcBef>
              <a:spcAft>
                <a:spcPts val="0"/>
              </a:spcAft>
              <a:buClr>
                <a:schemeClr val="dk1"/>
              </a:buClr>
              <a:buSzPts val="1800"/>
              <a:buChar char="●"/>
            </a:pPr>
            <a:r>
              <a:rPr lang="en" sz="1600" b="1" dirty="0">
                <a:solidFill>
                  <a:schemeClr val="dk1"/>
                </a:solidFill>
                <a:latin typeface="Arial" panose="020B0604020202020204" pitchFamily="34" charset="0"/>
                <a:cs typeface="Arial" panose="020B0604020202020204" pitchFamily="34" charset="0"/>
              </a:rPr>
              <a:t>Logistic Regression   -- word2vec </a:t>
            </a:r>
            <a:endParaRPr sz="1600" b="1" dirty="0">
              <a:solidFill>
                <a:schemeClr val="dk1"/>
              </a:solidFill>
              <a:latin typeface="Arial" panose="020B0604020202020204" pitchFamily="34" charset="0"/>
              <a:cs typeface="Arial" panose="020B0604020202020204" pitchFamily="34" charset="0"/>
            </a:endParaRPr>
          </a:p>
          <a:p>
            <a:pPr marL="457200" lvl="0" indent="0" algn="l" rtl="0">
              <a:lnSpc>
                <a:spcPct val="100000"/>
              </a:lnSpc>
              <a:spcBef>
                <a:spcPts val="1000"/>
              </a:spcBef>
              <a:spcAft>
                <a:spcPts val="0"/>
              </a:spcAft>
              <a:buNone/>
            </a:pPr>
            <a:endParaRPr sz="16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endParaRPr sz="16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endParaRPr sz="16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endParaRPr sz="16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endParaRPr sz="16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endParaRPr sz="1600" b="1" dirty="0">
              <a:solidFill>
                <a:schemeClr val="dk1"/>
              </a:solidFill>
              <a:latin typeface="Arial" panose="020B0604020202020204" pitchFamily="34" charset="0"/>
              <a:cs typeface="Arial" panose="020B0604020202020204" pitchFamily="34" charset="0"/>
            </a:endParaRPr>
          </a:p>
          <a:p>
            <a:pPr marL="0" lvl="0" indent="0" algn="l" rtl="0">
              <a:lnSpc>
                <a:spcPct val="100000"/>
              </a:lnSpc>
              <a:spcBef>
                <a:spcPts val="1000"/>
              </a:spcBef>
              <a:spcAft>
                <a:spcPts val="0"/>
              </a:spcAft>
              <a:buNone/>
            </a:pPr>
            <a:r>
              <a:rPr lang="en" sz="1600" dirty="0">
                <a:solidFill>
                  <a:srgbClr val="000000"/>
                </a:solidFill>
                <a:latin typeface="Arial" panose="020B0604020202020204" pitchFamily="34" charset="0"/>
                <a:cs typeface="Arial" panose="020B0604020202020204" pitchFamily="34" charset="0"/>
              </a:rPr>
              <a:t>The accuracy score for our word2vec model is 0.6868, which is lower than other three classifiers. Furthermore, the F1-score, precision are lower than others. </a:t>
            </a:r>
            <a:endParaRPr sz="1600" dirty="0">
              <a:solidFill>
                <a:srgbClr val="000000"/>
              </a:solidFill>
              <a:latin typeface="Arial" panose="020B0604020202020204" pitchFamily="34" charset="0"/>
              <a:cs typeface="Arial" panose="020B0604020202020204" pitchFamily="34" charset="0"/>
            </a:endParaRPr>
          </a:p>
          <a:p>
            <a:pPr marL="457200" lvl="0" indent="0" algn="l" rtl="0">
              <a:lnSpc>
                <a:spcPct val="100000"/>
              </a:lnSpc>
              <a:spcBef>
                <a:spcPts val="1000"/>
              </a:spcBef>
              <a:spcAft>
                <a:spcPts val="0"/>
              </a:spcAft>
              <a:buNone/>
            </a:pPr>
            <a:r>
              <a:rPr lang="en" sz="1600" b="1" dirty="0">
                <a:solidFill>
                  <a:schemeClr val="dk1"/>
                </a:solidFill>
                <a:latin typeface="Arial" panose="020B0604020202020204" pitchFamily="34" charset="0"/>
                <a:cs typeface="Arial" panose="020B0604020202020204" pitchFamily="34" charset="0"/>
              </a:rPr>
              <a:t>                                                       </a:t>
            </a:r>
            <a:endParaRPr sz="1600" b="1" dirty="0">
              <a:solidFill>
                <a:schemeClr val="dk1"/>
              </a:solidFill>
              <a:latin typeface="Arial" panose="020B0604020202020204" pitchFamily="34" charset="0"/>
              <a:cs typeface="Arial" panose="020B0604020202020204" pitchFamily="34" charset="0"/>
            </a:endParaRPr>
          </a:p>
          <a:p>
            <a:pPr marL="457200" lvl="0" indent="0" algn="l" rtl="0">
              <a:spcBef>
                <a:spcPts val="0"/>
              </a:spcBef>
              <a:spcAft>
                <a:spcPts val="1600"/>
              </a:spcAft>
              <a:buNone/>
            </a:pPr>
            <a:endParaRPr sz="1400" dirty="0">
              <a:latin typeface="Arial" panose="020B0604020202020204" pitchFamily="34" charset="0"/>
              <a:cs typeface="Arial" panose="020B0604020202020204" pitchFamily="34" charset="0"/>
            </a:endParaRPr>
          </a:p>
        </p:txBody>
      </p:sp>
      <p:pic>
        <p:nvPicPr>
          <p:cNvPr id="126" name="Google Shape;126;p22"/>
          <p:cNvPicPr preferRelativeResize="0"/>
          <p:nvPr/>
        </p:nvPicPr>
        <p:blipFill>
          <a:blip r:embed="rId3">
            <a:alphaModFix/>
          </a:blip>
          <a:stretch>
            <a:fillRect/>
          </a:stretch>
        </p:blipFill>
        <p:spPr>
          <a:xfrm>
            <a:off x="466725" y="1521350"/>
            <a:ext cx="3888075" cy="1786162"/>
          </a:xfrm>
          <a:prstGeom prst="rect">
            <a:avLst/>
          </a:prstGeom>
          <a:noFill/>
          <a:ln>
            <a:noFill/>
          </a:ln>
        </p:spPr>
      </p:pic>
      <p:pic>
        <p:nvPicPr>
          <p:cNvPr id="3" name="Picture 2">
            <a:extLst>
              <a:ext uri="{FF2B5EF4-FFF2-40B4-BE49-F238E27FC236}">
                <a16:creationId xmlns:a16="http://schemas.microsoft.com/office/drawing/2014/main" id="{D554021D-B069-CF41-A706-D7C4ED571663}"/>
              </a:ext>
            </a:extLst>
          </p:cNvPr>
          <p:cNvPicPr>
            <a:picLocks noChangeAspect="1"/>
          </p:cNvPicPr>
          <p:nvPr/>
        </p:nvPicPr>
        <p:blipFill>
          <a:blip r:embed="rId4"/>
          <a:stretch>
            <a:fillRect/>
          </a:stretch>
        </p:blipFill>
        <p:spPr>
          <a:xfrm>
            <a:off x="5002200" y="1552814"/>
            <a:ext cx="4141800" cy="1754698"/>
          </a:xfrm>
          <a:prstGeom prst="rect">
            <a:avLst/>
          </a:prstGeom>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2985</Words>
  <Application>Microsoft Macintosh PowerPoint</Application>
  <PresentationFormat>On-screen Show (16:9)</PresentationFormat>
  <Paragraphs>181</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Cambria</vt:lpstr>
      <vt:lpstr>Arial</vt:lpstr>
      <vt:lpstr>Gill Sans MT</vt:lpstr>
      <vt:lpstr>Parcel</vt:lpstr>
      <vt:lpstr>Evaluate and Classify Disaster Related Twitter</vt:lpstr>
      <vt:lpstr>Problem statement</vt:lpstr>
      <vt:lpstr>Data Collection &amp; Description:</vt:lpstr>
      <vt:lpstr>Data preprocessing</vt:lpstr>
      <vt:lpstr>WordCloud &amp; Bar Chart (Relevant Tweet)</vt:lpstr>
      <vt:lpstr>WordCloud &amp; Bar Chart (Not Relevant Tweet)</vt:lpstr>
      <vt:lpstr>Topic Modeling</vt:lpstr>
      <vt:lpstr>Sentiment Analysis</vt:lpstr>
      <vt:lpstr>Classifiers</vt:lpstr>
      <vt:lpstr>Classifiers</vt:lpstr>
      <vt:lpstr>Conclusion</vt:lpstr>
      <vt:lpstr>Future Direction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Evaluate and Classify Disaster Related Twitter</dc:title>
  <dc:creator>Bao Ngoc Dinh</dc:creator>
  <cp:lastModifiedBy>Bao Ngoc Dinh</cp:lastModifiedBy>
  <cp:revision>2</cp:revision>
  <dcterms:created xsi:type="dcterms:W3CDTF">2020-04-22T11:25:34Z</dcterms:created>
  <dcterms:modified xsi:type="dcterms:W3CDTF">2020-04-22T12:19:27Z</dcterms:modified>
</cp:coreProperties>
</file>