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  <p:sldMasterId id="2147483660" r:id="rId6"/>
    <p:sldMasterId id="2147483672" r:id="rId7"/>
    <p:sldMasterId id="214748368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8R2H7R5gGZYF4VqjZcuYkthFi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2EFC98-26A0-4776-BB21-A7E4E5E2845C}">
  <a:tblStyle styleId="{8E2EFC98-26A0-4776-BB21-A7E4E5E284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32" Type="http://customschemas.google.com/relationships/presentationmetadata" Target="meta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41ba4cd5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41ba4cd5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41ba4cd5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41ba4cd5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41ba4cd5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41ba4cd5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42142f7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842142f7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42142f7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842142f7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42142f76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842142f76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42142f7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842142f7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42142f7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842142f7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42142f7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842142f7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42142f7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842142f7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42142f7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842142f7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4280be41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84280be4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42142f76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42142f76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42142f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842142f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41ba4cd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41ba4cd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1731764" y="-74413"/>
            <a:ext cx="3394472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" y="1200151"/>
            <a:ext cx="5943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2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107" name="Google Shape;107;p4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108" name="Google Shape;108;p4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4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15" name="Google Shape;115;p4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4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17" name="Google Shape;117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494429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2" name="Google Shape;132;p4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rgbClr val="494429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494429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494429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33" name="Google Shape;133;p4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4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rgbClr val="494429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494429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494429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40" name="Google Shape;140;p4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8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1" type="body"/>
          </p:nvPr>
        </p:nvSpPr>
        <p:spPr>
          <a:xfrm rot="5400000">
            <a:off x="1731764" y="-74413"/>
            <a:ext cx="3394472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200151"/>
            <a:ext cx="5943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457200" y="1200151"/>
            <a:ext cx="5943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1" name="Google Shape;211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7" name="Google Shape;217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23" name="Google Shape;223;p5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24" name="Google Shape;224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3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0" name="Google Shape;230;p5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31" name="Google Shape;231;p5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2" name="Google Shape;232;p5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33" name="Google Shape;233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4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494429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48" name="Google Shape;248;p5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rgbClr val="494429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494429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494429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249" name="Google Shape;249;p5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5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5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rgbClr val="494429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494429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494429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256" name="Google Shape;256;p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8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8"/>
          <p:cNvSpPr txBox="1"/>
          <p:nvPr>
            <p:ph idx="1" type="body"/>
          </p:nvPr>
        </p:nvSpPr>
        <p:spPr>
          <a:xfrm rot="5400000">
            <a:off x="1731764" y="-74413"/>
            <a:ext cx="3394472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494429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494429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494429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rgbClr val="494429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494429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494429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rgbClr val="494429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494429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494429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494429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200151"/>
            <a:ext cx="5943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200151"/>
            <a:ext cx="5943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457200" y="205979"/>
            <a:ext cx="5943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457200" y="1200151"/>
            <a:ext cx="5943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494429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49442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"/>
          <p:cNvSpPr txBox="1"/>
          <p:nvPr/>
        </p:nvSpPr>
        <p:spPr>
          <a:xfrm>
            <a:off x="2628901" y="628650"/>
            <a:ext cx="3571875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Housing Project</a:t>
            </a:r>
            <a:endParaRPr b="1" i="0" sz="40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"/>
          <p:cNvSpPr txBox="1"/>
          <p:nvPr/>
        </p:nvSpPr>
        <p:spPr>
          <a:xfrm>
            <a:off x="4737500" y="1226625"/>
            <a:ext cx="2377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Bao Ngoc (Ja</a:t>
            </a:r>
            <a:r>
              <a:rPr b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ne)</a:t>
            </a: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Dinh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Yonglin Liu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henhui (Cedric)</a:t>
            </a: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Xinyue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41ba4cd53_1_11"/>
          <p:cNvSpPr txBox="1"/>
          <p:nvPr>
            <p:ph type="title"/>
          </p:nvPr>
        </p:nvSpPr>
        <p:spPr>
          <a:xfrm>
            <a:off x="457200" y="205979"/>
            <a:ext cx="5943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Assumptions for Model 1</a:t>
            </a:r>
            <a:endParaRPr sz="3000"/>
          </a:p>
        </p:txBody>
      </p:sp>
      <p:sp>
        <p:nvSpPr>
          <p:cNvPr id="341" name="Google Shape;341;g841ba4cd53_1_11"/>
          <p:cNvSpPr txBox="1"/>
          <p:nvPr>
            <p:ph idx="1" type="body"/>
          </p:nvPr>
        </p:nvSpPr>
        <p:spPr>
          <a:xfrm>
            <a:off x="457200" y="3590776"/>
            <a:ext cx="5943600" cy="1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QQ plot showed some non-normality of the residuals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Residual plot shows non-constant variances of residuals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linearity assumption is met</a:t>
            </a:r>
            <a:endParaRPr sz="1800"/>
          </a:p>
        </p:txBody>
      </p:sp>
      <p:pic>
        <p:nvPicPr>
          <p:cNvPr id="342" name="Google Shape;342;g841ba4cd53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3375"/>
            <a:ext cx="3189075" cy="252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841ba4cd53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875" y="1080100"/>
            <a:ext cx="3189075" cy="2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41ba4cd53_1_20"/>
          <p:cNvSpPr txBox="1"/>
          <p:nvPr>
            <p:ph type="title"/>
          </p:nvPr>
        </p:nvSpPr>
        <p:spPr>
          <a:xfrm>
            <a:off x="457200" y="205979"/>
            <a:ext cx="5943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Dealing with </a:t>
            </a:r>
            <a:r>
              <a:rPr lang="en-US" sz="3000"/>
              <a:t>Multicollinearity</a:t>
            </a:r>
            <a:endParaRPr sz="3000"/>
          </a:p>
        </p:txBody>
      </p:sp>
      <p:sp>
        <p:nvSpPr>
          <p:cNvPr id="349" name="Google Shape;349;g841ba4cd53_1_20"/>
          <p:cNvSpPr txBox="1"/>
          <p:nvPr>
            <p:ph idx="1" type="body"/>
          </p:nvPr>
        </p:nvSpPr>
        <p:spPr>
          <a:xfrm>
            <a:off x="3738300" y="1200150"/>
            <a:ext cx="2837700" cy="34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No variables have a strong collinearity for VIF above 10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Five variables with VIF higher than five signal the problem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 sz="1800"/>
              <a:t>Removing those variables from the model individually and altogether</a:t>
            </a:r>
            <a:endParaRPr sz="1800"/>
          </a:p>
        </p:txBody>
      </p:sp>
      <p:pic>
        <p:nvPicPr>
          <p:cNvPr id="350" name="Google Shape;350;g841ba4cd53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31825"/>
            <a:ext cx="3390250" cy="26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841ba4cd53_1_20"/>
          <p:cNvSpPr/>
          <p:nvPr/>
        </p:nvSpPr>
        <p:spPr>
          <a:xfrm>
            <a:off x="457200" y="1832400"/>
            <a:ext cx="1766700" cy="20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841ba4cd53_1_20"/>
          <p:cNvSpPr/>
          <p:nvPr/>
        </p:nvSpPr>
        <p:spPr>
          <a:xfrm>
            <a:off x="457200" y="3833500"/>
            <a:ext cx="1766700" cy="20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841ba4cd53_1_20"/>
          <p:cNvSpPr/>
          <p:nvPr/>
        </p:nvSpPr>
        <p:spPr>
          <a:xfrm>
            <a:off x="457200" y="2371050"/>
            <a:ext cx="1766700" cy="20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841ba4cd53_1_20"/>
          <p:cNvSpPr/>
          <p:nvPr/>
        </p:nvSpPr>
        <p:spPr>
          <a:xfrm>
            <a:off x="457200" y="2909700"/>
            <a:ext cx="1766700" cy="3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41ba4cd53_1_31"/>
          <p:cNvSpPr txBox="1"/>
          <p:nvPr>
            <p:ph type="title"/>
          </p:nvPr>
        </p:nvSpPr>
        <p:spPr>
          <a:xfrm>
            <a:off x="457200" y="205979"/>
            <a:ext cx="5943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</a:t>
            </a:r>
            <a:r>
              <a:rPr lang="en-US" sz="2800"/>
              <a:t>omparing Full and Nested Models</a:t>
            </a:r>
            <a:endParaRPr sz="2800"/>
          </a:p>
        </p:txBody>
      </p:sp>
      <p:sp>
        <p:nvSpPr>
          <p:cNvPr id="360" name="Google Shape;360;g841ba4cd53_1_31"/>
          <p:cNvSpPr txBox="1"/>
          <p:nvPr>
            <p:ph idx="1" type="body"/>
          </p:nvPr>
        </p:nvSpPr>
        <p:spPr>
          <a:xfrm>
            <a:off x="457200" y="1200151"/>
            <a:ext cx="5943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g841ba4cd53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50" y="933800"/>
            <a:ext cx="4346250" cy="39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841ba4cd53_1_31"/>
          <p:cNvSpPr/>
          <p:nvPr/>
        </p:nvSpPr>
        <p:spPr>
          <a:xfrm>
            <a:off x="3649725" y="4291900"/>
            <a:ext cx="879900" cy="34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841ba4cd53_1_31"/>
          <p:cNvSpPr/>
          <p:nvPr/>
        </p:nvSpPr>
        <p:spPr>
          <a:xfrm>
            <a:off x="3698500" y="1538300"/>
            <a:ext cx="694800" cy="1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841ba4cd53_1_31"/>
          <p:cNvSpPr/>
          <p:nvPr/>
        </p:nvSpPr>
        <p:spPr>
          <a:xfrm>
            <a:off x="3698500" y="1909000"/>
            <a:ext cx="831000" cy="1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841ba4cd53_1_31"/>
          <p:cNvSpPr/>
          <p:nvPr/>
        </p:nvSpPr>
        <p:spPr>
          <a:xfrm>
            <a:off x="3698500" y="2279700"/>
            <a:ext cx="831000" cy="1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841ba4cd53_1_31"/>
          <p:cNvSpPr/>
          <p:nvPr/>
        </p:nvSpPr>
        <p:spPr>
          <a:xfrm>
            <a:off x="3722950" y="2650400"/>
            <a:ext cx="615600" cy="1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841ba4cd53_1_31"/>
          <p:cNvSpPr/>
          <p:nvPr/>
        </p:nvSpPr>
        <p:spPr>
          <a:xfrm>
            <a:off x="3649725" y="3021100"/>
            <a:ext cx="375000" cy="1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841ba4cd53_1_31"/>
          <p:cNvSpPr/>
          <p:nvPr/>
        </p:nvSpPr>
        <p:spPr>
          <a:xfrm>
            <a:off x="1400900" y="3378150"/>
            <a:ext cx="3428700" cy="27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42142f764_0_5"/>
          <p:cNvSpPr txBox="1"/>
          <p:nvPr>
            <p:ph type="title"/>
          </p:nvPr>
        </p:nvSpPr>
        <p:spPr>
          <a:xfrm>
            <a:off x="311700" y="241399"/>
            <a:ext cx="6275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Model 1 K-fold Cross Validation</a:t>
            </a:r>
            <a:endParaRPr sz="2800"/>
          </a:p>
        </p:txBody>
      </p:sp>
      <p:sp>
        <p:nvSpPr>
          <p:cNvPr id="374" name="Google Shape;374;g842142f764_0_5"/>
          <p:cNvSpPr txBox="1"/>
          <p:nvPr/>
        </p:nvSpPr>
        <p:spPr>
          <a:xfrm>
            <a:off x="311700" y="3192805"/>
            <a:ext cx="62751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ive </a:t>
            </a:r>
            <a:r>
              <a:rPr lang="en-US" sz="18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folds repeated three times</a:t>
            </a:r>
            <a:endParaRPr sz="18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In general, we expect the R-squared for model 1 is 77.9%, RMSE of 37654 and MAE of 22758</a:t>
            </a:r>
            <a:endParaRPr sz="18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R-squared ranged from 58.9% to 85.76%, with a medium of around 79.6%</a:t>
            </a:r>
            <a:endParaRPr sz="18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g842142f76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50"/>
            <a:ext cx="32956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842142f76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350" y="1006650"/>
            <a:ext cx="2900525" cy="21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842142f764_0_5"/>
          <p:cNvSpPr/>
          <p:nvPr/>
        </p:nvSpPr>
        <p:spPr>
          <a:xfrm>
            <a:off x="404950" y="2432400"/>
            <a:ext cx="1546200" cy="27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42142f764_0_10"/>
          <p:cNvSpPr txBox="1"/>
          <p:nvPr>
            <p:ph type="title"/>
          </p:nvPr>
        </p:nvSpPr>
        <p:spPr>
          <a:xfrm>
            <a:off x="311700" y="446049"/>
            <a:ext cx="6275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Linear Regression Model 2</a:t>
            </a:r>
            <a:endParaRPr sz="2800"/>
          </a:p>
        </p:txBody>
      </p:sp>
      <p:sp>
        <p:nvSpPr>
          <p:cNvPr id="383" name="Google Shape;383;g842142f764_0_10"/>
          <p:cNvSpPr txBox="1"/>
          <p:nvPr/>
        </p:nvSpPr>
        <p:spPr>
          <a:xfrm>
            <a:off x="311700" y="1158583"/>
            <a:ext cx="62751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9442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g842142f76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50"/>
            <a:ext cx="3411988" cy="35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842142f764_0_10"/>
          <p:cNvSpPr txBox="1"/>
          <p:nvPr/>
        </p:nvSpPr>
        <p:spPr>
          <a:xfrm>
            <a:off x="3723700" y="1017850"/>
            <a:ext cx="28629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Intercept shows the base value is $119900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</a:t>
            </a:r>
            <a:r>
              <a:rPr lang="en-US"/>
              <a:t>uality of the Material on the Exterior </a:t>
            </a:r>
            <a:r>
              <a:rPr lang="en-US"/>
              <a:t>has the largest coefficient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Above Ground Living Area </a:t>
            </a:r>
            <a:r>
              <a:rPr lang="en-US"/>
              <a:t>has the smallest coefficient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</a:t>
            </a:r>
            <a:r>
              <a:rPr lang="en-US"/>
              <a:t>oundation and Total Rooms Above Grounds are not significant at 95% level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94429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94429"/>
              </a:solidFill>
            </a:endParaRPr>
          </a:p>
        </p:txBody>
      </p:sp>
      <p:cxnSp>
        <p:nvCxnSpPr>
          <p:cNvPr id="386" name="Google Shape;386;g842142f764_0_10"/>
          <p:cNvCxnSpPr/>
          <p:nvPr/>
        </p:nvCxnSpPr>
        <p:spPr>
          <a:xfrm flipH="1" rot="10800000">
            <a:off x="311700" y="2120168"/>
            <a:ext cx="3225000" cy="2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g842142f764_0_10"/>
          <p:cNvCxnSpPr/>
          <p:nvPr/>
        </p:nvCxnSpPr>
        <p:spPr>
          <a:xfrm flipH="1" rot="10800000">
            <a:off x="311700" y="3204293"/>
            <a:ext cx="3225000" cy="2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42142f764_0_75"/>
          <p:cNvSpPr txBox="1"/>
          <p:nvPr>
            <p:ph type="title"/>
          </p:nvPr>
        </p:nvSpPr>
        <p:spPr>
          <a:xfrm>
            <a:off x="311700" y="446049"/>
            <a:ext cx="6275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Linear Regression Model 2</a:t>
            </a:r>
            <a:endParaRPr sz="2800"/>
          </a:p>
        </p:txBody>
      </p:sp>
      <p:sp>
        <p:nvSpPr>
          <p:cNvPr id="393" name="Google Shape;393;g842142f764_0_75"/>
          <p:cNvSpPr txBox="1"/>
          <p:nvPr/>
        </p:nvSpPr>
        <p:spPr>
          <a:xfrm>
            <a:off x="152400" y="3933300"/>
            <a:ext cx="64344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9442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g842142f764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637"/>
            <a:ext cx="3217500" cy="279987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842142f764_0_75"/>
          <p:cNvSpPr/>
          <p:nvPr/>
        </p:nvSpPr>
        <p:spPr>
          <a:xfrm rot="1594855">
            <a:off x="2671538" y="1087323"/>
            <a:ext cx="484735" cy="1308905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842142f764_0_75"/>
          <p:cNvSpPr/>
          <p:nvPr/>
        </p:nvSpPr>
        <p:spPr>
          <a:xfrm rot="1593903">
            <a:off x="672221" y="2664832"/>
            <a:ext cx="411213" cy="1058286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g842142f764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900" y="1075638"/>
            <a:ext cx="3217500" cy="27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42142f764_0_15"/>
          <p:cNvSpPr txBox="1"/>
          <p:nvPr>
            <p:ph type="title"/>
          </p:nvPr>
        </p:nvSpPr>
        <p:spPr>
          <a:xfrm>
            <a:off x="311700" y="446049"/>
            <a:ext cx="6275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Model 2 Cross Validation</a:t>
            </a:r>
            <a:endParaRPr sz="2800"/>
          </a:p>
        </p:txBody>
      </p:sp>
      <p:sp>
        <p:nvSpPr>
          <p:cNvPr id="403" name="Google Shape;403;g842142f764_0_15"/>
          <p:cNvSpPr txBox="1"/>
          <p:nvPr/>
        </p:nvSpPr>
        <p:spPr>
          <a:xfrm>
            <a:off x="311700" y="3360175"/>
            <a:ext cx="6275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n-fold = 5 &amp; repeat = 3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Linear Regression Model with cross validation has better performance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9442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" name="Google Shape;404;g842142f764_0_15"/>
          <p:cNvGraphicFramePr/>
          <p:nvPr/>
        </p:nvGraphicFramePr>
        <p:xfrm>
          <a:off x="1004750" y="15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{8E2EFC98-26A0-4776-BB21-A7E4E5E2845C}</a:tableStyleId>
              </a:tblPr>
              <a:tblGrid>
                <a:gridCol w="1618625"/>
                <a:gridCol w="1628600"/>
                <a:gridCol w="1641775"/>
              </a:tblGrid>
              <a:tr h="49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(Validation)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 (Validation)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38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 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32944.57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0.835925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49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 2 (CV)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28183.38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0.844422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42142f764_0_20"/>
          <p:cNvSpPr txBox="1"/>
          <p:nvPr>
            <p:ph type="title"/>
          </p:nvPr>
        </p:nvSpPr>
        <p:spPr>
          <a:xfrm>
            <a:off x="311700" y="446049"/>
            <a:ext cx="6275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Ridge Regression</a:t>
            </a:r>
            <a:endParaRPr sz="2800"/>
          </a:p>
        </p:txBody>
      </p:sp>
      <p:sp>
        <p:nvSpPr>
          <p:cNvPr id="410" name="Google Shape;410;g842142f764_0_20"/>
          <p:cNvSpPr txBox="1"/>
          <p:nvPr/>
        </p:nvSpPr>
        <p:spPr>
          <a:xfrm>
            <a:off x="3612800" y="1017850"/>
            <a:ext cx="29739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Intercept shows the base value is $48580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Typical/Average Kitchen Quality has the largest coefficient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Size of Lot has the smallest coefficient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9442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g842142f76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906"/>
            <a:ext cx="3301100" cy="376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g842142f764_0_20"/>
          <p:cNvCxnSpPr>
            <a:stCxn id="411" idx="1"/>
          </p:cNvCxnSpPr>
          <p:nvPr/>
        </p:nvCxnSpPr>
        <p:spPr>
          <a:xfrm flipH="1" rot="10800000">
            <a:off x="311700" y="2975718"/>
            <a:ext cx="23883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g842142f764_0_20"/>
          <p:cNvCxnSpPr/>
          <p:nvPr/>
        </p:nvCxnSpPr>
        <p:spPr>
          <a:xfrm flipH="1" rot="10800000">
            <a:off x="311700" y="4392618"/>
            <a:ext cx="23883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42142f764_0_35"/>
          <p:cNvSpPr txBox="1"/>
          <p:nvPr>
            <p:ph type="title"/>
          </p:nvPr>
        </p:nvSpPr>
        <p:spPr>
          <a:xfrm>
            <a:off x="311700" y="446049"/>
            <a:ext cx="6275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Ridge Regression</a:t>
            </a:r>
            <a:endParaRPr sz="2800"/>
          </a:p>
        </p:txBody>
      </p:sp>
      <p:pic>
        <p:nvPicPr>
          <p:cNvPr id="419" name="Google Shape;419;g842142f764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50"/>
            <a:ext cx="3175200" cy="27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842142f764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598" y="1170250"/>
            <a:ext cx="3175200" cy="276305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842142f764_0_35"/>
          <p:cNvSpPr txBox="1"/>
          <p:nvPr/>
        </p:nvSpPr>
        <p:spPr>
          <a:xfrm>
            <a:off x="152400" y="3933300"/>
            <a:ext cx="64344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9442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842142f764_0_35"/>
          <p:cNvSpPr/>
          <p:nvPr/>
        </p:nvSpPr>
        <p:spPr>
          <a:xfrm rot="1594855">
            <a:off x="2643031" y="1150965"/>
            <a:ext cx="484735" cy="134902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842142f764_0_35"/>
          <p:cNvSpPr/>
          <p:nvPr/>
        </p:nvSpPr>
        <p:spPr>
          <a:xfrm rot="1595910">
            <a:off x="689554" y="2665721"/>
            <a:ext cx="459646" cy="1050907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42142f764_0_44"/>
          <p:cNvSpPr txBox="1"/>
          <p:nvPr>
            <p:ph type="title"/>
          </p:nvPr>
        </p:nvSpPr>
        <p:spPr>
          <a:xfrm>
            <a:off x="311700" y="446049"/>
            <a:ext cx="6275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Lasso</a:t>
            </a:r>
            <a:r>
              <a:rPr lang="en-US" sz="2800"/>
              <a:t> Regression</a:t>
            </a:r>
            <a:endParaRPr sz="2800"/>
          </a:p>
        </p:txBody>
      </p:sp>
      <p:sp>
        <p:nvSpPr>
          <p:cNvPr id="429" name="Google Shape;429;g842142f764_0_44"/>
          <p:cNvSpPr txBox="1"/>
          <p:nvPr/>
        </p:nvSpPr>
        <p:spPr>
          <a:xfrm>
            <a:off x="3612800" y="1017850"/>
            <a:ext cx="29739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8 variables are eliminated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Intercept shows the base value is $29595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Basement Quality has the largest coefficient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Size of Lot has the smallest coefficient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9442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g842142f764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50"/>
            <a:ext cx="3301100" cy="375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g842142f764_0_44"/>
          <p:cNvCxnSpPr/>
          <p:nvPr/>
        </p:nvCxnSpPr>
        <p:spPr>
          <a:xfrm flipH="1" rot="10800000">
            <a:off x="311700" y="4307043"/>
            <a:ext cx="23883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g842142f764_0_44"/>
          <p:cNvCxnSpPr/>
          <p:nvPr/>
        </p:nvCxnSpPr>
        <p:spPr>
          <a:xfrm flipH="1" rot="10800000">
            <a:off x="311700" y="4012593"/>
            <a:ext cx="23883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/>
          <p:nvPr>
            <p:ph type="title"/>
          </p:nvPr>
        </p:nvSpPr>
        <p:spPr>
          <a:xfrm>
            <a:off x="311700" y="445024"/>
            <a:ext cx="6208046" cy="580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Problem Statement</a:t>
            </a:r>
            <a:endParaRPr sz="2800"/>
          </a:p>
        </p:txBody>
      </p:sp>
      <p:sp>
        <p:nvSpPr>
          <p:cNvPr id="282" name="Google Shape;282;p2"/>
          <p:cNvSpPr txBox="1"/>
          <p:nvPr/>
        </p:nvSpPr>
        <p:spPr>
          <a:xfrm>
            <a:off x="311700" y="1152475"/>
            <a:ext cx="6208046" cy="3464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housing market has so much information. For the average buyer/seller, it can be hard to quantify those housing data into “How much is this house worth?”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data on historical sale of houses, we hope to build a model that can predict the Sale Price of a house based on the house’s quality and characteristics.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42142f764_0_51"/>
          <p:cNvSpPr txBox="1"/>
          <p:nvPr>
            <p:ph type="title"/>
          </p:nvPr>
        </p:nvSpPr>
        <p:spPr>
          <a:xfrm>
            <a:off x="311700" y="446049"/>
            <a:ext cx="6275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Lasso</a:t>
            </a:r>
            <a:r>
              <a:rPr lang="en-US" sz="2800"/>
              <a:t> Regression</a:t>
            </a:r>
            <a:endParaRPr sz="2800"/>
          </a:p>
        </p:txBody>
      </p:sp>
      <p:sp>
        <p:nvSpPr>
          <p:cNvPr id="438" name="Google Shape;438;g842142f764_0_51"/>
          <p:cNvSpPr txBox="1"/>
          <p:nvPr/>
        </p:nvSpPr>
        <p:spPr>
          <a:xfrm>
            <a:off x="152400" y="3933300"/>
            <a:ext cx="64344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9442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g842142f76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100"/>
            <a:ext cx="3015900" cy="27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842142f764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600" y="1203100"/>
            <a:ext cx="3000050" cy="27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842142f764_0_51"/>
          <p:cNvSpPr/>
          <p:nvPr/>
        </p:nvSpPr>
        <p:spPr>
          <a:xfrm rot="1594855">
            <a:off x="2643031" y="1150965"/>
            <a:ext cx="484735" cy="134902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842142f764_0_51"/>
          <p:cNvSpPr/>
          <p:nvPr/>
        </p:nvSpPr>
        <p:spPr>
          <a:xfrm rot="1595910">
            <a:off x="689554" y="2665721"/>
            <a:ext cx="459646" cy="1050907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4280be416_0_16"/>
          <p:cNvSpPr txBox="1"/>
          <p:nvPr>
            <p:ph type="title"/>
          </p:nvPr>
        </p:nvSpPr>
        <p:spPr>
          <a:xfrm>
            <a:off x="311700" y="468351"/>
            <a:ext cx="64089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Model Comparison</a:t>
            </a:r>
            <a:endParaRPr sz="2800"/>
          </a:p>
        </p:txBody>
      </p:sp>
      <p:graphicFrame>
        <p:nvGraphicFramePr>
          <p:cNvPr id="448" name="Google Shape;448;g84280be416_0_16"/>
          <p:cNvGraphicFramePr/>
          <p:nvPr/>
        </p:nvGraphicFramePr>
        <p:xfrm>
          <a:off x="311700" y="128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{8E2EFC98-26A0-4776-BB21-A7E4E5E2845C}</a:tableStyleId>
              </a:tblPr>
              <a:tblGrid>
                <a:gridCol w="1006875"/>
                <a:gridCol w="787700"/>
                <a:gridCol w="726050"/>
                <a:gridCol w="869875"/>
                <a:gridCol w="828800"/>
                <a:gridCol w="828800"/>
              </a:tblGrid>
              <a:tr h="52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(train)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(test)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 (train)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 (test)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Variance of R-square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52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 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35673.73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33389.20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0.7935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52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 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27391.99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32944.57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0.8527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-0.0168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52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Ridge Regression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30183.89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37545.60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-0.0343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52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Lasso Regression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29564.94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35677.49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0.8285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-0.0209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graphicFrame>
        <p:nvGraphicFramePr>
          <p:cNvPr id="449" name="Google Shape;449;g84280be416_0_16"/>
          <p:cNvGraphicFramePr/>
          <p:nvPr/>
        </p:nvGraphicFramePr>
        <p:xfrm>
          <a:off x="5754475" y="128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{8E2EFC98-26A0-4776-BB21-A7E4E5E2845C}</a:tableStyleId>
              </a:tblPr>
              <a:tblGrid>
                <a:gridCol w="1014250"/>
                <a:gridCol w="1014250"/>
                <a:gridCol w="1014250"/>
              </a:tblGrid>
              <a:tr h="9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(Validation)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 (Validation)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01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 1 (CV)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37654.42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0.7787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01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 2 (CV)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28183.38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42142f764_2_2"/>
          <p:cNvSpPr txBox="1"/>
          <p:nvPr>
            <p:ph type="title"/>
          </p:nvPr>
        </p:nvSpPr>
        <p:spPr>
          <a:xfrm>
            <a:off x="457200" y="205979"/>
            <a:ext cx="5943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and Limitation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g842142f764_2_2"/>
          <p:cNvSpPr txBox="1"/>
          <p:nvPr>
            <p:ph idx="1" type="body"/>
          </p:nvPr>
        </p:nvSpPr>
        <p:spPr>
          <a:xfrm>
            <a:off x="457200" y="1200151"/>
            <a:ext cx="5943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 model without outliers is our robust model.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itchen quality, height of the basement, and quality of material on the exterior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prominent variables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contribute to the difference of sale price.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Limitation: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Limited to the fields of linear regression models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Limited by external validations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Summary Statistics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75" y="1302950"/>
            <a:ext cx="8617249" cy="17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"/>
          <p:cNvSpPr txBox="1"/>
          <p:nvPr/>
        </p:nvSpPr>
        <p:spPr>
          <a:xfrm>
            <a:off x="215050" y="3476800"/>
            <a:ext cx="85206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exists a big difference between minimum and maximum value for variables like: GrLivArea, Lot area and SalePrice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would like to investigate them further in our Initial Plots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"/>
          <p:cNvSpPr txBox="1"/>
          <p:nvPr>
            <p:ph type="title"/>
          </p:nvPr>
        </p:nvSpPr>
        <p:spPr>
          <a:xfrm>
            <a:off x="311700" y="445025"/>
            <a:ext cx="6282388" cy="60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Feature Development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sp>
        <p:nvSpPr>
          <p:cNvPr id="296" name="Google Shape;296;p4"/>
          <p:cNvSpPr txBox="1"/>
          <p:nvPr/>
        </p:nvSpPr>
        <p:spPr>
          <a:xfrm>
            <a:off x="311700" y="1152475"/>
            <a:ext cx="6282388" cy="3583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quality variable: changed the data type to numeric</a:t>
            </a:r>
            <a:endParaRPr/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Calculated the years since the original construction date and since the remodel date for each house by using the YearBuilt and YearRemodAdd variables</a:t>
            </a:r>
            <a:endParaRPr/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Dropped outliers below 1st and above 99th percentile for variables SalePrice, GrLivArea, Lot Area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/>
          <p:nvPr>
            <p:ph type="title"/>
          </p:nvPr>
        </p:nvSpPr>
        <p:spPr>
          <a:xfrm>
            <a:off x="311700" y="445025"/>
            <a:ext cx="6282388" cy="60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2800"/>
              <a:t>Initial Plots</a:t>
            </a:r>
            <a:endParaRPr sz="2800"/>
          </a:p>
        </p:txBody>
      </p:sp>
      <p:pic>
        <p:nvPicPr>
          <p:cNvPr id="302" name="Google Shape;302;p6"/>
          <p:cNvPicPr preferRelativeResize="0"/>
          <p:nvPr/>
        </p:nvPicPr>
        <p:blipFill rotWithShape="1">
          <a:blip r:embed="rId3">
            <a:alphaModFix/>
          </a:blip>
          <a:srcRect b="0" l="0" r="0" t="5464"/>
          <a:stretch/>
        </p:blipFill>
        <p:spPr>
          <a:xfrm>
            <a:off x="5864375" y="1144126"/>
            <a:ext cx="3134276" cy="258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0" y="1126475"/>
            <a:ext cx="3001531" cy="25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400" y="1152475"/>
            <a:ext cx="2847975" cy="260559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6"/>
          <p:cNvSpPr/>
          <p:nvPr/>
        </p:nvSpPr>
        <p:spPr>
          <a:xfrm>
            <a:off x="403661" y="3949296"/>
            <a:ext cx="3877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variables are all right-skewed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"/>
          <p:cNvSpPr txBox="1"/>
          <p:nvPr>
            <p:ph type="title"/>
          </p:nvPr>
        </p:nvSpPr>
        <p:spPr>
          <a:xfrm>
            <a:off x="311700" y="445025"/>
            <a:ext cx="6282388" cy="60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2800"/>
              <a:t>Initial Plots</a:t>
            </a:r>
            <a:endParaRPr sz="2800"/>
          </a:p>
        </p:txBody>
      </p:sp>
      <p:pic>
        <p:nvPicPr>
          <p:cNvPr id="311" name="Google Shape;311;p5"/>
          <p:cNvPicPr preferRelativeResize="0"/>
          <p:nvPr/>
        </p:nvPicPr>
        <p:blipFill rotWithShape="1">
          <a:blip r:embed="rId3">
            <a:alphaModFix/>
          </a:blip>
          <a:srcRect b="2224" l="12040" r="0" t="1841"/>
          <a:stretch/>
        </p:blipFill>
        <p:spPr>
          <a:xfrm>
            <a:off x="0" y="1045665"/>
            <a:ext cx="3881950" cy="37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"/>
          <p:cNvSpPr txBox="1"/>
          <p:nvPr/>
        </p:nvSpPr>
        <p:spPr>
          <a:xfrm>
            <a:off x="3881949" y="1045665"/>
            <a:ext cx="2890557" cy="33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that correlate well with SalePrice were: </a:t>
            </a:r>
            <a:endParaRPr/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GarageCars </a:t>
            </a:r>
            <a:endParaRPr/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YearBuilt </a:t>
            </a:r>
            <a:endParaRPr/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GrLivArea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FullBath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OverallQual </a:t>
            </a:r>
            <a:endParaRPr/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TotRmsAbvGrd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9442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/>
          <p:nvPr>
            <p:ph type="title"/>
          </p:nvPr>
        </p:nvSpPr>
        <p:spPr>
          <a:xfrm>
            <a:off x="311700" y="454964"/>
            <a:ext cx="6185744" cy="562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Hypothesis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sp>
        <p:nvSpPr>
          <p:cNvPr id="318" name="Google Shape;318;p8"/>
          <p:cNvSpPr txBox="1"/>
          <p:nvPr/>
        </p:nvSpPr>
        <p:spPr>
          <a:xfrm>
            <a:off x="311700" y="1211765"/>
            <a:ext cx="6185744" cy="3357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all variables will be important or significant in predicting sale price (needs further analysis through p-value test…)</a:t>
            </a:r>
            <a:endParaRPr/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that correlate well with sale price in the corrplot could be the important variables to predicting the sale price</a:t>
            </a:r>
            <a:endParaRPr/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our variables will have multicollinearity issues (quality-related variables)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42142f764_0_0"/>
          <p:cNvSpPr txBox="1"/>
          <p:nvPr>
            <p:ph type="title"/>
          </p:nvPr>
        </p:nvSpPr>
        <p:spPr>
          <a:xfrm>
            <a:off x="311700" y="446049"/>
            <a:ext cx="6275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800"/>
              <a:buFont typeface="Calibri"/>
              <a:buNone/>
            </a:pPr>
            <a:r>
              <a:rPr lang="en-US" sz="2800"/>
              <a:t>Linear Regression Model 1</a:t>
            </a:r>
            <a:endParaRPr sz="2800"/>
          </a:p>
        </p:txBody>
      </p:sp>
      <p:sp>
        <p:nvSpPr>
          <p:cNvPr id="324" name="Google Shape;324;g842142f764_0_0"/>
          <p:cNvSpPr txBox="1"/>
          <p:nvPr/>
        </p:nvSpPr>
        <p:spPr>
          <a:xfrm>
            <a:off x="311700" y="1158583"/>
            <a:ext cx="62751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Make a training and testing set with 70% : 30% partition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Split on Sale Price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6999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First built a full model with all variables of interest: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Overall Quality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External,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Kitchen, and Basement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Quality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YearSinceRemod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(derived from YearRemodAdd)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(derived from YearBuilt)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GrLivArea, TotRmsAbvGrd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Garage Cars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Foundation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HalfBath, Full Bath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1ba4cd53_1_0"/>
          <p:cNvSpPr txBox="1"/>
          <p:nvPr>
            <p:ph type="title"/>
          </p:nvPr>
        </p:nvSpPr>
        <p:spPr>
          <a:xfrm>
            <a:off x="457200" y="205979"/>
            <a:ext cx="5943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Full Model Summary Output</a:t>
            </a:r>
            <a:endParaRPr sz="3000"/>
          </a:p>
        </p:txBody>
      </p:sp>
      <p:sp>
        <p:nvSpPr>
          <p:cNvPr id="330" name="Google Shape;330;g841ba4cd53_1_0"/>
          <p:cNvSpPr txBox="1"/>
          <p:nvPr>
            <p:ph idx="1" type="body"/>
          </p:nvPr>
        </p:nvSpPr>
        <p:spPr>
          <a:xfrm>
            <a:off x="3825850" y="1063375"/>
            <a:ext cx="27342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Coefficient estimate of OverallQual: 14,950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Adjusted R-squared: 78.9%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Most variables are statistically significant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 sz="1800"/>
              <a:t>Foundation, FullBath, and TotRmsAbvGrd have a p-value larger than 0.05</a:t>
            </a:r>
            <a:endParaRPr sz="1800"/>
          </a:p>
        </p:txBody>
      </p:sp>
      <p:pic>
        <p:nvPicPr>
          <p:cNvPr id="331" name="Google Shape;331;g841ba4cd5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48989"/>
            <a:ext cx="3567025" cy="3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841ba4cd53_1_0"/>
          <p:cNvSpPr/>
          <p:nvPr/>
        </p:nvSpPr>
        <p:spPr>
          <a:xfrm>
            <a:off x="457200" y="1686450"/>
            <a:ext cx="1544400" cy="14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841ba4cd53_1_0"/>
          <p:cNvSpPr/>
          <p:nvPr/>
        </p:nvSpPr>
        <p:spPr>
          <a:xfrm>
            <a:off x="2207075" y="4389400"/>
            <a:ext cx="1689600" cy="14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841ba4cd53_1_0"/>
          <p:cNvSpPr/>
          <p:nvPr/>
        </p:nvSpPr>
        <p:spPr>
          <a:xfrm>
            <a:off x="3124625" y="3691650"/>
            <a:ext cx="474600" cy="21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841ba4cd53_1_0"/>
          <p:cNvSpPr/>
          <p:nvPr/>
        </p:nvSpPr>
        <p:spPr>
          <a:xfrm>
            <a:off x="3124625" y="2719225"/>
            <a:ext cx="559500" cy="36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