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 id="2147483673" r:id="rId2"/>
  </p:sldMasterIdLst>
  <p:notesMasterIdLst>
    <p:notesMasterId r:id="rId19"/>
  </p:notesMasterIdLst>
  <p:sldIdLst>
    <p:sldId id="256" r:id="rId3"/>
    <p:sldId id="257" r:id="rId4"/>
    <p:sldId id="258" r:id="rId5"/>
    <p:sldId id="260" r:id="rId6"/>
    <p:sldId id="272" r:id="rId7"/>
    <p:sldId id="259" r:id="rId8"/>
    <p:sldId id="263" r:id="rId9"/>
    <p:sldId id="266" r:id="rId10"/>
    <p:sldId id="273" r:id="rId11"/>
    <p:sldId id="262" r:id="rId12"/>
    <p:sldId id="268" r:id="rId13"/>
    <p:sldId id="274" r:id="rId14"/>
    <p:sldId id="270" r:id="rId15"/>
    <p:sldId id="275" r:id="rId16"/>
    <p:sldId id="271" r:id="rId17"/>
    <p:sldId id="27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F3823B-3315-4756-BE15-5D87BA30495C}">
  <a:tblStyle styleId="{5BF3823B-3315-4756-BE15-5D87BA30495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8043173-CA61-48C6-8F48-8508AAFE225C}"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p:cViewPr>
        <p:scale>
          <a:sx n="132" d="100"/>
          <a:sy n="132" d="100"/>
        </p:scale>
        <p:origin x="1040" y="3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21bd399ae_6_1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721bd399ae_6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21bd399ae_6_15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721bd399ae_6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21bd399ae_6_1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721bd399ae_6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721bd399ae_6_1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721bd399ae_6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705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21bd399ae_6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721bd399ae_6_1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721bd399ae_6_1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21bd399ae_6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721bd399ae_6_19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721bd399ae_6_19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14494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21bd399ae_6_20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721bd399ae_6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21bd399ae_6_20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721bd399ae_6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69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21bd399ae_6_9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721bd399ae_6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21bd399ae_6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721bd399ae_6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21bd399ae_6_12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721bd399ae_6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21bd399ae_6_1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g721bd399ae_6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400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21bd399ae_6_1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g721bd399ae_6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21bd399ae_6_15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721bd399ae_6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21bd399ae_6_17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721bd399ae_6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21bd399ae_6_1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g721bd399ae_6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600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7" name="Google Shape;127;p2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8" name="Google Shape;1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3" name="Google Shape;133;p26"/>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4" name="Google Shape;134;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6" name="Google Shape;136;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7"/>
        <p:cNvGrpSpPr/>
        <p:nvPr/>
      </p:nvGrpSpPr>
      <p:grpSpPr>
        <a:xfrm>
          <a:off x="0" y="0"/>
          <a:ext cx="0" cy="0"/>
          <a:chOff x="0" y="0"/>
          <a:chExt cx="0" cy="0"/>
        </a:xfrm>
      </p:grpSpPr>
      <p:sp>
        <p:nvSpPr>
          <p:cNvPr id="88" name="Google Shape;88;p1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19"/>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90" name="Google Shape;90;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2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2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14" name="Google Shape;114;p2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5" name="Google Shape;115;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24"/>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1" name="Google Shape;121;p2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300"/>
              <a:buFont typeface="Calibri"/>
              <a:buNone/>
              <a:defRPr sz="3300" b="0" i="0" u="none" strike="noStrike" cap="non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1"/>
                </a:solidFill>
                <a:latin typeface="Calibri"/>
                <a:ea typeface="Calibri"/>
                <a:cs typeface="Calibri"/>
                <a:sym typeface="Calibri"/>
              </a:defRPr>
            </a:lvl1pPr>
            <a:lvl2pPr marL="0" marR="0" lvl="1" indent="0" algn="r" rtl="0">
              <a:spcBef>
                <a:spcPts val="0"/>
              </a:spcBef>
              <a:buNone/>
              <a:defRPr sz="900" b="0" i="0" u="none" strike="noStrike" cap="none">
                <a:solidFill>
                  <a:schemeClr val="lt1"/>
                </a:solidFill>
                <a:latin typeface="Calibri"/>
                <a:ea typeface="Calibri"/>
                <a:cs typeface="Calibri"/>
                <a:sym typeface="Calibri"/>
              </a:defRPr>
            </a:lvl2pPr>
            <a:lvl3pPr marL="0" marR="0" lvl="2" indent="0" algn="r" rtl="0">
              <a:spcBef>
                <a:spcPts val="0"/>
              </a:spcBef>
              <a:buNone/>
              <a:defRPr sz="900" b="0" i="0" u="none" strike="noStrike" cap="none">
                <a:solidFill>
                  <a:schemeClr val="lt1"/>
                </a:solidFill>
                <a:latin typeface="Calibri"/>
                <a:ea typeface="Calibri"/>
                <a:cs typeface="Calibri"/>
                <a:sym typeface="Calibri"/>
              </a:defRPr>
            </a:lvl3pPr>
            <a:lvl4pPr marL="0" marR="0" lvl="3" indent="0" algn="r" rtl="0">
              <a:spcBef>
                <a:spcPts val="0"/>
              </a:spcBef>
              <a:buNone/>
              <a:defRPr sz="900" b="0" i="0" u="none" strike="noStrike" cap="none">
                <a:solidFill>
                  <a:schemeClr val="lt1"/>
                </a:solidFill>
                <a:latin typeface="Calibri"/>
                <a:ea typeface="Calibri"/>
                <a:cs typeface="Calibri"/>
                <a:sym typeface="Calibri"/>
              </a:defRPr>
            </a:lvl4pPr>
            <a:lvl5pPr marL="0" marR="0" lvl="4" indent="0" algn="r" rtl="0">
              <a:spcBef>
                <a:spcPts val="0"/>
              </a:spcBef>
              <a:buNone/>
              <a:defRPr sz="900" b="0" i="0" u="none" strike="noStrike" cap="none">
                <a:solidFill>
                  <a:schemeClr val="lt1"/>
                </a:solidFill>
                <a:latin typeface="Calibri"/>
                <a:ea typeface="Calibri"/>
                <a:cs typeface="Calibri"/>
                <a:sym typeface="Calibri"/>
              </a:defRPr>
            </a:lvl5pPr>
            <a:lvl6pPr marL="0" marR="0" lvl="5" indent="0" algn="r" rtl="0">
              <a:spcBef>
                <a:spcPts val="0"/>
              </a:spcBef>
              <a:buNone/>
              <a:defRPr sz="900" b="0" i="0" u="none" strike="noStrike" cap="none">
                <a:solidFill>
                  <a:schemeClr val="lt1"/>
                </a:solidFill>
                <a:latin typeface="Calibri"/>
                <a:ea typeface="Calibri"/>
                <a:cs typeface="Calibri"/>
                <a:sym typeface="Calibri"/>
              </a:defRPr>
            </a:lvl6pPr>
            <a:lvl7pPr marL="0" marR="0" lvl="6" indent="0" algn="r" rtl="0">
              <a:spcBef>
                <a:spcPts val="0"/>
              </a:spcBef>
              <a:buNone/>
              <a:defRPr sz="900" b="0" i="0" u="none" strike="noStrike" cap="none">
                <a:solidFill>
                  <a:schemeClr val="lt1"/>
                </a:solidFill>
                <a:latin typeface="Calibri"/>
                <a:ea typeface="Calibri"/>
                <a:cs typeface="Calibri"/>
                <a:sym typeface="Calibri"/>
              </a:defRPr>
            </a:lvl7pPr>
            <a:lvl8pPr marL="0" marR="0" lvl="7" indent="0" algn="r" rtl="0">
              <a:spcBef>
                <a:spcPts val="0"/>
              </a:spcBef>
              <a:buNone/>
              <a:defRPr sz="900" b="0" i="0" u="none" strike="noStrike" cap="none">
                <a:solidFill>
                  <a:schemeClr val="lt1"/>
                </a:solidFill>
                <a:latin typeface="Calibri"/>
                <a:ea typeface="Calibri"/>
                <a:cs typeface="Calibri"/>
                <a:sym typeface="Calibri"/>
              </a:defRPr>
            </a:lvl8pPr>
            <a:lvl9pPr marL="0" marR="0" lvl="8" indent="0" algn="r" rtl="0">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deshpande3.github.io/Applying-Machine-Learning-to-March-Madnes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medium.com/@lotanweininger/march-madness-machine-learning-2dbacc948874" TargetMode="External"/><Relationship Id="rId5" Type="http://schemas.openxmlformats.org/officeDocument/2006/relationships/hyperlink" Target="https://www.kaggle.com/c/march-machine-learning-mania-2017" TargetMode="External"/><Relationship Id="rId4" Type="http://schemas.openxmlformats.org/officeDocument/2006/relationships/hyperlink" Target="https://towardsdatascience.com/machine-learning-madness-predicting-every-ncaa-tournament-matchup-7d9ce7d5fc6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pic>
        <p:nvPicPr>
          <p:cNvPr id="141" name="Google Shape;141;p27" descr="A close up of a sign&#10;&#10;Description automatically generated"/>
          <p:cNvPicPr preferRelativeResize="0"/>
          <p:nvPr/>
        </p:nvPicPr>
        <p:blipFill rotWithShape="1">
          <a:blip r:embed="rId3">
            <a:alphaModFix/>
          </a:blip>
          <a:srcRect l="8306" r="7026"/>
          <a:stretch/>
        </p:blipFill>
        <p:spPr>
          <a:xfrm>
            <a:off x="15" y="8"/>
            <a:ext cx="9143985" cy="3428993"/>
          </a:xfrm>
          <a:prstGeom prst="rect">
            <a:avLst/>
          </a:prstGeom>
          <a:noFill/>
          <a:ln>
            <a:noFill/>
          </a:ln>
        </p:spPr>
      </p:pic>
      <p:sp>
        <p:nvSpPr>
          <p:cNvPr id="142" name="Google Shape;142;p27"/>
          <p:cNvSpPr/>
          <p:nvPr/>
        </p:nvSpPr>
        <p:spPr>
          <a:xfrm>
            <a:off x="0" y="3429343"/>
            <a:ext cx="9144000" cy="1714157"/>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Twentieth Century"/>
              <a:ea typeface="Twentieth Century"/>
              <a:cs typeface="Twentieth Century"/>
              <a:sym typeface="Twentieth Century"/>
            </a:endParaRPr>
          </a:p>
        </p:txBody>
      </p:sp>
      <p:sp>
        <p:nvSpPr>
          <p:cNvPr id="143" name="Google Shape;143;p27"/>
          <p:cNvSpPr txBox="1">
            <a:spLocks noGrp="1"/>
          </p:cNvSpPr>
          <p:nvPr>
            <p:ph type="ctrTitle"/>
          </p:nvPr>
        </p:nvSpPr>
        <p:spPr>
          <a:xfrm>
            <a:off x="324852" y="3818822"/>
            <a:ext cx="5875645" cy="948441"/>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lt1"/>
              </a:buClr>
              <a:buSzPts val="4500"/>
              <a:buFont typeface="Calibri"/>
              <a:buNone/>
            </a:pPr>
            <a:r>
              <a:rPr lang="en-US" sz="1100" dirty="0">
                <a:latin typeface="Times New Roman" panose="02020603050405020304" pitchFamily="18" charset="0"/>
                <a:cs typeface="Times New Roman" panose="02020603050405020304" pitchFamily="18" charset="0"/>
              </a:rPr>
              <a:t>March Madness Report</a:t>
            </a:r>
          </a:p>
        </p:txBody>
      </p:sp>
      <p:sp>
        <p:nvSpPr>
          <p:cNvPr id="144" name="Google Shape;144;p27"/>
          <p:cNvSpPr txBox="1">
            <a:spLocks noGrp="1"/>
          </p:cNvSpPr>
          <p:nvPr>
            <p:ph type="subTitle" idx="1"/>
          </p:nvPr>
        </p:nvSpPr>
        <p:spPr>
          <a:xfrm>
            <a:off x="6374330" y="3818822"/>
            <a:ext cx="2344150" cy="94844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500"/>
              <a:buNone/>
            </a:pPr>
            <a:r>
              <a:rPr lang="en" sz="1500" dirty="0">
                <a:latin typeface="Times New Roman" panose="02020603050405020304" pitchFamily="18" charset="0"/>
                <a:cs typeface="Times New Roman" panose="02020603050405020304" pitchFamily="18" charset="0"/>
              </a:rPr>
              <a:t>GUCCIGANG</a:t>
            </a:r>
            <a:endParaRPr sz="1100" dirty="0">
              <a:latin typeface="Times New Roman" panose="02020603050405020304" pitchFamily="18" charset="0"/>
              <a:cs typeface="Times New Roman" panose="02020603050405020304" pitchFamily="18" charset="0"/>
            </a:endParaRPr>
          </a:p>
          <a:p>
            <a:pPr marL="0" lvl="0" indent="0" algn="l" rtl="0">
              <a:lnSpc>
                <a:spcPct val="90000"/>
              </a:lnSpc>
              <a:spcBef>
                <a:spcPts val="800"/>
              </a:spcBef>
              <a:spcAft>
                <a:spcPts val="0"/>
              </a:spcAft>
              <a:buClr>
                <a:schemeClr val="lt1"/>
              </a:buClr>
              <a:buSzPts val="1500"/>
              <a:buNone/>
            </a:pPr>
            <a:r>
              <a:rPr lang="en" sz="1500" dirty="0">
                <a:latin typeface="Times New Roman" panose="02020603050405020304" pitchFamily="18" charset="0"/>
                <a:cs typeface="Times New Roman" panose="02020603050405020304" pitchFamily="18" charset="0"/>
              </a:rPr>
              <a:t>Tram Ngoc Le, Yanqi Shi, Bao Ngoc </a:t>
            </a:r>
            <a:r>
              <a:rPr lang="en" sz="1500" dirty="0" err="1">
                <a:latin typeface="Times New Roman" panose="02020603050405020304" pitchFamily="18" charset="0"/>
                <a:cs typeface="Times New Roman" panose="02020603050405020304" pitchFamily="18" charset="0"/>
              </a:rPr>
              <a:t>Dinh</a:t>
            </a:r>
            <a:r>
              <a:rPr lang="en" sz="1500" dirty="0">
                <a:latin typeface="Times New Roman" panose="02020603050405020304" pitchFamily="18" charset="0"/>
                <a:cs typeface="Times New Roman" panose="02020603050405020304" pitchFamily="18" charset="0"/>
              </a:rPr>
              <a:t>, </a:t>
            </a:r>
            <a:r>
              <a:rPr lang="en" sz="1500" dirty="0" err="1">
                <a:latin typeface="Times New Roman" panose="02020603050405020304" pitchFamily="18" charset="0"/>
                <a:cs typeface="Times New Roman" panose="02020603050405020304" pitchFamily="18" charset="0"/>
              </a:rPr>
              <a:t>Kefan</a:t>
            </a:r>
            <a:r>
              <a:rPr lang="en" sz="1500" dirty="0">
                <a:latin typeface="Times New Roman" panose="02020603050405020304" pitchFamily="18" charset="0"/>
                <a:cs typeface="Times New Roman" panose="02020603050405020304" pitchFamily="18" charset="0"/>
              </a:rPr>
              <a:t> </a:t>
            </a:r>
            <a:r>
              <a:rPr lang="en" sz="1500" dirty="0" err="1">
                <a:latin typeface="Times New Roman" panose="02020603050405020304" pitchFamily="18" charset="0"/>
                <a:cs typeface="Times New Roman" panose="02020603050405020304" pitchFamily="18" charset="0"/>
              </a:rPr>
              <a:t>Zha</a:t>
            </a:r>
            <a:endParaRPr sz="1100" dirty="0">
              <a:latin typeface="Times New Roman" panose="02020603050405020304" pitchFamily="18" charset="0"/>
              <a:cs typeface="Times New Roman" panose="02020603050405020304" pitchFamily="18" charset="0"/>
            </a:endParaRPr>
          </a:p>
        </p:txBody>
      </p:sp>
      <p:cxnSp>
        <p:nvCxnSpPr>
          <p:cNvPr id="145" name="Google Shape;145;p27"/>
          <p:cNvCxnSpPr/>
          <p:nvPr/>
        </p:nvCxnSpPr>
        <p:spPr>
          <a:xfrm rot="10800000">
            <a:off x="6290132" y="3948079"/>
            <a:ext cx="0" cy="685800"/>
          </a:xfrm>
          <a:prstGeom prst="straightConnector1">
            <a:avLst/>
          </a:prstGeom>
          <a:noFill/>
          <a:ln w="19050" cap="flat" cmpd="sng">
            <a:solidFill>
              <a:srgbClr val="FFFFFF">
                <a:alpha val="80000"/>
              </a:srgbClr>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graphicFrame>
        <p:nvGraphicFramePr>
          <p:cNvPr id="210" name="Google Shape;210;p33"/>
          <p:cNvGraphicFramePr/>
          <p:nvPr>
            <p:extLst>
              <p:ext uri="{D42A27DB-BD31-4B8C-83A1-F6EECF244321}">
                <p14:modId xmlns:p14="http://schemas.microsoft.com/office/powerpoint/2010/main" val="3769668572"/>
              </p:ext>
            </p:extLst>
          </p:nvPr>
        </p:nvGraphicFramePr>
        <p:xfrm>
          <a:off x="423970" y="302466"/>
          <a:ext cx="8296060" cy="4538567"/>
        </p:xfrm>
        <a:graphic>
          <a:graphicData uri="http://schemas.openxmlformats.org/drawingml/2006/table">
            <a:tbl>
              <a:tblPr firstRow="1" bandRow="1">
                <a:noFill/>
                <a:tableStyleId>{5BF3823B-3315-4756-BE15-5D87BA30495C}</a:tableStyleId>
              </a:tblPr>
              <a:tblGrid>
                <a:gridCol w="1942176">
                  <a:extLst>
                    <a:ext uri="{9D8B030D-6E8A-4147-A177-3AD203B41FA5}">
                      <a16:colId xmlns:a16="http://schemas.microsoft.com/office/drawing/2014/main" val="20000"/>
                    </a:ext>
                  </a:extLst>
                </a:gridCol>
                <a:gridCol w="1088254">
                  <a:extLst>
                    <a:ext uri="{9D8B030D-6E8A-4147-A177-3AD203B41FA5}">
                      <a16:colId xmlns:a16="http://schemas.microsoft.com/office/drawing/2014/main" val="20001"/>
                    </a:ext>
                  </a:extLst>
                </a:gridCol>
                <a:gridCol w="3926471">
                  <a:extLst>
                    <a:ext uri="{9D8B030D-6E8A-4147-A177-3AD203B41FA5}">
                      <a16:colId xmlns:a16="http://schemas.microsoft.com/office/drawing/2014/main" val="20002"/>
                    </a:ext>
                  </a:extLst>
                </a:gridCol>
                <a:gridCol w="1339159">
                  <a:extLst>
                    <a:ext uri="{9D8B030D-6E8A-4147-A177-3AD203B41FA5}">
                      <a16:colId xmlns:a16="http://schemas.microsoft.com/office/drawing/2014/main" val="20003"/>
                    </a:ext>
                  </a:extLst>
                </a:gridCol>
              </a:tblGrid>
              <a:tr h="147458">
                <a:tc>
                  <a:txBody>
                    <a:bodyPr/>
                    <a:lstStyle/>
                    <a:p>
                      <a:pPr marL="0" marR="0" lvl="0" indent="0" algn="l" rtl="0">
                        <a:spcBef>
                          <a:spcPts val="0"/>
                        </a:spcBef>
                        <a:spcAft>
                          <a:spcPts val="0"/>
                        </a:spcAft>
                        <a:buNone/>
                      </a:pPr>
                      <a:r>
                        <a:rPr lang="en" sz="1000" u="none" strike="noStrike" cap="none">
                          <a:solidFill>
                            <a:srgbClr val="3F3F3F"/>
                          </a:solidFill>
                          <a:latin typeface="Times New Roman" panose="02020603050405020304" pitchFamily="18" charset="0"/>
                          <a:cs typeface="Times New Roman" panose="02020603050405020304" pitchFamily="18" charset="0"/>
                        </a:rPr>
                        <a:t>Variable Name</a:t>
                      </a:r>
                      <a:endParaRPr sz="1100">
                        <a:latin typeface="Times New Roman" panose="02020603050405020304" pitchFamily="18" charset="0"/>
                        <a:cs typeface="Times New Roman" panose="02020603050405020304" pitchFamily="18" charset="0"/>
                      </a:endParaRPr>
                    </a:p>
                  </a:txBody>
                  <a:tcPr marL="50050" marR="30025" marT="30025" marB="30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Scale</a:t>
                      </a:r>
                      <a:endParaRPr sz="1100">
                        <a:latin typeface="Times New Roman" panose="02020603050405020304" pitchFamily="18" charset="0"/>
                        <a:cs typeface="Times New Roman" panose="02020603050405020304" pitchFamily="18" charset="0"/>
                      </a:endParaRPr>
                    </a:p>
                  </a:txBody>
                  <a:tcPr marL="50050" marR="30025" marT="30025" marB="30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Description</a:t>
                      </a:r>
                      <a:endParaRPr sz="1100">
                        <a:latin typeface="Times New Roman" panose="02020603050405020304" pitchFamily="18" charset="0"/>
                        <a:cs typeface="Times New Roman" panose="02020603050405020304" pitchFamily="18" charset="0"/>
                      </a:endParaRPr>
                    </a:p>
                  </a:txBody>
                  <a:tcPr marL="50050" marR="30025" marT="30025" marB="30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Variable Type</a:t>
                      </a:r>
                      <a:endParaRPr sz="1100">
                        <a:latin typeface="Times New Roman" panose="02020603050405020304" pitchFamily="18" charset="0"/>
                        <a:cs typeface="Times New Roman" panose="02020603050405020304" pitchFamily="18" charset="0"/>
                      </a:endParaRPr>
                    </a:p>
                  </a:txBody>
                  <a:tcPr marL="50050" marR="30025" marT="30025" marB="30025"/>
                </a:tc>
                <a:extLst>
                  <a:ext uri="{0D108BD9-81ED-4DB2-BD59-A6C34878D82A}">
                    <a16:rowId xmlns:a16="http://schemas.microsoft.com/office/drawing/2014/main" val="10000"/>
                  </a:ext>
                </a:extLst>
              </a:tr>
              <a:tr h="204539">
                <a:tc>
                  <a:txBody>
                    <a:bodyPr/>
                    <a:lstStyle/>
                    <a:p>
                      <a:pPr marL="0" marR="0" lvl="0" indent="0" algn="l" rtl="0">
                        <a:spcBef>
                          <a:spcPts val="0"/>
                        </a:spcBef>
                        <a:spcAft>
                          <a:spcPts val="0"/>
                        </a:spcAft>
                        <a:buNone/>
                      </a:pPr>
                      <a:r>
                        <a:rPr lang="en" sz="1000" dirty="0">
                          <a:solidFill>
                            <a:srgbClr val="3F3F3F"/>
                          </a:solidFill>
                          <a:latin typeface="Times New Roman" panose="02020603050405020304" pitchFamily="18" charset="0"/>
                          <a:cs typeface="Times New Roman" panose="02020603050405020304" pitchFamily="18" charset="0"/>
                        </a:rPr>
                        <a:t>Team1_seed</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dirty="0">
                          <a:solidFill>
                            <a:srgbClr val="3F3F3F"/>
                          </a:solidFill>
                          <a:latin typeface="Times New Roman" panose="02020603050405020304" pitchFamily="18" charset="0"/>
                          <a:cs typeface="Times New Roman" panose="02020603050405020304" pitchFamily="18" charset="0"/>
                        </a:rPr>
                        <a:t>Ordinal</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1’s seed in the tournament, ranking team power (1 is the strongest)</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1"/>
                  </a:ext>
                </a:extLst>
              </a:tr>
              <a:tr h="212437">
                <a:tc>
                  <a:txBody>
                    <a:bodyPr/>
                    <a:lstStyle/>
                    <a:p>
                      <a:pPr marL="0" marR="0" lvl="0" indent="0" algn="l" rtl="0">
                        <a:lnSpc>
                          <a:spcPct val="100000"/>
                        </a:lnSpc>
                        <a:spcBef>
                          <a:spcPts val="0"/>
                        </a:spcBef>
                        <a:spcAft>
                          <a:spcPts val="0"/>
                        </a:spcAft>
                        <a:buClr>
                          <a:srgbClr val="3F3F3F"/>
                        </a:buClr>
                        <a:buSzPts val="1000"/>
                        <a:buFont typeface="Calibri"/>
                        <a:buNone/>
                      </a:pPr>
                      <a:r>
                        <a:rPr lang="en" sz="1000" dirty="0">
                          <a:solidFill>
                            <a:srgbClr val="3F3F3F"/>
                          </a:solidFill>
                          <a:latin typeface="Times New Roman" panose="02020603050405020304" pitchFamily="18" charset="0"/>
                          <a:cs typeface="Times New Roman" panose="02020603050405020304" pitchFamily="18" charset="0"/>
                        </a:rPr>
                        <a:t>Team2_seed</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Ordinal</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2’s seed in the tournament, ranking team power (1 is the strongest)</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2"/>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Team1_arate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Ratio</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1’s percentage of field goals that were preceded by an assist</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3"/>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Team2_arate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Ratio</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Team 2’s percentage of field goals that were preceded by an assist</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4"/>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Team1_oe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Continuous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1’s offensive power  - Points scored per 100 offensive possessions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5"/>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Team2_oe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Continuous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2’s offensive power - Points scored per 100 offensive possessions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6"/>
                  </a:ext>
                </a:extLst>
              </a:tr>
              <a:tr h="207436">
                <a:tc>
                  <a:txBody>
                    <a:bodyPr/>
                    <a:lstStyle/>
                    <a:p>
                      <a:pPr marL="0" marR="0" lvl="0" indent="0" algn="l" rtl="0">
                        <a:spcBef>
                          <a:spcPts val="0"/>
                        </a:spcBef>
                        <a:spcAft>
                          <a:spcPts val="0"/>
                        </a:spcAft>
                        <a:buNone/>
                      </a:pPr>
                      <a:r>
                        <a:rPr lang="en" sz="1000" dirty="0">
                          <a:solidFill>
                            <a:srgbClr val="3F3F3F"/>
                          </a:solidFill>
                          <a:latin typeface="Times New Roman" panose="02020603050405020304" pitchFamily="18" charset="0"/>
                          <a:cs typeface="Times New Roman" panose="02020603050405020304" pitchFamily="18" charset="0"/>
                        </a:rPr>
                        <a:t>Team1_de</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dirty="0">
                          <a:solidFill>
                            <a:srgbClr val="3F3F3F"/>
                          </a:solidFill>
                          <a:latin typeface="Times New Roman" panose="02020603050405020304" pitchFamily="18" charset="0"/>
                          <a:cs typeface="Times New Roman" panose="02020603050405020304" pitchFamily="18" charset="0"/>
                        </a:rPr>
                        <a:t>Continuous</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1’s defensive power - Points allowed per 100 defensive possessions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7"/>
                  </a:ext>
                </a:extLst>
              </a:tr>
              <a:tr h="226055">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Team2_de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Continuous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2’s defensive power - Points allowed per 100 defensive possessions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8"/>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Team1_pt_school_s16</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Continuous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dirty="0">
                          <a:solidFill>
                            <a:srgbClr val="3F3F3F"/>
                          </a:solidFill>
                          <a:latin typeface="Times New Roman" panose="02020603050405020304" pitchFamily="18" charset="0"/>
                          <a:cs typeface="Times New Roman" panose="02020603050405020304" pitchFamily="18" charset="0"/>
                        </a:rPr>
                        <a:t>Team 1’s number of NCAA Sweet Sixteen appearances at current school</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09"/>
                  </a:ext>
                </a:extLst>
              </a:tr>
              <a:tr h="198919">
                <a:tc>
                  <a:txBody>
                    <a:bodyPr/>
                    <a:lstStyle/>
                    <a:p>
                      <a:pPr marL="0" marR="0" lvl="0" indent="0" algn="l" rtl="0">
                        <a:spcBef>
                          <a:spcPts val="0"/>
                        </a:spcBef>
                        <a:spcAft>
                          <a:spcPts val="0"/>
                        </a:spcAft>
                        <a:buNone/>
                      </a:pPr>
                      <a:r>
                        <a:rPr lang="en" sz="1000" dirty="0">
                          <a:solidFill>
                            <a:srgbClr val="3F3F3F"/>
                          </a:solidFill>
                          <a:latin typeface="Times New Roman" panose="02020603050405020304" pitchFamily="18" charset="0"/>
                          <a:cs typeface="Times New Roman" panose="02020603050405020304" pitchFamily="18" charset="0"/>
                        </a:rPr>
                        <a:t>Team2_pt_school_s16</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Continuous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dirty="0">
                          <a:solidFill>
                            <a:srgbClr val="3F3F3F"/>
                          </a:solidFill>
                          <a:latin typeface="Times New Roman" panose="02020603050405020304" pitchFamily="18" charset="0"/>
                          <a:cs typeface="Times New Roman" panose="02020603050405020304" pitchFamily="18" charset="0"/>
                        </a:rPr>
                        <a:t>Team 2’s number of NCAA Sweet Sixteen appearances at current school</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0"/>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Team1_pt_overall_s16</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Continuous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Team 1’s career overall number of NCAA Sweet Sixteen appearances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1"/>
                  </a:ext>
                </a:extLst>
              </a:tr>
              <a:tr h="198919">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Team2_pt_overall_s16</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Continuous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Team 2’s career overall number of NCAA Sweet Sixteen appearances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2"/>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Team1_pt_team_season_winrate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Ratio</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The possibility of a team 1 to win in this season</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3"/>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Team2_pt_team_season_winrate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Ratio</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The possibility of a team 2 to win in this season</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4"/>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Team1_pt_coach_season_winrate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Ratio</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The possibility of winning if this coach of team 1 is in charge this season</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5"/>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Team2_pt_coach_season_winrate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Ratio</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The possibility of winning if this coach of team 2 in charge this season</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Explanatory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6"/>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Team1_WoLI</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Binary</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1’s result of win or loss (1=WIN, 0=LOSS)</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a:solidFill>
                            <a:srgbClr val="3F3F3F"/>
                          </a:solidFill>
                          <a:latin typeface="Times New Roman" panose="02020603050405020304" pitchFamily="18" charset="0"/>
                          <a:cs typeface="Times New Roman" panose="02020603050405020304" pitchFamily="18" charset="0"/>
                        </a:rPr>
                        <a:t>Response Variable</a:t>
                      </a:r>
                      <a:endParaRPr sz="110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7"/>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Game_id</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Nominal/Numeric</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The identification number of a game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dirty="0">
                          <a:solidFill>
                            <a:srgbClr val="3F3F3F"/>
                          </a:solidFill>
                          <a:latin typeface="Times New Roman" panose="02020603050405020304" pitchFamily="18" charset="0"/>
                          <a:cs typeface="Times New Roman" panose="02020603050405020304" pitchFamily="18" charset="0"/>
                        </a:rPr>
                        <a:t>Unique </a:t>
                      </a:r>
                      <a:r>
                        <a:rPr lang="en-US" sz="1000" dirty="0">
                          <a:solidFill>
                            <a:srgbClr val="3F3F3F"/>
                          </a:solidFill>
                          <a:latin typeface="Times New Roman" panose="02020603050405020304" pitchFamily="18" charset="0"/>
                          <a:cs typeface="Times New Roman" panose="02020603050405020304" pitchFamily="18" charset="0"/>
                        </a:rPr>
                        <a:t>Identifier</a:t>
                      </a:r>
                      <a:endParaRPr sz="1100" dirty="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8"/>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Season</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Date</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The year of season</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dirty="0">
                          <a:solidFill>
                            <a:srgbClr val="3F3F3F"/>
                          </a:solidFill>
                          <a:latin typeface="Times New Roman" panose="02020603050405020304" pitchFamily="18" charset="0"/>
                          <a:cs typeface="Times New Roman" panose="02020603050405020304" pitchFamily="18" charset="0"/>
                        </a:rPr>
                        <a:t>Control Variable</a:t>
                      </a:r>
                      <a:endParaRPr sz="1100" dirty="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19"/>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Team1_id</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dirty="0">
                          <a:solidFill>
                            <a:srgbClr val="3F3F3F"/>
                          </a:solidFill>
                          <a:latin typeface="Times New Roman" panose="02020603050405020304" pitchFamily="18" charset="0"/>
                          <a:cs typeface="Times New Roman" panose="02020603050405020304" pitchFamily="18" charset="0"/>
                        </a:rPr>
                        <a:t>Nominal/Numeric</a:t>
                      </a:r>
                      <a:endParaRPr sz="1100" dirty="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1’s identification number</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dirty="0">
                          <a:solidFill>
                            <a:srgbClr val="3F3F3F"/>
                          </a:solidFill>
                          <a:latin typeface="Times New Roman" panose="02020603050405020304" pitchFamily="18" charset="0"/>
                          <a:cs typeface="Times New Roman" panose="02020603050405020304" pitchFamily="18" charset="0"/>
                        </a:rPr>
                        <a:t>Control Variable</a:t>
                      </a:r>
                      <a:endParaRPr sz="1100" dirty="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20"/>
                  </a:ext>
                </a:extLst>
              </a:tr>
              <a:tr h="198919">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Team2_id</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Nominal/Numeric</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spcBef>
                          <a:spcPts val="0"/>
                        </a:spcBef>
                        <a:spcAft>
                          <a:spcPts val="0"/>
                        </a:spcAft>
                        <a:buNone/>
                      </a:pPr>
                      <a:r>
                        <a:rPr lang="en" sz="1000">
                          <a:solidFill>
                            <a:srgbClr val="3F3F3F"/>
                          </a:solidFill>
                          <a:latin typeface="Times New Roman" panose="02020603050405020304" pitchFamily="18" charset="0"/>
                          <a:cs typeface="Times New Roman" panose="02020603050405020304" pitchFamily="18" charset="0"/>
                        </a:rPr>
                        <a:t>Team 2’s identification number</a:t>
                      </a:r>
                      <a:endParaRPr sz="1100">
                        <a:latin typeface="Times New Roman" panose="02020603050405020304" pitchFamily="18" charset="0"/>
                        <a:cs typeface="Times New Roman" panose="02020603050405020304" pitchFamily="18" charset="0"/>
                      </a:endParaRPr>
                    </a:p>
                  </a:txBody>
                  <a:tcPr marL="50050" marR="26025" marT="26025" marB="26025"/>
                </a:tc>
                <a:tc>
                  <a:txBody>
                    <a:bodyPr/>
                    <a:lstStyle/>
                    <a:p>
                      <a:pPr marL="0" marR="0" lvl="0" indent="0" algn="l" rtl="0">
                        <a:lnSpc>
                          <a:spcPct val="100000"/>
                        </a:lnSpc>
                        <a:spcBef>
                          <a:spcPts val="0"/>
                        </a:spcBef>
                        <a:spcAft>
                          <a:spcPts val="0"/>
                        </a:spcAft>
                        <a:buClr>
                          <a:srgbClr val="3F3F3F"/>
                        </a:buClr>
                        <a:buSzPts val="1000"/>
                        <a:buFont typeface="Calibri"/>
                        <a:buNone/>
                      </a:pPr>
                      <a:r>
                        <a:rPr lang="en" sz="1000" dirty="0">
                          <a:solidFill>
                            <a:srgbClr val="3F3F3F"/>
                          </a:solidFill>
                          <a:latin typeface="Times New Roman" panose="02020603050405020304" pitchFamily="18" charset="0"/>
                          <a:cs typeface="Times New Roman" panose="02020603050405020304" pitchFamily="18" charset="0"/>
                        </a:rPr>
                        <a:t>Control Variable</a:t>
                      </a:r>
                      <a:endParaRPr sz="1100" dirty="0">
                        <a:latin typeface="Times New Roman" panose="02020603050405020304" pitchFamily="18" charset="0"/>
                        <a:cs typeface="Times New Roman" panose="02020603050405020304" pitchFamily="18" charset="0"/>
                      </a:endParaRPr>
                    </a:p>
                  </a:txBody>
                  <a:tcPr marL="50050" marR="26025" marT="26025" marB="26025"/>
                </a:tc>
                <a:extLst>
                  <a:ext uri="{0D108BD9-81ED-4DB2-BD59-A6C34878D82A}">
                    <a16:rowId xmlns:a16="http://schemas.microsoft.com/office/drawing/2014/main" val="1002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767196" y="375047"/>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3200" dirty="0">
                <a:latin typeface="Times New Roman" panose="02020603050405020304" pitchFamily="18" charset="0"/>
                <a:cs typeface="Times New Roman" panose="02020603050405020304" pitchFamily="18" charset="0"/>
              </a:rPr>
              <a:t>Prediction Model Building</a:t>
            </a:r>
            <a:endParaRPr sz="3200" dirty="0">
              <a:latin typeface="Times New Roman" panose="02020603050405020304" pitchFamily="18" charset="0"/>
              <a:cs typeface="Times New Roman" panose="02020603050405020304" pitchFamily="18" charset="0"/>
            </a:endParaRPr>
          </a:p>
        </p:txBody>
      </p:sp>
      <p:sp>
        <p:nvSpPr>
          <p:cNvPr id="255" name="Google Shape;255;p39"/>
          <p:cNvSpPr txBox="1">
            <a:spLocks noGrp="1"/>
          </p:cNvSpPr>
          <p:nvPr>
            <p:ph type="body" idx="1"/>
          </p:nvPr>
        </p:nvSpPr>
        <p:spPr>
          <a:xfrm>
            <a:off x="545580" y="1212200"/>
            <a:ext cx="7886700" cy="3263504"/>
          </a:xfrm>
          <a:prstGeom prst="rect">
            <a:avLst/>
          </a:prstGeom>
          <a:noFill/>
          <a:ln>
            <a:noFill/>
          </a:ln>
        </p:spPr>
        <p:txBody>
          <a:bodyPr spcFirstLastPara="1" wrap="square" lIns="68575" tIns="34275" rIns="68575" bIns="34275" anchor="t" anchorCtr="0">
            <a:noAutofit/>
          </a:bodyPr>
          <a:lstStyle/>
          <a:p>
            <a:pPr marL="285750" lvl="1" indent="-285750">
              <a:lnSpc>
                <a:spcPct val="150000"/>
              </a:lnSpc>
              <a:spcBef>
                <a:spcPts val="500"/>
              </a:spcBef>
              <a:buSzPts val="1200"/>
            </a:pPr>
            <a:r>
              <a:rPr lang="en-US" sz="1400" dirty="0">
                <a:latin typeface="Times New Roman" panose="02020603050405020304" pitchFamily="18" charset="0"/>
                <a:cs typeface="Times New Roman" panose="02020603050405020304" pitchFamily="18" charset="0"/>
              </a:rPr>
              <a:t>Logistic regression</a:t>
            </a:r>
          </a:p>
          <a:p>
            <a:pPr marL="285750" lvl="1" indent="-285750">
              <a:lnSpc>
                <a:spcPct val="150000"/>
              </a:lnSpc>
              <a:spcBef>
                <a:spcPts val="200"/>
              </a:spcBef>
              <a:buSzPts val="1200"/>
            </a:pPr>
            <a:r>
              <a:rPr lang="en-US" sz="1400" dirty="0">
                <a:latin typeface="Times New Roman" panose="02020603050405020304" pitchFamily="18" charset="0"/>
                <a:cs typeface="Times New Roman" panose="02020603050405020304" pitchFamily="18" charset="0"/>
              </a:rPr>
              <a:t>Random forest</a:t>
            </a:r>
          </a:p>
          <a:p>
            <a:pPr marL="285750" lvl="1" indent="-285750">
              <a:lnSpc>
                <a:spcPct val="150000"/>
              </a:lnSpc>
              <a:spcBef>
                <a:spcPts val="200"/>
              </a:spcBef>
              <a:buSzPts val="1200"/>
            </a:pPr>
            <a:r>
              <a:rPr lang="en-US" sz="1400" dirty="0">
                <a:latin typeface="Times New Roman" panose="02020603050405020304" pitchFamily="18" charset="0"/>
                <a:cs typeface="Times New Roman" panose="02020603050405020304" pitchFamily="18" charset="0"/>
              </a:rPr>
              <a:t>Linear discriminant analysis (LDA)</a:t>
            </a:r>
          </a:p>
          <a:p>
            <a:pPr marL="285750" lvl="1" indent="-285750">
              <a:lnSpc>
                <a:spcPct val="150000"/>
              </a:lnSpc>
              <a:spcBef>
                <a:spcPts val="200"/>
              </a:spcBef>
              <a:buSzPts val="1200"/>
            </a:pPr>
            <a:r>
              <a:rPr lang="en-US" sz="1400" dirty="0">
                <a:latin typeface="Times New Roman" panose="02020603050405020304" pitchFamily="18" charset="0"/>
                <a:cs typeface="Times New Roman" panose="02020603050405020304" pitchFamily="18" charset="0"/>
              </a:rPr>
              <a:t>Quadratic discriminant analysis (QDA)</a:t>
            </a:r>
          </a:p>
          <a:p>
            <a:pPr marL="285750" lvl="1" indent="-285750">
              <a:lnSpc>
                <a:spcPct val="150000"/>
              </a:lnSpc>
              <a:spcBef>
                <a:spcPts val="200"/>
              </a:spcBef>
              <a:buSzPts val="1200"/>
            </a:pPr>
            <a:r>
              <a:rPr lang="en-US" sz="1400" dirty="0">
                <a:latin typeface="Times New Roman" panose="02020603050405020304" pitchFamily="18" charset="0"/>
                <a:cs typeface="Times New Roman" panose="02020603050405020304" pitchFamily="18" charset="0"/>
              </a:rPr>
              <a:t>Support vector machine (SVM)</a:t>
            </a:r>
          </a:p>
          <a:p>
            <a:pPr marL="177800" indent="-171450">
              <a:spcBef>
                <a:spcPts val="0"/>
              </a:spcBef>
              <a:buSzPts val="2100"/>
            </a:pPr>
            <a:endParaRPr sz="1100" dirty="0"/>
          </a:p>
        </p:txBody>
      </p:sp>
      <p:sp>
        <p:nvSpPr>
          <p:cNvPr id="4" name="Google Shape;174;p30">
            <a:extLst>
              <a:ext uri="{FF2B5EF4-FFF2-40B4-BE49-F238E27FC236}">
                <a16:creationId xmlns:a16="http://schemas.microsoft.com/office/drawing/2014/main" id="{CEC2B2B8-38FE-7642-AF09-25D793068EF4}"/>
              </a:ext>
            </a:extLst>
          </p:cNvPr>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02FE211E-9989-2B4F-AF2E-C4013D1399DC}"/>
              </a:ext>
            </a:extLst>
          </p:cNvPr>
          <p:cNvGraphicFramePr>
            <a:graphicFrameLocks noGrp="1"/>
          </p:cNvGraphicFramePr>
          <p:nvPr>
            <p:extLst>
              <p:ext uri="{D42A27DB-BD31-4B8C-83A1-F6EECF244321}">
                <p14:modId xmlns:p14="http://schemas.microsoft.com/office/powerpoint/2010/main" val="417617644"/>
              </p:ext>
            </p:extLst>
          </p:nvPr>
        </p:nvGraphicFramePr>
        <p:xfrm>
          <a:off x="531366" y="3416643"/>
          <a:ext cx="8081268" cy="1029314"/>
        </p:xfrm>
        <a:graphic>
          <a:graphicData uri="http://schemas.openxmlformats.org/drawingml/2006/table">
            <a:tbl>
              <a:tblPr firstRow="1" bandRow="1">
                <a:tableStyleId>{8799B23B-EC83-4686-B30A-512413B5E67A}</a:tableStyleId>
              </a:tblPr>
              <a:tblGrid>
                <a:gridCol w="1071503">
                  <a:extLst>
                    <a:ext uri="{9D8B030D-6E8A-4147-A177-3AD203B41FA5}">
                      <a16:colId xmlns:a16="http://schemas.microsoft.com/office/drawing/2014/main" val="2373739840"/>
                    </a:ext>
                  </a:extLst>
                </a:gridCol>
                <a:gridCol w="1622253">
                  <a:extLst>
                    <a:ext uri="{9D8B030D-6E8A-4147-A177-3AD203B41FA5}">
                      <a16:colId xmlns:a16="http://schemas.microsoft.com/office/drawing/2014/main" val="739150040"/>
                    </a:ext>
                  </a:extLst>
                </a:gridCol>
                <a:gridCol w="1453456">
                  <a:extLst>
                    <a:ext uri="{9D8B030D-6E8A-4147-A177-3AD203B41FA5}">
                      <a16:colId xmlns:a16="http://schemas.microsoft.com/office/drawing/2014/main" val="804754991"/>
                    </a:ext>
                  </a:extLst>
                </a:gridCol>
                <a:gridCol w="1240300">
                  <a:extLst>
                    <a:ext uri="{9D8B030D-6E8A-4147-A177-3AD203B41FA5}">
                      <a16:colId xmlns:a16="http://schemas.microsoft.com/office/drawing/2014/main" val="3527293025"/>
                    </a:ext>
                  </a:extLst>
                </a:gridCol>
                <a:gridCol w="1346878">
                  <a:extLst>
                    <a:ext uri="{9D8B030D-6E8A-4147-A177-3AD203B41FA5}">
                      <a16:colId xmlns:a16="http://schemas.microsoft.com/office/drawing/2014/main" val="53325158"/>
                    </a:ext>
                  </a:extLst>
                </a:gridCol>
                <a:gridCol w="1346878">
                  <a:extLst>
                    <a:ext uri="{9D8B030D-6E8A-4147-A177-3AD203B41FA5}">
                      <a16:colId xmlns:a16="http://schemas.microsoft.com/office/drawing/2014/main" val="1939867293"/>
                    </a:ext>
                  </a:extLst>
                </a:gridCol>
              </a:tblGrid>
              <a:tr h="382768">
                <a:tc>
                  <a:txBody>
                    <a:bodyPr/>
                    <a:lstStyle/>
                    <a:p>
                      <a:pPr algn="ctr"/>
                      <a:endParaRPr lang="en-US" b="0" dirty="0">
                        <a:latin typeface="Times New Roman" panose="02020603050405020304" pitchFamily="18" charset="0"/>
                        <a:cs typeface="Times New Roman" panose="02020603050405020304" pitchFamily="18" charset="0"/>
                      </a:endParaRPr>
                    </a:p>
                  </a:txBody>
                  <a:tcPr/>
                </a:tc>
                <a:tc>
                  <a:txBody>
                    <a:bodyPr/>
                    <a:lstStyle/>
                    <a:p>
                      <a:pPr algn="ctr"/>
                      <a:r>
                        <a:rPr lang="en-US" b="0" dirty="0">
                          <a:latin typeface="Times New Roman" panose="02020603050405020304" pitchFamily="18" charset="0"/>
                          <a:cs typeface="Times New Roman" panose="02020603050405020304" pitchFamily="18" charset="0"/>
                        </a:rPr>
                        <a:t>Logistic regression</a:t>
                      </a:r>
                    </a:p>
                  </a:txBody>
                  <a:tcPr/>
                </a:tc>
                <a:tc>
                  <a:txBody>
                    <a:bodyPr/>
                    <a:lstStyle/>
                    <a:p>
                      <a:pPr algn="ctr"/>
                      <a:r>
                        <a:rPr lang="en-US" b="0" dirty="0">
                          <a:solidFill>
                            <a:srgbClr val="FF0000"/>
                          </a:solidFill>
                          <a:latin typeface="Times New Roman" panose="02020603050405020304" pitchFamily="18" charset="0"/>
                          <a:cs typeface="Times New Roman" panose="02020603050405020304" pitchFamily="18" charset="0"/>
                        </a:rPr>
                        <a:t>Random forest</a:t>
                      </a:r>
                    </a:p>
                  </a:txBody>
                  <a:tcPr/>
                </a:tc>
                <a:tc>
                  <a:txBody>
                    <a:bodyPr/>
                    <a:lstStyle/>
                    <a:p>
                      <a:pPr algn="ctr"/>
                      <a:r>
                        <a:rPr lang="en-US" b="0" dirty="0">
                          <a:latin typeface="Times New Roman" panose="02020603050405020304" pitchFamily="18" charset="0"/>
                          <a:cs typeface="Times New Roman" panose="02020603050405020304" pitchFamily="18" charset="0"/>
                        </a:rPr>
                        <a:t>LDA</a:t>
                      </a:r>
                    </a:p>
                  </a:txBody>
                  <a:tcPr/>
                </a:tc>
                <a:tc>
                  <a:txBody>
                    <a:bodyPr/>
                    <a:lstStyle/>
                    <a:p>
                      <a:pPr algn="ctr"/>
                      <a:r>
                        <a:rPr lang="en-US" b="0" dirty="0">
                          <a:latin typeface="Times New Roman" panose="02020603050405020304" pitchFamily="18" charset="0"/>
                          <a:cs typeface="Times New Roman" panose="02020603050405020304" pitchFamily="18" charset="0"/>
                        </a:rPr>
                        <a:t>QDA</a:t>
                      </a:r>
                    </a:p>
                  </a:txBody>
                  <a:tcPr/>
                </a:tc>
                <a:tc>
                  <a:txBody>
                    <a:bodyPr/>
                    <a:lstStyle/>
                    <a:p>
                      <a:pPr algn="ctr"/>
                      <a:r>
                        <a:rPr lang="en-US" b="0" dirty="0">
                          <a:latin typeface="Times New Roman" panose="02020603050405020304" pitchFamily="18" charset="0"/>
                          <a:cs typeface="Times New Roman" panose="02020603050405020304" pitchFamily="18" charset="0"/>
                        </a:rPr>
                        <a:t>SVM</a:t>
                      </a:r>
                    </a:p>
                  </a:txBody>
                  <a:tcPr/>
                </a:tc>
                <a:extLst>
                  <a:ext uri="{0D108BD9-81ED-4DB2-BD59-A6C34878D82A}">
                    <a16:rowId xmlns:a16="http://schemas.microsoft.com/office/drawing/2014/main" val="3885294534"/>
                  </a:ext>
                </a:extLst>
              </a:tr>
              <a:tr h="341746">
                <a:tc>
                  <a:txBody>
                    <a:bodyPr/>
                    <a:lstStyle/>
                    <a:p>
                      <a:pPr algn="ctr"/>
                      <a:r>
                        <a:rPr lang="en-US" b="0" dirty="0">
                          <a:latin typeface="Times New Roman" panose="02020603050405020304" pitchFamily="18" charset="0"/>
                          <a:cs typeface="Times New Roman" panose="02020603050405020304" pitchFamily="18" charset="0"/>
                        </a:rPr>
                        <a:t>Log loss</a:t>
                      </a:r>
                    </a:p>
                  </a:txBody>
                  <a:tcPr/>
                </a:tc>
                <a:tc>
                  <a:txBody>
                    <a:bodyPr/>
                    <a:lstStyle/>
                    <a:p>
                      <a:pPr algn="ctr"/>
                      <a:r>
                        <a:rPr lang="en-US" b="0" dirty="0">
                          <a:latin typeface="Times New Roman" panose="02020603050405020304" pitchFamily="18" charset="0"/>
                          <a:cs typeface="Times New Roman" panose="02020603050405020304" pitchFamily="18" charset="0"/>
                        </a:rPr>
                        <a:t>0.5402133</a:t>
                      </a:r>
                    </a:p>
                  </a:txBody>
                  <a:tcPr/>
                </a:tc>
                <a:tc>
                  <a:txBody>
                    <a:bodyPr/>
                    <a:lstStyle/>
                    <a:p>
                      <a:pPr algn="ctr"/>
                      <a:r>
                        <a:rPr lang="en-US" b="0" dirty="0">
                          <a:solidFill>
                            <a:srgbClr val="FF0000"/>
                          </a:solidFill>
                          <a:latin typeface="Times New Roman" panose="02020603050405020304" pitchFamily="18" charset="0"/>
                          <a:cs typeface="Times New Roman" panose="02020603050405020304" pitchFamily="18" charset="0"/>
                        </a:rPr>
                        <a:t>0.5227263</a:t>
                      </a:r>
                    </a:p>
                  </a:txBody>
                  <a:tcPr/>
                </a:tc>
                <a:tc>
                  <a:txBody>
                    <a:bodyPr/>
                    <a:lstStyle/>
                    <a:p>
                      <a:pPr algn="ctr"/>
                      <a:r>
                        <a:rPr lang="en-US" b="0" dirty="0">
                          <a:latin typeface="Times New Roman" panose="02020603050405020304" pitchFamily="18" charset="0"/>
                          <a:cs typeface="Times New Roman" panose="02020603050405020304" pitchFamily="18" charset="0"/>
                        </a:rPr>
                        <a:t>0.5378359</a:t>
                      </a:r>
                    </a:p>
                  </a:txBody>
                  <a:tcPr/>
                </a:tc>
                <a:tc>
                  <a:txBody>
                    <a:bodyPr/>
                    <a:lstStyle/>
                    <a:p>
                      <a:pPr algn="ctr"/>
                      <a:r>
                        <a:rPr lang="en-US" b="0" dirty="0">
                          <a:latin typeface="Times New Roman" panose="02020603050405020304" pitchFamily="18" charset="0"/>
                          <a:cs typeface="Times New Roman" panose="02020603050405020304" pitchFamily="18" charset="0"/>
                        </a:rPr>
                        <a:t>0.9806795</a:t>
                      </a:r>
                    </a:p>
                  </a:txBody>
                  <a:tcPr/>
                </a:tc>
                <a:tc>
                  <a:txBody>
                    <a:bodyPr/>
                    <a:lstStyle/>
                    <a:p>
                      <a:pPr algn="ctr"/>
                      <a:r>
                        <a:rPr lang="en-US" b="0" dirty="0">
                          <a:latin typeface="Times New Roman" panose="02020603050405020304" pitchFamily="18" charset="0"/>
                          <a:cs typeface="Times New Roman" panose="02020603050405020304" pitchFamily="18" charset="0"/>
                        </a:rPr>
                        <a:t>0.6019181</a:t>
                      </a:r>
                    </a:p>
                  </a:txBody>
                  <a:tcPr/>
                </a:tc>
                <a:extLst>
                  <a:ext uri="{0D108BD9-81ED-4DB2-BD59-A6C34878D82A}">
                    <a16:rowId xmlns:a16="http://schemas.microsoft.com/office/drawing/2014/main" val="3854300779"/>
                  </a:ext>
                </a:extLst>
              </a:tr>
              <a:tr h="293204">
                <a:tc>
                  <a:txBody>
                    <a:bodyPr/>
                    <a:lstStyle/>
                    <a:p>
                      <a:pPr algn="ctr"/>
                      <a:r>
                        <a:rPr lang="en-US" b="0" dirty="0">
                          <a:latin typeface="Times New Roman" panose="02020603050405020304" pitchFamily="18" charset="0"/>
                          <a:cs typeface="Times New Roman" panose="02020603050405020304" pitchFamily="18" charset="0"/>
                        </a:rPr>
                        <a:t>Accuracy</a:t>
                      </a:r>
                    </a:p>
                  </a:txBody>
                  <a:tcPr/>
                </a:tc>
                <a:tc>
                  <a:txBody>
                    <a:bodyPr/>
                    <a:lstStyle/>
                    <a:p>
                      <a:pPr algn="ctr"/>
                      <a:r>
                        <a:rPr lang="en-US" b="0" dirty="0">
                          <a:latin typeface="Times New Roman" panose="02020603050405020304" pitchFamily="18" charset="0"/>
                          <a:cs typeface="Times New Roman" panose="02020603050405020304" pitchFamily="18" charset="0"/>
                        </a:rPr>
                        <a:t>71.64%</a:t>
                      </a:r>
                    </a:p>
                  </a:txBody>
                  <a:tcPr/>
                </a:tc>
                <a:tc>
                  <a:txBody>
                    <a:bodyPr/>
                    <a:lstStyle/>
                    <a:p>
                      <a:pPr algn="ctr"/>
                      <a:r>
                        <a:rPr lang="en-US" b="0" dirty="0">
                          <a:solidFill>
                            <a:srgbClr val="FF0000"/>
                          </a:solidFill>
                          <a:latin typeface="Times New Roman" panose="02020603050405020304" pitchFamily="18" charset="0"/>
                          <a:cs typeface="Times New Roman" panose="02020603050405020304" pitchFamily="18" charset="0"/>
                        </a:rPr>
                        <a:t>71.64%</a:t>
                      </a:r>
                    </a:p>
                  </a:txBody>
                  <a:tcPr/>
                </a:tc>
                <a:tc>
                  <a:txBody>
                    <a:bodyPr/>
                    <a:lstStyle/>
                    <a:p>
                      <a:pPr algn="ctr"/>
                      <a:r>
                        <a:rPr lang="en-US" b="0" dirty="0">
                          <a:latin typeface="Times New Roman" panose="02020603050405020304" pitchFamily="18" charset="0"/>
                          <a:cs typeface="Times New Roman" panose="02020603050405020304" pitchFamily="18" charset="0"/>
                        </a:rPr>
                        <a:t>73.13%</a:t>
                      </a:r>
                    </a:p>
                  </a:txBody>
                  <a:tcPr/>
                </a:tc>
                <a:tc>
                  <a:txBody>
                    <a:bodyPr/>
                    <a:lstStyle/>
                    <a:p>
                      <a:pPr algn="ctr"/>
                      <a:r>
                        <a:rPr lang="en-US" b="0" dirty="0">
                          <a:latin typeface="Times New Roman" panose="02020603050405020304" pitchFamily="18" charset="0"/>
                          <a:cs typeface="Times New Roman" panose="02020603050405020304" pitchFamily="18" charset="0"/>
                        </a:rPr>
                        <a:t>67.16%</a:t>
                      </a:r>
                    </a:p>
                  </a:txBody>
                  <a:tcPr/>
                </a:tc>
                <a:tc>
                  <a:txBody>
                    <a:bodyPr/>
                    <a:lstStyle/>
                    <a:p>
                      <a:pPr algn="ctr"/>
                      <a:r>
                        <a:rPr lang="en-US" b="0" dirty="0">
                          <a:latin typeface="Times New Roman" panose="02020603050405020304" pitchFamily="18" charset="0"/>
                          <a:cs typeface="Times New Roman" panose="02020603050405020304" pitchFamily="18" charset="0"/>
                        </a:rPr>
                        <a:t>67.16%</a:t>
                      </a:r>
                    </a:p>
                  </a:txBody>
                  <a:tcPr/>
                </a:tc>
                <a:extLst>
                  <a:ext uri="{0D108BD9-81ED-4DB2-BD59-A6C34878D82A}">
                    <a16:rowId xmlns:a16="http://schemas.microsoft.com/office/drawing/2014/main" val="314476588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767196" y="375047"/>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3200" dirty="0">
                <a:latin typeface="Times New Roman" panose="02020603050405020304" pitchFamily="18" charset="0"/>
                <a:cs typeface="Times New Roman" panose="02020603050405020304" pitchFamily="18" charset="0"/>
              </a:rPr>
              <a:t>Model Summary – Random Forest</a:t>
            </a:r>
            <a:endParaRPr sz="3200" dirty="0">
              <a:latin typeface="Times New Roman" panose="02020603050405020304" pitchFamily="18" charset="0"/>
              <a:cs typeface="Times New Roman" panose="02020603050405020304" pitchFamily="18" charset="0"/>
            </a:endParaRPr>
          </a:p>
        </p:txBody>
      </p:sp>
      <p:sp>
        <p:nvSpPr>
          <p:cNvPr id="255" name="Google Shape;255;p39"/>
          <p:cNvSpPr txBox="1">
            <a:spLocks noGrp="1"/>
          </p:cNvSpPr>
          <p:nvPr>
            <p:ph type="body" idx="1"/>
          </p:nvPr>
        </p:nvSpPr>
        <p:spPr>
          <a:xfrm>
            <a:off x="490104" y="909077"/>
            <a:ext cx="7886700" cy="3556253"/>
          </a:xfrm>
          <a:prstGeom prst="rect">
            <a:avLst/>
          </a:prstGeom>
          <a:noFill/>
          <a:ln>
            <a:noFill/>
          </a:ln>
        </p:spPr>
        <p:txBody>
          <a:bodyPr spcFirstLastPara="1" wrap="square" lIns="68575" tIns="34275" rIns="68575" bIns="34275" anchor="t" anchorCtr="0">
            <a:noAutofit/>
          </a:bodyPr>
          <a:lstStyle/>
          <a:p>
            <a:pPr marL="0" lvl="1" indent="0">
              <a:lnSpc>
                <a:spcPct val="150000"/>
              </a:lnSpc>
              <a:spcBef>
                <a:spcPts val="500"/>
              </a:spcBef>
              <a:buSzPts val="1200"/>
              <a:buNone/>
            </a:pPr>
            <a:endParaRPr lang="en-US" sz="1600" dirty="0">
              <a:latin typeface="Times New Roman" panose="02020603050405020304" pitchFamily="18" charset="0"/>
              <a:cs typeface="Times New Roman" panose="02020603050405020304" pitchFamily="18" charset="0"/>
            </a:endParaRPr>
          </a:p>
          <a:p>
            <a:pPr marL="285750" lvl="1" indent="-285750">
              <a:lnSpc>
                <a:spcPct val="150000"/>
              </a:lnSpc>
              <a:spcBef>
                <a:spcPts val="500"/>
              </a:spcBef>
              <a:buSzPts val="1200"/>
            </a:pPr>
            <a:r>
              <a:rPr lang="en-US" sz="1600" dirty="0">
                <a:latin typeface="Times New Roman" panose="02020603050405020304" pitchFamily="18" charset="0"/>
                <a:cs typeface="Times New Roman" panose="02020603050405020304" pitchFamily="18" charset="0"/>
              </a:rPr>
              <a:t>5 variables are randomly sampled as candidates at each split</a:t>
            </a:r>
          </a:p>
          <a:p>
            <a:pPr marL="285750" lvl="1" indent="-285750">
              <a:lnSpc>
                <a:spcPct val="150000"/>
              </a:lnSpc>
              <a:spcBef>
                <a:spcPts val="500"/>
              </a:spcBef>
              <a:buSzPts val="1200"/>
            </a:pPr>
            <a:r>
              <a:rPr lang="en-US" sz="1600" dirty="0">
                <a:latin typeface="Times New Roman" panose="02020603050405020304" pitchFamily="18" charset="0"/>
                <a:cs typeface="Times New Roman" panose="02020603050405020304" pitchFamily="18" charset="0"/>
              </a:rPr>
              <a:t>600 trees to grow</a:t>
            </a:r>
          </a:p>
          <a:p>
            <a:pPr marL="285750" lvl="1" indent="-285750">
              <a:lnSpc>
                <a:spcPct val="150000"/>
              </a:lnSpc>
              <a:spcBef>
                <a:spcPts val="500"/>
              </a:spcBef>
              <a:buSzPts val="1200"/>
            </a:pPr>
            <a:r>
              <a:rPr lang="en-US" sz="1600" dirty="0">
                <a:latin typeface="Times New Roman" panose="02020603050405020304" pitchFamily="18" charset="0"/>
                <a:cs typeface="Times New Roman" panose="02020603050405020304" pitchFamily="18" charset="0"/>
              </a:rPr>
              <a:t>Random forest would give different vote results each time since it is ‘random’</a:t>
            </a:r>
          </a:p>
          <a:p>
            <a:pPr marL="285750" lvl="1" indent="-285750">
              <a:lnSpc>
                <a:spcPct val="150000"/>
              </a:lnSpc>
              <a:spcBef>
                <a:spcPts val="500"/>
              </a:spcBef>
              <a:buSzPts val="1200"/>
            </a:pPr>
            <a:r>
              <a:rPr lang="en-US" sz="1600" dirty="0">
                <a:latin typeface="Times New Roman" panose="02020603050405020304" pitchFamily="18" charset="0"/>
                <a:cs typeface="Times New Roman" panose="02020603050405020304" pitchFamily="18" charset="0"/>
              </a:rPr>
              <a:t>Repeat training procedure 500 times to pick the best ‘forest’</a:t>
            </a:r>
          </a:p>
          <a:p>
            <a:pPr marL="285750" lvl="1" indent="-285750">
              <a:lnSpc>
                <a:spcPct val="150000"/>
              </a:lnSpc>
              <a:spcBef>
                <a:spcPts val="500"/>
              </a:spcBef>
              <a:buSzPts val="1200"/>
            </a:pPr>
            <a:r>
              <a:rPr lang="en-US" sz="1600" dirty="0">
                <a:latin typeface="Times New Roman" panose="02020603050405020304" pitchFamily="18" charset="0"/>
                <a:cs typeface="Times New Roman" panose="02020603050405020304" pitchFamily="18" charset="0"/>
              </a:rPr>
              <a:t>Final model’s performance on test data: </a:t>
            </a:r>
          </a:p>
          <a:p>
            <a:pPr marL="0" lvl="1" indent="0">
              <a:lnSpc>
                <a:spcPct val="150000"/>
              </a:lnSpc>
              <a:spcBef>
                <a:spcPts val="500"/>
              </a:spcBef>
              <a:buSzPts val="120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Log loss: 0.4997394</a:t>
            </a:r>
            <a:endParaRPr lang="en-US" sz="1600" dirty="0">
              <a:latin typeface="Times New Roman" panose="02020603050405020304" pitchFamily="18" charset="0"/>
              <a:cs typeface="Times New Roman" panose="02020603050405020304" pitchFamily="18" charset="0"/>
            </a:endParaRPr>
          </a:p>
          <a:p>
            <a:pPr marL="0" lvl="1" indent="0">
              <a:lnSpc>
                <a:spcPct val="150000"/>
              </a:lnSpc>
              <a:spcBef>
                <a:spcPts val="500"/>
              </a:spcBef>
              <a:buSzPts val="1200"/>
              <a:buNone/>
            </a:pPr>
            <a:r>
              <a:rPr lang="en-US" sz="1600" b="1" dirty="0">
                <a:latin typeface="Times New Roman" panose="02020603050405020304" pitchFamily="18" charset="0"/>
                <a:cs typeface="Times New Roman" panose="02020603050405020304" pitchFamily="18" charset="0"/>
              </a:rPr>
              <a:t>     Accuracy: 71.64%</a:t>
            </a:r>
          </a:p>
        </p:txBody>
      </p:sp>
      <p:sp>
        <p:nvSpPr>
          <p:cNvPr id="4" name="Google Shape;174;p30">
            <a:extLst>
              <a:ext uri="{FF2B5EF4-FFF2-40B4-BE49-F238E27FC236}">
                <a16:creationId xmlns:a16="http://schemas.microsoft.com/office/drawing/2014/main" id="{CEC2B2B8-38FE-7642-AF09-25D793068EF4}"/>
              </a:ext>
            </a:extLst>
          </p:cNvPr>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77190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957525" y="397975"/>
            <a:ext cx="4482693" cy="883193"/>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3200" dirty="0">
                <a:latin typeface="Times New Roman" panose="02020603050405020304" pitchFamily="18" charset="0"/>
                <a:cs typeface="Times New Roman" panose="02020603050405020304" pitchFamily="18" charset="0"/>
              </a:rPr>
              <a:t>Analysis Based on Prediction - Likelihood</a:t>
            </a:r>
            <a:endParaRPr sz="3200" dirty="0">
              <a:latin typeface="Times New Roman" panose="02020603050405020304" pitchFamily="18" charset="0"/>
              <a:cs typeface="Times New Roman" panose="02020603050405020304" pitchFamily="18" charset="0"/>
            </a:endParaRPr>
          </a:p>
        </p:txBody>
      </p:sp>
      <p:graphicFrame>
        <p:nvGraphicFramePr>
          <p:cNvPr id="268" name="Google Shape;268;p41"/>
          <p:cNvGraphicFramePr/>
          <p:nvPr>
            <p:extLst>
              <p:ext uri="{D42A27DB-BD31-4B8C-83A1-F6EECF244321}">
                <p14:modId xmlns:p14="http://schemas.microsoft.com/office/powerpoint/2010/main" val="1201782266"/>
              </p:ext>
            </p:extLst>
          </p:nvPr>
        </p:nvGraphicFramePr>
        <p:xfrm>
          <a:off x="1030713" y="1732467"/>
          <a:ext cx="3284189" cy="1852866"/>
        </p:xfrm>
        <a:graphic>
          <a:graphicData uri="http://schemas.openxmlformats.org/drawingml/2006/table">
            <a:tbl>
              <a:tblPr firstRow="1" bandRow="1">
                <a:noFill/>
                <a:tableStyleId>{38043173-CA61-48C6-8F48-8508AAFE225C}</a:tableStyleId>
              </a:tblPr>
              <a:tblGrid>
                <a:gridCol w="1917428">
                  <a:extLst>
                    <a:ext uri="{9D8B030D-6E8A-4147-A177-3AD203B41FA5}">
                      <a16:colId xmlns:a16="http://schemas.microsoft.com/office/drawing/2014/main" val="20000"/>
                    </a:ext>
                  </a:extLst>
                </a:gridCol>
                <a:gridCol w="1366761">
                  <a:extLst>
                    <a:ext uri="{9D8B030D-6E8A-4147-A177-3AD203B41FA5}">
                      <a16:colId xmlns:a16="http://schemas.microsoft.com/office/drawing/2014/main" val="20001"/>
                    </a:ext>
                  </a:extLst>
                </a:gridCol>
              </a:tblGrid>
              <a:tr h="280361">
                <a:tc>
                  <a:txBody>
                    <a:bodyPr/>
                    <a:lstStyle/>
                    <a:p>
                      <a:pPr marL="0" marR="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Likelihood</a:t>
                      </a:r>
                      <a:endParaRPr sz="1200">
                        <a:latin typeface="Times New Roman" panose="02020603050405020304" pitchFamily="18" charset="0"/>
                        <a:ea typeface="Calibri"/>
                        <a:cs typeface="Times New Roman" panose="02020603050405020304" pitchFamily="18" charset="0"/>
                        <a:sym typeface="Calibri"/>
                      </a:endParaRPr>
                    </a:p>
                  </a:txBody>
                  <a:tcPr marL="68600" marR="68600" marT="34300" marB="34300"/>
                </a:tc>
                <a:tc>
                  <a:txBody>
                    <a:bodyPr/>
                    <a:lstStyle/>
                    <a:p>
                      <a:pPr marL="0" marR="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Probability</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extLst>
                  <a:ext uri="{0D108BD9-81ED-4DB2-BD59-A6C34878D82A}">
                    <a16:rowId xmlns:a16="http://schemas.microsoft.com/office/drawing/2014/main" val="10000"/>
                  </a:ext>
                </a:extLst>
              </a:tr>
              <a:tr h="314501">
                <a:tc>
                  <a:txBody>
                    <a:bodyPr/>
                    <a:lstStyle/>
                    <a:p>
                      <a:pPr marL="0" marR="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Most Likely to Win</a:t>
                      </a:r>
                      <a:endParaRPr sz="1200">
                        <a:latin typeface="Times New Roman" panose="02020603050405020304" pitchFamily="18" charset="0"/>
                        <a:ea typeface="Calibri"/>
                        <a:cs typeface="Times New Roman" panose="02020603050405020304" pitchFamily="18" charset="0"/>
                        <a:sym typeface="Calibri"/>
                      </a:endParaRPr>
                    </a:p>
                  </a:txBody>
                  <a:tcPr marL="68600" marR="68600" marT="34300" marB="34300"/>
                </a:tc>
                <a:tc>
                  <a:txBody>
                    <a:bodyPr/>
                    <a:lstStyle/>
                    <a:p>
                      <a:pPr marL="0" marR="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p &gt;= 0.9</a:t>
                      </a:r>
                      <a:r>
                        <a:rPr lang="en-US" altLang="zh-CN" sz="1200" dirty="0">
                          <a:latin typeface="Times New Roman" panose="02020603050405020304" pitchFamily="18" charset="0"/>
                          <a:cs typeface="Times New Roman" panose="02020603050405020304" pitchFamily="18" charset="0"/>
                        </a:rPr>
                        <a:t>5</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extLst>
                  <a:ext uri="{0D108BD9-81ED-4DB2-BD59-A6C34878D82A}">
                    <a16:rowId xmlns:a16="http://schemas.microsoft.com/office/drawing/2014/main" val="10001"/>
                  </a:ext>
                </a:extLst>
              </a:tr>
              <a:tr h="314501">
                <a:tc>
                  <a:txBody>
                    <a:bodyPr/>
                    <a:lstStyle/>
                    <a:p>
                      <a:pPr marL="0" marR="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Likely to win</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tc>
                  <a:txBody>
                    <a:bodyPr/>
                    <a:lstStyle/>
                    <a:p>
                      <a:pPr marL="0" marR="0" lvl="0" indent="0" algn="l" rtl="0">
                        <a:spcBef>
                          <a:spcPts val="0"/>
                        </a:spcBef>
                        <a:spcAft>
                          <a:spcPts val="0"/>
                        </a:spcAft>
                        <a:buNone/>
                      </a:pPr>
                      <a:r>
                        <a:rPr lang="en-US" sz="1200" dirty="0">
                          <a:latin typeface="Times New Roman" panose="02020603050405020304" pitchFamily="18" charset="0"/>
                          <a:ea typeface="Calibri"/>
                          <a:cs typeface="Times New Roman" panose="02020603050405020304" pitchFamily="18" charset="0"/>
                          <a:sym typeface="Calibri"/>
                        </a:rPr>
                        <a:t>0.68 &lt;= p &lt; 0.95</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extLst>
                  <a:ext uri="{0D108BD9-81ED-4DB2-BD59-A6C34878D82A}">
                    <a16:rowId xmlns:a16="http://schemas.microsoft.com/office/drawing/2014/main" val="10002"/>
                  </a:ext>
                </a:extLst>
              </a:tr>
              <a:tr h="314501">
                <a:tc>
                  <a:txBody>
                    <a:bodyPr/>
                    <a:lstStyle/>
                    <a:p>
                      <a:pPr marL="0" marR="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50-50 case</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tc>
                  <a:txBody>
                    <a:bodyPr/>
                    <a:lstStyle/>
                    <a:p>
                      <a:pPr marL="0" marR="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0.32 &lt; p &lt; 0.68</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extLst>
                  <a:ext uri="{0D108BD9-81ED-4DB2-BD59-A6C34878D82A}">
                    <a16:rowId xmlns:a16="http://schemas.microsoft.com/office/drawing/2014/main" val="10003"/>
                  </a:ext>
                </a:extLst>
              </a:tr>
              <a:tr h="314501">
                <a:tc>
                  <a:txBody>
                    <a:bodyPr/>
                    <a:lstStyle/>
                    <a:p>
                      <a:pPr marL="0" marR="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Likely to Lose</a:t>
                      </a:r>
                      <a:endParaRPr sz="1200">
                        <a:latin typeface="Times New Roman" panose="02020603050405020304" pitchFamily="18" charset="0"/>
                        <a:ea typeface="Calibri"/>
                        <a:cs typeface="Times New Roman" panose="02020603050405020304" pitchFamily="18" charset="0"/>
                        <a:sym typeface="Calibri"/>
                      </a:endParaRPr>
                    </a:p>
                  </a:txBody>
                  <a:tcPr marL="68600" marR="68600" marT="34300" marB="34300"/>
                </a:tc>
                <a:tc>
                  <a:txBody>
                    <a:bodyPr/>
                    <a:lstStyle/>
                    <a:p>
                      <a:pPr marL="0" marR="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0.05 &lt; p &lt;=0.32</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extLst>
                  <a:ext uri="{0D108BD9-81ED-4DB2-BD59-A6C34878D82A}">
                    <a16:rowId xmlns:a16="http://schemas.microsoft.com/office/drawing/2014/main" val="10004"/>
                  </a:ext>
                </a:extLst>
              </a:tr>
              <a:tr h="314501">
                <a:tc>
                  <a:txBody>
                    <a:bodyPr/>
                    <a:lstStyle/>
                    <a:p>
                      <a:pPr marL="0" marR="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Most Likely to Lose</a:t>
                      </a:r>
                      <a:endParaRPr sz="1200">
                        <a:latin typeface="Times New Roman" panose="02020603050405020304" pitchFamily="18" charset="0"/>
                        <a:ea typeface="Calibri"/>
                        <a:cs typeface="Times New Roman" panose="02020603050405020304" pitchFamily="18" charset="0"/>
                        <a:sym typeface="Calibri"/>
                      </a:endParaRPr>
                    </a:p>
                  </a:txBody>
                  <a:tcPr marL="68600" marR="68600" marT="34300" marB="34300"/>
                </a:tc>
                <a:tc>
                  <a:txBody>
                    <a:bodyPr/>
                    <a:lstStyle/>
                    <a:p>
                      <a:pPr marL="0" marR="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p &lt;= 0.05</a:t>
                      </a:r>
                      <a:endParaRPr sz="1200" dirty="0">
                        <a:latin typeface="Times New Roman" panose="02020603050405020304" pitchFamily="18" charset="0"/>
                        <a:ea typeface="Calibri"/>
                        <a:cs typeface="Times New Roman" panose="02020603050405020304" pitchFamily="18" charset="0"/>
                        <a:sym typeface="Calibri"/>
                      </a:endParaRPr>
                    </a:p>
                  </a:txBody>
                  <a:tcPr marL="68600" marR="68600" marT="34300" marB="34300"/>
                </a:tc>
                <a:extLst>
                  <a:ext uri="{0D108BD9-81ED-4DB2-BD59-A6C34878D82A}">
                    <a16:rowId xmlns:a16="http://schemas.microsoft.com/office/drawing/2014/main" val="10005"/>
                  </a:ext>
                </a:extLst>
              </a:tr>
            </a:tbl>
          </a:graphicData>
        </a:graphic>
      </p:graphicFrame>
      <p:sp>
        <p:nvSpPr>
          <p:cNvPr id="270" name="Google Shape;270;p41"/>
          <p:cNvSpPr txBox="1"/>
          <p:nvPr/>
        </p:nvSpPr>
        <p:spPr>
          <a:xfrm>
            <a:off x="543143" y="3848830"/>
            <a:ext cx="8057714" cy="992579"/>
          </a:xfrm>
          <a:prstGeom prst="rect">
            <a:avLst/>
          </a:prstGeom>
          <a:solidFill>
            <a:schemeClr val="lt1"/>
          </a:solidFill>
          <a:ln>
            <a:noFill/>
          </a:ln>
        </p:spPr>
        <p:txBody>
          <a:bodyPr spcFirstLastPara="1" wrap="square" lIns="68575" tIns="34275" rIns="68575" bIns="34275" anchor="t" anchorCtr="0">
            <a:noAutofit/>
          </a:bodyPr>
          <a:lstStyle/>
          <a:p>
            <a:pPr marL="215900" marR="0" lvl="0" indent="-209550" algn="l" rtl="0">
              <a:spcBef>
                <a:spcPts val="800"/>
              </a:spcBef>
              <a:spcAft>
                <a:spcPts val="0"/>
              </a:spcAft>
              <a:buClr>
                <a:schemeClr val="dk1"/>
              </a:buClr>
              <a:buSzPts val="1500"/>
              <a:buFont typeface="Arial"/>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Figure 4 shows the percentage of likelihood for team 1 winning the game.</a:t>
            </a:r>
          </a:p>
          <a:p>
            <a:pPr marL="215900" marR="0" lvl="0" indent="-209550" algn="l" rtl="0">
              <a:spcBef>
                <a:spcPts val="800"/>
              </a:spcBef>
              <a:spcAft>
                <a:spcPts val="0"/>
              </a:spcAft>
              <a:buClr>
                <a:schemeClr val="dk1"/>
              </a:buClr>
              <a:buSzPts val="15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Nearly 50% of the games will be a 50-50 case. Only 4.2% of the games will be ‘easy games’.</a:t>
            </a:r>
          </a:p>
          <a:p>
            <a:pPr marL="215900" lvl="0" indent="-209550">
              <a:spcBef>
                <a:spcPts val="800"/>
              </a:spcBef>
              <a:buClr>
                <a:schemeClr val="dk1"/>
              </a:buClr>
              <a:buSzPts val="15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People can choose 50-50 case games to watch since these games may be in a stalemate.</a:t>
            </a:r>
          </a:p>
          <a:p>
            <a:pPr marL="215900" marR="0" lvl="0" indent="-209550" algn="l" rtl="0">
              <a:spcBef>
                <a:spcPts val="800"/>
              </a:spcBef>
              <a:spcAft>
                <a:spcPts val="0"/>
              </a:spcAft>
              <a:buClr>
                <a:schemeClr val="dk1"/>
              </a:buClr>
              <a:buSzPts val="1500"/>
              <a:buFont typeface="Arial"/>
              <a:buChar char="•"/>
            </a:pPr>
            <a:endParaRPr dirty="0">
              <a:latin typeface="Times New Roman" panose="02020603050405020304" pitchFamily="18" charset="0"/>
              <a:cs typeface="Times New Roman" panose="02020603050405020304" pitchFamily="18" charset="0"/>
            </a:endParaRPr>
          </a:p>
        </p:txBody>
      </p:sp>
      <p:sp>
        <p:nvSpPr>
          <p:cNvPr id="271" name="Google Shape;271;p41"/>
          <p:cNvSpPr txBox="1"/>
          <p:nvPr/>
        </p:nvSpPr>
        <p:spPr>
          <a:xfrm>
            <a:off x="5370010" y="3585333"/>
            <a:ext cx="463272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000" i="1" dirty="0">
                <a:solidFill>
                  <a:schemeClr val="dk1"/>
                </a:solidFill>
                <a:latin typeface="Times New Roman" panose="02020603050405020304" pitchFamily="18" charset="0"/>
                <a:ea typeface="Calibri"/>
                <a:cs typeface="Times New Roman" panose="02020603050405020304" pitchFamily="18" charset="0"/>
                <a:sym typeface="Calibri"/>
              </a:rPr>
              <a:t>Figure 4. Pie Chart: Team 1 Winning Probability Distribution</a:t>
            </a:r>
            <a:endParaRPr sz="800" i="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AEA62AD-7450-2B48-96C9-3927570FCC7C}"/>
              </a:ext>
            </a:extLst>
          </p:cNvPr>
          <p:cNvPicPr>
            <a:picLocks noChangeAspect="1"/>
          </p:cNvPicPr>
          <p:nvPr/>
        </p:nvPicPr>
        <p:blipFill rotWithShape="1">
          <a:blip r:embed="rId3"/>
          <a:srcRect l="20179" t="16881" r="21712" b="15057"/>
          <a:stretch/>
        </p:blipFill>
        <p:spPr>
          <a:xfrm>
            <a:off x="5198553" y="585777"/>
            <a:ext cx="3402304" cy="2999556"/>
          </a:xfrm>
          <a:prstGeom prst="rect">
            <a:avLst/>
          </a:prstGeom>
        </p:spPr>
      </p:pic>
      <p:sp>
        <p:nvSpPr>
          <p:cNvPr id="8" name="Google Shape;174;p30">
            <a:extLst>
              <a:ext uri="{FF2B5EF4-FFF2-40B4-BE49-F238E27FC236}">
                <a16:creationId xmlns:a16="http://schemas.microsoft.com/office/drawing/2014/main" id="{B32CCEE1-A01F-2846-887B-FE505746A883}"/>
              </a:ext>
            </a:extLst>
          </p:cNvPr>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957525" y="397975"/>
            <a:ext cx="4482693" cy="883193"/>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3200" dirty="0">
                <a:latin typeface="Times New Roman" panose="02020603050405020304" pitchFamily="18" charset="0"/>
                <a:cs typeface="Times New Roman" panose="02020603050405020304" pitchFamily="18" charset="0"/>
              </a:rPr>
              <a:t>Analysis Based on Prediction - Upsets</a:t>
            </a:r>
            <a:endParaRPr sz="3200" dirty="0">
              <a:latin typeface="Times New Roman" panose="02020603050405020304" pitchFamily="18" charset="0"/>
              <a:cs typeface="Times New Roman" panose="02020603050405020304" pitchFamily="18" charset="0"/>
            </a:endParaRPr>
          </a:p>
        </p:txBody>
      </p:sp>
      <p:sp>
        <p:nvSpPr>
          <p:cNvPr id="270" name="Google Shape;270;p41"/>
          <p:cNvSpPr txBox="1"/>
          <p:nvPr/>
        </p:nvSpPr>
        <p:spPr>
          <a:xfrm>
            <a:off x="5800436" y="812800"/>
            <a:ext cx="2835564" cy="4250604"/>
          </a:xfrm>
          <a:prstGeom prst="rect">
            <a:avLst/>
          </a:prstGeom>
          <a:solidFill>
            <a:schemeClr val="lt1"/>
          </a:solidFill>
          <a:ln>
            <a:noFill/>
          </a:ln>
        </p:spPr>
        <p:txBody>
          <a:bodyPr spcFirstLastPara="1" wrap="square" lIns="68575" tIns="34275" rIns="68575" bIns="34275" anchor="t" anchorCtr="0">
            <a:noAutofit/>
          </a:bodyPr>
          <a:lstStyle/>
          <a:p>
            <a:pPr marL="215900" marR="0" lvl="0" indent="-209550" algn="l" rtl="0">
              <a:spcBef>
                <a:spcPts val="800"/>
              </a:spcBef>
              <a:spcAft>
                <a:spcPts val="0"/>
              </a:spcAft>
              <a:buClr>
                <a:schemeClr val="dk1"/>
              </a:buClr>
              <a:buSzPts val="1500"/>
              <a:buFont typeface="Arial"/>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Figure 5 shows the predicted upsets with seed difference larger than 4. Upsets with large seed difference or with high odds are labeled.</a:t>
            </a:r>
          </a:p>
          <a:p>
            <a:pPr marL="215900" marR="0" lvl="0" indent="-209550" algn="l" rtl="0">
              <a:spcBef>
                <a:spcPts val="800"/>
              </a:spcBef>
              <a:spcAft>
                <a:spcPts val="0"/>
              </a:spcAft>
              <a:buClr>
                <a:schemeClr val="dk1"/>
              </a:buClr>
              <a:buSzPts val="1500"/>
              <a:buFont typeface="Arial"/>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8 games are predicted to be upsets with high odds, which means the weaker team has relatively high probability to beat the stronger team; 7 games are predicted to be upsets with large seed difference, which means a much weaker team may beat a much stronger team.</a:t>
            </a:r>
          </a:p>
          <a:p>
            <a:pPr marL="215900" marR="0" lvl="0" indent="-209550" algn="l" rtl="0">
              <a:spcBef>
                <a:spcPts val="800"/>
              </a:spcBef>
              <a:spcAft>
                <a:spcPts val="0"/>
              </a:spcAft>
              <a:buClr>
                <a:schemeClr val="dk1"/>
              </a:buClr>
              <a:buSzPts val="1500"/>
              <a:buFont typeface="Arial"/>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Both audience and NCAA should give attention to these games since they may have results against all expectations.</a:t>
            </a:r>
          </a:p>
          <a:p>
            <a:pPr marL="215900" marR="0" lvl="0" indent="-209550" algn="l" rtl="0">
              <a:spcBef>
                <a:spcPts val="800"/>
              </a:spcBef>
              <a:spcAft>
                <a:spcPts val="0"/>
              </a:spcAft>
              <a:buClr>
                <a:schemeClr val="dk1"/>
              </a:buClr>
              <a:buSzPts val="1500"/>
              <a:buFont typeface="Arial"/>
              <a:buChar char="•"/>
            </a:pPr>
            <a:endParaRPr dirty="0">
              <a:latin typeface="Times New Roman" panose="02020603050405020304" pitchFamily="18" charset="0"/>
              <a:cs typeface="Times New Roman" panose="02020603050405020304" pitchFamily="18" charset="0"/>
            </a:endParaRPr>
          </a:p>
        </p:txBody>
      </p:sp>
      <p:sp>
        <p:nvSpPr>
          <p:cNvPr id="271" name="Google Shape;271;p41"/>
          <p:cNvSpPr txBox="1"/>
          <p:nvPr/>
        </p:nvSpPr>
        <p:spPr>
          <a:xfrm>
            <a:off x="957525" y="4786405"/>
            <a:ext cx="4632722"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000" i="1" dirty="0">
                <a:solidFill>
                  <a:schemeClr val="dk1"/>
                </a:solidFill>
                <a:latin typeface="Times New Roman" panose="02020603050405020304" pitchFamily="18" charset="0"/>
                <a:ea typeface="Calibri"/>
                <a:cs typeface="Times New Roman" panose="02020603050405020304" pitchFamily="18" charset="0"/>
                <a:sym typeface="Calibri"/>
              </a:rPr>
              <a:t>Figure 5. </a:t>
            </a:r>
            <a:r>
              <a:rPr lang="en-US" sz="1000" i="1" dirty="0">
                <a:solidFill>
                  <a:schemeClr val="dk1"/>
                </a:solidFill>
                <a:latin typeface="Times New Roman" panose="02020603050405020304" pitchFamily="18" charset="0"/>
                <a:ea typeface="Calibri"/>
                <a:cs typeface="Times New Roman" panose="02020603050405020304" pitchFamily="18" charset="0"/>
                <a:sym typeface="Calibri"/>
              </a:rPr>
              <a:t>Scatter</a:t>
            </a:r>
            <a:r>
              <a:rPr lang="en" sz="1000" i="1" dirty="0">
                <a:solidFill>
                  <a:schemeClr val="dk1"/>
                </a:solidFill>
                <a:latin typeface="Times New Roman" panose="02020603050405020304" pitchFamily="18" charset="0"/>
                <a:ea typeface="Calibri"/>
                <a:cs typeface="Times New Roman" panose="02020603050405020304" pitchFamily="18" charset="0"/>
                <a:sym typeface="Calibri"/>
              </a:rPr>
              <a:t> plot: Seed Difference vs. Winning Odds in Upsets </a:t>
            </a:r>
            <a:endParaRPr sz="800" i="1" dirty="0">
              <a:latin typeface="Times New Roman" panose="02020603050405020304" pitchFamily="18" charset="0"/>
              <a:cs typeface="Times New Roman" panose="02020603050405020304" pitchFamily="18" charset="0"/>
            </a:endParaRPr>
          </a:p>
        </p:txBody>
      </p:sp>
      <p:sp>
        <p:nvSpPr>
          <p:cNvPr id="8" name="Google Shape;174;p30">
            <a:extLst>
              <a:ext uri="{FF2B5EF4-FFF2-40B4-BE49-F238E27FC236}">
                <a16:creationId xmlns:a16="http://schemas.microsoft.com/office/drawing/2014/main" id="{B32CCEE1-A01F-2846-887B-FE505746A883}"/>
              </a:ext>
            </a:extLst>
          </p:cNvPr>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F8E6C4B-E93C-D949-83B0-414EC51BF5B3}"/>
              </a:ext>
            </a:extLst>
          </p:cNvPr>
          <p:cNvPicPr>
            <a:picLocks noChangeAspect="1"/>
          </p:cNvPicPr>
          <p:nvPr/>
        </p:nvPicPr>
        <p:blipFill rotWithShape="1">
          <a:blip r:embed="rId3"/>
          <a:srcRect t="8927"/>
          <a:stretch/>
        </p:blipFill>
        <p:spPr>
          <a:xfrm>
            <a:off x="298887" y="1281168"/>
            <a:ext cx="5329831" cy="3505237"/>
          </a:xfrm>
          <a:prstGeom prst="rect">
            <a:avLst/>
          </a:prstGeom>
        </p:spPr>
      </p:pic>
    </p:spTree>
    <p:extLst>
      <p:ext uri="{BB962C8B-B14F-4D97-AF65-F5344CB8AC3E}">
        <p14:creationId xmlns:p14="http://schemas.microsoft.com/office/powerpoint/2010/main" val="53259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42"/>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7" name="Google Shape;277;p42"/>
          <p:cNvSpPr/>
          <p:nvPr/>
        </p:nvSpPr>
        <p:spPr>
          <a:xfrm>
            <a:off x="0" y="0"/>
            <a:ext cx="9141714" cy="1424701"/>
          </a:xfrm>
          <a:custGeom>
            <a:avLst/>
            <a:gdLst/>
            <a:ahLst/>
            <a:cxnLst/>
            <a:rect l="l" t="t" r="r" b="b"/>
            <a:pathLst>
              <a:path w="12188952" h="1899601" extrusionOk="0">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solidFill>
            <a:schemeClr val="lt1"/>
          </a:solidFill>
          <a:ln w="9525" cap="flat" cmpd="sng">
            <a:solidFill>
              <a:srgbClr val="E6E6E6"/>
            </a:solidFill>
            <a:prstDash val="solid"/>
            <a:miter lim="800000"/>
            <a:headEnd type="none" w="sm" len="sm"/>
            <a:tailEnd type="none" w="sm" len="sm"/>
          </a:ln>
          <a:effectLst>
            <a:outerShdw blurRad="50800" dist="38100" dir="2700000" algn="tl" rotWithShape="0">
              <a:srgbClr val="D8D8D8">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8" name="Google Shape;278;p42"/>
          <p:cNvSpPr/>
          <p:nvPr/>
        </p:nvSpPr>
        <p:spPr>
          <a:xfrm>
            <a:off x="0" y="0"/>
            <a:ext cx="9144000" cy="1418041"/>
          </a:xfrm>
          <a:custGeom>
            <a:avLst/>
            <a:gdLst/>
            <a:ahLst/>
            <a:cxnLst/>
            <a:rect l="l" t="t" r="r" b="b"/>
            <a:pathLst>
              <a:path w="12192000" h="1890722" extrusionOk="0">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9" name="Google Shape;279;p42"/>
          <p:cNvSpPr txBox="1">
            <a:spLocks noGrp="1"/>
          </p:cNvSpPr>
          <p:nvPr>
            <p:ph type="title"/>
          </p:nvPr>
        </p:nvSpPr>
        <p:spPr>
          <a:xfrm>
            <a:off x="628650" y="190048"/>
            <a:ext cx="7886700" cy="95492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200" dirty="0">
                <a:latin typeface="Times New Roman" panose="02020603050405020304" pitchFamily="18" charset="0"/>
                <a:cs typeface="Times New Roman" panose="02020603050405020304" pitchFamily="18" charset="0"/>
              </a:rPr>
              <a:t>Conclusion &amp; Improvement</a:t>
            </a:r>
            <a:endParaRPr sz="1200" dirty="0">
              <a:latin typeface="Times New Roman" panose="02020603050405020304" pitchFamily="18" charset="0"/>
              <a:cs typeface="Times New Roman" panose="02020603050405020304" pitchFamily="18" charset="0"/>
            </a:endParaRPr>
          </a:p>
        </p:txBody>
      </p:sp>
      <p:sp>
        <p:nvSpPr>
          <p:cNvPr id="280" name="Google Shape;280;p42"/>
          <p:cNvSpPr/>
          <p:nvPr/>
        </p:nvSpPr>
        <p:spPr>
          <a:xfrm>
            <a:off x="0" y="393392"/>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281" name="Google Shape;281;p42"/>
          <p:cNvSpPr txBox="1">
            <a:spLocks noGrp="1"/>
          </p:cNvSpPr>
          <p:nvPr>
            <p:ph type="body" idx="1"/>
          </p:nvPr>
        </p:nvSpPr>
        <p:spPr>
          <a:xfrm>
            <a:off x="628650" y="1533948"/>
            <a:ext cx="8079888" cy="3095716"/>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Clr>
                <a:schemeClr val="dk1"/>
              </a:buClr>
              <a:buSzPts val="1300"/>
              <a:buNone/>
            </a:pPr>
            <a:r>
              <a:rPr lang="en-US" sz="1400" b="1" dirty="0">
                <a:latin typeface="Times New Roman" panose="02020603050405020304" pitchFamily="18" charset="0"/>
                <a:cs typeface="Times New Roman" panose="02020603050405020304" pitchFamily="18" charset="0"/>
              </a:rPr>
              <a:t>Conclusion</a:t>
            </a:r>
            <a:endParaRPr sz="1400" b="1" dirty="0">
              <a:latin typeface="Times New Roman" panose="02020603050405020304" pitchFamily="18" charset="0"/>
              <a:cs typeface="Times New Roman" panose="02020603050405020304" pitchFamily="18" charset="0"/>
            </a:endParaRPr>
          </a:p>
          <a:p>
            <a:pPr marL="285750" indent="-285750">
              <a:lnSpc>
                <a:spcPct val="150000"/>
              </a:lnSpc>
              <a:buSzPts val="1300"/>
            </a:pPr>
            <a:r>
              <a:rPr lang="en-US" sz="1400" dirty="0">
                <a:latin typeface="Times New Roman" panose="02020603050405020304" pitchFamily="18" charset="0"/>
                <a:cs typeface="Times New Roman" panose="02020603050405020304" pitchFamily="18" charset="0"/>
              </a:rPr>
              <a:t>A reasonable model of March Madness prediction has been established.</a:t>
            </a:r>
          </a:p>
          <a:p>
            <a:pPr marL="285750" indent="-285750">
              <a:lnSpc>
                <a:spcPct val="150000"/>
              </a:lnSpc>
              <a:buSzPts val="1300"/>
            </a:pPr>
            <a:r>
              <a:rPr lang="en-US" sz="1400" dirty="0">
                <a:latin typeface="Times New Roman" panose="02020603050405020304" pitchFamily="18" charset="0"/>
                <a:cs typeface="Times New Roman" panose="02020603050405020304" pitchFamily="18" charset="0"/>
              </a:rPr>
              <a:t>The likelihood of winning for games in March Madness 2020 has been obtained.</a:t>
            </a:r>
          </a:p>
          <a:p>
            <a:pPr marL="285750" indent="-285750">
              <a:lnSpc>
                <a:spcPct val="150000"/>
              </a:lnSpc>
              <a:buSzPts val="1300"/>
            </a:pPr>
            <a:r>
              <a:rPr lang="en-US" sz="1400" dirty="0">
                <a:latin typeface="Times New Roman" panose="02020603050405020304" pitchFamily="18" charset="0"/>
                <a:cs typeface="Times New Roman" panose="02020603050405020304" pitchFamily="18" charset="0"/>
              </a:rPr>
              <a:t>Some potential upsets are predicted for people who are interested in.</a:t>
            </a:r>
          </a:p>
          <a:p>
            <a:pPr marL="0" lvl="0" indent="0">
              <a:lnSpc>
                <a:spcPct val="150000"/>
              </a:lnSpc>
              <a:buSzPts val="1300"/>
              <a:buNone/>
            </a:pPr>
            <a:r>
              <a:rPr lang="en-US" sz="1400" b="1" dirty="0">
                <a:latin typeface="Times New Roman" panose="02020603050405020304" pitchFamily="18" charset="0"/>
                <a:cs typeface="Times New Roman" panose="02020603050405020304" pitchFamily="18" charset="0"/>
              </a:rPr>
              <a:t>Limitation &amp; Improvement</a:t>
            </a:r>
          </a:p>
          <a:p>
            <a:pPr marL="285750" indent="-285750">
              <a:lnSpc>
                <a:spcPct val="150000"/>
              </a:lnSpc>
              <a:buSzPts val="1300"/>
            </a:pPr>
            <a:r>
              <a:rPr lang="en-US" sz="1400" dirty="0">
                <a:latin typeface="Times New Roman" panose="02020603050405020304" pitchFamily="18" charset="0"/>
                <a:cs typeface="Times New Roman" panose="02020603050405020304" pitchFamily="18" charset="0"/>
              </a:rPr>
              <a:t>Limited sample size and large time span of the training data could weaken our model.</a:t>
            </a:r>
          </a:p>
          <a:p>
            <a:pPr marL="285750" indent="-285750">
              <a:lnSpc>
                <a:spcPct val="150000"/>
              </a:lnSpc>
              <a:buSzPts val="1300"/>
            </a:pPr>
            <a:r>
              <a:rPr lang="en-US" sz="1400" dirty="0">
                <a:latin typeface="Times New Roman" panose="02020603050405020304" pitchFamily="18" charset="0"/>
                <a:cs typeface="Times New Roman" panose="02020603050405020304" pitchFamily="18" charset="0"/>
              </a:rPr>
              <a:t>More implicit variables and more complex algorithms may improve the accuracy and reduce the log loss.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7" name="Google Shape;277;p42"/>
          <p:cNvSpPr/>
          <p:nvPr/>
        </p:nvSpPr>
        <p:spPr>
          <a:xfrm>
            <a:off x="0" y="0"/>
            <a:ext cx="9141714" cy="1424701"/>
          </a:xfrm>
          <a:custGeom>
            <a:avLst/>
            <a:gdLst/>
            <a:ahLst/>
            <a:cxnLst/>
            <a:rect l="l" t="t" r="r" b="b"/>
            <a:pathLst>
              <a:path w="12188952" h="1899601" extrusionOk="0">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solidFill>
            <a:schemeClr val="lt1"/>
          </a:solidFill>
          <a:ln w="9525" cap="flat" cmpd="sng">
            <a:solidFill>
              <a:srgbClr val="E6E6E6"/>
            </a:solidFill>
            <a:prstDash val="solid"/>
            <a:miter lim="800000"/>
            <a:headEnd type="none" w="sm" len="sm"/>
            <a:tailEnd type="none" w="sm" len="sm"/>
          </a:ln>
          <a:effectLst>
            <a:outerShdw blurRad="50800" dist="38100" dir="2700000" algn="tl" rotWithShape="0">
              <a:srgbClr val="D8D8D8">
                <a:alpha val="49803"/>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8" name="Google Shape;278;p42"/>
          <p:cNvSpPr/>
          <p:nvPr/>
        </p:nvSpPr>
        <p:spPr>
          <a:xfrm>
            <a:off x="0" y="0"/>
            <a:ext cx="9144000" cy="1418041"/>
          </a:xfrm>
          <a:custGeom>
            <a:avLst/>
            <a:gdLst/>
            <a:ahLst/>
            <a:cxnLst/>
            <a:rect l="l" t="t" r="r" b="b"/>
            <a:pathLst>
              <a:path w="12192000" h="1890722" extrusionOk="0">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79" name="Google Shape;279;p42"/>
          <p:cNvSpPr txBox="1">
            <a:spLocks noGrp="1"/>
          </p:cNvSpPr>
          <p:nvPr>
            <p:ph type="title"/>
          </p:nvPr>
        </p:nvSpPr>
        <p:spPr>
          <a:xfrm>
            <a:off x="628650" y="190048"/>
            <a:ext cx="7886700" cy="95492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200" dirty="0">
                <a:latin typeface="Times New Roman" panose="02020603050405020304" pitchFamily="18" charset="0"/>
                <a:cs typeface="Times New Roman" panose="02020603050405020304" pitchFamily="18" charset="0"/>
              </a:rPr>
              <a:t>Reference</a:t>
            </a:r>
            <a:endParaRPr sz="1200" dirty="0">
              <a:latin typeface="Times New Roman" panose="02020603050405020304" pitchFamily="18" charset="0"/>
              <a:cs typeface="Times New Roman" panose="02020603050405020304" pitchFamily="18" charset="0"/>
            </a:endParaRPr>
          </a:p>
        </p:txBody>
      </p:sp>
      <p:sp>
        <p:nvSpPr>
          <p:cNvPr id="280" name="Google Shape;280;p42"/>
          <p:cNvSpPr/>
          <p:nvPr/>
        </p:nvSpPr>
        <p:spPr>
          <a:xfrm>
            <a:off x="0" y="393392"/>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281" name="Google Shape;281;p42"/>
          <p:cNvSpPr txBox="1">
            <a:spLocks noGrp="1"/>
          </p:cNvSpPr>
          <p:nvPr>
            <p:ph type="body" idx="1"/>
          </p:nvPr>
        </p:nvSpPr>
        <p:spPr>
          <a:xfrm>
            <a:off x="627507" y="1424701"/>
            <a:ext cx="7886700" cy="2770632"/>
          </a:xfrm>
          <a:prstGeom prst="rect">
            <a:avLst/>
          </a:prstGeom>
          <a:noFill/>
          <a:ln>
            <a:noFill/>
          </a:ln>
        </p:spPr>
        <p:txBody>
          <a:bodyPr spcFirstLastPara="1" wrap="square" lIns="68575" tIns="34275" rIns="68575" bIns="34275" anchor="t" anchorCtr="0">
            <a:noAutofit/>
          </a:bodyPr>
          <a:lstStyle/>
          <a:p>
            <a:pPr marL="177800" lvl="0" indent="-101600" algn="l" rtl="0">
              <a:lnSpc>
                <a:spcPct val="100000"/>
              </a:lnSpc>
              <a:spcBef>
                <a:spcPts val="800"/>
              </a:spcBef>
              <a:spcAft>
                <a:spcPts val="0"/>
              </a:spcAft>
              <a:buClr>
                <a:schemeClr val="dk1"/>
              </a:buClr>
              <a:buSzPts val="1300"/>
              <a:buFont typeface="Noto Sans Symbols"/>
              <a:buNone/>
            </a:pPr>
            <a:endParaRPr sz="1400" dirty="0">
              <a:latin typeface="Times New Roman" panose="02020603050405020304" pitchFamily="18" charset="0"/>
              <a:cs typeface="Times New Roman" panose="02020603050405020304" pitchFamily="18" charset="0"/>
            </a:endParaRPr>
          </a:p>
          <a:p>
            <a:pPr>
              <a:lnSpc>
                <a:spcPct val="100000"/>
              </a:lnSpc>
            </a:pPr>
            <a:r>
              <a:rPr lang="en-US" sz="1400" dirty="0" err="1">
                <a:latin typeface="Times New Roman" panose="02020603050405020304" pitchFamily="18" charset="0"/>
                <a:cs typeface="Times New Roman" panose="02020603050405020304" pitchFamily="18" charset="0"/>
              </a:rPr>
              <a:t>Adit</a:t>
            </a:r>
            <a:r>
              <a:rPr lang="en-US" sz="1400" dirty="0">
                <a:latin typeface="Times New Roman" panose="02020603050405020304" pitchFamily="18" charset="0"/>
                <a:cs typeface="Times New Roman" panose="02020603050405020304" pitchFamily="18" charset="0"/>
              </a:rPr>
              <a:t>, D. (2017, March 12). Applying Machine Learning To March Madness. Retrieved from </a:t>
            </a:r>
            <a:r>
              <a:rPr lang="en-US" sz="1400" u="sng" dirty="0">
                <a:latin typeface="Times New Roman" panose="02020603050405020304" pitchFamily="18" charset="0"/>
                <a:cs typeface="Times New Roman" panose="02020603050405020304" pitchFamily="18" charset="0"/>
                <a:hlinkClick r:id="rId3"/>
              </a:rPr>
              <a:t>https://adeshpande3.github.io/Applying-Machine-Learning-to-March-Madness</a:t>
            </a:r>
            <a:endParaRPr lang="en-US" sz="1400" dirty="0">
              <a:latin typeface="Times New Roman" panose="02020603050405020304" pitchFamily="18" charset="0"/>
              <a:cs typeface="Times New Roman" panose="02020603050405020304" pitchFamily="18" charset="0"/>
            </a:endParaRPr>
          </a:p>
          <a:p>
            <a:pPr>
              <a:lnSpc>
                <a:spcPct val="100000"/>
              </a:lnSpc>
            </a:pPr>
            <a:r>
              <a:rPr lang="en-US" sz="1400" dirty="0" err="1">
                <a:latin typeface="Times New Roman" panose="02020603050405020304" pitchFamily="18" charset="0"/>
                <a:cs typeface="Times New Roman" panose="02020603050405020304" pitchFamily="18" charset="0"/>
              </a:rPr>
              <a:t>Conor</a:t>
            </a:r>
            <a:r>
              <a:rPr lang="en-US" sz="1400" dirty="0">
                <a:latin typeface="Times New Roman" panose="02020603050405020304" pitchFamily="18" charset="0"/>
                <a:cs typeface="Times New Roman" panose="02020603050405020304" pitchFamily="18" charset="0"/>
              </a:rPr>
              <a:t>, D. (2018, March 15). Machine Learning Madness: Predicting Every NCAA Tournament Matchup. Retrieved from </a:t>
            </a:r>
            <a:r>
              <a:rPr lang="en-US" sz="1400" u="sng" dirty="0">
                <a:latin typeface="Times New Roman" panose="02020603050405020304" pitchFamily="18" charset="0"/>
                <a:cs typeface="Times New Roman" panose="02020603050405020304" pitchFamily="18" charset="0"/>
                <a:hlinkClick r:id="rId4"/>
              </a:rPr>
              <a:t>https://towardsdatascience.com/machine-learning-madness-predicting-every-ncaa-tournament-matchup-7d9ce7d5fc6d</a:t>
            </a:r>
            <a:endParaRPr lang="en-US" sz="1400" dirty="0">
              <a:latin typeface="Times New Roman" panose="02020603050405020304" pitchFamily="18" charset="0"/>
              <a:cs typeface="Times New Roman" panose="02020603050405020304" pitchFamily="18" charset="0"/>
            </a:endParaRPr>
          </a:p>
          <a:p>
            <a:pPr>
              <a:lnSpc>
                <a:spcPct val="100000"/>
              </a:lnSpc>
            </a:pPr>
            <a:r>
              <a:rPr lang="en-US" sz="1400" dirty="0">
                <a:latin typeface="Times New Roman" panose="02020603050405020304" pitchFamily="18" charset="0"/>
                <a:cs typeface="Times New Roman" panose="02020603050405020304" pitchFamily="18" charset="0"/>
              </a:rPr>
              <a:t>Kaggle. (2017, April 4). March Machine Learning Mania 2017. Retrieved from </a:t>
            </a:r>
            <a:r>
              <a:rPr lang="en-US" sz="1400" u="sng" dirty="0">
                <a:latin typeface="Times New Roman" panose="02020603050405020304" pitchFamily="18" charset="0"/>
                <a:cs typeface="Times New Roman" panose="02020603050405020304" pitchFamily="18" charset="0"/>
                <a:hlinkClick r:id="rId5"/>
              </a:rPr>
              <a:t>https://www.kaggle.com/c/march-machine-learning-mania-2017</a:t>
            </a:r>
            <a:endParaRPr lang="en-US" sz="1400" dirty="0">
              <a:latin typeface="Times New Roman" panose="02020603050405020304" pitchFamily="18" charset="0"/>
              <a:cs typeface="Times New Roman" panose="02020603050405020304" pitchFamily="18" charset="0"/>
            </a:endParaRPr>
          </a:p>
          <a:p>
            <a:pPr>
              <a:lnSpc>
                <a:spcPct val="100000"/>
              </a:lnSpc>
            </a:pPr>
            <a:r>
              <a:rPr lang="en-US" sz="1400" dirty="0">
                <a:latin typeface="Times New Roman" panose="02020603050405020304" pitchFamily="18" charset="0"/>
                <a:cs typeface="Times New Roman" panose="02020603050405020304" pitchFamily="18" charset="0"/>
              </a:rPr>
              <a:t>Lotan, W. (2019, April 21). How We Predicted March Madness Using Machine Learning. Retrieved from </a:t>
            </a:r>
            <a:r>
              <a:rPr lang="en-US" sz="1400" u="sng" dirty="0">
                <a:latin typeface="Times New Roman" panose="02020603050405020304" pitchFamily="18" charset="0"/>
                <a:cs typeface="Times New Roman" panose="02020603050405020304" pitchFamily="18" charset="0"/>
                <a:hlinkClick r:id="rId6"/>
              </a:rPr>
              <a:t>https://medium.com/@lotanweininger/march-madness-machine-learning-2dbacc948874</a:t>
            </a:r>
            <a:endParaRPr lang="en-US" sz="1400" dirty="0">
              <a:latin typeface="Times New Roman" panose="02020603050405020304" pitchFamily="18" charset="0"/>
              <a:cs typeface="Times New Roman" panose="02020603050405020304" pitchFamily="18" charset="0"/>
            </a:endParaRPr>
          </a:p>
          <a:p>
            <a:pPr marL="139700" indent="0">
              <a:lnSpc>
                <a:spcPct val="100000"/>
              </a:lnSpc>
              <a:buNone/>
            </a:pPr>
            <a:br>
              <a:rPr lang="en-US" sz="1400" dirty="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50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53" name="Google Shape;153;p28"/>
          <p:cNvSpPr txBox="1">
            <a:spLocks noGrp="1"/>
          </p:cNvSpPr>
          <p:nvPr>
            <p:ph type="title"/>
          </p:nvPr>
        </p:nvSpPr>
        <p:spPr>
          <a:xfrm>
            <a:off x="836676" y="411480"/>
            <a:ext cx="7626096" cy="88468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200" dirty="0">
                <a:latin typeface="Times New Roman" panose="02020603050405020304" pitchFamily="18" charset="0"/>
                <a:cs typeface="Times New Roman" panose="02020603050405020304" pitchFamily="18" charset="0"/>
              </a:rPr>
              <a:t>Introduction</a:t>
            </a:r>
            <a:endParaRPr sz="3600" dirty="0">
              <a:latin typeface="Times New Roman" panose="02020603050405020304" pitchFamily="18" charset="0"/>
              <a:cs typeface="Times New Roman" panose="02020603050405020304" pitchFamily="18" charset="0"/>
            </a:endParaRPr>
          </a:p>
        </p:txBody>
      </p:sp>
      <p:sp>
        <p:nvSpPr>
          <p:cNvPr id="154" name="Google Shape;154;p28"/>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155" name="Google Shape;155;p28"/>
          <p:cNvSpPr txBox="1">
            <a:spLocks noGrp="1"/>
          </p:cNvSpPr>
          <p:nvPr>
            <p:ph type="body" idx="1"/>
          </p:nvPr>
        </p:nvSpPr>
        <p:spPr>
          <a:xfrm>
            <a:off x="623150" y="1325133"/>
            <a:ext cx="7897700" cy="3024378"/>
          </a:xfrm>
          <a:prstGeom prst="rect">
            <a:avLst/>
          </a:prstGeom>
          <a:noFill/>
          <a:ln>
            <a:noFill/>
          </a:ln>
        </p:spPr>
        <p:txBody>
          <a:bodyPr spcFirstLastPara="1" wrap="square" lIns="68575" tIns="34275" rIns="68575" bIns="34275" anchor="t" anchorCtr="0">
            <a:noAutofit/>
          </a:bodyPr>
          <a:lstStyle/>
          <a:p>
            <a:pPr marL="292100" lvl="0" indent="-285750" rtl="0">
              <a:lnSpc>
                <a:spcPct val="150000"/>
              </a:lnSpc>
              <a:spcBef>
                <a:spcPts val="0"/>
              </a:spcBef>
              <a:spcAft>
                <a:spcPts val="0"/>
              </a:spcAft>
              <a:buClr>
                <a:schemeClr val="dk1"/>
              </a:buClr>
              <a:buSzPts val="1500"/>
              <a:buFont typeface="Arial" panose="020B0604020202020204" pitchFamily="34" charset="0"/>
              <a:buChar char="•"/>
            </a:pPr>
            <a:r>
              <a:rPr lang="en" sz="1600" dirty="0">
                <a:latin typeface="Times New Roman" panose="02020603050405020304" pitchFamily="18" charset="0"/>
                <a:cs typeface="Times New Roman" panose="02020603050405020304" pitchFamily="18" charset="0"/>
              </a:rPr>
              <a:t>One of the most famous and popular sporting events annually in the United States </a:t>
            </a:r>
            <a:endParaRPr sz="1600" dirty="0">
              <a:latin typeface="Times New Roman" panose="02020603050405020304" pitchFamily="18" charset="0"/>
              <a:cs typeface="Times New Roman" panose="02020603050405020304" pitchFamily="18" charset="0"/>
            </a:endParaRPr>
          </a:p>
          <a:p>
            <a:pPr marL="292100" lvl="0" indent="-285750" rtl="0">
              <a:lnSpc>
                <a:spcPct val="150000"/>
              </a:lnSpc>
              <a:spcBef>
                <a:spcPts val="0"/>
              </a:spcBef>
              <a:spcAft>
                <a:spcPts val="0"/>
              </a:spcAft>
              <a:buClr>
                <a:schemeClr val="dk1"/>
              </a:buClr>
              <a:buSzPts val="1500"/>
              <a:buFont typeface="Arial" panose="020B0604020202020204" pitchFamily="34" charset="0"/>
              <a:buChar char="•"/>
            </a:pPr>
            <a:r>
              <a:rPr lang="en" sz="1600" dirty="0">
                <a:latin typeface="Times New Roman" panose="02020603050405020304" pitchFamily="18" charset="0"/>
                <a:cs typeface="Times New Roman" panose="02020603050405020304" pitchFamily="18" charset="0"/>
              </a:rPr>
              <a:t>Formed by 68 Division I level college basketball team</a:t>
            </a:r>
            <a:endParaRPr sz="1600" dirty="0">
              <a:latin typeface="Times New Roman" panose="02020603050405020304" pitchFamily="18" charset="0"/>
              <a:cs typeface="Times New Roman" panose="02020603050405020304" pitchFamily="18" charset="0"/>
            </a:endParaRPr>
          </a:p>
          <a:p>
            <a:pPr marL="292100" lvl="0" indent="-285750" rtl="0">
              <a:lnSpc>
                <a:spcPct val="150000"/>
              </a:lnSpc>
              <a:spcBef>
                <a:spcPts val="0"/>
              </a:spcBef>
              <a:spcAft>
                <a:spcPts val="0"/>
              </a:spcAft>
              <a:buClr>
                <a:schemeClr val="dk1"/>
              </a:buClr>
              <a:buSzPts val="1500"/>
              <a:buFont typeface="Arial" panose="020B0604020202020204" pitchFamily="34" charset="0"/>
              <a:buChar char="•"/>
            </a:pPr>
            <a:r>
              <a:rPr lang="en" sz="1600" dirty="0">
                <a:latin typeface="Times New Roman" panose="02020603050405020304" pitchFamily="18" charset="0"/>
                <a:cs typeface="Times New Roman" panose="02020603050405020304" pitchFamily="18" charset="0"/>
              </a:rPr>
              <a:t>To generate a national champion ship, the competition is divided by several rounds into:</a:t>
            </a:r>
            <a:endParaRPr sz="1600" dirty="0">
              <a:latin typeface="Times New Roman" panose="02020603050405020304" pitchFamily="18" charset="0"/>
              <a:cs typeface="Times New Roman" panose="02020603050405020304" pitchFamily="18" charset="0"/>
            </a:endParaRPr>
          </a:p>
          <a:p>
            <a:pPr marL="635000" lvl="1" indent="-285750" rtl="0">
              <a:lnSpc>
                <a:spcPct val="150000"/>
              </a:lnSpc>
              <a:spcBef>
                <a:spcPts val="0"/>
              </a:spcBef>
              <a:spcAft>
                <a:spcPts val="0"/>
              </a:spcAft>
              <a:buClr>
                <a:schemeClr val="dk1"/>
              </a:buClr>
              <a:buSzPts val="1500"/>
              <a:buFont typeface="Courier New" panose="02070309020205020404" pitchFamily="49" charset="0"/>
              <a:buChar char="o"/>
            </a:pPr>
            <a:r>
              <a:rPr lang="en" sz="1600" dirty="0">
                <a:latin typeface="Times New Roman" panose="02020603050405020304" pitchFamily="18" charset="0"/>
                <a:cs typeface="Times New Roman" panose="02020603050405020304" pitchFamily="18" charset="0"/>
              </a:rPr>
              <a:t>First Four</a:t>
            </a:r>
            <a:endParaRPr sz="1600" dirty="0">
              <a:latin typeface="Times New Roman" panose="02020603050405020304" pitchFamily="18" charset="0"/>
              <a:cs typeface="Times New Roman" panose="02020603050405020304" pitchFamily="18" charset="0"/>
            </a:endParaRPr>
          </a:p>
          <a:p>
            <a:pPr marL="635000" lvl="1" indent="-285750" rtl="0">
              <a:lnSpc>
                <a:spcPct val="150000"/>
              </a:lnSpc>
              <a:spcBef>
                <a:spcPts val="0"/>
              </a:spcBef>
              <a:spcAft>
                <a:spcPts val="0"/>
              </a:spcAft>
              <a:buClr>
                <a:schemeClr val="dk1"/>
              </a:buClr>
              <a:buSzPts val="1500"/>
              <a:buFont typeface="Courier New" panose="02070309020205020404" pitchFamily="49" charset="0"/>
              <a:buChar char="o"/>
            </a:pPr>
            <a:r>
              <a:rPr lang="en" sz="1600" dirty="0">
                <a:latin typeface="Times New Roman" panose="02020603050405020304" pitchFamily="18" charset="0"/>
                <a:cs typeface="Times New Roman" panose="02020603050405020304" pitchFamily="18" charset="0"/>
              </a:rPr>
              <a:t>First and Second Round</a:t>
            </a:r>
            <a:endParaRPr sz="1600" dirty="0">
              <a:latin typeface="Times New Roman" panose="02020603050405020304" pitchFamily="18" charset="0"/>
              <a:cs typeface="Times New Roman" panose="02020603050405020304" pitchFamily="18" charset="0"/>
            </a:endParaRPr>
          </a:p>
          <a:p>
            <a:pPr marL="635000" lvl="1" indent="-285750" rtl="0">
              <a:lnSpc>
                <a:spcPct val="150000"/>
              </a:lnSpc>
              <a:spcBef>
                <a:spcPts val="0"/>
              </a:spcBef>
              <a:spcAft>
                <a:spcPts val="0"/>
              </a:spcAft>
              <a:buClr>
                <a:schemeClr val="dk1"/>
              </a:buClr>
              <a:buSzPts val="1500"/>
              <a:buFont typeface="Courier New" panose="02070309020205020404" pitchFamily="49" charset="0"/>
              <a:buChar char="o"/>
            </a:pPr>
            <a:r>
              <a:rPr lang="en" sz="1600" dirty="0">
                <a:latin typeface="Times New Roman" panose="02020603050405020304" pitchFamily="18" charset="0"/>
                <a:cs typeface="Times New Roman" panose="02020603050405020304" pitchFamily="18" charset="0"/>
              </a:rPr>
              <a:t>Sweet 16/Elite Eight</a:t>
            </a:r>
            <a:endParaRPr sz="1600" dirty="0">
              <a:latin typeface="Times New Roman" panose="02020603050405020304" pitchFamily="18" charset="0"/>
              <a:cs typeface="Times New Roman" panose="02020603050405020304" pitchFamily="18" charset="0"/>
            </a:endParaRPr>
          </a:p>
          <a:p>
            <a:pPr marL="635000" lvl="1" indent="-285750" rtl="0">
              <a:lnSpc>
                <a:spcPct val="150000"/>
              </a:lnSpc>
              <a:spcBef>
                <a:spcPts val="0"/>
              </a:spcBef>
              <a:spcAft>
                <a:spcPts val="0"/>
              </a:spcAft>
              <a:buClr>
                <a:schemeClr val="dk1"/>
              </a:buClr>
              <a:buSzPts val="1500"/>
              <a:buFont typeface="Courier New" panose="02070309020205020404" pitchFamily="49" charset="0"/>
              <a:buChar char="o"/>
            </a:pPr>
            <a:r>
              <a:rPr lang="en" sz="1600" dirty="0">
                <a:latin typeface="Times New Roman" panose="02020603050405020304" pitchFamily="18" charset="0"/>
                <a:cs typeface="Times New Roman" panose="02020603050405020304" pitchFamily="18" charset="0"/>
              </a:rPr>
              <a:t>Final</a:t>
            </a:r>
            <a:endParaRPr sz="1600" dirty="0">
              <a:latin typeface="Times New Roman" panose="02020603050405020304" pitchFamily="18" charset="0"/>
              <a:cs typeface="Times New Roman" panose="02020603050405020304" pitchFamily="18" charset="0"/>
            </a:endParaRPr>
          </a:p>
          <a:p>
            <a:pPr marL="292100" lvl="0" indent="-285750" rtl="0">
              <a:lnSpc>
                <a:spcPct val="150000"/>
              </a:lnSpc>
              <a:spcBef>
                <a:spcPts val="0"/>
              </a:spcBef>
              <a:spcAft>
                <a:spcPts val="0"/>
              </a:spcAft>
              <a:buClr>
                <a:schemeClr val="dk1"/>
              </a:buClr>
              <a:buSzPts val="1500"/>
              <a:buFont typeface="Arial" panose="020B0604020202020204" pitchFamily="34" charset="0"/>
              <a:buChar char="•"/>
            </a:pPr>
            <a:r>
              <a:rPr lang="en" sz="1600" dirty="0">
                <a:latin typeface="Times New Roman" panose="02020603050405020304" pitchFamily="18" charset="0"/>
                <a:cs typeface="Times New Roman" panose="02020603050405020304" pitchFamily="18" charset="0"/>
              </a:rPr>
              <a:t>The prediction on results of March Madness is a popular culture in the United States.</a:t>
            </a:r>
            <a:endParaRPr sz="16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29"/>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9"/>
          <p:cNvSpPr txBox="1">
            <a:spLocks noGrp="1"/>
          </p:cNvSpPr>
          <p:nvPr>
            <p:ph type="title"/>
          </p:nvPr>
        </p:nvSpPr>
        <p:spPr>
          <a:xfrm>
            <a:off x="836676" y="411480"/>
            <a:ext cx="7626096" cy="88468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200" dirty="0">
                <a:latin typeface="Times New Roman" panose="02020603050405020304" pitchFamily="18" charset="0"/>
                <a:cs typeface="Times New Roman" panose="02020603050405020304" pitchFamily="18" charset="0"/>
              </a:rPr>
              <a:t>Problem Statement</a:t>
            </a:r>
            <a:endParaRPr sz="3200" dirty="0">
              <a:latin typeface="Times New Roman" panose="02020603050405020304" pitchFamily="18" charset="0"/>
              <a:cs typeface="Times New Roman" panose="02020603050405020304" pitchFamily="18" charset="0"/>
            </a:endParaRPr>
          </a:p>
        </p:txBody>
      </p:sp>
      <p:sp>
        <p:nvSpPr>
          <p:cNvPr id="164" name="Google Shape;164;p29"/>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165" name="Google Shape;165;p29"/>
          <p:cNvSpPr txBox="1">
            <a:spLocks noGrp="1"/>
          </p:cNvSpPr>
          <p:nvPr>
            <p:ph type="body" idx="1"/>
          </p:nvPr>
        </p:nvSpPr>
        <p:spPr>
          <a:xfrm>
            <a:off x="675790" y="1376061"/>
            <a:ext cx="7947867" cy="3506657"/>
          </a:xfrm>
          <a:prstGeom prst="rect">
            <a:avLst/>
          </a:prstGeom>
          <a:noFill/>
          <a:ln>
            <a:noFill/>
          </a:ln>
        </p:spPr>
        <p:txBody>
          <a:bodyPr spcFirstLastPara="1" wrap="square" lIns="68575" tIns="34275" rIns="68575" bIns="34275" anchor="t" anchorCtr="0">
            <a:noAutofit/>
          </a:bodyPr>
          <a:lstStyle/>
          <a:p>
            <a:pPr marL="0" indent="0">
              <a:lnSpc>
                <a:spcPct val="150000"/>
              </a:lnSpc>
              <a:spcBef>
                <a:spcPts val="0"/>
              </a:spcBef>
              <a:buSzPts val="1500"/>
              <a:buNone/>
            </a:pPr>
            <a:r>
              <a:rPr lang="en" sz="1600" b="1" dirty="0">
                <a:latin typeface="Times New Roman" panose="02020603050405020304" pitchFamily="18" charset="0"/>
                <a:cs typeface="Times New Roman" panose="02020603050405020304" pitchFamily="18" charset="0"/>
              </a:rPr>
              <a:t>What are we proposed to do?</a:t>
            </a:r>
            <a:endParaRPr sz="1600" dirty="0">
              <a:latin typeface="Times New Roman" panose="02020603050405020304" pitchFamily="18" charset="0"/>
              <a:cs typeface="Times New Roman" panose="02020603050405020304" pitchFamily="18" charset="0"/>
            </a:endParaRPr>
          </a:p>
          <a:p>
            <a:pPr marL="635000" lvl="1" indent="-285750">
              <a:lnSpc>
                <a:spcPct val="150000"/>
              </a:lnSpc>
              <a:buSzPts val="1500"/>
            </a:pPr>
            <a:r>
              <a:rPr lang="en" sz="1600" dirty="0">
                <a:latin typeface="Times New Roman" panose="02020603050405020304" pitchFamily="18" charset="0"/>
                <a:cs typeface="Times New Roman" panose="02020603050405020304" pitchFamily="18" charset="0"/>
              </a:rPr>
              <a:t>Descriptive analytics with visualization on data from 2002 to 2019.</a:t>
            </a:r>
          </a:p>
          <a:p>
            <a:pPr marL="635000" lvl="1" indent="-285750">
              <a:lnSpc>
                <a:spcPct val="150000"/>
              </a:lnSpc>
              <a:buSzPts val="1500"/>
            </a:pPr>
            <a:r>
              <a:rPr lang="en" sz="1600" dirty="0">
                <a:latin typeface="Times New Roman" panose="02020603050405020304" pitchFamily="18" charset="0"/>
                <a:cs typeface="Times New Roman" panose="02020603050405020304" pitchFamily="18" charset="0"/>
              </a:rPr>
              <a:t>Prediction model building on data from 2002 to 2019.</a:t>
            </a:r>
            <a:endParaRPr sz="1600" dirty="0">
              <a:latin typeface="Times New Roman" panose="02020603050405020304" pitchFamily="18" charset="0"/>
              <a:cs typeface="Times New Roman" panose="02020603050405020304" pitchFamily="18" charset="0"/>
            </a:endParaRPr>
          </a:p>
          <a:p>
            <a:pPr marL="0" indent="0">
              <a:lnSpc>
                <a:spcPct val="150000"/>
              </a:lnSpc>
              <a:buSzPts val="1500"/>
              <a:buNone/>
            </a:pPr>
            <a:r>
              <a:rPr lang="en" sz="1600" b="1" dirty="0">
                <a:latin typeface="Times New Roman" panose="02020603050405020304" pitchFamily="18" charset="0"/>
                <a:cs typeface="Times New Roman" panose="02020603050405020304" pitchFamily="18" charset="0"/>
              </a:rPr>
              <a:t>Why is this important? </a:t>
            </a:r>
            <a:endParaRPr sz="1600" dirty="0">
              <a:latin typeface="Times New Roman" panose="02020603050405020304" pitchFamily="18" charset="0"/>
              <a:cs typeface="Times New Roman" panose="02020603050405020304" pitchFamily="18" charset="0"/>
            </a:endParaRPr>
          </a:p>
          <a:p>
            <a:pPr marL="635000" lvl="1" indent="-285750">
              <a:lnSpc>
                <a:spcPct val="150000"/>
              </a:lnSpc>
              <a:buSzPts val="1500"/>
            </a:pPr>
            <a:r>
              <a:rPr lang="en" sz="1600" dirty="0">
                <a:latin typeface="Times New Roman" panose="02020603050405020304" pitchFamily="18" charset="0"/>
                <a:cs typeface="Times New Roman" panose="02020603050405020304" pitchFamily="18" charset="0"/>
              </a:rPr>
              <a:t>A reference for people who are interested in predicting the game.</a:t>
            </a:r>
            <a:endParaRPr sz="1600" dirty="0">
              <a:latin typeface="Times New Roman" panose="02020603050405020304" pitchFamily="18" charset="0"/>
              <a:cs typeface="Times New Roman" panose="02020603050405020304" pitchFamily="18" charset="0"/>
            </a:endParaRPr>
          </a:p>
          <a:p>
            <a:pPr marL="635000" lvl="1" indent="-285750">
              <a:lnSpc>
                <a:spcPct val="150000"/>
              </a:lnSpc>
              <a:buSzPts val="1500"/>
            </a:pPr>
            <a:r>
              <a:rPr lang="en" sz="1600" dirty="0">
                <a:latin typeface="Times New Roman" panose="02020603050405020304" pitchFamily="18" charset="0"/>
                <a:cs typeface="Times New Roman" panose="02020603050405020304" pitchFamily="18" charset="0"/>
              </a:rPr>
              <a:t>Used by NCAA teams to make improvement for their performance.</a:t>
            </a:r>
            <a:endParaRPr sz="1600" dirty="0">
              <a:latin typeface="Times New Roman" panose="02020603050405020304" pitchFamily="18" charset="0"/>
              <a:cs typeface="Times New Roman" panose="02020603050405020304" pitchFamily="18" charset="0"/>
            </a:endParaRPr>
          </a:p>
          <a:p>
            <a:pPr marL="635000" lvl="1" indent="-285750">
              <a:lnSpc>
                <a:spcPct val="150000"/>
              </a:lnSpc>
              <a:buSzPts val="1500"/>
            </a:pPr>
            <a:r>
              <a:rPr lang="en" sz="1600" dirty="0">
                <a:latin typeface="Times New Roman" panose="02020603050405020304" pitchFamily="18" charset="0"/>
                <a:cs typeface="Times New Roman" panose="02020603050405020304" pitchFamily="18" charset="0"/>
              </a:rPr>
              <a:t>Used by NCAA to adjust their marketing strategies such as ticket price sales.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878443" y="336161"/>
            <a:ext cx="7886700" cy="99417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r>
              <a:rPr lang="en" sz="3200" dirty="0">
                <a:latin typeface="Times New Roman" panose="02020603050405020304" pitchFamily="18" charset="0"/>
                <a:cs typeface="Times New Roman" panose="02020603050405020304" pitchFamily="18" charset="0"/>
              </a:rPr>
              <a:t>Methodology Diagram</a:t>
            </a:r>
            <a:endParaRPr sz="3200" dirty="0">
              <a:latin typeface="Times New Roman" panose="02020603050405020304" pitchFamily="18" charset="0"/>
              <a:cs typeface="Times New Roman" panose="02020603050405020304" pitchFamily="18" charset="0"/>
            </a:endParaRPr>
          </a:p>
        </p:txBody>
      </p:sp>
      <p:grpSp>
        <p:nvGrpSpPr>
          <p:cNvPr id="181" name="Google Shape;181;p31"/>
          <p:cNvGrpSpPr/>
          <p:nvPr/>
        </p:nvGrpSpPr>
        <p:grpSpPr>
          <a:xfrm>
            <a:off x="628650" y="1092607"/>
            <a:ext cx="7886700" cy="3897866"/>
            <a:chOff x="0" y="-48583"/>
            <a:chExt cx="10515600" cy="5197154"/>
          </a:xfrm>
        </p:grpSpPr>
        <p:sp>
          <p:nvSpPr>
            <p:cNvPr id="182" name="Google Shape;182;p31"/>
            <p:cNvSpPr/>
            <p:nvPr/>
          </p:nvSpPr>
          <p:spPr>
            <a:xfrm>
              <a:off x="0" y="1197088"/>
              <a:ext cx="10515600" cy="1740535"/>
            </a:xfrm>
            <a:prstGeom prst="notchedRightArrow">
              <a:avLst>
                <a:gd name="adj1" fmla="val 50000"/>
                <a:gd name="adj2" fmla="val 50000"/>
              </a:avLst>
            </a:prstGeom>
            <a:solidFill>
              <a:srgbClr val="F7D5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183" name="Google Shape;183;p31"/>
            <p:cNvSpPr/>
            <p:nvPr/>
          </p:nvSpPr>
          <p:spPr>
            <a:xfrm>
              <a:off x="4159" y="0"/>
              <a:ext cx="1818408" cy="1740535"/>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4" name="Google Shape;184;p31"/>
            <p:cNvSpPr txBox="1"/>
            <p:nvPr/>
          </p:nvSpPr>
          <p:spPr>
            <a:xfrm>
              <a:off x="221725" y="-48583"/>
              <a:ext cx="1818408" cy="1740534"/>
            </a:xfrm>
            <a:prstGeom prst="rect">
              <a:avLst/>
            </a:prstGeom>
            <a:noFill/>
            <a:ln>
              <a:noFill/>
            </a:ln>
          </p:spPr>
          <p:txBody>
            <a:bodyPr spcFirstLastPara="1" wrap="square" lIns="106675" tIns="106675" rIns="106675" bIns="106675" anchor="b" anchorCtr="1">
              <a:noAutofit/>
            </a:bodyPr>
            <a:lstStyle/>
            <a:p>
              <a:pPr marL="0" marR="0" lvl="0" indent="0" algn="l" rtl="0">
                <a:lnSpc>
                  <a:spcPct val="90000"/>
                </a:lnSpc>
                <a:spcBef>
                  <a:spcPts val="0"/>
                </a:spcBef>
                <a:spcAft>
                  <a:spcPts val="0"/>
                </a:spcAft>
                <a:buClr>
                  <a:schemeClr val="dk1"/>
                </a:buClr>
                <a:buSzPts val="1500"/>
                <a:buFont typeface="Calibri"/>
                <a:buNone/>
              </a:pPr>
              <a:r>
                <a:rPr lang="en" sz="15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Data Preprocessing</a:t>
              </a:r>
              <a:endParaRPr sz="1100" dirty="0">
                <a:latin typeface="Times New Roman" panose="02020603050405020304" pitchFamily="18" charset="0"/>
                <a:cs typeface="Times New Roman" panose="02020603050405020304" pitchFamily="18" charset="0"/>
              </a:endParaRPr>
            </a:p>
            <a:p>
              <a:pPr marL="127000" marR="0" lvl="1" indent="-127000" algn="l" rtl="0">
                <a:lnSpc>
                  <a:spcPct val="90000"/>
                </a:lnSpc>
                <a:spcBef>
                  <a:spcPts val="500"/>
                </a:spcBef>
                <a:spcAft>
                  <a:spcPts val="0"/>
                </a:spcAft>
                <a:buClr>
                  <a:schemeClr val="dk1"/>
                </a:buClr>
                <a:buSzPts val="1200"/>
                <a:buFont typeface="Arial"/>
                <a:buChar char="•"/>
              </a:pPr>
              <a:r>
                <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Derived new variables</a:t>
              </a:r>
              <a:endParaRPr sz="1100" dirty="0">
                <a:latin typeface="Times New Roman" panose="02020603050405020304" pitchFamily="18" charset="0"/>
                <a:cs typeface="Times New Roman" panose="02020603050405020304" pitchFamily="18" charset="0"/>
              </a:endParaRPr>
            </a:p>
            <a:p>
              <a:pPr marL="127000" marR="0" lvl="1" indent="-127000" algn="l" rtl="0">
                <a:lnSpc>
                  <a:spcPct val="90000"/>
                </a:lnSpc>
                <a:spcBef>
                  <a:spcPts val="200"/>
                </a:spcBef>
                <a:spcAft>
                  <a:spcPts val="0"/>
                </a:spcAft>
                <a:buClr>
                  <a:schemeClr val="dk1"/>
                </a:buClr>
                <a:buSzPts val="1200"/>
                <a:buFont typeface="Arial"/>
                <a:buChar char="•"/>
              </a:pPr>
              <a:r>
                <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Data Split</a:t>
              </a:r>
              <a:endParaRPr sz="1100" dirty="0">
                <a:latin typeface="Times New Roman" panose="02020603050405020304" pitchFamily="18" charset="0"/>
                <a:cs typeface="Times New Roman" panose="02020603050405020304" pitchFamily="18" charset="0"/>
              </a:endParaRPr>
            </a:p>
          </p:txBody>
        </p:sp>
        <p:sp>
          <p:nvSpPr>
            <p:cNvPr id="185" name="Google Shape;185;p31"/>
            <p:cNvSpPr/>
            <p:nvPr/>
          </p:nvSpPr>
          <p:spPr>
            <a:xfrm>
              <a:off x="695796" y="1875240"/>
              <a:ext cx="435133" cy="435133"/>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6" name="Google Shape;186;p31"/>
            <p:cNvSpPr/>
            <p:nvPr/>
          </p:nvSpPr>
          <p:spPr>
            <a:xfrm>
              <a:off x="1913487" y="2610802"/>
              <a:ext cx="1818408" cy="1740535"/>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7" name="Google Shape;187;p31"/>
            <p:cNvSpPr txBox="1"/>
            <p:nvPr/>
          </p:nvSpPr>
          <p:spPr>
            <a:xfrm>
              <a:off x="3131177" y="109664"/>
              <a:ext cx="1818408" cy="1740536"/>
            </a:xfrm>
            <a:prstGeom prst="rect">
              <a:avLst/>
            </a:prstGeom>
            <a:noFill/>
            <a:ln>
              <a:noFill/>
            </a:ln>
          </p:spPr>
          <p:txBody>
            <a:bodyPr spcFirstLastPara="1" wrap="square" lIns="106675" tIns="106675" rIns="106675" bIns="106675" anchor="t" anchorCtr="1">
              <a:noAutofit/>
            </a:bodyPr>
            <a:lstStyle/>
            <a:p>
              <a:pPr marL="0" marR="0" lvl="0" indent="0" algn="l" rtl="0">
                <a:lnSpc>
                  <a:spcPct val="90000"/>
                </a:lnSpc>
                <a:spcBef>
                  <a:spcPts val="0"/>
                </a:spcBef>
                <a:spcAft>
                  <a:spcPts val="0"/>
                </a:spcAft>
                <a:buClr>
                  <a:schemeClr val="dk1"/>
                </a:buClr>
                <a:buSzPts val="1500"/>
                <a:buFont typeface="Calibri"/>
                <a:buNone/>
              </a:pPr>
              <a:r>
                <a:rPr lang="en" sz="15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Variables Selection</a:t>
              </a:r>
              <a:endParaRPr sz="1100" dirty="0">
                <a:latin typeface="Times New Roman" panose="02020603050405020304" pitchFamily="18" charset="0"/>
                <a:cs typeface="Times New Roman" panose="02020603050405020304" pitchFamily="18" charset="0"/>
              </a:endParaRPr>
            </a:p>
            <a:p>
              <a:pPr marL="171450" marR="0" lvl="1" indent="-171450" algn="l" rtl="0">
                <a:lnSpc>
                  <a:spcPct val="90000"/>
                </a:lnSpc>
                <a:spcBef>
                  <a:spcPts val="500"/>
                </a:spcBef>
                <a:spcAft>
                  <a:spcPts val="0"/>
                </a:spcAft>
                <a:buClr>
                  <a:schemeClr val="dk1"/>
                </a:buClr>
                <a:buSzPts val="1200"/>
                <a:buFont typeface="Arial" panose="020B0604020202020204" pitchFamily="34" charset="0"/>
                <a:buChar char="•"/>
              </a:pPr>
              <a:r>
                <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Forward Selection Procedures</a:t>
              </a:r>
              <a:endParaRPr sz="1100" dirty="0">
                <a:latin typeface="Times New Roman" panose="02020603050405020304" pitchFamily="18" charset="0"/>
                <a:cs typeface="Times New Roman" panose="02020603050405020304" pitchFamily="18" charset="0"/>
              </a:endParaRPr>
            </a:p>
          </p:txBody>
        </p:sp>
        <p:sp>
          <p:nvSpPr>
            <p:cNvPr id="188" name="Google Shape;188;p31"/>
            <p:cNvSpPr/>
            <p:nvPr/>
          </p:nvSpPr>
          <p:spPr>
            <a:xfrm>
              <a:off x="2314371" y="1875240"/>
              <a:ext cx="435133" cy="435133"/>
            </a:xfrm>
            <a:prstGeom prst="ellipse">
              <a:avLst/>
            </a:prstGeom>
            <a:solidFill>
              <a:srgbClr val="D77850"/>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89" name="Google Shape;189;p31"/>
            <p:cNvSpPr/>
            <p:nvPr/>
          </p:nvSpPr>
          <p:spPr>
            <a:xfrm>
              <a:off x="3822815" y="0"/>
              <a:ext cx="1818408" cy="1740535"/>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0" name="Google Shape;190;p31"/>
            <p:cNvSpPr txBox="1"/>
            <p:nvPr/>
          </p:nvSpPr>
          <p:spPr>
            <a:xfrm>
              <a:off x="1822567" y="2710105"/>
              <a:ext cx="1818408" cy="1121341"/>
            </a:xfrm>
            <a:prstGeom prst="rect">
              <a:avLst/>
            </a:prstGeom>
            <a:noFill/>
            <a:ln>
              <a:noFill/>
            </a:ln>
          </p:spPr>
          <p:txBody>
            <a:bodyPr spcFirstLastPara="1" wrap="square" lIns="106675" tIns="106675" rIns="106675" bIns="106675" anchor="b" anchorCtr="0">
              <a:noAutofit/>
            </a:bodyPr>
            <a:lstStyle/>
            <a:p>
              <a:pPr marL="0" marR="0" lvl="0" indent="0" rtl="0">
                <a:lnSpc>
                  <a:spcPct val="90000"/>
                </a:lnSpc>
                <a:spcBef>
                  <a:spcPts val="0"/>
                </a:spcBef>
                <a:spcAft>
                  <a:spcPts val="0"/>
                </a:spcAft>
                <a:buClr>
                  <a:schemeClr val="dk1"/>
                </a:buClr>
                <a:buSzPts val="1500"/>
                <a:buFont typeface="Calibri"/>
                <a:buNone/>
              </a:pPr>
              <a:r>
                <a:rPr lang="en" sz="15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Exploratory Analysis</a:t>
              </a:r>
            </a:p>
            <a:p>
              <a:pPr marL="127000" lvl="4" indent="-127000">
                <a:lnSpc>
                  <a:spcPct val="90000"/>
                </a:lnSpc>
                <a:spcBef>
                  <a:spcPts val="500"/>
                </a:spcBef>
                <a:buSzPts val="1200"/>
                <a:buFont typeface="Arial"/>
                <a:buChar char="•"/>
              </a:pPr>
              <a:r>
                <a:rPr lang="en-US" sz="1200" dirty="0">
                  <a:latin typeface="Times New Roman" panose="02020603050405020304" pitchFamily="18" charset="0"/>
                  <a:cs typeface="Times New Roman" panose="02020603050405020304" pitchFamily="18" charset="0"/>
                  <a:sym typeface="Calibri"/>
                </a:rPr>
                <a:t>Visualization</a:t>
              </a:r>
              <a:endParaRPr lang="en-US" sz="1100" dirty="0">
                <a:latin typeface="Times New Roman" panose="02020603050405020304" pitchFamily="18" charset="0"/>
                <a:cs typeface="Times New Roman" panose="02020603050405020304" pitchFamily="18" charset="0"/>
              </a:endParaRPr>
            </a:p>
            <a:p>
              <a:pPr marL="0" marR="0" lvl="0" indent="0" rtl="0">
                <a:lnSpc>
                  <a:spcPct val="90000"/>
                </a:lnSpc>
                <a:spcBef>
                  <a:spcPts val="0"/>
                </a:spcBef>
                <a:spcAft>
                  <a:spcPts val="0"/>
                </a:spcAft>
                <a:buClr>
                  <a:schemeClr val="dk1"/>
                </a:buClr>
                <a:buSzPts val="1500"/>
                <a:buFont typeface="Calibri"/>
                <a:buNone/>
              </a:pPr>
              <a:endParaRPr sz="1100" dirty="0">
                <a:latin typeface="Times New Roman" panose="02020603050405020304" pitchFamily="18" charset="0"/>
                <a:cs typeface="Times New Roman" panose="02020603050405020304" pitchFamily="18" charset="0"/>
              </a:endParaRPr>
            </a:p>
          </p:txBody>
        </p:sp>
        <p:sp>
          <p:nvSpPr>
            <p:cNvPr id="191" name="Google Shape;191;p31"/>
            <p:cNvSpPr/>
            <p:nvPr/>
          </p:nvSpPr>
          <p:spPr>
            <a:xfrm>
              <a:off x="3871696" y="1873756"/>
              <a:ext cx="435133" cy="435133"/>
            </a:xfrm>
            <a:prstGeom prst="ellipse">
              <a:avLst/>
            </a:prstGeom>
            <a:solidFill>
              <a:srgbClr val="C47F6E"/>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2" name="Google Shape;192;p31"/>
            <p:cNvSpPr/>
            <p:nvPr/>
          </p:nvSpPr>
          <p:spPr>
            <a:xfrm>
              <a:off x="5732144" y="2610802"/>
              <a:ext cx="1818408" cy="1740535"/>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3" name="Google Shape;193;p31"/>
            <p:cNvSpPr txBox="1"/>
            <p:nvPr/>
          </p:nvSpPr>
          <p:spPr>
            <a:xfrm>
              <a:off x="4676645" y="2514319"/>
              <a:ext cx="2349276" cy="2634252"/>
            </a:xfrm>
            <a:prstGeom prst="rect">
              <a:avLst/>
            </a:prstGeom>
            <a:noFill/>
            <a:ln>
              <a:noFill/>
            </a:ln>
          </p:spPr>
          <p:txBody>
            <a:bodyPr spcFirstLastPara="1" wrap="square" lIns="106675" tIns="106675" rIns="106675" bIns="106675" anchor="t" anchorCtr="1">
              <a:noAutofit/>
            </a:bodyPr>
            <a:lstStyle/>
            <a:p>
              <a:pPr marL="0" marR="0" lvl="0" indent="0" algn="l" rtl="0">
                <a:lnSpc>
                  <a:spcPct val="90000"/>
                </a:lnSpc>
                <a:spcBef>
                  <a:spcPts val="0"/>
                </a:spcBef>
                <a:spcAft>
                  <a:spcPts val="0"/>
                </a:spcAft>
                <a:buClr>
                  <a:schemeClr val="dk1"/>
                </a:buClr>
                <a:buSzPts val="1500"/>
                <a:buFont typeface="Calibri"/>
                <a:buNone/>
              </a:pPr>
              <a:r>
                <a:rPr lang="en" sz="15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Prediction</a:t>
              </a:r>
            </a:p>
            <a:p>
              <a:pPr marL="0" marR="0" lvl="0" indent="0" algn="l" rtl="0">
                <a:lnSpc>
                  <a:spcPct val="90000"/>
                </a:lnSpc>
                <a:spcBef>
                  <a:spcPts val="0"/>
                </a:spcBef>
                <a:spcAft>
                  <a:spcPts val="0"/>
                </a:spcAft>
                <a:buClr>
                  <a:schemeClr val="dk1"/>
                </a:buClr>
                <a:buSzPts val="1500"/>
                <a:buFont typeface="Calibri"/>
                <a:buNone/>
              </a:pPr>
              <a:r>
                <a:rPr lang="en" sz="15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Model Building</a:t>
              </a:r>
            </a:p>
            <a:p>
              <a:pPr marL="127000" lvl="1" indent="-127000">
                <a:lnSpc>
                  <a:spcPct val="90000"/>
                </a:lnSpc>
                <a:spcBef>
                  <a:spcPts val="500"/>
                </a:spcBef>
                <a:buSzPts val="1200"/>
                <a:buFont typeface="Arial"/>
                <a:buChar char="•"/>
              </a:pPr>
              <a:r>
                <a:rPr lang="en-US" sz="1200" dirty="0">
                  <a:latin typeface="Times New Roman" panose="02020603050405020304" pitchFamily="18" charset="0"/>
                  <a:cs typeface="Times New Roman" panose="02020603050405020304" pitchFamily="18" charset="0"/>
                  <a:sym typeface="Calibri"/>
                </a:rPr>
                <a:t>Logistic regression</a:t>
              </a:r>
            </a:p>
            <a:p>
              <a:pPr marL="127000" lvl="1" indent="-127000">
                <a:lnSpc>
                  <a:spcPct val="90000"/>
                </a:lnSpc>
                <a:spcBef>
                  <a:spcPts val="200"/>
                </a:spcBef>
                <a:buSzPts val="1200"/>
                <a:buFont typeface="Arial"/>
                <a:buChar char="•"/>
              </a:pPr>
              <a:r>
                <a:rPr lang="en-US" sz="1200" dirty="0">
                  <a:latin typeface="Times New Roman" panose="02020603050405020304" pitchFamily="18" charset="0"/>
                  <a:cs typeface="Times New Roman" panose="02020603050405020304" pitchFamily="18" charset="0"/>
                  <a:sym typeface="Calibri"/>
                </a:rPr>
                <a:t>Random forest</a:t>
              </a:r>
            </a:p>
            <a:p>
              <a:pPr marL="127000" lvl="1" indent="-127000">
                <a:lnSpc>
                  <a:spcPct val="90000"/>
                </a:lnSpc>
                <a:spcBef>
                  <a:spcPts val="200"/>
                </a:spcBef>
                <a:buSzPts val="1200"/>
                <a:buFont typeface="Arial"/>
                <a:buChar char="•"/>
              </a:pPr>
              <a:r>
                <a:rPr lang="en-US" sz="1200" dirty="0">
                  <a:latin typeface="Times New Roman" panose="02020603050405020304" pitchFamily="18" charset="0"/>
                  <a:cs typeface="Times New Roman" panose="02020603050405020304" pitchFamily="18" charset="0"/>
                </a:rPr>
                <a:t>Linear discriminant analysis (LDA)</a:t>
              </a:r>
            </a:p>
            <a:p>
              <a:pPr marL="127000" lvl="1" indent="-127000">
                <a:lnSpc>
                  <a:spcPct val="90000"/>
                </a:lnSpc>
                <a:spcBef>
                  <a:spcPts val="200"/>
                </a:spcBef>
                <a:buSzPts val="1200"/>
                <a:buFont typeface="Arial"/>
                <a:buChar char="•"/>
              </a:pPr>
              <a:r>
                <a:rPr lang="en-US" sz="1200" dirty="0">
                  <a:latin typeface="Times New Roman" panose="02020603050405020304" pitchFamily="18" charset="0"/>
                  <a:cs typeface="Times New Roman" panose="02020603050405020304" pitchFamily="18" charset="0"/>
                </a:rPr>
                <a:t>Quadratic discriminant analysis (QDA)</a:t>
              </a:r>
            </a:p>
            <a:p>
              <a:pPr marL="127000" lvl="1" indent="-127000">
                <a:lnSpc>
                  <a:spcPct val="90000"/>
                </a:lnSpc>
                <a:spcBef>
                  <a:spcPts val="200"/>
                </a:spcBef>
                <a:buSzPts val="1200"/>
                <a:buFont typeface="Arial"/>
                <a:buChar char="•"/>
              </a:pPr>
              <a:r>
                <a:rPr lang="en-US" sz="1200" dirty="0">
                  <a:latin typeface="Times New Roman" panose="02020603050405020304" pitchFamily="18" charset="0"/>
                  <a:cs typeface="Times New Roman" panose="02020603050405020304" pitchFamily="18" charset="0"/>
                </a:rPr>
                <a:t>Support vector machine (SVM)</a:t>
              </a:r>
            </a:p>
            <a:p>
              <a:pPr marL="0" marR="0" lvl="0" indent="0" algn="l" rtl="0">
                <a:lnSpc>
                  <a:spcPct val="90000"/>
                </a:lnSpc>
                <a:spcBef>
                  <a:spcPts val="0"/>
                </a:spcBef>
                <a:spcAft>
                  <a:spcPts val="0"/>
                </a:spcAft>
                <a:buClr>
                  <a:schemeClr val="dk1"/>
                </a:buClr>
                <a:buSzPts val="1500"/>
                <a:buFont typeface="Calibri"/>
                <a:buNone/>
              </a:pPr>
              <a:endParaRPr sz="1100" dirty="0">
                <a:latin typeface="Times New Roman" panose="02020603050405020304" pitchFamily="18" charset="0"/>
                <a:cs typeface="Times New Roman" panose="02020603050405020304" pitchFamily="18" charset="0"/>
              </a:endParaRPr>
            </a:p>
            <a:p>
              <a:pPr marL="127000" marR="0" lvl="1" indent="-127000" algn="l" rtl="0">
                <a:lnSpc>
                  <a:spcPct val="90000"/>
                </a:lnSpc>
                <a:spcBef>
                  <a:spcPts val="500"/>
                </a:spcBef>
                <a:spcAft>
                  <a:spcPts val="0"/>
                </a:spcAft>
                <a:buClr>
                  <a:schemeClr val="dk1"/>
                </a:buClr>
                <a:buSzPts val="1200"/>
                <a:buFont typeface="Calibri"/>
                <a:buChar char="•"/>
              </a:pPr>
              <a:endPar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4" name="Google Shape;194;p31"/>
            <p:cNvSpPr/>
            <p:nvPr/>
          </p:nvSpPr>
          <p:spPr>
            <a:xfrm>
              <a:off x="5443043" y="1866405"/>
              <a:ext cx="435133" cy="435133"/>
            </a:xfrm>
            <a:prstGeom prst="ellipse">
              <a:avLst/>
            </a:prstGeom>
            <a:solidFill>
              <a:srgbClr val="B38E8A"/>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195" name="Google Shape;195;p31"/>
            <p:cNvSpPr/>
            <p:nvPr/>
          </p:nvSpPr>
          <p:spPr>
            <a:xfrm>
              <a:off x="7641472" y="0"/>
              <a:ext cx="1818408" cy="1740535"/>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6" name="Google Shape;196;p31"/>
            <p:cNvSpPr txBox="1"/>
            <p:nvPr/>
          </p:nvSpPr>
          <p:spPr>
            <a:xfrm>
              <a:off x="6334284" y="-45414"/>
              <a:ext cx="1818408" cy="1740535"/>
            </a:xfrm>
            <a:prstGeom prst="rect">
              <a:avLst/>
            </a:prstGeom>
            <a:noFill/>
            <a:ln>
              <a:noFill/>
            </a:ln>
          </p:spPr>
          <p:txBody>
            <a:bodyPr spcFirstLastPara="1" wrap="square" lIns="106675" tIns="106675" rIns="106675" bIns="106675" anchor="b" anchorCtr="1">
              <a:noAutofit/>
            </a:bodyPr>
            <a:lstStyle/>
            <a:p>
              <a:pPr marL="0" marR="0" lvl="0" indent="0" algn="l" rtl="0">
                <a:lnSpc>
                  <a:spcPct val="90000"/>
                </a:lnSpc>
                <a:spcBef>
                  <a:spcPts val="0"/>
                </a:spcBef>
                <a:spcAft>
                  <a:spcPts val="0"/>
                </a:spcAft>
                <a:buClr>
                  <a:schemeClr val="dk1"/>
                </a:buClr>
                <a:buSzPts val="1500"/>
                <a:buFont typeface="Calibri"/>
                <a:buNone/>
              </a:pPr>
              <a:r>
                <a:rPr lang="en" sz="1500" b="1" dirty="0">
                  <a:solidFill>
                    <a:schemeClr val="dk1"/>
                  </a:solidFill>
                  <a:latin typeface="Times New Roman" panose="02020603050405020304" pitchFamily="18" charset="0"/>
                  <a:ea typeface="Calibri"/>
                  <a:cs typeface="Times New Roman" panose="02020603050405020304" pitchFamily="18" charset="0"/>
                  <a:sym typeface="Calibri"/>
                </a:rPr>
                <a:t>Prediction</a:t>
              </a:r>
            </a:p>
            <a:p>
              <a:pPr marL="0" marR="0" lvl="0" indent="0" algn="l" rtl="0">
                <a:lnSpc>
                  <a:spcPct val="90000"/>
                </a:lnSpc>
                <a:spcBef>
                  <a:spcPts val="0"/>
                </a:spcBef>
                <a:spcAft>
                  <a:spcPts val="0"/>
                </a:spcAft>
                <a:buClr>
                  <a:schemeClr val="dk1"/>
                </a:buClr>
                <a:buSzPts val="1500"/>
                <a:buFont typeface="Calibri"/>
                <a:buNone/>
              </a:pPr>
              <a:r>
                <a:rPr lang="en" sz="15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Model Evaluation</a:t>
              </a:r>
              <a:endParaRPr sz="1100" dirty="0">
                <a:latin typeface="Times New Roman" panose="02020603050405020304" pitchFamily="18" charset="0"/>
                <a:cs typeface="Times New Roman" panose="02020603050405020304" pitchFamily="18" charset="0"/>
              </a:endParaRPr>
            </a:p>
            <a:p>
              <a:pPr marL="171450" marR="0" lvl="1" indent="-171450" algn="l" rtl="0">
                <a:lnSpc>
                  <a:spcPct val="90000"/>
                </a:lnSpc>
                <a:spcBef>
                  <a:spcPts val="500"/>
                </a:spcBef>
                <a:spcAft>
                  <a:spcPts val="0"/>
                </a:spcAft>
                <a:buClr>
                  <a:schemeClr val="dk1"/>
                </a:buClr>
                <a:buSzPts val="1200"/>
                <a:buFont typeface="Arial" panose="020B0604020202020204" pitchFamily="34" charset="0"/>
                <a:buChar char="•"/>
              </a:pPr>
              <a:r>
                <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Log loss</a:t>
              </a:r>
            </a:p>
            <a:p>
              <a:pPr marL="171450" marR="0" lvl="1" indent="-171450" algn="l" rtl="0">
                <a:lnSpc>
                  <a:spcPct val="90000"/>
                </a:lnSpc>
                <a:spcAft>
                  <a:spcPts val="0"/>
                </a:spcAft>
                <a:buClr>
                  <a:schemeClr val="dk1"/>
                </a:buClr>
                <a:buSzPts val="1200"/>
                <a:buFont typeface="Arial" panose="020B0604020202020204" pitchFamily="34" charset="0"/>
                <a:buChar char="•"/>
              </a:pPr>
              <a:r>
                <a:rPr lang="en" sz="1200" dirty="0">
                  <a:solidFill>
                    <a:schemeClr val="dk1"/>
                  </a:solidFill>
                  <a:latin typeface="Times New Roman" panose="02020603050405020304" pitchFamily="18" charset="0"/>
                  <a:ea typeface="Calibri"/>
                  <a:cs typeface="Times New Roman" panose="02020603050405020304" pitchFamily="18" charset="0"/>
                  <a:sym typeface="Calibri"/>
                </a:rPr>
                <a:t>Accuracy</a:t>
              </a:r>
              <a:endParaRPr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7" name="Google Shape;197;p31"/>
            <p:cNvSpPr/>
            <p:nvPr/>
          </p:nvSpPr>
          <p:spPr>
            <a:xfrm>
              <a:off x="7025921" y="1875240"/>
              <a:ext cx="435133" cy="435133"/>
            </a:xfrm>
            <a:prstGeom prst="ellipse">
              <a:avLst/>
            </a:prstGeom>
            <a:solidFill>
              <a:srgbClr val="A4A4A4"/>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grpSp>
      <p:sp>
        <p:nvSpPr>
          <p:cNvPr id="20" name="Google Shape;174;p30">
            <a:extLst>
              <a:ext uri="{FF2B5EF4-FFF2-40B4-BE49-F238E27FC236}">
                <a16:creationId xmlns:a16="http://schemas.microsoft.com/office/drawing/2014/main" id="{2654F6F0-8D91-EC4B-92A7-024AAAD50AE3}"/>
              </a:ext>
            </a:extLst>
          </p:cNvPr>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21" name="Google Shape;188;p31">
            <a:extLst>
              <a:ext uri="{FF2B5EF4-FFF2-40B4-BE49-F238E27FC236}">
                <a16:creationId xmlns:a16="http://schemas.microsoft.com/office/drawing/2014/main" id="{A81F8ECD-39B1-F845-A32D-A0C5401308AB}"/>
              </a:ext>
            </a:extLst>
          </p:cNvPr>
          <p:cNvSpPr/>
          <p:nvPr/>
        </p:nvSpPr>
        <p:spPr>
          <a:xfrm>
            <a:off x="7130455" y="2536081"/>
            <a:ext cx="326350" cy="326350"/>
          </a:xfrm>
          <a:prstGeom prst="ellipse">
            <a:avLst/>
          </a:prstGeom>
          <a:solidFill>
            <a:schemeClr val="bg2">
              <a:lumMod val="60000"/>
              <a:lumOff val="40000"/>
            </a:schemeClr>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solidFill>
                <a:srgbClr val="FFFF00"/>
              </a:solidFill>
            </a:endParaRPr>
          </a:p>
        </p:txBody>
      </p:sp>
      <p:sp>
        <p:nvSpPr>
          <p:cNvPr id="22" name="Google Shape;196;p31">
            <a:extLst>
              <a:ext uri="{FF2B5EF4-FFF2-40B4-BE49-F238E27FC236}">
                <a16:creationId xmlns:a16="http://schemas.microsoft.com/office/drawing/2014/main" id="{951DC334-4C12-FF4E-BB6E-09BB95F94E31}"/>
              </a:ext>
            </a:extLst>
          </p:cNvPr>
          <p:cNvSpPr txBox="1"/>
          <p:nvPr/>
        </p:nvSpPr>
        <p:spPr>
          <a:xfrm>
            <a:off x="6593948" y="2781196"/>
            <a:ext cx="1363806" cy="1305401"/>
          </a:xfrm>
          <a:prstGeom prst="rect">
            <a:avLst/>
          </a:prstGeom>
          <a:noFill/>
          <a:ln>
            <a:noFill/>
          </a:ln>
        </p:spPr>
        <p:txBody>
          <a:bodyPr spcFirstLastPara="1" wrap="square" lIns="106675" tIns="106675" rIns="106675" bIns="106675" anchor="b" anchorCtr="1">
            <a:noAutofit/>
          </a:bodyPr>
          <a:lstStyle/>
          <a:p>
            <a:pPr marL="0" marR="0" lvl="0" indent="0" algn="l" rtl="0">
              <a:lnSpc>
                <a:spcPct val="90000"/>
              </a:lnSpc>
              <a:spcBef>
                <a:spcPts val="0"/>
              </a:spcBef>
              <a:spcAft>
                <a:spcPts val="0"/>
              </a:spcAft>
              <a:buClr>
                <a:schemeClr val="dk1"/>
              </a:buClr>
              <a:buSzPts val="1500"/>
              <a:buFont typeface="Calibri"/>
              <a:buNone/>
            </a:pPr>
            <a:r>
              <a:rPr lang="en-US" sz="1500" b="1" dirty="0">
                <a:solidFill>
                  <a:schemeClr val="dk1"/>
                </a:solidFill>
                <a:latin typeface="Times New Roman" panose="02020603050405020304" pitchFamily="18" charset="0"/>
                <a:ea typeface="Calibri"/>
                <a:cs typeface="Times New Roman" panose="02020603050405020304" pitchFamily="18" charset="0"/>
                <a:sym typeface="Calibri"/>
              </a:rPr>
              <a:t>Analysis Based on Prediction</a:t>
            </a:r>
            <a:endParaRPr sz="1100" dirty="0">
              <a:latin typeface="Times New Roman" panose="02020603050405020304" pitchFamily="18" charset="0"/>
              <a:cs typeface="Times New Roman" panose="02020603050405020304" pitchFamily="18" charset="0"/>
            </a:endParaRPr>
          </a:p>
          <a:p>
            <a:pPr marL="171450" marR="0" lvl="1" indent="-171450" algn="l" rtl="0">
              <a:lnSpc>
                <a:spcPct val="90000"/>
              </a:lnSpc>
              <a:spcBef>
                <a:spcPts val="500"/>
              </a:spcBef>
              <a:spcAft>
                <a:spcPts val="0"/>
              </a:spcAft>
              <a:buClr>
                <a:schemeClr val="dk1"/>
              </a:buClr>
              <a:buSzPts val="1200"/>
              <a:buFont typeface="Arial" panose="020B0604020202020204" pitchFamily="34" charset="0"/>
              <a:buChar char="•"/>
            </a:pPr>
            <a:r>
              <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Visualization</a:t>
            </a:r>
            <a:endParaRPr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173" name="Google Shape;173;p30"/>
          <p:cNvSpPr txBox="1">
            <a:spLocks noGrp="1"/>
          </p:cNvSpPr>
          <p:nvPr>
            <p:ph type="title"/>
          </p:nvPr>
        </p:nvSpPr>
        <p:spPr>
          <a:xfrm>
            <a:off x="836676" y="411480"/>
            <a:ext cx="7626096" cy="88468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200" dirty="0">
                <a:latin typeface="Times New Roman" panose="02020603050405020304" pitchFamily="18" charset="0"/>
                <a:cs typeface="Times New Roman" panose="02020603050405020304" pitchFamily="18" charset="0"/>
              </a:rPr>
              <a:t>Data Preprocessing</a:t>
            </a:r>
            <a:endParaRPr sz="1200" dirty="0">
              <a:latin typeface="Times New Roman" panose="02020603050405020304" pitchFamily="18" charset="0"/>
              <a:cs typeface="Times New Roman" panose="02020603050405020304" pitchFamily="18" charset="0"/>
            </a:endParaRPr>
          </a:p>
        </p:txBody>
      </p:sp>
      <p:sp>
        <p:nvSpPr>
          <p:cNvPr id="174" name="Google Shape;174;p30"/>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175" name="Google Shape;175;p30"/>
          <p:cNvSpPr txBox="1">
            <a:spLocks noGrp="1"/>
          </p:cNvSpPr>
          <p:nvPr>
            <p:ph type="body" idx="1"/>
          </p:nvPr>
        </p:nvSpPr>
        <p:spPr>
          <a:xfrm>
            <a:off x="836676" y="1166856"/>
            <a:ext cx="7626096" cy="3779520"/>
          </a:xfrm>
          <a:prstGeom prst="rect">
            <a:avLst/>
          </a:prstGeom>
          <a:noFill/>
          <a:ln>
            <a:noFill/>
          </a:ln>
        </p:spPr>
        <p:txBody>
          <a:bodyPr spcFirstLastPara="1" wrap="square" lIns="68575" tIns="34275" rIns="68575" bIns="34275" anchor="t" anchorCtr="0">
            <a:noAutofit/>
          </a:bodyPr>
          <a:lstStyle/>
          <a:p>
            <a:pPr marL="0" lvl="0" indent="0">
              <a:spcBef>
                <a:spcPts val="0"/>
              </a:spcBef>
              <a:buSzPts val="1100"/>
              <a:buNone/>
            </a:pPr>
            <a:r>
              <a:rPr lang="en-US" sz="1600" b="1" dirty="0">
                <a:latin typeface="Times New Roman" panose="02020603050405020304" pitchFamily="18" charset="0"/>
                <a:cs typeface="Times New Roman" panose="02020603050405020304" pitchFamily="18" charset="0"/>
              </a:rPr>
              <a:t>Derived Novel Variables </a:t>
            </a:r>
            <a:endParaRPr lang="en-US" sz="1600" dirty="0">
              <a:latin typeface="Times New Roman" panose="02020603050405020304" pitchFamily="18" charset="0"/>
              <a:cs typeface="Times New Roman" panose="02020603050405020304" pitchFamily="18" charset="0"/>
            </a:endParaRPr>
          </a:p>
          <a:p>
            <a:pPr marL="292100" indent="-285750">
              <a:buSzPts val="11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Team’s winning rate – Calculated as ‘wins/(</a:t>
            </a:r>
            <a:r>
              <a:rPr lang="en-US" sz="1600" dirty="0" err="1">
                <a:latin typeface="Times New Roman" panose="02020603050405020304" pitchFamily="18" charset="0"/>
                <a:cs typeface="Times New Roman" panose="02020603050405020304" pitchFamily="18" charset="0"/>
              </a:rPr>
              <a:t>wins+losses</a:t>
            </a:r>
            <a:r>
              <a:rPr lang="en-US" sz="1600" dirty="0">
                <a:latin typeface="Times New Roman" panose="02020603050405020304" pitchFamily="18" charset="0"/>
                <a:cs typeface="Times New Roman" panose="02020603050405020304" pitchFamily="18" charset="0"/>
              </a:rPr>
              <a:t>)’.</a:t>
            </a:r>
          </a:p>
          <a:p>
            <a:pPr marL="292100" indent="-285750">
              <a:buSzPts val="11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Team’s win-loss ratio – Calculated as ‘wins/losses’.</a:t>
            </a:r>
          </a:p>
          <a:p>
            <a:pPr marL="292100" indent="-285750">
              <a:buSzPts val="11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Coach’s winning rate – Calculated as ‘wins/(</a:t>
            </a:r>
            <a:r>
              <a:rPr lang="en-US" sz="1600" dirty="0" err="1">
                <a:latin typeface="Times New Roman" panose="02020603050405020304" pitchFamily="18" charset="0"/>
                <a:cs typeface="Times New Roman" panose="02020603050405020304" pitchFamily="18" charset="0"/>
              </a:rPr>
              <a:t>wins+losses</a:t>
            </a:r>
            <a:r>
              <a:rPr lang="en-US" sz="1600" dirty="0">
                <a:latin typeface="Times New Roman" panose="02020603050405020304" pitchFamily="18" charset="0"/>
                <a:cs typeface="Times New Roman" panose="02020603050405020304" pitchFamily="18" charset="0"/>
              </a:rPr>
              <a:t>)’.</a:t>
            </a:r>
          </a:p>
          <a:p>
            <a:pPr marL="292100" indent="-285750">
              <a:buSzPts val="11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Coach’s win-loss ratio – Calculated as ‘wins/losses’.</a:t>
            </a:r>
          </a:p>
          <a:p>
            <a:pPr marL="292100" indent="-285750">
              <a:buSzPts val="11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Seed Differences – Calculated as ‘strong seed - weak seed’.</a:t>
            </a:r>
          </a:p>
          <a:p>
            <a:pPr marL="292100" indent="-285750">
              <a:buSzPts val="11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Whether team 1 wins – Derived by scores after randomly switch team 1 and team 2.</a:t>
            </a:r>
          </a:p>
          <a:p>
            <a:pPr marL="0" lvl="0" indent="0">
              <a:buSzPts val="1100"/>
              <a:buNone/>
            </a:pPr>
            <a:r>
              <a:rPr lang="en-US" sz="1600" b="1" dirty="0">
                <a:latin typeface="Times New Roman" panose="02020603050405020304" pitchFamily="18" charset="0"/>
                <a:cs typeface="Times New Roman" panose="02020603050405020304" pitchFamily="18" charset="0"/>
              </a:rPr>
              <a:t>Variables Removal</a:t>
            </a:r>
            <a:endParaRPr lang="en-US" sz="1600" dirty="0">
              <a:latin typeface="Times New Roman" panose="02020603050405020304" pitchFamily="18" charset="0"/>
              <a:cs typeface="Times New Roman" panose="02020603050405020304" pitchFamily="18" charset="0"/>
            </a:endParaRPr>
          </a:p>
          <a:p>
            <a:pPr marL="292100" indent="-285750">
              <a:buSzPts val="1100"/>
            </a:pPr>
            <a:r>
              <a:rPr lang="en-US" sz="1600" dirty="0">
                <a:latin typeface="Times New Roman" panose="02020603050405020304" pitchFamily="18" charset="0"/>
                <a:cs typeface="Times New Roman" panose="02020603050405020304" pitchFamily="18" charset="0"/>
              </a:rPr>
              <a:t>Remove two </a:t>
            </a:r>
            <a:r>
              <a:rPr lang="en-US" sz="1600" dirty="0" err="1">
                <a:latin typeface="Times New Roman" panose="02020603050405020304" pitchFamily="18" charset="0"/>
                <a:cs typeface="Times New Roman" panose="02020603050405020304" pitchFamily="18" charset="0"/>
              </a:rPr>
              <a:t>teams’s</a:t>
            </a:r>
            <a:r>
              <a:rPr lang="en-US" sz="1600" dirty="0">
                <a:latin typeface="Times New Roman" panose="02020603050405020304" pitchFamily="18" charset="0"/>
                <a:cs typeface="Times New Roman" panose="02020603050405020304" pitchFamily="18" charset="0"/>
              </a:rPr>
              <a:t> variables in association with wins and losses.</a:t>
            </a:r>
          </a:p>
          <a:p>
            <a:pPr marL="0" lvl="0" indent="0">
              <a:buSzPts val="1100"/>
              <a:buNone/>
            </a:pPr>
            <a:r>
              <a:rPr lang="en-US" sz="1600" b="1" dirty="0">
                <a:latin typeface="Times New Roman" panose="02020603050405020304" pitchFamily="18" charset="0"/>
                <a:cs typeface="Times New Roman" panose="02020603050405020304" pitchFamily="18" charset="0"/>
              </a:rPr>
              <a:t>Split Data (Used in prediction model building)</a:t>
            </a:r>
            <a:endParaRPr lang="en-US" sz="1600" dirty="0">
              <a:latin typeface="Times New Roman" panose="02020603050405020304" pitchFamily="18" charset="0"/>
              <a:cs typeface="Times New Roman" panose="02020603050405020304" pitchFamily="18" charset="0"/>
            </a:endParaRPr>
          </a:p>
          <a:p>
            <a:pPr marL="292100" indent="-285750">
              <a:buSzPts val="1100"/>
            </a:pPr>
            <a:r>
              <a:rPr lang="en-US" sz="1600" dirty="0">
                <a:latin typeface="Times New Roman" panose="02020603050405020304" pitchFamily="18" charset="0"/>
                <a:cs typeface="Times New Roman" panose="02020603050405020304" pitchFamily="18" charset="0"/>
              </a:rPr>
              <a:t>Training Data: 2002 – 2018; Test Data: 2019</a:t>
            </a:r>
          </a:p>
          <a:p>
            <a:pPr marL="292100" indent="-285750">
              <a:buSzPts val="1100"/>
            </a:pPr>
            <a:r>
              <a:rPr lang="en-US" sz="1600" dirty="0">
                <a:latin typeface="Times New Roman" panose="02020603050405020304" pitchFamily="18" charset="0"/>
                <a:cs typeface="Times New Roman" panose="02020603050405020304" pitchFamily="18" charset="0"/>
              </a:rPr>
              <a:t>Data needed prediction: 2020</a:t>
            </a:r>
          </a:p>
          <a:p>
            <a:pPr marL="0" indent="0">
              <a:lnSpc>
                <a:spcPct val="150000"/>
              </a:lnSpc>
              <a:spcBef>
                <a:spcPts val="0"/>
              </a:spcBef>
              <a:buSzPts val="1700"/>
              <a:buNone/>
            </a:pP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30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30"/>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3" name="Google Shape;173;p30"/>
          <p:cNvSpPr txBox="1">
            <a:spLocks noGrp="1"/>
          </p:cNvSpPr>
          <p:nvPr>
            <p:ph type="title"/>
          </p:nvPr>
        </p:nvSpPr>
        <p:spPr>
          <a:xfrm>
            <a:off x="836676" y="411480"/>
            <a:ext cx="7626096" cy="88468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200" dirty="0">
                <a:latin typeface="Times New Roman" panose="02020603050405020304" pitchFamily="18" charset="0"/>
                <a:cs typeface="Times New Roman" panose="02020603050405020304" pitchFamily="18" charset="0"/>
              </a:rPr>
              <a:t>Hypotheses</a:t>
            </a:r>
            <a:endParaRPr sz="1200" dirty="0">
              <a:latin typeface="Times New Roman" panose="02020603050405020304" pitchFamily="18" charset="0"/>
              <a:cs typeface="Times New Roman" panose="02020603050405020304" pitchFamily="18" charset="0"/>
            </a:endParaRPr>
          </a:p>
        </p:txBody>
      </p:sp>
      <p:sp>
        <p:nvSpPr>
          <p:cNvPr id="174" name="Google Shape;174;p30"/>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175" name="Google Shape;175;p30"/>
          <p:cNvSpPr txBox="1">
            <a:spLocks noGrp="1"/>
          </p:cNvSpPr>
          <p:nvPr>
            <p:ph type="body" idx="1"/>
          </p:nvPr>
        </p:nvSpPr>
        <p:spPr>
          <a:xfrm>
            <a:off x="758952" y="1097280"/>
            <a:ext cx="7626096" cy="2771265"/>
          </a:xfrm>
          <a:prstGeom prst="rect">
            <a:avLst/>
          </a:prstGeom>
          <a:noFill/>
          <a:ln>
            <a:noFill/>
          </a:ln>
        </p:spPr>
        <p:txBody>
          <a:bodyPr spcFirstLastPara="1" wrap="square" lIns="68575" tIns="34275" rIns="68575" bIns="34275" anchor="t" anchorCtr="0">
            <a:noAutofit/>
          </a:bodyPr>
          <a:lstStyle/>
          <a:p>
            <a:pPr marL="0" indent="0">
              <a:lnSpc>
                <a:spcPct val="150000"/>
              </a:lnSpc>
              <a:spcBef>
                <a:spcPts val="0"/>
              </a:spcBef>
              <a:buSzPts val="1700"/>
              <a:buNone/>
            </a:pPr>
            <a:endParaRPr sz="1600" dirty="0">
              <a:latin typeface="Times New Roman" panose="02020603050405020304" pitchFamily="18" charset="0"/>
              <a:cs typeface="Times New Roman" panose="02020603050405020304" pitchFamily="18" charset="0"/>
            </a:endParaRPr>
          </a:p>
          <a:p>
            <a:pPr marL="285750" indent="-285750">
              <a:lnSpc>
                <a:spcPct val="150000"/>
              </a:lnSpc>
              <a:buSzPts val="1700"/>
            </a:pPr>
            <a:r>
              <a:rPr lang="en" sz="1600" b="1" dirty="0">
                <a:latin typeface="Times New Roman" panose="02020603050405020304" pitchFamily="18" charset="0"/>
                <a:cs typeface="Times New Roman" panose="02020603050405020304" pitchFamily="18" charset="0"/>
              </a:rPr>
              <a:t>Hypothesis 1:</a:t>
            </a:r>
            <a:endParaRPr sz="1600" dirty="0">
              <a:latin typeface="Times New Roman" panose="02020603050405020304" pitchFamily="18" charset="0"/>
              <a:cs typeface="Times New Roman" panose="02020603050405020304" pitchFamily="18" charset="0"/>
            </a:endParaRPr>
          </a:p>
          <a:p>
            <a:pPr marL="0" indent="0">
              <a:lnSpc>
                <a:spcPct val="150000"/>
              </a:lnSpc>
              <a:buSzPts val="1700"/>
              <a:buNone/>
            </a:pPr>
            <a:r>
              <a:rPr lang="en" sz="1600" dirty="0">
                <a:latin typeface="Times New Roman" panose="02020603050405020304" pitchFamily="18" charset="0"/>
                <a:cs typeface="Times New Roman" panose="02020603050405020304" pitchFamily="18" charset="0"/>
              </a:rPr>
              <a:t>A team’s defense and offense are both important. Thus, a team with excellent offense and defense will have a bigger likelihood of winning.</a:t>
            </a:r>
            <a:endParaRPr sz="1600" dirty="0">
              <a:latin typeface="Times New Roman" panose="02020603050405020304" pitchFamily="18" charset="0"/>
              <a:cs typeface="Times New Roman" panose="02020603050405020304" pitchFamily="18" charset="0"/>
            </a:endParaRPr>
          </a:p>
          <a:p>
            <a:pPr marL="285750" indent="-285750">
              <a:lnSpc>
                <a:spcPct val="150000"/>
              </a:lnSpc>
              <a:buSzPts val="1700"/>
            </a:pPr>
            <a:r>
              <a:rPr lang="en" sz="1600" b="1" dirty="0">
                <a:latin typeface="Times New Roman" panose="02020603050405020304" pitchFamily="18" charset="0"/>
                <a:cs typeface="Times New Roman" panose="02020603050405020304" pitchFamily="18" charset="0"/>
              </a:rPr>
              <a:t>Hypothesis 2:</a:t>
            </a:r>
            <a:endParaRPr sz="1600" dirty="0">
              <a:latin typeface="Times New Roman" panose="02020603050405020304" pitchFamily="18" charset="0"/>
              <a:cs typeface="Times New Roman" panose="02020603050405020304" pitchFamily="18" charset="0"/>
            </a:endParaRPr>
          </a:p>
          <a:p>
            <a:pPr marL="0" indent="0">
              <a:lnSpc>
                <a:spcPct val="150000"/>
              </a:lnSpc>
              <a:buSzPts val="1700"/>
              <a:buNone/>
            </a:pPr>
            <a:r>
              <a:rPr lang="en" sz="1600" dirty="0">
                <a:latin typeface="Times New Roman" panose="02020603050405020304" pitchFamily="18" charset="0"/>
                <a:cs typeface="Times New Roman" panose="02020603050405020304" pitchFamily="18" charset="0"/>
              </a:rPr>
              <a:t>The team’s seed number is a big factor in their probability of winning. In other words, the stronger the seed, the bigger the likelihood of winning.</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6" name="Google Shape;216;p34"/>
          <p:cNvSpPr txBox="1">
            <a:spLocks noGrp="1"/>
          </p:cNvSpPr>
          <p:nvPr>
            <p:ph type="body" idx="1"/>
          </p:nvPr>
        </p:nvSpPr>
        <p:spPr>
          <a:xfrm>
            <a:off x="6338656" y="640969"/>
            <a:ext cx="2639616" cy="2987910"/>
          </a:xfrm>
          <a:prstGeom prst="rect">
            <a:avLst/>
          </a:prstGeom>
          <a:noFill/>
          <a:ln>
            <a:noFill/>
          </a:ln>
        </p:spPr>
        <p:txBody>
          <a:bodyPr spcFirstLastPara="1" wrap="square" lIns="68575" tIns="34275" rIns="68575" bIns="34275" anchor="t" anchorCtr="0">
            <a:noAutofit/>
          </a:bodyPr>
          <a:lstStyle/>
          <a:p>
            <a:pPr marL="177800" lvl="0" indent="-177800" algn="l" rtl="0">
              <a:lnSpc>
                <a:spcPct val="100000"/>
              </a:lnSpc>
              <a:spcBef>
                <a:spcPts val="0"/>
              </a:spcBef>
              <a:spcAft>
                <a:spcPts val="0"/>
              </a:spcAft>
              <a:buClr>
                <a:schemeClr val="dk1"/>
              </a:buClr>
              <a:buSzPts val="1400"/>
              <a:buChar char="•"/>
            </a:pPr>
            <a:r>
              <a:rPr lang="en" sz="1400" dirty="0">
                <a:latin typeface="Times New Roman" panose="02020603050405020304" pitchFamily="18" charset="0"/>
                <a:cs typeface="Times New Roman" panose="02020603050405020304" pitchFamily="18" charset="0"/>
              </a:rPr>
              <a:t>Figure 1 show the relationship between the season win rate for a team vs. its offensive points and defensive points.</a:t>
            </a:r>
            <a:endParaRPr sz="1100" dirty="0">
              <a:latin typeface="Times New Roman" panose="02020603050405020304" pitchFamily="18" charset="0"/>
              <a:cs typeface="Times New Roman" panose="02020603050405020304" pitchFamily="18" charset="0"/>
            </a:endParaRPr>
          </a:p>
          <a:p>
            <a:pPr marL="177800" lvl="0" indent="-177800" algn="l" rtl="0">
              <a:lnSpc>
                <a:spcPct val="100000"/>
              </a:lnSpc>
              <a:spcBef>
                <a:spcPts val="800"/>
              </a:spcBef>
              <a:spcAft>
                <a:spcPts val="0"/>
              </a:spcAft>
              <a:buClr>
                <a:schemeClr val="dk1"/>
              </a:buClr>
              <a:buSzPts val="1400"/>
              <a:buChar char="•"/>
            </a:pPr>
            <a:r>
              <a:rPr lang="en" sz="1400" dirty="0">
                <a:latin typeface="Times New Roman" panose="02020603050405020304" pitchFamily="18" charset="0"/>
                <a:cs typeface="Times New Roman" panose="02020603050405020304" pitchFamily="18" charset="0"/>
              </a:rPr>
              <a:t>There is a positive correlation between offense points and season win rate. The higher offensive possession points a team scored, the higher win rate the team will get. There is a negative correlation between defense points and season win rate. The higher defensive possession points a team allows its opponent to score, the lower win rate the team will get.</a:t>
            </a:r>
          </a:p>
          <a:p>
            <a:pPr marL="177800" lvl="0" indent="-177800">
              <a:lnSpc>
                <a:spcPct val="100000"/>
              </a:lnSpc>
            </a:pPr>
            <a:r>
              <a:rPr lang="en" sz="1400" dirty="0">
                <a:latin typeface="Times New Roman" panose="02020603050405020304" pitchFamily="18" charset="0"/>
                <a:cs typeface="Times New Roman" panose="02020603050405020304" pitchFamily="18" charset="0"/>
              </a:rPr>
              <a:t>Both offense power and defense power affect the win rate. </a:t>
            </a:r>
            <a:endParaRPr sz="1100" dirty="0">
              <a:latin typeface="Times New Roman" panose="02020603050405020304" pitchFamily="18" charset="0"/>
              <a:cs typeface="Times New Roman" panose="02020603050405020304" pitchFamily="18" charset="0"/>
            </a:endParaRPr>
          </a:p>
        </p:txBody>
      </p:sp>
      <p:sp>
        <p:nvSpPr>
          <p:cNvPr id="218" name="Google Shape;218;p34"/>
          <p:cNvSpPr txBox="1"/>
          <p:nvPr/>
        </p:nvSpPr>
        <p:spPr>
          <a:xfrm>
            <a:off x="146774" y="4762849"/>
            <a:ext cx="6191882" cy="242374"/>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000" b="0"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Figure 1. Scatter Plot – Trend Line: Season Win Rate vs. Offense Points and Defense Points (2015-2019) </a:t>
            </a:r>
            <a:endParaRPr sz="1000"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CBDCED0-BB75-0541-8601-D396F7C18B40}"/>
              </a:ext>
            </a:extLst>
          </p:cNvPr>
          <p:cNvSpPr txBox="1"/>
          <p:nvPr/>
        </p:nvSpPr>
        <p:spPr>
          <a:xfrm>
            <a:off x="848580" y="573062"/>
            <a:ext cx="4679329" cy="584775"/>
          </a:xfrm>
          <a:prstGeom prst="rect">
            <a:avLst/>
          </a:prstGeom>
          <a:noFill/>
        </p:spPr>
        <p:txBody>
          <a:bodyPr wrap="square" rtlCol="0">
            <a:spAutoFit/>
          </a:bodyPr>
          <a:lstStyle/>
          <a:p>
            <a:r>
              <a:rPr lang="en" sz="3200" dirty="0">
                <a:solidFill>
                  <a:schemeClr val="dk1"/>
                </a:solidFill>
                <a:latin typeface="Times New Roman" panose="02020603050405020304" pitchFamily="18" charset="0"/>
                <a:ea typeface="Calibri"/>
                <a:cs typeface="Times New Roman" panose="02020603050405020304" pitchFamily="18" charset="0"/>
                <a:sym typeface="Calibri"/>
              </a:rPr>
              <a:t>Exploratory Analysis</a:t>
            </a:r>
            <a:r>
              <a:rPr lang="en-US" sz="3200" dirty="0">
                <a:solidFill>
                  <a:schemeClr val="dk1"/>
                </a:solidFill>
                <a:latin typeface="Times New Roman" panose="02020603050405020304" pitchFamily="18" charset="0"/>
                <a:ea typeface="Calibri"/>
                <a:cs typeface="Times New Roman" panose="02020603050405020304" pitchFamily="18" charset="0"/>
                <a:sym typeface="Calibri"/>
              </a:rPr>
              <a:t> I</a:t>
            </a:r>
            <a:endParaRPr lang="en" sz="32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174;p30">
            <a:extLst>
              <a:ext uri="{FF2B5EF4-FFF2-40B4-BE49-F238E27FC236}">
                <a16:creationId xmlns:a16="http://schemas.microsoft.com/office/drawing/2014/main" id="{89A08C88-04B4-8043-B6E5-A0644B5CE9FB}"/>
              </a:ext>
            </a:extLst>
          </p:cNvPr>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pic>
        <p:nvPicPr>
          <p:cNvPr id="8" name="Content Placeholder 4">
            <a:extLst>
              <a:ext uri="{FF2B5EF4-FFF2-40B4-BE49-F238E27FC236}">
                <a16:creationId xmlns:a16="http://schemas.microsoft.com/office/drawing/2014/main" id="{5FFCE3A7-8B21-A94C-8270-B960E915D7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4608" y="1303659"/>
            <a:ext cx="6007274" cy="32706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7" descr="A screenshot of a cell phone&#10;&#10;Description automatically generated"/>
          <p:cNvPicPr preferRelativeResize="0">
            <a:picLocks noGrp="1"/>
          </p:cNvPicPr>
          <p:nvPr>
            <p:ph type="body" idx="1"/>
          </p:nvPr>
        </p:nvPicPr>
        <p:blipFill rotWithShape="1">
          <a:blip r:embed="rId3">
            <a:alphaModFix/>
          </a:blip>
          <a:srcRect/>
          <a:stretch/>
        </p:blipFill>
        <p:spPr>
          <a:xfrm>
            <a:off x="4664526" y="807378"/>
            <a:ext cx="4394442" cy="3710863"/>
          </a:xfrm>
          <a:prstGeom prst="rect">
            <a:avLst/>
          </a:prstGeom>
          <a:noFill/>
          <a:ln>
            <a:noFill/>
          </a:ln>
        </p:spPr>
      </p:pic>
      <p:sp>
        <p:nvSpPr>
          <p:cNvPr id="241" name="Google Shape;241;p37"/>
          <p:cNvSpPr txBox="1"/>
          <p:nvPr/>
        </p:nvSpPr>
        <p:spPr>
          <a:xfrm>
            <a:off x="906248" y="1229814"/>
            <a:ext cx="3368946" cy="3692383"/>
          </a:xfrm>
          <a:prstGeom prst="rect">
            <a:avLst/>
          </a:prstGeom>
          <a:noFill/>
          <a:ln>
            <a:noFill/>
          </a:ln>
        </p:spPr>
        <p:txBody>
          <a:bodyPr spcFirstLastPara="1" wrap="square" lIns="68575" tIns="34275" rIns="68575" bIns="34275" anchor="t" anchorCtr="0">
            <a:noAutofit/>
          </a:bodyPr>
          <a:lstStyle/>
          <a:p>
            <a:pPr marL="215900" marR="0" lvl="0" indent="-209550" algn="l" rtl="0">
              <a:spcBef>
                <a:spcPts val="800"/>
              </a:spcBef>
              <a:spcAft>
                <a:spcPts val="0"/>
              </a:spcAft>
              <a:buClr>
                <a:schemeClr val="dk1"/>
              </a:buClr>
              <a:buSzPts val="1500"/>
              <a:buFont typeface="Arial"/>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Figure 2 demonstrate a comparison of the number of NCAA Sweet Sixteen appearances at current school vs career overall number of NCAA Sweet Sixteen appearances in 2019</a:t>
            </a:r>
            <a:r>
              <a:rPr lang="en-US" dirty="0">
                <a:solidFill>
                  <a:schemeClr val="dk1"/>
                </a:solidFill>
                <a:latin typeface="Times New Roman" panose="02020603050405020304" pitchFamily="18" charset="0"/>
                <a:ea typeface="Calibri"/>
                <a:cs typeface="Times New Roman" panose="02020603050405020304" pitchFamily="18" charset="0"/>
                <a:sym typeface="Calibri"/>
              </a:rPr>
              <a:t>.</a:t>
            </a:r>
            <a:endParaRPr b="0" dirty="0">
              <a:solidFill>
                <a:schemeClr val="dk1"/>
              </a:solidFill>
              <a:latin typeface="Times New Roman" panose="02020603050405020304" pitchFamily="18" charset="0"/>
              <a:ea typeface="Calibri"/>
              <a:cs typeface="Times New Roman" panose="02020603050405020304" pitchFamily="18" charset="0"/>
              <a:sym typeface="Calibri"/>
            </a:endParaRPr>
          </a:p>
          <a:p>
            <a:pPr marL="215900" marR="0" lvl="0" indent="-209550" algn="l" rtl="0">
              <a:spcBef>
                <a:spcPts val="800"/>
              </a:spcBef>
              <a:spcAft>
                <a:spcPts val="0"/>
              </a:spcAft>
              <a:buClr>
                <a:schemeClr val="dk1"/>
              </a:buClr>
              <a:buSzPts val="1500"/>
              <a:buFont typeface="Arial"/>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The smaller the seed number, the bigger the amount of appearances, whether it’s overall or at current school. For seed number bigger than 12, the appearance at sweet sixteen is very rare.</a:t>
            </a:r>
          </a:p>
          <a:p>
            <a:pPr marL="215900" marR="0" lvl="0" indent="-209550" algn="l" rtl="0">
              <a:spcBef>
                <a:spcPts val="800"/>
              </a:spcBef>
              <a:spcAft>
                <a:spcPts val="0"/>
              </a:spcAft>
              <a:buClr>
                <a:schemeClr val="dk1"/>
              </a:buClr>
              <a:buSzPts val="1500"/>
              <a:buFont typeface="Arial"/>
              <a:buChar char="•"/>
            </a:pPr>
            <a:r>
              <a:rPr lang="en" dirty="0">
                <a:solidFill>
                  <a:schemeClr val="dk1"/>
                </a:solidFill>
                <a:latin typeface="Times New Roman" panose="02020603050405020304" pitchFamily="18" charset="0"/>
                <a:ea typeface="Calibri"/>
                <a:cs typeface="Times New Roman" panose="02020603050405020304" pitchFamily="18" charset="0"/>
                <a:sym typeface="Calibri"/>
              </a:rPr>
              <a:t>Seed can be considered as a big factor in predicting the probability of winning.</a:t>
            </a:r>
          </a:p>
        </p:txBody>
      </p:sp>
      <p:sp>
        <p:nvSpPr>
          <p:cNvPr id="242" name="Google Shape;242;p37"/>
          <p:cNvSpPr txBox="1"/>
          <p:nvPr/>
        </p:nvSpPr>
        <p:spPr>
          <a:xfrm>
            <a:off x="4460246" y="4518241"/>
            <a:ext cx="4803002" cy="80791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000" i="1" dirty="0">
                <a:solidFill>
                  <a:schemeClr val="dk1"/>
                </a:solidFill>
                <a:latin typeface="Times New Roman" panose="02020603050405020304" pitchFamily="18" charset="0"/>
                <a:ea typeface="Calibri"/>
                <a:cs typeface="Times New Roman" panose="02020603050405020304" pitchFamily="18" charset="0"/>
                <a:sym typeface="Calibri"/>
              </a:rPr>
              <a:t>Figure 2. Bar Chart – Comparison of number of NCAA Sweet Sixteen appearances at current school and career overall number of NCAA Sweet Sixteen appearances (2019)</a:t>
            </a:r>
            <a:endParaRPr sz="1000" i="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br>
              <a:rPr lang="en" i="1" dirty="0">
                <a:solidFill>
                  <a:schemeClr val="dk1"/>
                </a:solidFill>
                <a:latin typeface="Calibri"/>
                <a:ea typeface="Calibri"/>
                <a:cs typeface="Calibri"/>
                <a:sym typeface="Calibri"/>
              </a:rPr>
            </a:br>
            <a:endParaRPr i="1"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9429B940-FAE8-6342-B816-145DC38F0FCB}"/>
              </a:ext>
            </a:extLst>
          </p:cNvPr>
          <p:cNvSpPr/>
          <p:nvPr/>
        </p:nvSpPr>
        <p:spPr>
          <a:xfrm>
            <a:off x="674417" y="540859"/>
            <a:ext cx="4059125" cy="584775"/>
          </a:xfrm>
          <a:prstGeom prst="rect">
            <a:avLst/>
          </a:prstGeom>
        </p:spPr>
        <p:txBody>
          <a:bodyPr wrap="none">
            <a:spAutoFit/>
          </a:bodyPr>
          <a:lstStyle/>
          <a:p>
            <a:pPr lvl="0"/>
            <a:r>
              <a:rPr lang="en" sz="3200" dirty="0">
                <a:latin typeface="Times New Roman" panose="02020603050405020304" pitchFamily="18" charset="0"/>
                <a:ea typeface="Calibri"/>
                <a:cs typeface="Times New Roman" panose="02020603050405020304" pitchFamily="18" charset="0"/>
                <a:sym typeface="Calibri"/>
              </a:rPr>
              <a:t>Exploratory Analysis</a:t>
            </a:r>
            <a:r>
              <a:rPr lang="en-US" sz="3200" dirty="0">
                <a:latin typeface="Times New Roman" panose="02020603050405020304" pitchFamily="18" charset="0"/>
                <a:ea typeface="Calibri"/>
                <a:cs typeface="Times New Roman" panose="02020603050405020304" pitchFamily="18" charset="0"/>
                <a:sym typeface="Calibri"/>
              </a:rPr>
              <a:t> II</a:t>
            </a:r>
            <a:endParaRPr lang="en" sz="3200" dirty="0">
              <a:latin typeface="Times New Roman" panose="02020603050405020304" pitchFamily="18" charset="0"/>
              <a:ea typeface="Calibri"/>
              <a:cs typeface="Times New Roman" panose="02020603050405020304" pitchFamily="18" charset="0"/>
              <a:sym typeface="Calibri"/>
            </a:endParaRPr>
          </a:p>
        </p:txBody>
      </p:sp>
      <p:sp>
        <p:nvSpPr>
          <p:cNvPr id="6" name="Google Shape;174;p30">
            <a:extLst>
              <a:ext uri="{FF2B5EF4-FFF2-40B4-BE49-F238E27FC236}">
                <a16:creationId xmlns:a16="http://schemas.microsoft.com/office/drawing/2014/main" id="{7D48199C-8C37-594E-8B85-C63E79A282DD}"/>
              </a:ext>
            </a:extLst>
          </p:cNvPr>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p:nvPr/>
        </p:nvSpPr>
        <p:spPr>
          <a:xfrm>
            <a:off x="0" y="0"/>
            <a:ext cx="9144000" cy="4802909"/>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chemeClr val="lt1"/>
              </a:solidFill>
              <a:latin typeface="Calibri"/>
              <a:ea typeface="Calibri"/>
              <a:cs typeface="Calibri"/>
              <a:sym typeface="Calibri"/>
            </a:endParaRPr>
          </a:p>
        </p:txBody>
      </p:sp>
      <p:sp>
        <p:nvSpPr>
          <p:cNvPr id="173" name="Google Shape;173;p30"/>
          <p:cNvSpPr txBox="1">
            <a:spLocks noGrp="1"/>
          </p:cNvSpPr>
          <p:nvPr>
            <p:ph type="title"/>
          </p:nvPr>
        </p:nvSpPr>
        <p:spPr>
          <a:xfrm>
            <a:off x="836676" y="411480"/>
            <a:ext cx="7626096" cy="884682"/>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000"/>
              <a:buFont typeface="Calibri"/>
              <a:buNone/>
            </a:pPr>
            <a:r>
              <a:rPr lang="en" sz="3200" dirty="0">
                <a:latin typeface="Times New Roman" panose="02020603050405020304" pitchFamily="18" charset="0"/>
                <a:cs typeface="Times New Roman" panose="02020603050405020304" pitchFamily="18" charset="0"/>
              </a:rPr>
              <a:t>Variable Selection</a:t>
            </a:r>
            <a:endParaRPr sz="1200" dirty="0">
              <a:latin typeface="Times New Roman" panose="02020603050405020304" pitchFamily="18" charset="0"/>
              <a:cs typeface="Times New Roman" panose="02020603050405020304" pitchFamily="18" charset="0"/>
            </a:endParaRPr>
          </a:p>
        </p:txBody>
      </p:sp>
      <p:sp>
        <p:nvSpPr>
          <p:cNvPr id="174" name="Google Shape;174;p30"/>
          <p:cNvSpPr/>
          <p:nvPr/>
        </p:nvSpPr>
        <p:spPr>
          <a:xfrm>
            <a:off x="374125"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175" name="Google Shape;175;p30"/>
          <p:cNvSpPr txBox="1">
            <a:spLocks noGrp="1"/>
          </p:cNvSpPr>
          <p:nvPr>
            <p:ph type="body" idx="1"/>
          </p:nvPr>
        </p:nvSpPr>
        <p:spPr>
          <a:xfrm>
            <a:off x="681228" y="1097280"/>
            <a:ext cx="7970981" cy="3779520"/>
          </a:xfrm>
          <a:prstGeom prst="rect">
            <a:avLst/>
          </a:prstGeom>
          <a:noFill/>
          <a:ln>
            <a:noFill/>
          </a:ln>
        </p:spPr>
        <p:txBody>
          <a:bodyPr spcFirstLastPara="1" wrap="square" lIns="68575" tIns="34275" rIns="68575" bIns="34275" anchor="t" anchorCtr="0">
            <a:noAutofit/>
          </a:bodyPr>
          <a:lstStyle/>
          <a:p>
            <a:pPr marL="292100" indent="-285750">
              <a:lnSpc>
                <a:spcPct val="110000"/>
              </a:lnSpc>
              <a:buSzPts val="1100"/>
            </a:pPr>
            <a:r>
              <a:rPr lang="en-US" sz="1600" dirty="0">
                <a:latin typeface="Times New Roman" panose="02020603050405020304" pitchFamily="18" charset="0"/>
                <a:cs typeface="Times New Roman" panose="02020603050405020304" pitchFamily="18" charset="0"/>
              </a:rPr>
              <a:t>Forward Selection Procedures – Choose the most significant variables.</a:t>
            </a:r>
          </a:p>
          <a:p>
            <a:pPr marL="292100" indent="-285750">
              <a:lnSpc>
                <a:spcPct val="110000"/>
              </a:lnSpc>
              <a:buSzPts val="1100"/>
            </a:pPr>
            <a:r>
              <a:rPr lang="en-US" sz="1600" dirty="0">
                <a:latin typeface="Times New Roman" panose="02020603050405020304" pitchFamily="18" charset="0"/>
                <a:cs typeface="Times New Roman" panose="02020603050405020304" pitchFamily="18" charset="0"/>
              </a:rPr>
              <a:t>Pick the explanatory variables combination with lowest BIC (Figure 3),</a:t>
            </a:r>
          </a:p>
          <a:p>
            <a:pPr marL="6350" indent="0">
              <a:lnSpc>
                <a:spcPct val="110000"/>
              </a:lnSpc>
              <a:buSzPts val="1100"/>
              <a:buNone/>
            </a:pPr>
            <a:r>
              <a:rPr lang="en-US" sz="1600" dirty="0">
                <a:latin typeface="Times New Roman" panose="02020603050405020304" pitchFamily="18" charset="0"/>
                <a:cs typeface="Times New Roman" panose="02020603050405020304" pitchFamily="18" charset="0"/>
              </a:rPr>
              <a:t>      which consists of 9 variables:</a:t>
            </a:r>
          </a:p>
          <a:p>
            <a:pPr marL="463550" lvl="1" indent="0">
              <a:lnSpc>
                <a:spcPct val="110000"/>
              </a:lnSpc>
              <a:buSzPts val="1100"/>
              <a:buNone/>
            </a:pPr>
            <a:r>
              <a:rPr lang="en-US" sz="1300" dirty="0">
                <a:latin typeface="Times New Roman" panose="02020603050405020304" pitchFamily="18" charset="0"/>
                <a:cs typeface="Times New Roman" panose="02020603050405020304" pitchFamily="18" charset="0"/>
              </a:rPr>
              <a:t>Team1_seed, Team2_seed, Team1_oe, Team2_oe, Team1_de, </a:t>
            </a:r>
          </a:p>
          <a:p>
            <a:pPr marL="463550" lvl="1" indent="0">
              <a:lnSpc>
                <a:spcPct val="110000"/>
              </a:lnSpc>
              <a:buSzPts val="1100"/>
              <a:buNone/>
            </a:pPr>
            <a:r>
              <a:rPr lang="en-US" sz="1300" dirty="0">
                <a:latin typeface="Times New Roman" panose="02020603050405020304" pitchFamily="18" charset="0"/>
                <a:cs typeface="Times New Roman" panose="02020603050405020304" pitchFamily="18" charset="0"/>
              </a:rPr>
              <a:t>Team2_de, Team2_pt_school_s16, Team1_pt_overall_s16, Team1_arate</a:t>
            </a:r>
            <a:endParaRPr lang="en-US" sz="1600" dirty="0">
              <a:latin typeface="Times New Roman" panose="02020603050405020304" pitchFamily="18" charset="0"/>
              <a:cs typeface="Times New Roman" panose="02020603050405020304" pitchFamily="18" charset="0"/>
            </a:endParaRPr>
          </a:p>
          <a:p>
            <a:pPr marL="292100" indent="-285750">
              <a:lnSpc>
                <a:spcPct val="110000"/>
              </a:lnSpc>
              <a:buSzPts val="1100"/>
            </a:pPr>
            <a:r>
              <a:rPr lang="en-US" sz="1600" dirty="0">
                <a:latin typeface="Times New Roman" panose="02020603050405020304" pitchFamily="18" charset="0"/>
                <a:cs typeface="Times New Roman" panose="02020603050405020304" pitchFamily="18" charset="0"/>
              </a:rPr>
              <a:t>Since we randomly switch team 1 and team 2 in data </a:t>
            </a:r>
          </a:p>
          <a:p>
            <a:pPr marL="6350" indent="0">
              <a:lnSpc>
                <a:spcPct val="110000"/>
              </a:lnSpc>
              <a:buSzPts val="1100"/>
              <a:buNone/>
            </a:pPr>
            <a:r>
              <a:rPr lang="en-US" sz="1600" dirty="0">
                <a:latin typeface="Times New Roman" panose="02020603050405020304" pitchFamily="18" charset="0"/>
                <a:cs typeface="Times New Roman" panose="02020603050405020304" pitchFamily="18" charset="0"/>
              </a:rPr>
              <a:t>      preprocessing, we add relevant variables above for both team 1</a:t>
            </a:r>
          </a:p>
          <a:p>
            <a:pPr marL="6350" indent="0">
              <a:lnSpc>
                <a:spcPct val="110000"/>
              </a:lnSpc>
              <a:buSzPts val="1100"/>
              <a:buNone/>
            </a:pPr>
            <a:r>
              <a:rPr lang="en-US" sz="1600" dirty="0">
                <a:latin typeface="Times New Roman" panose="02020603050405020304" pitchFamily="18" charset="0"/>
                <a:cs typeface="Times New Roman" panose="02020603050405020304" pitchFamily="18" charset="0"/>
              </a:rPr>
              <a:t>      and team 2.</a:t>
            </a:r>
          </a:p>
          <a:p>
            <a:pPr marL="292100" indent="-285750">
              <a:lnSpc>
                <a:spcPct val="110000"/>
              </a:lnSpc>
              <a:buSzPts val="1100"/>
            </a:pPr>
            <a:r>
              <a:rPr lang="en-US" sz="1600" dirty="0">
                <a:latin typeface="Times New Roman" panose="02020603050405020304" pitchFamily="18" charset="0"/>
                <a:cs typeface="Times New Roman" panose="02020603050405020304" pitchFamily="18" charset="0"/>
              </a:rPr>
              <a:t>These selected variables correspond to our exploratory analysis.</a:t>
            </a:r>
          </a:p>
          <a:p>
            <a:pPr marL="292100" indent="-285750">
              <a:lnSpc>
                <a:spcPct val="110000"/>
              </a:lnSpc>
              <a:buSzPts val="1100"/>
            </a:pPr>
            <a:r>
              <a:rPr lang="en-US" sz="1600" dirty="0">
                <a:latin typeface="Times New Roman" panose="02020603050405020304" pitchFamily="18" charset="0"/>
                <a:cs typeface="Times New Roman" panose="02020603050405020304" pitchFamily="18" charset="0"/>
              </a:rPr>
              <a:t>Detailed data dictionary is shown on next slide.</a:t>
            </a:r>
          </a:p>
          <a:p>
            <a:pPr marL="292100" indent="-285750">
              <a:lnSpc>
                <a:spcPct val="110000"/>
              </a:lnSpc>
              <a:buSzPts val="1100"/>
            </a:pPr>
            <a:endParaRPr lang="en-US" sz="1600" dirty="0">
              <a:latin typeface="Times New Roman" panose="02020603050405020304" pitchFamily="18" charset="0"/>
              <a:cs typeface="Times New Roman" panose="02020603050405020304" pitchFamily="18" charset="0"/>
            </a:endParaRPr>
          </a:p>
          <a:p>
            <a:pPr marL="292100" indent="-285750">
              <a:lnSpc>
                <a:spcPct val="110000"/>
              </a:lnSpc>
              <a:buSzPts val="1100"/>
            </a:pPr>
            <a:endParaRPr lang="en-US" sz="1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DA96E49-2019-B34E-A0C9-F503AC4225F2}"/>
              </a:ext>
            </a:extLst>
          </p:cNvPr>
          <p:cNvPicPr>
            <a:picLocks noChangeAspect="1"/>
          </p:cNvPicPr>
          <p:nvPr/>
        </p:nvPicPr>
        <p:blipFill rotWithShape="1">
          <a:blip r:embed="rId3"/>
          <a:srcRect t="10861"/>
          <a:stretch/>
        </p:blipFill>
        <p:spPr>
          <a:xfrm>
            <a:off x="6245889" y="1976651"/>
            <a:ext cx="2652216" cy="2483358"/>
          </a:xfrm>
          <a:prstGeom prst="rect">
            <a:avLst/>
          </a:prstGeom>
        </p:spPr>
      </p:pic>
      <p:sp>
        <p:nvSpPr>
          <p:cNvPr id="3" name="TextBox 2">
            <a:extLst>
              <a:ext uri="{FF2B5EF4-FFF2-40B4-BE49-F238E27FC236}">
                <a16:creationId xmlns:a16="http://schemas.microsoft.com/office/drawing/2014/main" id="{1B1EAC0E-0EF0-264D-B564-7CF0A647911D}"/>
              </a:ext>
            </a:extLst>
          </p:cNvPr>
          <p:cNvSpPr txBox="1"/>
          <p:nvPr/>
        </p:nvSpPr>
        <p:spPr>
          <a:xfrm>
            <a:off x="6594751" y="4355371"/>
            <a:ext cx="2180405" cy="246221"/>
          </a:xfrm>
          <a:prstGeom prst="rect">
            <a:avLst/>
          </a:prstGeom>
          <a:noFill/>
        </p:spPr>
        <p:txBody>
          <a:bodyPr wrap="none" rtlCol="0">
            <a:spAutoFit/>
          </a:bodyPr>
          <a:lstStyle/>
          <a:p>
            <a:r>
              <a:rPr lang="en-US" sz="1000" i="1" dirty="0">
                <a:latin typeface="Times New Roman" panose="02020603050405020304" pitchFamily="18" charset="0"/>
                <a:cs typeface="Times New Roman" panose="02020603050405020304" pitchFamily="18" charset="0"/>
              </a:rPr>
              <a:t>Figure 3: BIC value in subset selection</a:t>
            </a:r>
          </a:p>
        </p:txBody>
      </p:sp>
    </p:spTree>
    <p:extLst>
      <p:ext uri="{BB962C8B-B14F-4D97-AF65-F5344CB8AC3E}">
        <p14:creationId xmlns:p14="http://schemas.microsoft.com/office/powerpoint/2010/main" val="6337204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1696</Words>
  <Application>Microsoft Macintosh PowerPoint</Application>
  <PresentationFormat>On-screen Show (16:9)</PresentationFormat>
  <Paragraphs>242</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Noto Sans Symbols</vt:lpstr>
      <vt:lpstr>Twentieth Century</vt:lpstr>
      <vt:lpstr>Arial</vt:lpstr>
      <vt:lpstr>Calibri</vt:lpstr>
      <vt:lpstr>Courier New</vt:lpstr>
      <vt:lpstr>Times New Roman</vt:lpstr>
      <vt:lpstr>Office Theme</vt:lpstr>
      <vt:lpstr>Office Theme</vt:lpstr>
      <vt:lpstr>March Madness Report</vt:lpstr>
      <vt:lpstr>Introduction</vt:lpstr>
      <vt:lpstr>Problem Statement</vt:lpstr>
      <vt:lpstr>Methodology Diagram</vt:lpstr>
      <vt:lpstr>Data Preprocessing</vt:lpstr>
      <vt:lpstr>Hypotheses</vt:lpstr>
      <vt:lpstr>PowerPoint Presentation</vt:lpstr>
      <vt:lpstr>PowerPoint Presentation</vt:lpstr>
      <vt:lpstr>Variable Selection</vt:lpstr>
      <vt:lpstr>PowerPoint Presentation</vt:lpstr>
      <vt:lpstr>Prediction Model Building</vt:lpstr>
      <vt:lpstr>Model Summary – Random Forest</vt:lpstr>
      <vt:lpstr>Analysis Based on Prediction - Likelihood</vt:lpstr>
      <vt:lpstr>Analysis Based on Prediction - Upsets</vt:lpstr>
      <vt:lpstr>Conclusion &amp; Improvement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Madness Report</dc:title>
  <cp:lastModifiedBy>Yanqi Shi</cp:lastModifiedBy>
  <cp:revision>52</cp:revision>
  <dcterms:modified xsi:type="dcterms:W3CDTF">2020-03-27T21:45:03Z</dcterms:modified>
</cp:coreProperties>
</file>