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9" r:id="rId6"/>
    <p:sldId id="270" r:id="rId7"/>
    <p:sldId id="260" r:id="rId8"/>
    <p:sldId id="261" r:id="rId9"/>
    <p:sldId id="262" r:id="rId10"/>
    <p:sldId id="265" r:id="rId11"/>
    <p:sldId id="264" r:id="rId12"/>
    <p:sldId id="271" r:id="rId13"/>
    <p:sldId id="266" r:id="rId14"/>
    <p:sldId id="263"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gocdon0127/ContactsIT366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ropbox.com/developers-v1/sync/start/android" TargetMode="External"/><Relationship Id="rId2" Type="http://schemas.openxmlformats.org/officeDocument/2006/relationships/hyperlink" Target="https://developers.google.com/drive/android/intr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1377" y="390144"/>
            <a:ext cx="9546336" cy="6467856"/>
          </a:xfrm>
        </p:spPr>
        <p:txBody>
          <a:bodyPr anchor="t"/>
          <a:lstStyle/>
          <a:p>
            <a:pPr algn="ctr"/>
            <a:r>
              <a:rPr lang="en-US" sz="3600" b="1">
                <a:solidFill>
                  <a:schemeClr val="accent2"/>
                </a:solidFill>
                <a:latin typeface="Times New Roman" panose="02020603050405020304" pitchFamily="18" charset="0"/>
                <a:cs typeface="Times New Roman" panose="02020603050405020304" pitchFamily="18" charset="0"/>
              </a:rPr>
              <a:t>TRƯỜNG ĐẠI HỌC BÁCH KHOA HÀ NỘI</a:t>
            </a:r>
            <a:r>
              <a:rPr lang="en-US" sz="6000" b="1">
                <a:solidFill>
                  <a:schemeClr val="accent2"/>
                </a:solidFill>
                <a:latin typeface="Times New Roman" panose="02020603050405020304" pitchFamily="18" charset="0"/>
                <a:cs typeface="Times New Roman" panose="02020603050405020304" pitchFamily="18" charset="0"/>
              </a:rPr>
              <a:t/>
            </a:r>
            <a:br>
              <a:rPr lang="en-US" sz="6000" b="1">
                <a:solidFill>
                  <a:schemeClr val="accent2"/>
                </a:solidFill>
                <a:latin typeface="Times New Roman" panose="02020603050405020304" pitchFamily="18" charset="0"/>
                <a:cs typeface="Times New Roman" panose="02020603050405020304" pitchFamily="18" charset="0"/>
              </a:rPr>
            </a:br>
            <a:r>
              <a:rPr lang="en-US" b="1" smtClean="0">
                <a:solidFill>
                  <a:schemeClr val="accent2"/>
                </a:solidFill>
                <a:latin typeface="Times New Roman" panose="02020603050405020304" pitchFamily="18" charset="0"/>
                <a:cs typeface="Times New Roman" panose="02020603050405020304" pitchFamily="18" charset="0"/>
              </a:rPr>
              <a:t/>
            </a:r>
            <a:br>
              <a:rPr lang="en-US" b="1" smtClean="0">
                <a:solidFill>
                  <a:schemeClr val="accent2"/>
                </a:solidFill>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r>
              <a:rPr lang="en-US" smtClean="0">
                <a:solidFill>
                  <a:schemeClr val="accent2"/>
                </a:solidFill>
                <a:latin typeface="Times New Roman" panose="02020603050405020304" pitchFamily="18" charset="0"/>
                <a:cs typeface="Times New Roman" panose="02020603050405020304" pitchFamily="18" charset="0"/>
              </a:rPr>
              <a:t>Chào </a:t>
            </a:r>
            <a:r>
              <a:rPr lang="en-US">
                <a:solidFill>
                  <a:schemeClr val="accent2"/>
                </a:solidFill>
                <a:latin typeface="Times New Roman" panose="02020603050405020304" pitchFamily="18" charset="0"/>
                <a:cs typeface="Times New Roman" panose="02020603050405020304" pitchFamily="18" charset="0"/>
              </a:rPr>
              <a:t>mừng thầy </a:t>
            </a:r>
            <a:r>
              <a:rPr lang="en-US" smtClean="0">
                <a:solidFill>
                  <a:schemeClr val="accent2"/>
                </a:solidFill>
                <a:latin typeface="Times New Roman" panose="02020603050405020304" pitchFamily="18" charset="0"/>
                <a:cs typeface="Times New Roman" panose="02020603050405020304" pitchFamily="18" charset="0"/>
              </a:rPr>
              <a:t>giáo </a:t>
            </a:r>
            <a:r>
              <a:rPr lang="en-US">
                <a:solidFill>
                  <a:schemeClr val="accent2"/>
                </a:solidFill>
                <a:latin typeface="Times New Roman" panose="02020603050405020304" pitchFamily="18" charset="0"/>
                <a:cs typeface="Times New Roman" panose="02020603050405020304" pitchFamily="18" charset="0"/>
              </a:rPr>
              <a:t>cùng các bạn đã đến với buổi thuyết trình ngày hôm nay</a:t>
            </a:r>
            <a:endParaRPr lang="en-US">
              <a:solidFill>
                <a:schemeClr val="accent2"/>
              </a:solidFill>
            </a:endParaRPr>
          </a:p>
        </p:txBody>
      </p:sp>
    </p:spTree>
    <p:extLst>
      <p:ext uri="{BB962C8B-B14F-4D97-AF65-F5344CB8AC3E}">
        <p14:creationId xmlns:p14="http://schemas.microsoft.com/office/powerpoint/2010/main" val="3556069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136"/>
          </a:xfrm>
        </p:spPr>
        <p:txBody>
          <a:bodyPr>
            <a:normAutofit/>
          </a:bodyPr>
          <a:lstStyle/>
          <a:p>
            <a:r>
              <a:rPr lang="en-US" sz="3200" smtClean="0">
                <a:latin typeface="Times New Roman" panose="02020603050405020304" pitchFamily="18" charset="0"/>
                <a:cs typeface="Times New Roman" panose="02020603050405020304" pitchFamily="18" charset="0"/>
              </a:rPr>
              <a:t>3. Sao lưu và khôi phục danh bạ </a:t>
            </a:r>
            <a:endParaRPr lang="en-US" sz="320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87680" y="1536193"/>
            <a:ext cx="9339072" cy="4505170"/>
          </a:xfrm>
        </p:spPr>
        <p:txBody>
          <a:bodyPr>
            <a:normAutofit/>
          </a:bodyPr>
          <a:lstStyle/>
          <a:p>
            <a:pPr>
              <a:buFont typeface="Wingdings" panose="05000000000000000000" pitchFamily="2" charset="2"/>
              <a:buChar char="Ø"/>
            </a:pPr>
            <a:r>
              <a:rPr lang="en-US" sz="2400" smtClean="0">
                <a:latin typeface="Times New Roman" panose="02020603050405020304" pitchFamily="18" charset="0"/>
                <a:cs typeface="Times New Roman" panose="02020603050405020304" pitchFamily="18" charset="0"/>
              </a:rPr>
              <a:t>Sao lưu</a:t>
            </a:r>
          </a:p>
          <a:p>
            <a:pPr marL="457200" lvl="1" indent="0">
              <a:buNone/>
            </a:pPr>
            <a:endParaRPr lang="en-US" sz="240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28" y="2389252"/>
            <a:ext cx="2558408" cy="33653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684" y="2481680"/>
            <a:ext cx="2890981" cy="3272944"/>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1410" y="2481679"/>
            <a:ext cx="2912440" cy="3272943"/>
          </a:xfrm>
          <a:prstGeom prst="rect">
            <a:avLst/>
          </a:prstGeom>
        </p:spPr>
      </p:pic>
    </p:spTree>
    <p:extLst>
      <p:ext uri="{BB962C8B-B14F-4D97-AF65-F5344CB8AC3E}">
        <p14:creationId xmlns:p14="http://schemas.microsoft.com/office/powerpoint/2010/main" val="2956765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672"/>
          </a:xfrm>
        </p:spPr>
        <p:txBody>
          <a:bodyPr>
            <a:normAutofit/>
          </a:bodyPr>
          <a:lstStyle/>
          <a:p>
            <a:r>
              <a:rPr lang="en-US" sz="3200">
                <a:latin typeface="Times New Roman" panose="02020603050405020304" pitchFamily="18" charset="0"/>
                <a:cs typeface="Times New Roman" panose="02020603050405020304" pitchFamily="18" charset="0"/>
              </a:rPr>
              <a:t>3. Sao lưu và khôi phục danh bạ </a:t>
            </a:r>
          </a:p>
        </p:txBody>
      </p:sp>
      <p:sp>
        <p:nvSpPr>
          <p:cNvPr id="3" name="Content Placeholder 2"/>
          <p:cNvSpPr>
            <a:spLocks noGrp="1"/>
          </p:cNvSpPr>
          <p:nvPr>
            <p:ph idx="1"/>
          </p:nvPr>
        </p:nvSpPr>
        <p:spPr>
          <a:xfrm>
            <a:off x="677334" y="1658113"/>
            <a:ext cx="8596668" cy="5199888"/>
          </a:xfrm>
        </p:spPr>
        <p:txBody>
          <a:bodyPr>
            <a:normAutofit/>
          </a:bodyPr>
          <a:lstStyle/>
          <a:p>
            <a:r>
              <a:rPr lang="en-US" sz="2400" smtClean="0">
                <a:latin typeface="Times New Roman" panose="02020603050405020304" pitchFamily="18" charset="0"/>
                <a:cs typeface="Times New Roman" panose="02020603050405020304" pitchFamily="18" charset="0"/>
              </a:rPr>
              <a:t>Khôi phục</a:t>
            </a:r>
            <a:endParaRPr lang="en-US" sz="2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7334" y="2704528"/>
            <a:ext cx="2675466" cy="29099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0" y="2704528"/>
            <a:ext cx="2580934" cy="3485689"/>
          </a:xfrm>
          <a:prstGeom prst="rect">
            <a:avLst/>
          </a:prstGeom>
        </p:spPr>
      </p:pic>
      <p:sp>
        <p:nvSpPr>
          <p:cNvPr id="6" name="Right Arrow 5"/>
          <p:cNvSpPr/>
          <p:nvPr/>
        </p:nvSpPr>
        <p:spPr>
          <a:xfrm>
            <a:off x="3767328" y="3840480"/>
            <a:ext cx="1706880" cy="548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571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2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672"/>
          </a:xfrm>
        </p:spPr>
        <p:txBody>
          <a:bodyPr>
            <a:normAutofit/>
          </a:bodyPr>
          <a:lstStyle/>
          <a:p>
            <a:r>
              <a:rPr lang="en-US" sz="3200">
                <a:latin typeface="Times New Roman" panose="02020603050405020304" pitchFamily="18" charset="0"/>
                <a:cs typeface="Times New Roman" panose="02020603050405020304" pitchFamily="18" charset="0"/>
              </a:rPr>
              <a:t>3. Sao lưu và khôi phục danh bạ </a:t>
            </a:r>
          </a:p>
        </p:txBody>
      </p:sp>
      <p:sp>
        <p:nvSpPr>
          <p:cNvPr id="3" name="Content Placeholder 2"/>
          <p:cNvSpPr>
            <a:spLocks noGrp="1"/>
          </p:cNvSpPr>
          <p:nvPr>
            <p:ph idx="1"/>
          </p:nvPr>
        </p:nvSpPr>
        <p:spPr>
          <a:xfrm>
            <a:off x="677334" y="1633728"/>
            <a:ext cx="8596668" cy="5224273"/>
          </a:xfrm>
        </p:spPr>
        <p:txBody>
          <a:bodyPr>
            <a:normAutofit/>
          </a:bodyPr>
          <a:lstStyle/>
          <a:p>
            <a:r>
              <a:rPr lang="en-US" sz="2400" smtClean="0">
                <a:latin typeface="Times New Roman" panose="02020603050405020304" pitchFamily="18" charset="0"/>
                <a:cs typeface="Times New Roman" panose="02020603050405020304" pitchFamily="18" charset="0"/>
              </a:rPr>
              <a:t>Khôi phục</a:t>
            </a:r>
          </a:p>
          <a:p>
            <a:pPr marL="0" indent="0">
              <a:buNone/>
            </a:pPr>
            <a:endParaRPr lang="en-US" sz="2400" smtClean="0">
              <a:latin typeface="Times New Roman" panose="02020603050405020304" pitchFamily="18" charset="0"/>
              <a:cs typeface="Times New Roman" panose="02020603050405020304" pitchFamily="18" charset="0"/>
            </a:endParaRPr>
          </a:p>
          <a:p>
            <a:pPr lvl="1"/>
            <a:r>
              <a:rPr lang="en-US" sz="2200" smtClean="0">
                <a:latin typeface="Times New Roman" panose="02020603050405020304" pitchFamily="18" charset="0"/>
                <a:cs typeface="Times New Roman" panose="02020603050405020304" pitchFamily="18" charset="0"/>
              </a:rPr>
              <a:t>Người dùng chọn một trong hai tài khoản Google hoặc Dropbox để khôi phục lại danh bạ.</a:t>
            </a:r>
          </a:p>
          <a:p>
            <a:pPr lvl="1"/>
            <a:r>
              <a:rPr lang="en-US" sz="2200" smtClean="0">
                <a:latin typeface="Times New Roman" panose="02020603050405020304" pitchFamily="18" charset="0"/>
                <a:cs typeface="Times New Roman" panose="02020603050405020304" pitchFamily="18" charset="0"/>
              </a:rPr>
              <a:t>Ứng dụng gửi yêu cầu tải xuống rồi phân tích file XML</a:t>
            </a:r>
          </a:p>
          <a:p>
            <a:pPr lvl="1"/>
            <a:r>
              <a:rPr lang="en-US" sz="2200" smtClean="0">
                <a:latin typeface="Times New Roman" panose="02020603050405020304" pitchFamily="18" charset="0"/>
                <a:cs typeface="Times New Roman" panose="02020603050405020304" pitchFamily="18" charset="0"/>
              </a:rPr>
              <a:t>Ghi đè danh bạ lên thiết bị di động</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12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2" end="2"/>
                                            </p:txEl>
                                          </p:spTgt>
                                        </p:tgtEl>
                                        <p:attrNameLst>
                                          <p:attrName>r</p:attrName>
                                        </p:attrNameLst>
                                      </p:cBhvr>
                                    </p:animRot>
                                    <p:animRot by="-240000">
                                      <p:cBhvr>
                                        <p:cTn id="7" dur="200" fill="hold">
                                          <p:stCondLst>
                                            <p:cond delay="200"/>
                                          </p:stCondLst>
                                        </p:cTn>
                                        <p:tgtEl>
                                          <p:spTgt spid="3">
                                            <p:txEl>
                                              <p:pRg st="2" end="2"/>
                                            </p:txEl>
                                          </p:spTgt>
                                        </p:tgtEl>
                                        <p:attrNameLst>
                                          <p:attrName>r</p:attrName>
                                        </p:attrNameLst>
                                      </p:cBhvr>
                                    </p:animRot>
                                    <p:animRot by="240000">
                                      <p:cBhvr>
                                        <p:cTn id="8" dur="200" fill="hold">
                                          <p:stCondLst>
                                            <p:cond delay="400"/>
                                          </p:stCondLst>
                                        </p:cTn>
                                        <p:tgtEl>
                                          <p:spTgt spid="3">
                                            <p:txEl>
                                              <p:pRg st="2" end="2"/>
                                            </p:txEl>
                                          </p:spTgt>
                                        </p:tgtEl>
                                        <p:attrNameLst>
                                          <p:attrName>r</p:attrName>
                                        </p:attrNameLst>
                                      </p:cBhvr>
                                    </p:animRot>
                                    <p:animRot by="-240000">
                                      <p:cBhvr>
                                        <p:cTn id="9" dur="200" fill="hold">
                                          <p:stCondLst>
                                            <p:cond delay="600"/>
                                          </p:stCondLst>
                                        </p:cTn>
                                        <p:tgtEl>
                                          <p:spTgt spid="3">
                                            <p:txEl>
                                              <p:pRg st="2" end="2"/>
                                            </p:txEl>
                                          </p:spTgt>
                                        </p:tgtEl>
                                        <p:attrNameLst>
                                          <p:attrName>r</p:attrName>
                                        </p:attrNameLst>
                                      </p:cBhvr>
                                    </p:animRot>
                                    <p:animRot by="120000">
                                      <p:cBhvr>
                                        <p:cTn id="10" dur="200" fill="hold">
                                          <p:stCondLst>
                                            <p:cond delay="800"/>
                                          </p:stCondLst>
                                        </p:cTn>
                                        <p:tgtEl>
                                          <p:spTgt spid="3">
                                            <p:txEl>
                                              <p:pRg st="2" end="2"/>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3">
                                            <p:txEl>
                                              <p:pRg st="3" end="3"/>
                                            </p:txEl>
                                          </p:spTgt>
                                        </p:tgtEl>
                                        <p:attrNameLst>
                                          <p:attrName>r</p:attrName>
                                        </p:attrNameLst>
                                      </p:cBhvr>
                                    </p:animRot>
                                    <p:animRot by="-240000">
                                      <p:cBhvr>
                                        <p:cTn id="15" dur="200" fill="hold">
                                          <p:stCondLst>
                                            <p:cond delay="200"/>
                                          </p:stCondLst>
                                        </p:cTn>
                                        <p:tgtEl>
                                          <p:spTgt spid="3">
                                            <p:txEl>
                                              <p:pRg st="3" end="3"/>
                                            </p:txEl>
                                          </p:spTgt>
                                        </p:tgtEl>
                                        <p:attrNameLst>
                                          <p:attrName>r</p:attrName>
                                        </p:attrNameLst>
                                      </p:cBhvr>
                                    </p:animRot>
                                    <p:animRot by="240000">
                                      <p:cBhvr>
                                        <p:cTn id="16" dur="200" fill="hold">
                                          <p:stCondLst>
                                            <p:cond delay="400"/>
                                          </p:stCondLst>
                                        </p:cTn>
                                        <p:tgtEl>
                                          <p:spTgt spid="3">
                                            <p:txEl>
                                              <p:pRg st="3" end="3"/>
                                            </p:txEl>
                                          </p:spTgt>
                                        </p:tgtEl>
                                        <p:attrNameLst>
                                          <p:attrName>r</p:attrName>
                                        </p:attrNameLst>
                                      </p:cBhvr>
                                    </p:animRot>
                                    <p:animRot by="-240000">
                                      <p:cBhvr>
                                        <p:cTn id="17" dur="200" fill="hold">
                                          <p:stCondLst>
                                            <p:cond delay="600"/>
                                          </p:stCondLst>
                                        </p:cTn>
                                        <p:tgtEl>
                                          <p:spTgt spid="3">
                                            <p:txEl>
                                              <p:pRg st="3" end="3"/>
                                            </p:txEl>
                                          </p:spTgt>
                                        </p:tgtEl>
                                        <p:attrNameLst>
                                          <p:attrName>r</p:attrName>
                                        </p:attrNameLst>
                                      </p:cBhvr>
                                    </p:animRot>
                                    <p:animRot by="120000">
                                      <p:cBhvr>
                                        <p:cTn id="18" dur="200" fill="hold">
                                          <p:stCondLst>
                                            <p:cond delay="800"/>
                                          </p:stCondLst>
                                        </p:cTn>
                                        <p:tgtEl>
                                          <p:spTgt spid="3">
                                            <p:txEl>
                                              <p:pRg st="3" end="3"/>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3">
                                            <p:txEl>
                                              <p:pRg st="4" end="4"/>
                                            </p:txEl>
                                          </p:spTgt>
                                        </p:tgtEl>
                                        <p:attrNameLst>
                                          <p:attrName>r</p:attrName>
                                        </p:attrNameLst>
                                      </p:cBhvr>
                                    </p:animRot>
                                    <p:animRot by="-240000">
                                      <p:cBhvr>
                                        <p:cTn id="23" dur="200" fill="hold">
                                          <p:stCondLst>
                                            <p:cond delay="200"/>
                                          </p:stCondLst>
                                        </p:cTn>
                                        <p:tgtEl>
                                          <p:spTgt spid="3">
                                            <p:txEl>
                                              <p:pRg st="4" end="4"/>
                                            </p:txEl>
                                          </p:spTgt>
                                        </p:tgtEl>
                                        <p:attrNameLst>
                                          <p:attrName>r</p:attrName>
                                        </p:attrNameLst>
                                      </p:cBhvr>
                                    </p:animRot>
                                    <p:animRot by="240000">
                                      <p:cBhvr>
                                        <p:cTn id="24" dur="200" fill="hold">
                                          <p:stCondLst>
                                            <p:cond delay="400"/>
                                          </p:stCondLst>
                                        </p:cTn>
                                        <p:tgtEl>
                                          <p:spTgt spid="3">
                                            <p:txEl>
                                              <p:pRg st="4" end="4"/>
                                            </p:txEl>
                                          </p:spTgt>
                                        </p:tgtEl>
                                        <p:attrNameLst>
                                          <p:attrName>r</p:attrName>
                                        </p:attrNameLst>
                                      </p:cBhvr>
                                    </p:animRot>
                                    <p:animRot by="-240000">
                                      <p:cBhvr>
                                        <p:cTn id="25" dur="200" fill="hold">
                                          <p:stCondLst>
                                            <p:cond delay="600"/>
                                          </p:stCondLst>
                                        </p:cTn>
                                        <p:tgtEl>
                                          <p:spTgt spid="3">
                                            <p:txEl>
                                              <p:pRg st="4" end="4"/>
                                            </p:txEl>
                                          </p:spTgt>
                                        </p:tgtEl>
                                        <p:attrNameLst>
                                          <p:attrName>r</p:attrName>
                                        </p:attrNameLst>
                                      </p:cBhvr>
                                    </p:animRot>
                                    <p:animRot by="120000">
                                      <p:cBhvr>
                                        <p:cTn id="26" dur="200" fill="hold">
                                          <p:stCondLst>
                                            <p:cond delay="800"/>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4672"/>
          </a:xfrm>
        </p:spPr>
        <p:txBody>
          <a:bodyPr>
            <a:normAutofit/>
          </a:bodyPr>
          <a:lstStyle/>
          <a:p>
            <a:r>
              <a:rPr lang="en-US" sz="3200">
                <a:latin typeface="Times New Roman" panose="02020603050405020304" pitchFamily="18" charset="0"/>
                <a:cs typeface="Times New Roman" panose="02020603050405020304" pitchFamily="18" charset="0"/>
              </a:rPr>
              <a:t>3. Sao lưu và khôi phục danh bạ </a:t>
            </a:r>
          </a:p>
        </p:txBody>
      </p:sp>
      <p:sp>
        <p:nvSpPr>
          <p:cNvPr id="3" name="Content Placeholder 2"/>
          <p:cNvSpPr>
            <a:spLocks noGrp="1"/>
          </p:cNvSpPr>
          <p:nvPr>
            <p:ph idx="1"/>
          </p:nvPr>
        </p:nvSpPr>
        <p:spPr>
          <a:xfrm>
            <a:off x="677334" y="1597153"/>
            <a:ext cx="8596668" cy="5260848"/>
          </a:xfrm>
        </p:spPr>
        <p:txBody>
          <a:bodyPr>
            <a:normAutofit/>
          </a:bodyPr>
          <a:lstStyle/>
          <a:p>
            <a:r>
              <a:rPr lang="en-US" sz="2400" smtClean="0">
                <a:latin typeface="Times New Roman" panose="02020603050405020304" pitchFamily="18" charset="0"/>
                <a:cs typeface="Times New Roman" panose="02020603050405020304" pitchFamily="18" charset="0"/>
              </a:rPr>
              <a:t>Khôi phục</a:t>
            </a:r>
            <a:endParaRPr lang="en-US" sz="24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742" y="2355662"/>
            <a:ext cx="3387852" cy="3811334"/>
          </a:xfrm>
          <a:prstGeom prst="rect">
            <a:avLst/>
          </a:prstGeom>
        </p:spPr>
      </p:pic>
    </p:spTree>
    <p:extLst>
      <p:ext uri="{BB962C8B-B14F-4D97-AF65-F5344CB8AC3E}">
        <p14:creationId xmlns:p14="http://schemas.microsoft.com/office/powerpoint/2010/main" val="1011762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2208"/>
          </a:xfrm>
        </p:spPr>
        <p:txBody>
          <a:bodyPr>
            <a:normAutofit/>
          </a:bodyPr>
          <a:lstStyle/>
          <a:p>
            <a:r>
              <a:rPr lang="en-US" sz="3200">
                <a:latin typeface="Times New Roman" panose="02020603050405020304" pitchFamily="18" charset="0"/>
                <a:cs typeface="Times New Roman" panose="02020603050405020304" pitchFamily="18" charset="0"/>
              </a:rPr>
              <a:t>3. Sao lưu và khôi phục danh bạ </a:t>
            </a:r>
            <a:endParaRPr lang="en-US" sz="3200"/>
          </a:p>
        </p:txBody>
      </p:sp>
      <p:sp>
        <p:nvSpPr>
          <p:cNvPr id="3" name="Content Placeholder 2"/>
          <p:cNvSpPr>
            <a:spLocks noGrp="1"/>
          </p:cNvSpPr>
          <p:nvPr>
            <p:ph idx="1"/>
          </p:nvPr>
        </p:nvSpPr>
        <p:spPr>
          <a:xfrm>
            <a:off x="677334" y="1767841"/>
            <a:ext cx="8596668" cy="4273522"/>
          </a:xfrm>
        </p:spPr>
        <p:txBody>
          <a:bodyPr>
            <a:normAutofit/>
          </a:bodyPr>
          <a:lstStyle/>
          <a:p>
            <a:pPr>
              <a:buFont typeface="Wingdings" panose="05000000000000000000" pitchFamily="2" charset="2"/>
              <a:buChar char="v"/>
            </a:pPr>
            <a:r>
              <a:rPr lang="en-US" sz="2400" smtClean="0">
                <a:latin typeface="Times New Roman" panose="02020603050405020304" pitchFamily="18" charset="0"/>
                <a:cs typeface="Times New Roman" panose="02020603050405020304" pitchFamily="18" charset="0"/>
              </a:rPr>
              <a:t>Để ứng dụng có thể sao lưu lên Google drive hoặc Dropbox:</a:t>
            </a:r>
          </a:p>
          <a:p>
            <a:pPr>
              <a:buFont typeface="Wingdings" panose="05000000000000000000" pitchFamily="2" charset="2"/>
              <a:buChar char="v"/>
            </a:pPr>
            <a:endParaRPr lang="en-US" sz="240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36090"/>
            <a:ext cx="3809322" cy="27370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731" y="2536090"/>
            <a:ext cx="4359271" cy="2737024"/>
          </a:xfrm>
          <a:prstGeom prst="rect">
            <a:avLst/>
          </a:prstGeom>
        </p:spPr>
      </p:pic>
    </p:spTree>
    <p:extLst>
      <p:ext uri="{BB962C8B-B14F-4D97-AF65-F5344CB8AC3E}">
        <p14:creationId xmlns:p14="http://schemas.microsoft.com/office/powerpoint/2010/main" val="2979971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Phần 3: Kết luận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1"/>
            <a:ext cx="8596668" cy="4110962"/>
          </a:xfrm>
        </p:spPr>
        <p:txBody>
          <a:bodyPr>
            <a:normAutofit/>
          </a:bodyPr>
          <a:lstStyle/>
          <a:p>
            <a:r>
              <a:rPr lang="en-US" sz="2400" smtClean="0">
                <a:latin typeface="Times New Roman" panose="02020603050405020304" pitchFamily="18" charset="0"/>
                <a:cs typeface="Times New Roman" panose="02020603050405020304" pitchFamily="18" charset="0"/>
              </a:rPr>
              <a:t>Ứng dụng đã giải quyết được hạn chế vừa nêu ở phần đầu slide</a:t>
            </a:r>
          </a:p>
          <a:p>
            <a:r>
              <a:rPr lang="en-US" sz="2400" smtClean="0">
                <a:latin typeface="Times New Roman" panose="02020603050405020304" pitchFamily="18" charset="0"/>
                <a:cs typeface="Times New Roman" panose="02020603050405020304" pitchFamily="18" charset="0"/>
              </a:rPr>
              <a:t>Các chức năng cơ bản đã hoàn thiện nhưng vẫn còn mắc một vài lỗi nhỏ.</a:t>
            </a:r>
          </a:p>
          <a:p>
            <a:r>
              <a:rPr lang="en-US" sz="2400">
                <a:latin typeface="Times New Roman" panose="02020603050405020304" pitchFamily="18" charset="0"/>
                <a:cs typeface="Times New Roman" panose="02020603050405020304" pitchFamily="18" charset="0"/>
              </a:rPr>
              <a:t>Source code: </a:t>
            </a:r>
            <a:r>
              <a:rPr lang="en-US" sz="2400" b="1" u="sng">
                <a:solidFill>
                  <a:srgbClr val="0070C0"/>
                </a:solidFill>
                <a:latin typeface="Times New Roman" panose="02020603050405020304" pitchFamily="18" charset="0"/>
                <a:cs typeface="Times New Roman" panose="02020603050405020304" pitchFamily="18" charset="0"/>
                <a:hlinkClick r:id="rId2"/>
              </a:rPr>
              <a:t>https://</a:t>
            </a:r>
            <a:r>
              <a:rPr lang="en-US" sz="2400" b="1" u="sng" smtClean="0">
                <a:solidFill>
                  <a:srgbClr val="0070C0"/>
                </a:solidFill>
                <a:latin typeface="Times New Roman" panose="02020603050405020304" pitchFamily="18" charset="0"/>
                <a:cs typeface="Times New Roman" panose="02020603050405020304" pitchFamily="18" charset="0"/>
                <a:hlinkClick r:id="rId2"/>
              </a:rPr>
              <a:t>github.com/ngocdon0127/ContactsIT3660</a:t>
            </a:r>
            <a:endParaRPr lang="en-US" sz="2400" b="1" u="sng" smtClean="0">
              <a:solidFill>
                <a:srgbClr val="0070C0"/>
              </a:solidFill>
              <a:latin typeface="Times New Roman" panose="02020603050405020304" pitchFamily="18" charset="0"/>
              <a:cs typeface="Times New Roman" panose="02020603050405020304" pitchFamily="18" charset="0"/>
            </a:endParaRPr>
          </a:p>
          <a:p>
            <a:endParaRPr lang="en-US" sz="2400" b="1" u="sng">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986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Times New Roman" panose="02020603050405020304" pitchFamily="18" charset="0"/>
                <a:cs typeface="Times New Roman" panose="02020603050405020304" pitchFamily="18" charset="0"/>
              </a:rPr>
              <a:t>Tài liệu tham khảo</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400" smtClean="0">
                <a:latin typeface="Times New Roman" panose="02020603050405020304" pitchFamily="18" charset="0"/>
                <a:cs typeface="Times New Roman" panose="02020603050405020304" pitchFamily="18" charset="0"/>
              </a:rPr>
              <a:t>Slide bài giảng của thầy giáo Trần Hải Anh</a:t>
            </a:r>
          </a:p>
          <a:p>
            <a:pPr>
              <a:buFont typeface="Courier New" panose="02070309020205020404" pitchFamily="49" charset="0"/>
              <a:buChar char="o"/>
            </a:pPr>
            <a:r>
              <a:rPr lang="en-US" sz="2400" smtClean="0">
                <a:latin typeface="Times New Roman" panose="02020603050405020304" pitchFamily="18" charset="0"/>
                <a:cs typeface="Times New Roman" panose="02020603050405020304" pitchFamily="18" charset="0"/>
                <a:hlinkClick r:id="rId2"/>
              </a:rPr>
              <a:t>https://developers.google.com/drive/android/intro</a:t>
            </a:r>
            <a:endParaRPr lang="en-US" sz="240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400">
                <a:latin typeface="Times New Roman" panose="02020603050405020304" pitchFamily="18" charset="0"/>
                <a:cs typeface="Times New Roman" panose="02020603050405020304" pitchFamily="18" charset="0"/>
                <a:hlinkClick r:id="rId3"/>
              </a:rPr>
              <a:t>https://</a:t>
            </a:r>
            <a:r>
              <a:rPr lang="en-US" sz="2400" smtClean="0">
                <a:latin typeface="Times New Roman" panose="02020603050405020304" pitchFamily="18" charset="0"/>
                <a:cs typeface="Times New Roman" panose="02020603050405020304" pitchFamily="18" charset="0"/>
                <a:hlinkClick r:id="rId3"/>
              </a:rPr>
              <a:t>www.dropbox.com/developers-v1/sync/start/android</a:t>
            </a:r>
            <a:endParaRPr lang="en-US" sz="2400" smtClean="0">
              <a:latin typeface="Times New Roman" panose="02020603050405020304" pitchFamily="18" charset="0"/>
              <a:cs typeface="Times New Roman" panose="02020603050405020304" pitchFamily="18" charset="0"/>
            </a:endParaRPr>
          </a:p>
          <a:p>
            <a:pPr marL="0" indent="0">
              <a:buNone/>
            </a:pPr>
            <a:r>
              <a:rPr lang="en-US" sz="2400" smtClean="0">
                <a:latin typeface="Times New Roman" panose="02020603050405020304" pitchFamily="18" charset="0"/>
                <a:cs typeface="Times New Roman" panose="02020603050405020304" pitchFamily="18" charset="0"/>
              </a:rPr>
              <a:t>Và một số trang web tìm kiếm khác</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684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718304"/>
          </a:xfrm>
        </p:spPr>
        <p:txBody>
          <a:bodyPr anchor="ctr">
            <a:normAutofit/>
          </a:bodyPr>
          <a:lstStyle/>
          <a:p>
            <a:pPr algn="ctr"/>
            <a:r>
              <a:rPr lang="en-US" sz="4800" smtClean="0">
                <a:latin typeface="Times New Roman" panose="02020603050405020304" pitchFamily="18" charset="0"/>
                <a:cs typeface="Times New Roman" panose="02020603050405020304" pitchFamily="18" charset="0"/>
              </a:rPr>
              <a:t>Cảm ơn thầy cô cùng các bạn đã lắng nghe buổi thuyết trình của chúng em ngày hôm nay</a:t>
            </a:r>
            <a:endParaRPr lang="en-US" sz="4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445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24" y="158496"/>
            <a:ext cx="9387840" cy="1771904"/>
          </a:xfrm>
        </p:spPr>
        <p:txBody>
          <a:bodyPr>
            <a:normAutofit fontScale="90000"/>
          </a:bodyPr>
          <a:lstStyle/>
          <a:p>
            <a:pPr algn="ctr"/>
            <a:r>
              <a:rPr lang="en-US" sz="4000" b="1" smtClean="0">
                <a:latin typeface="Times New Roman" panose="02020603050405020304" pitchFamily="18" charset="0"/>
                <a:cs typeface="Times New Roman" panose="02020603050405020304" pitchFamily="18" charset="0"/>
              </a:rPr>
              <a:t>TRƯỜNG ĐẠI HỌC BÁCH KHOA HÀ NỘI</a:t>
            </a:r>
            <a:br>
              <a:rPr lang="en-US" sz="4000" b="1" smtClean="0">
                <a:latin typeface="Times New Roman" panose="02020603050405020304" pitchFamily="18" charset="0"/>
                <a:cs typeface="Times New Roman" panose="02020603050405020304" pitchFamily="18" charset="0"/>
              </a:rPr>
            </a:br>
            <a:r>
              <a:rPr lang="en-US" b="1" smtClean="0">
                <a:latin typeface="Times New Roman" panose="02020603050405020304" pitchFamily="18" charset="0"/>
                <a:cs typeface="Times New Roman" panose="02020603050405020304" pitchFamily="18" charset="0"/>
              </a:rPr>
              <a:t>Viện công nghệ thông tin và truyền thông</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160589"/>
            <a:ext cx="8869002" cy="3880773"/>
          </a:xfrm>
        </p:spPr>
        <p:txBody>
          <a:bodyPr>
            <a:normAutofit/>
          </a:bodyPr>
          <a:lstStyle/>
          <a:p>
            <a:pPr marL="1828800" lvl="4" indent="0" algn="ctr">
              <a:buNone/>
            </a:pPr>
            <a:r>
              <a:rPr lang="en-US" sz="2800" b="1" smtClean="0">
                <a:latin typeface="Times New Roman" panose="02020603050405020304" pitchFamily="18" charset="0"/>
                <a:cs typeface="Times New Roman" panose="02020603050405020304" pitchFamily="18" charset="0"/>
              </a:rPr>
              <a:t>Đề tài thực hiện:</a:t>
            </a:r>
          </a:p>
          <a:p>
            <a:pPr marL="1828800" lvl="4" indent="0" algn="ctr">
              <a:buNone/>
            </a:pPr>
            <a:r>
              <a:rPr lang="en-US" sz="2800" b="1" smtClean="0">
                <a:latin typeface="Times New Roman" panose="02020603050405020304" pitchFamily="18" charset="0"/>
                <a:cs typeface="Times New Roman" panose="02020603050405020304" pitchFamily="18" charset="0"/>
              </a:rPr>
              <a:t>Xây dựng ứng dụng danh bạ trên Android</a:t>
            </a:r>
            <a:endParaRPr lang="en-US" sz="2800" b="1">
              <a:latin typeface="Times New Roman" panose="02020603050405020304" pitchFamily="18" charset="0"/>
              <a:cs typeface="Times New Roman" panose="02020603050405020304" pitchFamily="18" charset="0"/>
            </a:endParaRPr>
          </a:p>
          <a:p>
            <a:pPr marL="1828800" lvl="4" indent="0" algn="ctr">
              <a:buNone/>
            </a:pPr>
            <a:endParaRPr lang="en-US" sz="2800" b="1" smtClean="0">
              <a:latin typeface="Times New Roman" panose="02020603050405020304" pitchFamily="18" charset="0"/>
              <a:cs typeface="Times New Roman" panose="02020603050405020304" pitchFamily="18" charset="0"/>
            </a:endParaRPr>
          </a:p>
          <a:p>
            <a:pPr marL="1828800" lvl="4" indent="0" algn="r">
              <a:buNone/>
            </a:pPr>
            <a:r>
              <a:rPr lang="en-US" sz="2000" b="1" smtClean="0">
                <a:latin typeface="Times New Roman" panose="02020603050405020304" pitchFamily="18" charset="0"/>
                <a:cs typeface="Times New Roman" panose="02020603050405020304" pitchFamily="18" charset="0"/>
              </a:rPr>
              <a:t>Giảng viên hướng dẫn: </a:t>
            </a:r>
          </a:p>
          <a:p>
            <a:pPr marL="1828800" lvl="4" indent="0" algn="r">
              <a:buNone/>
            </a:pPr>
            <a:r>
              <a:rPr lang="en-US" sz="2000" smtClean="0">
                <a:latin typeface="Times New Roman" panose="02020603050405020304" pitchFamily="18" charset="0"/>
                <a:cs typeface="Times New Roman" panose="02020603050405020304" pitchFamily="18" charset="0"/>
              </a:rPr>
              <a:t>Trần Hải Anh </a:t>
            </a:r>
          </a:p>
          <a:p>
            <a:pPr marL="1828800" lvl="4" indent="0" algn="r">
              <a:buNone/>
            </a:pP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		Nhóm sinh viên thực hiện:</a:t>
            </a:r>
          </a:p>
          <a:p>
            <a:pPr marL="1828800" lvl="4" indent="0" algn="r">
              <a:buNone/>
            </a:pP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Nguyễn Tất Hòa</a:t>
            </a:r>
          </a:p>
          <a:p>
            <a:pPr marL="1828800" lvl="4" indent="0" algn="r">
              <a:buNone/>
            </a:pPr>
            <a:r>
              <a:rPr lang="en-US" sz="2000" smtClean="0">
                <a:latin typeface="Times New Roman" panose="02020603050405020304" pitchFamily="18" charset="0"/>
                <a:cs typeface="Times New Roman" panose="02020603050405020304" pitchFamily="18" charset="0"/>
              </a:rPr>
              <a:t>Nguyễn Ngọc Đôn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404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pPr algn="ctr"/>
            <a:r>
              <a:rPr lang="en-US" b="1" smtClean="0">
                <a:latin typeface="Times New Roman" panose="02020603050405020304" pitchFamily="18" charset="0"/>
                <a:cs typeface="Times New Roman" panose="02020603050405020304" pitchFamily="18" charset="0"/>
              </a:rPr>
              <a:t>Nội dung thuyết trình</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400" b="1" smtClean="0">
              <a:latin typeface="Times New Roman" panose="02020603050405020304" pitchFamily="18" charset="0"/>
              <a:cs typeface="Times New Roman" panose="02020603050405020304" pitchFamily="18" charset="0"/>
            </a:endParaRPr>
          </a:p>
          <a:p>
            <a:pPr marL="0" indent="0">
              <a:buNone/>
            </a:pPr>
            <a:r>
              <a:rPr lang="en-US" sz="2400" b="1" smtClean="0">
                <a:latin typeface="Times New Roman" panose="02020603050405020304" pitchFamily="18" charset="0"/>
                <a:cs typeface="Times New Roman" panose="02020603050405020304" pitchFamily="18" charset="0"/>
              </a:rPr>
              <a:t>Phần 1: Giới thiệu ứng dụng</a:t>
            </a:r>
          </a:p>
          <a:p>
            <a:pPr marL="0" indent="0">
              <a:buNone/>
            </a:pPr>
            <a:r>
              <a:rPr lang="en-US" sz="2400" b="1" smtClean="0">
                <a:latin typeface="Times New Roman" panose="02020603050405020304" pitchFamily="18" charset="0"/>
                <a:cs typeface="Times New Roman" panose="02020603050405020304" pitchFamily="18" charset="0"/>
              </a:rPr>
              <a:t>Phần 2: Các chức năng chính của ứng dụng</a:t>
            </a:r>
          </a:p>
          <a:p>
            <a:pPr marL="0" indent="0">
              <a:buNone/>
            </a:pPr>
            <a:r>
              <a:rPr lang="en-US" sz="2400" b="1" smtClean="0">
                <a:latin typeface="Times New Roman" panose="02020603050405020304" pitchFamily="18" charset="0"/>
                <a:cs typeface="Times New Roman" panose="02020603050405020304" pitchFamily="18" charset="0"/>
              </a:rPr>
              <a:t>Phần 3: Kết luận</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525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064510"/>
          </a:xfrm>
        </p:spPr>
        <p:txBody>
          <a:bodyPr>
            <a:normAutofit fontScale="90000"/>
          </a:bodyPr>
          <a:lstStyle/>
          <a:p>
            <a:r>
              <a:rPr lang="en-US" sz="4000" b="1" smtClean="0">
                <a:latin typeface="Times New Roman" panose="02020603050405020304" pitchFamily="18" charset="0"/>
                <a:cs typeface="Times New Roman" panose="02020603050405020304" pitchFamily="18" charset="0"/>
              </a:rPr>
              <a:t>Phần 1: Giới thiệu ứng dụng.</a:t>
            </a:r>
            <a:r>
              <a:rPr lang="en-US" b="1" smtClean="0">
                <a:latin typeface="Times New Roman" panose="02020603050405020304" pitchFamily="18" charset="0"/>
                <a:cs typeface="Times New Roman" panose="02020603050405020304" pitchFamily="18" charset="0"/>
              </a:rPr>
              <a:t/>
            </a:r>
            <a:br>
              <a:rPr lang="en-US" b="1" smtClean="0">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
            </a:r>
            <a:br>
              <a:rPr lang="en-US" sz="2400">
                <a:solidFill>
                  <a:schemeClr val="tx1"/>
                </a:solidFill>
                <a:latin typeface="Times New Roman" panose="02020603050405020304" pitchFamily="18" charset="0"/>
                <a:cs typeface="Times New Roman" panose="02020603050405020304" pitchFamily="18" charset="0"/>
              </a:rPr>
            </a:br>
            <a:r>
              <a:rPr lang="en-US" sz="2400" smtClean="0">
                <a:solidFill>
                  <a:schemeClr val="tx1"/>
                </a:solidFill>
                <a:latin typeface="Times New Roman" panose="02020603050405020304" pitchFamily="18" charset="0"/>
                <a:cs typeface="Times New Roman" panose="02020603050405020304" pitchFamily="18" charset="0"/>
              </a:rPr>
              <a:t/>
            </a:r>
            <a:br>
              <a:rPr lang="en-US" sz="2400" smtClean="0">
                <a:solidFill>
                  <a:schemeClr val="tx1"/>
                </a:solidFill>
                <a:latin typeface="Times New Roman" panose="02020603050405020304" pitchFamily="18" charset="0"/>
                <a:cs typeface="Times New Roman" panose="02020603050405020304" pitchFamily="18" charset="0"/>
              </a:rPr>
            </a:br>
            <a:r>
              <a:rPr lang="en-US" sz="2400" smtClean="0">
                <a:solidFill>
                  <a:schemeClr val="tx1"/>
                </a:solidFill>
                <a:latin typeface="Times New Roman" panose="02020603050405020304" pitchFamily="18" charset="0"/>
                <a:cs typeface="Times New Roman" panose="02020603050405020304" pitchFamily="18" charset="0"/>
              </a:rPr>
              <a:t>Danh bạ điện thoại là một ứng dụng sẵn có và cần thiết trên mỗi thiết bị di động.</a:t>
            </a:r>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820" y="2674110"/>
            <a:ext cx="2472252"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934" y="2674111"/>
            <a:ext cx="2472252" cy="3881437"/>
          </a:xfrm>
          <a:prstGeom prst="rect">
            <a:avLst/>
          </a:prstGeom>
        </p:spPr>
      </p:pic>
      <p:sp>
        <p:nvSpPr>
          <p:cNvPr id="6" name="Right Arrow 5"/>
          <p:cNvSpPr/>
          <p:nvPr/>
        </p:nvSpPr>
        <p:spPr>
          <a:xfrm>
            <a:off x="3925824" y="4078382"/>
            <a:ext cx="1597152" cy="658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991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99745"/>
          </a:xfrm>
        </p:spPr>
        <p:txBody>
          <a:bodyPr/>
          <a:lstStyle/>
          <a:p>
            <a:r>
              <a:rPr lang="en-US" b="1">
                <a:latin typeface="Times New Roman" panose="02020603050405020304" pitchFamily="18" charset="0"/>
                <a:cs typeface="Times New Roman" panose="02020603050405020304" pitchFamily="18" charset="0"/>
              </a:rPr>
              <a:t>Phần 1: Giới thiệu ứng dụng</a:t>
            </a:r>
          </a:p>
        </p:txBody>
      </p:sp>
      <p:sp>
        <p:nvSpPr>
          <p:cNvPr id="3" name="Content Placeholder 2"/>
          <p:cNvSpPr>
            <a:spLocks noGrp="1"/>
          </p:cNvSpPr>
          <p:nvPr>
            <p:ph idx="1"/>
          </p:nvPr>
        </p:nvSpPr>
        <p:spPr>
          <a:xfrm>
            <a:off x="677334" y="1609345"/>
            <a:ext cx="8596668" cy="4432018"/>
          </a:xfrm>
        </p:spPr>
        <p:txBody>
          <a:bodyPr>
            <a:normAutofit/>
          </a:bodyPr>
          <a:lstStyle/>
          <a:p>
            <a:r>
              <a:rPr lang="en-US" sz="2400" smtClean="0">
                <a:latin typeface="Times New Roman" panose="02020603050405020304" pitchFamily="18" charset="0"/>
                <a:cs typeface="Times New Roman" panose="02020603050405020304" pitchFamily="18" charset="0"/>
              </a:rPr>
              <a:t>Ưu điểm:</a:t>
            </a:r>
          </a:p>
          <a:p>
            <a:pPr lvl="1">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Lưu trữ được nhiều thông tin liên lạc .</a:t>
            </a:r>
          </a:p>
          <a:p>
            <a:pPr lvl="1">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Dễ dàng tìm kiếm khi người dung muốn liên lạc với người thân, bạn bè.</a:t>
            </a:r>
          </a:p>
          <a:p>
            <a:r>
              <a:rPr lang="en-US" sz="2400" smtClean="0">
                <a:latin typeface="Times New Roman" panose="02020603050405020304" pitchFamily="18" charset="0"/>
                <a:cs typeface="Times New Roman" panose="02020603050405020304" pitchFamily="18" charset="0"/>
              </a:rPr>
              <a:t>Nhược điểm:</a:t>
            </a:r>
          </a:p>
          <a:p>
            <a:pPr lvl="1">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Không kiểm tra được sự trùng lặp danh bạ.</a:t>
            </a:r>
          </a:p>
          <a:p>
            <a:pPr lvl="1">
              <a:buFont typeface="Wingdings" panose="05000000000000000000" pitchFamily="2" charset="2"/>
              <a:buChar char="§"/>
            </a:pPr>
            <a:r>
              <a:rPr lang="en-US" sz="2400" smtClean="0">
                <a:latin typeface="Times New Roman" panose="02020603050405020304" pitchFamily="18" charset="0"/>
                <a:cs typeface="Times New Roman" panose="02020603050405020304" pitchFamily="18" charset="0"/>
              </a:rPr>
              <a:t>Không lấy lại được danh bạ đã mất.</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886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21664"/>
          </a:xfrm>
        </p:spPr>
        <p:txBody>
          <a:bodyPr/>
          <a:lstStyle/>
          <a:p>
            <a:r>
              <a:rPr lang="en-US" b="1">
                <a:latin typeface="Times New Roman" panose="02020603050405020304" pitchFamily="18" charset="0"/>
                <a:cs typeface="Times New Roman" panose="02020603050405020304" pitchFamily="18" charset="0"/>
              </a:rPr>
              <a:t>Phần 1: Giới thiệu ứng dụng</a:t>
            </a:r>
          </a:p>
        </p:txBody>
      </p:sp>
      <p:sp>
        <p:nvSpPr>
          <p:cNvPr id="3" name="Content Placeholder 2"/>
          <p:cNvSpPr>
            <a:spLocks noGrp="1"/>
          </p:cNvSpPr>
          <p:nvPr>
            <p:ph idx="1"/>
          </p:nvPr>
        </p:nvSpPr>
        <p:spPr>
          <a:xfrm>
            <a:off x="677334" y="2160589"/>
            <a:ext cx="8596668" cy="2533331"/>
          </a:xfrm>
        </p:spPr>
        <p:txBody>
          <a:bodyPr>
            <a:normAutofit/>
          </a:bodyPr>
          <a:lstStyle/>
          <a:p>
            <a:pPr>
              <a:buFont typeface="Wingdings" panose="05000000000000000000" pitchFamily="2" charset="2"/>
              <a:buChar char="v"/>
            </a:pPr>
            <a:r>
              <a:rPr lang="en-US" sz="2400" smtClean="0">
                <a:latin typeface="Times New Roman" panose="02020603050405020304" pitchFamily="18" charset="0"/>
                <a:cs typeface="Times New Roman" panose="02020603050405020304" pitchFamily="18" charset="0"/>
              </a:rPr>
              <a:t>Nhận xét:</a:t>
            </a:r>
          </a:p>
          <a:p>
            <a:pPr marL="457200" lvl="1" indent="0">
              <a:buNone/>
            </a:pPr>
            <a:r>
              <a:rPr lang="en-US" sz="2400" smtClean="0">
                <a:latin typeface="Times New Roman" panose="02020603050405020304" pitchFamily="18" charset="0"/>
                <a:cs typeface="Times New Roman" panose="02020603050405020304" pitchFamily="18" charset="0"/>
              </a:rPr>
              <a:t>Nhận ra những ưu nhược điểm trên nhóm chúng em quyết định chọn để tài trên để khắc phúc những hạn chế của ứng dụng danh bạ có sẵn thiết bị di động chạy hệ điều hành Android</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22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Phần 2: Các chức năng chính</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4961"/>
            <a:ext cx="8596668" cy="4456402"/>
          </a:xfrm>
        </p:spPr>
        <p:txBody>
          <a:bodyPr>
            <a:normAutofit/>
          </a:bodyPr>
          <a:lstStyle/>
          <a:p>
            <a:pPr>
              <a:buFont typeface="+mj-lt"/>
              <a:buAutoNum type="arabicPeriod"/>
            </a:pPr>
            <a:endParaRPr lang="en-US" sz="2400" smtClean="0">
              <a:latin typeface="Times New Roman" panose="02020603050405020304" pitchFamily="18" charset="0"/>
              <a:cs typeface="Times New Roman" panose="02020603050405020304" pitchFamily="18" charset="0"/>
            </a:endParaRPr>
          </a:p>
          <a:p>
            <a:pPr>
              <a:buFont typeface="+mj-lt"/>
              <a:buAutoNum type="arabicPeriod"/>
            </a:pPr>
            <a:r>
              <a:rPr lang="en-US" sz="2400" smtClean="0">
                <a:latin typeface="Times New Roman" panose="02020603050405020304" pitchFamily="18" charset="0"/>
                <a:cs typeface="Times New Roman" panose="02020603050405020304" pitchFamily="18" charset="0"/>
              </a:rPr>
              <a:t>Đọc chi tiết danh bạ có trong điện thoại.</a:t>
            </a:r>
          </a:p>
          <a:p>
            <a:pPr>
              <a:buFont typeface="+mj-lt"/>
              <a:buAutoNum type="arabicPeriod"/>
            </a:pPr>
            <a:r>
              <a:rPr lang="en-US" sz="2400" smtClean="0">
                <a:latin typeface="Times New Roman" panose="02020603050405020304" pitchFamily="18" charset="0"/>
                <a:cs typeface="Times New Roman" panose="02020603050405020304" pitchFamily="18" charset="0"/>
              </a:rPr>
              <a:t>Kiểm tra các số trùng lặp.</a:t>
            </a:r>
          </a:p>
          <a:p>
            <a:pPr>
              <a:buFont typeface="+mj-lt"/>
              <a:buAutoNum type="arabicPeriod"/>
            </a:pPr>
            <a:r>
              <a:rPr lang="en-US" sz="2400" smtClean="0">
                <a:latin typeface="Times New Roman" panose="02020603050405020304" pitchFamily="18" charset="0"/>
                <a:cs typeface="Times New Roman" panose="02020603050405020304" pitchFamily="18" charset="0"/>
              </a:rPr>
              <a:t>Sao lưu, khôi phục danh bạ.</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315456" y="1714679"/>
            <a:ext cx="2958546" cy="4196966"/>
          </a:xfrm>
          <a:prstGeom prst="rect">
            <a:avLst/>
          </a:prstGeom>
        </p:spPr>
      </p:pic>
    </p:spTree>
    <p:extLst>
      <p:ext uri="{BB962C8B-B14F-4D97-AF65-F5344CB8AC3E}">
        <p14:creationId xmlns:p14="http://schemas.microsoft.com/office/powerpoint/2010/main" val="2386948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5084"/>
          </a:xfrm>
        </p:spPr>
        <p:txBody>
          <a:bodyPr>
            <a:normAutofit/>
          </a:bodyPr>
          <a:lstStyle/>
          <a:p>
            <a:r>
              <a:rPr lang="en-US" sz="3200" smtClean="0">
                <a:latin typeface="Times New Roman" panose="02020603050405020304" pitchFamily="18" charset="0"/>
                <a:cs typeface="Times New Roman" panose="02020603050405020304" pitchFamily="18" charset="0"/>
              </a:rPr>
              <a:t>1. Đọc chi tiết danh bạ</a:t>
            </a:r>
            <a:endParaRPr lang="en-US" sz="320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39" y="1557282"/>
            <a:ext cx="3046857" cy="4630158"/>
          </a:xfrm>
          <a:prstGeom prst="rect">
            <a:avLst/>
          </a:prstGeom>
        </p:spPr>
      </p:pic>
      <p:sp>
        <p:nvSpPr>
          <p:cNvPr id="11" name="Right Arrow 10"/>
          <p:cNvSpPr/>
          <p:nvPr/>
        </p:nvSpPr>
        <p:spPr>
          <a:xfrm>
            <a:off x="4498848" y="3499104"/>
            <a:ext cx="1353312" cy="1011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26" y="1557282"/>
            <a:ext cx="3055637" cy="4630158"/>
          </a:xfrm>
          <a:prstGeom prst="rect">
            <a:avLst/>
          </a:prstGeom>
        </p:spPr>
      </p:pic>
    </p:spTree>
    <p:extLst>
      <p:ext uri="{BB962C8B-B14F-4D97-AF65-F5344CB8AC3E}">
        <p14:creationId xmlns:p14="http://schemas.microsoft.com/office/powerpoint/2010/main" val="1253570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944"/>
          </a:xfrm>
        </p:spPr>
        <p:txBody>
          <a:bodyPr>
            <a:normAutofit/>
          </a:bodyPr>
          <a:lstStyle/>
          <a:p>
            <a:r>
              <a:rPr lang="en-US" sz="3200" smtClean="0">
                <a:latin typeface="Times New Roman" panose="02020603050405020304" pitchFamily="18" charset="0"/>
                <a:cs typeface="Times New Roman" panose="02020603050405020304" pitchFamily="18" charset="0"/>
              </a:rPr>
              <a:t>2. Kiểm tra số trùng lặp</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31263"/>
            <a:ext cx="7978986" cy="4310099"/>
          </a:xfrm>
        </p:spPr>
        <p:txBody>
          <a:bodyPr>
            <a:normAutofit/>
          </a:bodyPr>
          <a:lstStyle/>
          <a:p>
            <a:r>
              <a:rPr lang="en-US" sz="2400" smtClean="0">
                <a:latin typeface="Times New Roman" panose="02020603050405020304" pitchFamily="18" charset="0"/>
                <a:cs typeface="Times New Roman" panose="02020603050405020304" pitchFamily="18" charset="0"/>
              </a:rPr>
              <a:t>Đọc các danh bạ có trong điện thoại</a:t>
            </a: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smtClean="0">
              <a:latin typeface="Times New Roman" panose="02020603050405020304" pitchFamily="18" charset="0"/>
              <a:cs typeface="Times New Roman" panose="02020603050405020304" pitchFamily="18" charset="0"/>
            </a:endParaRPr>
          </a:p>
          <a:p>
            <a:r>
              <a:rPr lang="en-US" sz="2400" smtClean="0">
                <a:latin typeface="Times New Roman" panose="02020603050405020304" pitchFamily="18" charset="0"/>
                <a:cs typeface="Times New Roman" panose="02020603050405020304" pitchFamily="18" charset="0"/>
              </a:rPr>
              <a:t>Từ danh sách đã đọc được, ứng dụng kiểm tra tính trùng lặp số điện thoại</a:t>
            </a:r>
          </a:p>
          <a:p>
            <a:r>
              <a:rPr lang="en-US" sz="2400" smtClean="0">
                <a:latin typeface="Times New Roman" panose="02020603050405020304" pitchFamily="18" charset="0"/>
                <a:cs typeface="Times New Roman" panose="02020603050405020304" pitchFamily="18" charset="0"/>
              </a:rPr>
              <a:t>Nếu có trùng lặp xóa ngẫu nhiên 1 danh bạ không cần hỏi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337" y="2414015"/>
            <a:ext cx="1457325" cy="371475"/>
          </a:xfrm>
          <a:prstGeom prst="rect">
            <a:avLst/>
          </a:prstGeom>
        </p:spPr>
      </p:pic>
    </p:spTree>
    <p:extLst>
      <p:ext uri="{BB962C8B-B14F-4D97-AF65-F5344CB8AC3E}">
        <p14:creationId xmlns:p14="http://schemas.microsoft.com/office/powerpoint/2010/main" val="3069802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192</TotalTime>
  <Words>452</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Courier New</vt:lpstr>
      <vt:lpstr>Times New Roman</vt:lpstr>
      <vt:lpstr>Trebuchet MS</vt:lpstr>
      <vt:lpstr>Wingdings</vt:lpstr>
      <vt:lpstr>Wingdings 3</vt:lpstr>
      <vt:lpstr>Facet</vt:lpstr>
      <vt:lpstr>TRƯỜNG ĐẠI HỌC BÁCH KHOA HÀ NỘI   Chào mừng thầy giáo cùng các bạn đã đến với buổi thuyết trình ngày hôm nay</vt:lpstr>
      <vt:lpstr>TRƯỜNG ĐẠI HỌC BÁCH KHOA HÀ NỘI Viện công nghệ thông tin và truyền thông</vt:lpstr>
      <vt:lpstr>Nội dung thuyết trình</vt:lpstr>
      <vt:lpstr>Phần 1: Giới thiệu ứng dụng.   Danh bạ điện thoại là một ứng dụng sẵn có và cần thiết trên mỗi thiết bị di động.</vt:lpstr>
      <vt:lpstr>Phần 1: Giới thiệu ứng dụng</vt:lpstr>
      <vt:lpstr>Phần 1: Giới thiệu ứng dụng</vt:lpstr>
      <vt:lpstr>Phần 2: Các chức năng chính</vt:lpstr>
      <vt:lpstr>1. Đọc chi tiết danh bạ</vt:lpstr>
      <vt:lpstr>2. Kiểm tra số trùng lặp</vt:lpstr>
      <vt:lpstr>3. Sao lưu và khôi phục danh bạ </vt:lpstr>
      <vt:lpstr>3. Sao lưu và khôi phục danh bạ </vt:lpstr>
      <vt:lpstr>3. Sao lưu và khôi phục danh bạ </vt:lpstr>
      <vt:lpstr>3. Sao lưu và khôi phục danh bạ </vt:lpstr>
      <vt:lpstr>3. Sao lưu và khôi phục danh bạ </vt:lpstr>
      <vt:lpstr>Phần 3: Kết luận</vt:lpstr>
      <vt:lpstr>Tài liệu tham khảo</vt:lpstr>
      <vt:lpstr>Cảm ơn thầy cô cùng các bạn đã lắng nghe buổi thuyết trình của chúng em ngày hôm nay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thầy giáo cùng các bạn đã đến với buổi thuyết trình ngày hôm nay</dc:title>
  <dc:creator>Hola Nguyen</dc:creator>
  <cp:lastModifiedBy>Don Nguyen Ngoc</cp:lastModifiedBy>
  <cp:revision>22</cp:revision>
  <dcterms:created xsi:type="dcterms:W3CDTF">2015-12-05T16:22:57Z</dcterms:created>
  <dcterms:modified xsi:type="dcterms:W3CDTF">2015-12-07T04:55:25Z</dcterms:modified>
</cp:coreProperties>
</file>