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5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arning\HUST\IT4040%20Artificial%20Intelligence\Bai%20tap%20lon\PuzzleIT4040\analysis-8puzzle.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Solved</a:t>
            </a:r>
          </a:p>
        </c:rich>
      </c:tx>
      <c:layout>
        <c:manualLayout>
          <c:xMode val="edge"/>
          <c:yMode val="edge"/>
          <c:x val="0.49516705578953796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Sheet1!$G$7:$G$11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 formatCode="0.00%">
                  <c:v>0.94199999999999995</c:v>
                </c:pt>
                <c:pt idx="3">
                  <c:v>1</c:v>
                </c:pt>
                <c:pt idx="4" formatCode="0.00%">
                  <c:v>0.84499999999999997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6D-4785-B39D-0698797F4EA0}"/>
            </c:ext>
          </c:extLst>
        </c:ser>
        <c:ser>
          <c:idx val="1"/>
          <c:order val="1"/>
          <c:tx>
            <c:strRef>
              <c:f>Sheet1!$H$6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Sheet1!$H$7:$H$11</c:f>
              <c:numCache>
                <c:formatCode>0%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6D-4785-B39D-0698797F4E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4"/>
        <c:overlap val="-59"/>
        <c:axId val="291994920"/>
        <c:axId val="291993608"/>
      </c:barChart>
      <c:catAx>
        <c:axId val="29199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93608"/>
        <c:crosses val="autoZero"/>
        <c:auto val="1"/>
        <c:lblAlgn val="ctr"/>
        <c:lblOffset val="100"/>
        <c:noMultiLvlLbl val="0"/>
      </c:catAx>
      <c:valAx>
        <c:axId val="29199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9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56746013684706"/>
          <c:y val="0.11256260614482014"/>
          <c:w val="0.84987692109295587"/>
          <c:h val="0.670336884360043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Sheet1!$I$6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Sheet1!$I$7:$I$11</c:f>
              <c:numCache>
                <c:formatCode>General</c:formatCode>
                <c:ptCount val="5"/>
                <c:pt idx="0">
                  <c:v>27.124600000000001</c:v>
                </c:pt>
                <c:pt idx="1">
                  <c:v>3.2835999999999999</c:v>
                </c:pt>
                <c:pt idx="2">
                  <c:v>27.899699999999999</c:v>
                </c:pt>
                <c:pt idx="3">
                  <c:v>0.74870000000000003</c:v>
                </c:pt>
                <c:pt idx="4">
                  <c:v>30.686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B7-4C49-84FE-B169C95D1BB1}"/>
            </c:ext>
          </c:extLst>
        </c:ser>
        <c:ser>
          <c:idx val="1"/>
          <c:order val="1"/>
          <c:tx>
            <c:strRef>
              <c:f>Sheet1!$J$6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Sheet1!$J$7:$J$11</c:f>
              <c:numCache>
                <c:formatCode>General</c:formatCode>
                <c:ptCount val="5"/>
                <c:pt idx="0">
                  <c:v>5.0799999999999998E-2</c:v>
                </c:pt>
                <c:pt idx="1">
                  <c:v>3.0599999999999999E-2</c:v>
                </c:pt>
                <c:pt idx="2">
                  <c:v>0.80620000000000003</c:v>
                </c:pt>
                <c:pt idx="3">
                  <c:v>2.7E-2</c:v>
                </c:pt>
                <c:pt idx="4">
                  <c:v>2.0823999999999998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B7-4C49-84FE-B169C95D1B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2"/>
        <c:overlap val="-78"/>
        <c:axId val="294053880"/>
        <c:axId val="294050928"/>
      </c:barChart>
      <c:catAx>
        <c:axId val="294053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050928"/>
        <c:crosses val="autoZero"/>
        <c:auto val="1"/>
        <c:lblAlgn val="ctr"/>
        <c:lblOffset val="100"/>
        <c:noMultiLvlLbl val="0"/>
      </c:catAx>
      <c:valAx>
        <c:axId val="2940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layout>
            <c:manualLayout>
              <c:xMode val="edge"/>
              <c:yMode val="edge"/>
              <c:x val="2.5217331937554047E-2"/>
              <c:y val="0.372362591653930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053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Sheet1!$K$7:$K$11</c:f>
              <c:numCache>
                <c:formatCode>General</c:formatCode>
                <c:ptCount val="5"/>
                <c:pt idx="0">
                  <c:v>0.26129999999999998</c:v>
                </c:pt>
                <c:pt idx="1">
                  <c:v>4.7899999999999998E-2</c:v>
                </c:pt>
                <c:pt idx="2">
                  <c:v>1.9528000000000001</c:v>
                </c:pt>
                <c:pt idx="3">
                  <c:v>8.0000000000000002E-3</c:v>
                </c:pt>
                <c:pt idx="4">
                  <c:v>2.7492999999999999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8-490A-A5FE-661587BA16D5}"/>
            </c:ext>
          </c:extLst>
        </c:ser>
        <c:ser>
          <c:idx val="1"/>
          <c:order val="1"/>
          <c:tx>
            <c:strRef>
              <c:f>Sheet1!$L$6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Sheet1!$L$7:$L$11</c:f>
              <c:numCache>
                <c:formatCode>General</c:formatCode>
                <c:ptCount val="5"/>
                <c:pt idx="0">
                  <c:v>4.4000000000000003E-3</c:v>
                </c:pt>
                <c:pt idx="1">
                  <c:v>2.5000000000000001E-3</c:v>
                </c:pt>
                <c:pt idx="2">
                  <c:v>4.9099999999999998E-2</c:v>
                </c:pt>
                <c:pt idx="3">
                  <c:v>1.1999999999999999E-3</c:v>
                </c:pt>
                <c:pt idx="4">
                  <c:v>0.13500000000000001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C8-490A-A5FE-661587BA16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overlap val="-80"/>
        <c:axId val="295772992"/>
        <c:axId val="295771680"/>
      </c:barChart>
      <c:catAx>
        <c:axId val="29577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771680"/>
        <c:crosses val="autoZero"/>
        <c:auto val="1"/>
        <c:lblAlgn val="ctr"/>
        <c:lblOffset val="100"/>
        <c:noMultiLvlLbl val="0"/>
      </c:catAx>
      <c:valAx>
        <c:axId val="29577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seconds/situation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77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MinNode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Sheet1!$M$7:$M$11</c:f>
              <c:numCache>
                <c:formatCode>General</c:formatCode>
                <c:ptCount val="5"/>
                <c:pt idx="0">
                  <c:v>18</c:v>
                </c:pt>
                <c:pt idx="1">
                  <c:v>18</c:v>
                </c:pt>
                <c:pt idx="2">
                  <c:v>20</c:v>
                </c:pt>
                <c:pt idx="3">
                  <c:v>18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E4-4729-BCDC-3A2BDBD81A81}"/>
            </c:ext>
          </c:extLst>
        </c:ser>
        <c:ser>
          <c:idx val="1"/>
          <c:order val="1"/>
          <c:tx>
            <c:strRef>
              <c:f>Sheet1!$N$6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Sheet1!$N$7:$N$11</c:f>
              <c:numCache>
                <c:formatCode>General</c:formatCode>
                <c:ptCount val="5"/>
                <c:pt idx="0">
                  <c:v>18</c:v>
                </c:pt>
                <c:pt idx="1">
                  <c:v>18</c:v>
                </c:pt>
                <c:pt idx="2">
                  <c:v>30</c:v>
                </c:pt>
                <c:pt idx="3">
                  <c:v>23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E4-4729-BCDC-3A2BDBD81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5555440"/>
        <c:axId val="285547896"/>
      </c:barChart>
      <c:catAx>
        <c:axId val="28555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547896"/>
        <c:crosses val="autoZero"/>
        <c:auto val="1"/>
        <c:lblAlgn val="ctr"/>
        <c:lblOffset val="100"/>
        <c:noMultiLvlLbl val="0"/>
      </c:catAx>
      <c:valAx>
        <c:axId val="285547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55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MaxNode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Sheet1!$O$7:$O$11</c:f>
              <c:numCache>
                <c:formatCode>General</c:formatCode>
                <c:ptCount val="5"/>
                <c:pt idx="0">
                  <c:v>68479</c:v>
                </c:pt>
                <c:pt idx="1">
                  <c:v>26980</c:v>
                </c:pt>
                <c:pt idx="2">
                  <c:v>71418</c:v>
                </c:pt>
                <c:pt idx="3">
                  <c:v>14483</c:v>
                </c:pt>
                <c:pt idx="4">
                  <c:v>73135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D8-4C12-A425-5E54D56B04CF}"/>
            </c:ext>
          </c:extLst>
        </c:ser>
        <c:ser>
          <c:idx val="1"/>
          <c:order val="1"/>
          <c:tx>
            <c:strRef>
              <c:f>Sheet1!$P$6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Sheet1!$P$7:$P$11</c:f>
              <c:numCache>
                <c:formatCode>General</c:formatCode>
                <c:ptCount val="5"/>
                <c:pt idx="0">
                  <c:v>50027</c:v>
                </c:pt>
                <c:pt idx="1">
                  <c:v>18201</c:v>
                </c:pt>
                <c:pt idx="2">
                  <c:v>524091</c:v>
                </c:pt>
                <c:pt idx="3">
                  <c:v>9479</c:v>
                </c:pt>
                <c:pt idx="4">
                  <c:v>1256703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D8-4C12-A425-5E54D56B04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9"/>
        <c:overlap val="-65"/>
        <c:axId val="472798296"/>
        <c:axId val="472797968"/>
      </c:barChart>
      <c:catAx>
        <c:axId val="472798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797968"/>
        <c:crosses val="autoZero"/>
        <c:auto val="1"/>
        <c:lblAlgn val="ctr"/>
        <c:lblOffset val="100"/>
        <c:noMultiLvlLbl val="0"/>
      </c:catAx>
      <c:valAx>
        <c:axId val="47279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798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AvgNode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Sheet1!$F$7:$F$13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Sheet1!$Q$7:$Q$11</c:f>
              <c:numCache>
                <c:formatCode>General</c:formatCode>
                <c:ptCount val="5"/>
                <c:pt idx="0">
                  <c:v>4503</c:v>
                </c:pt>
                <c:pt idx="1">
                  <c:v>2152</c:v>
                </c:pt>
                <c:pt idx="2">
                  <c:v>13642</c:v>
                </c:pt>
                <c:pt idx="3">
                  <c:v>926</c:v>
                </c:pt>
                <c:pt idx="4">
                  <c:v>16480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0D-4140-AF14-4B4E69FF4FE7}"/>
            </c:ext>
          </c:extLst>
        </c:ser>
        <c:ser>
          <c:idx val="1"/>
          <c:order val="1"/>
          <c:tx>
            <c:strRef>
              <c:f>Sheet1!$R$6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Sheet1!$F$7:$F$13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Sheet1!$R$7:$R$11</c:f>
              <c:numCache>
                <c:formatCode>General</c:formatCode>
                <c:ptCount val="5"/>
                <c:pt idx="0">
                  <c:v>3392</c:v>
                </c:pt>
                <c:pt idx="1">
                  <c:v>1576</c:v>
                </c:pt>
                <c:pt idx="2">
                  <c:v>33544</c:v>
                </c:pt>
                <c:pt idx="3">
                  <c:v>924</c:v>
                </c:pt>
                <c:pt idx="4">
                  <c:v>84224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0D-4140-AF14-4B4E69FF4F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7865776"/>
        <c:axId val="287855936"/>
      </c:barChart>
      <c:catAx>
        <c:axId val="28786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855936"/>
        <c:crosses val="autoZero"/>
        <c:auto val="1"/>
        <c:lblAlgn val="ctr"/>
        <c:lblOffset val="100"/>
        <c:noMultiLvlLbl val="0"/>
      </c:catAx>
      <c:valAx>
        <c:axId val="28785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nodes/situation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86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AvgDeep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Sheet1!$S$6</c:f>
              <c:strCache>
                <c:ptCount val="1"/>
                <c:pt idx="0">
                  <c:v>A*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Sheet1!$S$7:$S$11</c:f>
              <c:numCache>
                <c:formatCode>General</c:formatCode>
                <c:ptCount val="5"/>
                <c:pt idx="0">
                  <c:v>22</c:v>
                </c:pt>
                <c:pt idx="1">
                  <c:v>22</c:v>
                </c:pt>
                <c:pt idx="2">
                  <c:v>21</c:v>
                </c:pt>
                <c:pt idx="3">
                  <c:v>22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FB-4E8D-9E4B-B117DF760040}"/>
            </c:ext>
          </c:extLst>
        </c:ser>
        <c:ser>
          <c:idx val="1"/>
          <c:order val="1"/>
          <c:tx>
            <c:strRef>
              <c:f>Sheet1!$T$6</c:f>
              <c:strCache>
                <c:ptCount val="1"/>
                <c:pt idx="0">
                  <c:v>IDA*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Sheet1!$F$7:$F$11</c:f>
              <c:strCache>
                <c:ptCount val="5"/>
                <c:pt idx="0">
                  <c:v>Manhattan</c:v>
                </c:pt>
                <c:pt idx="1">
                  <c:v>Linear Conflict</c:v>
                </c:pt>
                <c:pt idx="2">
                  <c:v>Tiles out of row and column</c:v>
                </c:pt>
                <c:pt idx="3">
                  <c:v>Pythagorean</c:v>
                </c:pt>
                <c:pt idx="4">
                  <c:v>Gaschnig's Heuristic</c:v>
                </c:pt>
              </c:strCache>
            </c:strRef>
          </c:cat>
          <c:val>
            <c:numRef>
              <c:f>Sheet1!$T$7:$T$11</c:f>
              <c:numCache>
                <c:formatCode>General</c:formatCode>
                <c:ptCount val="5"/>
                <c:pt idx="0">
                  <c:v>22</c:v>
                </c:pt>
                <c:pt idx="1">
                  <c:v>22</c:v>
                </c:pt>
                <c:pt idx="2">
                  <c:v>22</c:v>
                </c:pt>
                <c:pt idx="3">
                  <c:v>23</c:v>
                </c:pt>
                <c:pt idx="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FB-4E8D-9E4B-B117DF7600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7422528"/>
        <c:axId val="287419904"/>
      </c:barChart>
      <c:catAx>
        <c:axId val="28742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419904"/>
        <c:crosses val="autoZero"/>
        <c:auto val="1"/>
        <c:lblAlgn val="ctr"/>
        <c:lblOffset val="100"/>
        <c:noMultiLvlLbl val="0"/>
      </c:catAx>
      <c:valAx>
        <c:axId val="28741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cost/situation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42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800" b="0" i="0" kern="1200">
          <a:solidFill>
            <a:schemeClr val="bg2">
              <a:lumMod val="40000"/>
              <a:lumOff val="60000"/>
            </a:schemeClr>
          </a:solidFill>
          <a:latin typeface="Cambria" panose="020405030504060302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ai.stanford.edu/~latombe/cs121/2011/slides/D-heuristic-search.pdf" TargetMode="External"/><Relationship Id="rId3" Type="http://schemas.openxmlformats.org/officeDocument/2006/relationships/hyperlink" Target="http://www.cs.unb.ca/profs/hzhang/CS4725/assignments/assgn2-06W-sol.htm" TargetMode="External"/><Relationship Id="rId7" Type="http://schemas.openxmlformats.org/officeDocument/2006/relationships/hyperlink" Target="https://www.scribd.com/fullscreen/103698298?access_key=key-anvyh6p0mh6yxt4pq40" TargetMode="External"/><Relationship Id="rId2" Type="http://schemas.openxmlformats.org/officeDocument/2006/relationships/hyperlink" Target="http://heuristicswiki.wikispaces.com/N+-+Puzz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eweb.ucsd.edu/~ccalabro/essays/15_puzzle.pdf" TargetMode="External"/><Relationship Id="rId5" Type="http://schemas.openxmlformats.org/officeDocument/2006/relationships/hyperlink" Target="http://disi.unitn.it/~montreso/asd/progetti/2007-08/progetto2/The_Manhattan_Pair_Distance_Heuristic_for_the_15-puzzle.pdf" TargetMode="External"/><Relationship Id="rId4" Type="http://schemas.openxmlformats.org/officeDocument/2006/relationships/hyperlink" Target="http://ethesis.nitrkl.ac.in/5575/1/110CS0081-1.pdf" TargetMode="External"/><Relationship Id="rId9" Type="http://schemas.openxmlformats.org/officeDocument/2006/relationships/hyperlink" Target="https://www.cs.bham.ac.uk/~mdr/teaching/modules04/java2/TilesSolvability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62680"/>
            <a:ext cx="8825658" cy="1103871"/>
          </a:xfrm>
        </p:spPr>
        <p:txBody>
          <a:bodyPr/>
          <a:lstStyle/>
          <a:p>
            <a:pPr algn="ctr"/>
            <a:r>
              <a:rPr lang="en-US" smtClean="0"/>
              <a:t>N-Puzzle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342" y="5025081"/>
            <a:ext cx="8825658" cy="1832919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3200" cap="none" err="1" smtClean="0">
                <a:latin typeface="Cambria" panose="02040503050406030204" pitchFamily="18" charset="0"/>
              </a:rPr>
              <a:t>Nhóm</a:t>
            </a:r>
            <a:r>
              <a:rPr lang="en-US" sz="3200" cap="none" smtClean="0">
                <a:latin typeface="Cambria" panose="02040503050406030204" pitchFamily="18" charset="0"/>
              </a:rPr>
              <a:t> 16:</a:t>
            </a:r>
            <a:endParaRPr lang="en-US" cap="none" smtClean="0">
              <a:latin typeface="Cambria" panose="02040503050406030204" pitchFamily="18" charset="0"/>
            </a:endParaRPr>
          </a:p>
          <a:p>
            <a:pPr algn="r"/>
            <a:r>
              <a:rPr lang="en-US" cap="none" err="1" smtClean="0">
                <a:latin typeface="Cambria" panose="02040503050406030204" pitchFamily="18" charset="0"/>
              </a:rPr>
              <a:t>Nguyễn</a:t>
            </a:r>
            <a:r>
              <a:rPr lang="en-US" cap="none" smtClean="0">
                <a:latin typeface="Cambria" panose="02040503050406030204" pitchFamily="18" charset="0"/>
              </a:rPr>
              <a:t> </a:t>
            </a:r>
            <a:r>
              <a:rPr lang="en-US" cap="none" err="1" smtClean="0">
                <a:latin typeface="Cambria" panose="02040503050406030204" pitchFamily="18" charset="0"/>
              </a:rPr>
              <a:t>Ngọc</a:t>
            </a:r>
            <a:r>
              <a:rPr lang="en-US" cap="none" smtClean="0">
                <a:latin typeface="Cambria" panose="02040503050406030204" pitchFamily="18" charset="0"/>
              </a:rPr>
              <a:t> </a:t>
            </a:r>
            <a:r>
              <a:rPr lang="en-US" cap="none" err="1" smtClean="0">
                <a:latin typeface="Cambria" panose="02040503050406030204" pitchFamily="18" charset="0"/>
              </a:rPr>
              <a:t>Đôn</a:t>
            </a:r>
            <a:endParaRPr lang="en-US" cap="none" smtClean="0">
              <a:latin typeface="Cambria" panose="02040503050406030204" pitchFamily="18" charset="0"/>
            </a:endParaRPr>
          </a:p>
          <a:p>
            <a:pPr algn="r"/>
            <a:r>
              <a:rPr lang="en-US" cap="none" err="1" smtClean="0">
                <a:latin typeface="Cambria" panose="02040503050406030204" pitchFamily="18" charset="0"/>
              </a:rPr>
              <a:t>Nguyễn</a:t>
            </a:r>
            <a:r>
              <a:rPr lang="en-US" cap="none" smtClean="0">
                <a:latin typeface="Cambria" panose="02040503050406030204" pitchFamily="18" charset="0"/>
              </a:rPr>
              <a:t> </a:t>
            </a:r>
            <a:r>
              <a:rPr lang="en-US" cap="none" err="1" smtClean="0">
                <a:latin typeface="Cambria" panose="02040503050406030204" pitchFamily="18" charset="0"/>
              </a:rPr>
              <a:t>Tất</a:t>
            </a:r>
            <a:r>
              <a:rPr lang="en-US" cap="none" smtClean="0">
                <a:latin typeface="Cambria" panose="02040503050406030204" pitchFamily="18" charset="0"/>
              </a:rPr>
              <a:t> </a:t>
            </a:r>
            <a:r>
              <a:rPr lang="en-US" cap="none" err="1" smtClean="0">
                <a:latin typeface="Cambria" panose="02040503050406030204" pitchFamily="18" charset="0"/>
              </a:rPr>
              <a:t>Hòa</a:t>
            </a:r>
            <a:endParaRPr lang="en-US" cap="none" smtClean="0">
              <a:latin typeface="Cambria" panose="02040503050406030204" pitchFamily="18" charset="0"/>
            </a:endParaRPr>
          </a:p>
          <a:p>
            <a:pPr algn="r"/>
            <a:r>
              <a:rPr lang="en-US" cap="none" err="1" smtClean="0">
                <a:latin typeface="Cambria" panose="02040503050406030204" pitchFamily="18" charset="0"/>
              </a:rPr>
              <a:t>Bùi</a:t>
            </a:r>
            <a:r>
              <a:rPr lang="en-US" cap="none" smtClean="0">
                <a:latin typeface="Cambria" panose="02040503050406030204" pitchFamily="18" charset="0"/>
              </a:rPr>
              <a:t> </a:t>
            </a:r>
            <a:r>
              <a:rPr lang="en-US" cap="none" err="1" smtClean="0">
                <a:latin typeface="Cambria" panose="02040503050406030204" pitchFamily="18" charset="0"/>
              </a:rPr>
              <a:t>Văn</a:t>
            </a:r>
            <a:r>
              <a:rPr lang="en-US" cap="none" smtClean="0">
                <a:latin typeface="Cambria" panose="02040503050406030204" pitchFamily="18" charset="0"/>
              </a:rPr>
              <a:t> </a:t>
            </a:r>
            <a:r>
              <a:rPr lang="en-US" cap="none" err="1" smtClean="0">
                <a:latin typeface="Cambria" panose="02040503050406030204" pitchFamily="18" charset="0"/>
              </a:rPr>
              <a:t>Toản</a:t>
            </a:r>
            <a:endParaRPr lang="en-US" cap="none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348" y="2384083"/>
            <a:ext cx="2770248" cy="20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31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 sz="44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smtClean="0">
                <a:latin typeface="Cambria" panose="02040503050406030204" pitchFamily="18" charset="0"/>
              </a:rPr>
              <a:t>A. Manhattan </a:t>
            </a:r>
            <a:r>
              <a:rPr lang="en-US" sz="2400" b="1">
                <a:latin typeface="Cambria" panose="02040503050406030204" pitchFamily="18" charset="0"/>
              </a:rPr>
              <a:t>Distance </a:t>
            </a:r>
            <a:endParaRPr lang="en-US" sz="2400" b="1" smtClean="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2400" smtClean="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2400" smtClean="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240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sz="2400" smtClean="0">
              <a:latin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400" smtClean="0">
                <a:latin typeface="Cambria" panose="02040503050406030204" pitchFamily="18" charset="0"/>
              </a:rPr>
              <a:t>The</a:t>
            </a:r>
            <a:r>
              <a:rPr lang="en-US" sz="2400">
                <a:latin typeface="Cambria" panose="02040503050406030204" pitchFamily="18" charset="0"/>
              </a:rPr>
              <a:t> </a:t>
            </a:r>
            <a:r>
              <a:rPr lang="en-US" sz="2400" b="1">
                <a:latin typeface="Cambria" panose="02040503050406030204" pitchFamily="18" charset="0"/>
              </a:rPr>
              <a:t>Manhattan Distance</a:t>
            </a:r>
            <a:r>
              <a:rPr lang="en-US" sz="2400">
                <a:latin typeface="Cambria" panose="02040503050406030204" pitchFamily="18" charset="0"/>
              </a:rPr>
              <a:t> is the distance between two points measured along axes at right angles</a:t>
            </a:r>
          </a:p>
          <a:p>
            <a:pPr algn="just"/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232" y="3322422"/>
            <a:ext cx="4794422" cy="115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63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smtClean="0">
                <a:latin typeface="Cambria" panose="02040503050406030204" pitchFamily="18" charset="0"/>
              </a:rPr>
              <a:t>2. Linear Conflict</a:t>
            </a: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endParaRPr lang="en-US" b="1" smtClean="0">
              <a:latin typeface="Cambria" panose="02040503050406030204" pitchFamily="18" charset="0"/>
            </a:endParaRP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endParaRPr lang="en-US" b="1" smtClean="0">
              <a:latin typeface="Cambria" panose="02040503050406030204" pitchFamily="18" charset="0"/>
            </a:endParaRP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endParaRPr lang="en-US" b="1" smtClean="0">
              <a:latin typeface="Cambria" panose="02040503050406030204" pitchFamily="18" charset="0"/>
            </a:endParaRPr>
          </a:p>
          <a:p>
            <a:pPr marL="0" lvl="0" indent="0" algn="just">
              <a:buNone/>
            </a:pPr>
            <a:r>
              <a:rPr lang="en-US" b="1">
                <a:latin typeface="Cambria" panose="02040503050406030204" pitchFamily="18" charset="0"/>
              </a:rPr>
              <a:t>	</a:t>
            </a:r>
            <a:r>
              <a:rPr lang="en-US" b="1" smtClean="0">
                <a:latin typeface="Cambria" panose="02040503050406030204" pitchFamily="18" charset="0"/>
              </a:rPr>
              <a:t>Heuristic = </a:t>
            </a:r>
            <a:r>
              <a:rPr lang="en-US">
                <a:latin typeface="Cambria" panose="02040503050406030204" pitchFamily="18" charset="0"/>
              </a:rPr>
              <a:t>The </a:t>
            </a:r>
            <a:r>
              <a:rPr lang="en-US" b="1">
                <a:latin typeface="Cambria" panose="02040503050406030204" pitchFamily="18" charset="0"/>
              </a:rPr>
              <a:t>Manhattan </a:t>
            </a:r>
            <a:r>
              <a:rPr lang="en-US" b="1" smtClean="0">
                <a:latin typeface="Cambria" panose="02040503050406030204" pitchFamily="18" charset="0"/>
              </a:rPr>
              <a:t>Distance plus 2 for each Linear Conflict pair</a:t>
            </a:r>
          </a:p>
        </p:txBody>
      </p:sp>
      <p:pic>
        <p:nvPicPr>
          <p:cNvPr id="5" name="Picture 4" descr="D:\Learning\HUST\IT4040 Artificial Intelligence\Bai tap lon\PuzzleIT4040\linear_conflic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914" y="3243237"/>
            <a:ext cx="7423116" cy="1205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857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>
                <a:latin typeface="Cambria" panose="02040503050406030204" pitchFamily="18" charset="0"/>
              </a:rPr>
              <a:t>C. Tiles out of row and </a:t>
            </a:r>
            <a:r>
              <a:rPr lang="en-US" b="1" smtClean="0">
                <a:latin typeface="Cambria" panose="02040503050406030204" pitchFamily="18" charset="0"/>
              </a:rPr>
              <a:t>column</a:t>
            </a: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endParaRPr lang="en-US" b="1" smtClean="0">
              <a:latin typeface="Cambria" panose="02040503050406030204" pitchFamily="18" charset="0"/>
            </a:endParaRP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endParaRPr lang="en-US" b="1" smtClean="0">
              <a:latin typeface="Cambria" panose="02040503050406030204" pitchFamily="18" charset="0"/>
            </a:endParaRP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endParaRPr lang="en-US" b="1" smtClean="0">
              <a:latin typeface="Cambria" panose="02040503050406030204" pitchFamily="18" charset="0"/>
            </a:endParaRP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lvl="0"/>
            <a:r>
              <a:rPr lang="en-US" smtClean="0">
                <a:latin typeface="Cambria" panose="02040503050406030204" pitchFamily="18" charset="0"/>
              </a:rPr>
              <a:t>Heuristic </a:t>
            </a:r>
            <a:r>
              <a:rPr lang="en-US">
                <a:latin typeface="Cambria" panose="02040503050406030204" pitchFamily="18" charset="0"/>
              </a:rPr>
              <a:t>= Number of tiles out of row + number of tiles out of column</a:t>
            </a:r>
            <a:endParaRPr lang="en-US" b="1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09" y="2932128"/>
            <a:ext cx="5048942" cy="20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63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>
                <a:latin typeface="Cambria" panose="02040503050406030204" pitchFamily="18" charset="0"/>
              </a:rPr>
              <a:t>D. N-MaxSwap (Gaschnig's Heuristic</a:t>
            </a:r>
            <a:r>
              <a:rPr lang="en-US" b="1" smtClean="0">
                <a:latin typeface="Cambria" panose="02040503050406030204" pitchFamily="18" charset="0"/>
              </a:rPr>
              <a:t>)</a:t>
            </a:r>
          </a:p>
          <a:p>
            <a:pPr lvl="0"/>
            <a:endParaRPr lang="en-US" b="1">
              <a:latin typeface="Cambria" panose="02040503050406030204" pitchFamily="18" charset="0"/>
            </a:endParaRPr>
          </a:p>
          <a:p>
            <a:pPr marL="0" lvl="0" indent="0" algn="just">
              <a:buNone/>
            </a:pPr>
            <a:r>
              <a:rPr lang="en-US" smtClean="0">
                <a:latin typeface="Cambria" panose="02040503050406030204" pitchFamily="18" charset="0"/>
              </a:rPr>
              <a:t>	Heuristic </a:t>
            </a:r>
            <a:r>
              <a:rPr lang="en-US">
                <a:latin typeface="Cambria" panose="02040503050406030204" pitchFamily="18" charset="0"/>
              </a:rPr>
              <a:t>= The number of steps it would take to solve the problem if it was possible to swap any tile with the "space".</a:t>
            </a:r>
            <a:endParaRPr lang="en-US" b="1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07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9960104" cy="4195481"/>
              </a:xfrm>
            </p:spPr>
            <p:txBody>
              <a:bodyPr>
                <a:normAutofit fontScale="85000" lnSpcReduction="10000"/>
              </a:bodyPr>
              <a:lstStyle/>
              <a:p>
                <a:pPr lvl="0"/>
                <a:r>
                  <a:rPr lang="en-US" b="1" smtClean="0">
                    <a:latin typeface="Cambria" panose="02040503050406030204" pitchFamily="18" charset="0"/>
                    <a:ea typeface="Cambria Math" panose="02040503050406030204" pitchFamily="18" charset="0"/>
                  </a:rPr>
                  <a:t>D. N-MaxSwap (Gaschnig's Heuristic)</a:t>
                </a:r>
              </a:p>
              <a:p>
                <a:endParaRPr lang="en-US" smtClean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>
                    <a:latin typeface="Cambria" panose="02040503050406030204" pitchFamily="18" charset="0"/>
                    <a:ea typeface="Cambria Math" panose="02040503050406030204" pitchFamily="18" charset="0"/>
                  </a:rPr>
                  <a:t>The heuristic function can be implemented by using 2 arrays:</a:t>
                </a:r>
                <a:br>
                  <a:rPr lang="en-US">
                    <a:latin typeface="Cambria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b="1">
                    <a:latin typeface="Cambria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>
                    <a:latin typeface="Cambria" panose="02040503050406030204" pitchFamily="18" charset="0"/>
                    <a:ea typeface="Cambria Math" panose="02040503050406030204" pitchFamily="18" charset="0"/>
                  </a:rPr>
                  <a:t> – represents the current permutation</a:t>
                </a:r>
                <a:r>
                  <a:rPr lang="en-US" smtClean="0">
                    <a:latin typeface="Cambria" panose="02040503050406030204" pitchFamily="18" charset="0"/>
                    <a:ea typeface="Cambria Math" panose="02040503050406030204" pitchFamily="18" charset="0"/>
                  </a:rPr>
                  <a:t>.</a:t>
                </a:r>
                <a:r>
                  <a:rPr lang="en-US">
                    <a:latin typeface="Cambria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>
                    <a:latin typeface="Cambria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b="1">
                    <a:latin typeface="Cambria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>
                    <a:latin typeface="Cambria" panose="02040503050406030204" pitchFamily="18" charset="0"/>
                    <a:ea typeface="Cambria Math" panose="02040503050406030204" pitchFamily="18" charset="0"/>
                  </a:rPr>
                  <a:t> – the location of element i in the permutation array</a:t>
                </a:r>
                <a:r>
                  <a:rPr lang="en-US" smtClean="0">
                    <a:latin typeface="Cambria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mtClean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mtClean="0">
                    <a:ea typeface="Cambria Math" panose="02040503050406030204" pitchFamily="18" charset="0"/>
                  </a:rPr>
                  <a:t>=&gt;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]] =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Everytime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swap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j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need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to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be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swapped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too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9960104" cy="4195481"/>
              </a:xfrm>
              <a:blipFill>
                <a:blip r:embed="rId2"/>
                <a:stretch>
                  <a:fillRect l="-979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42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>
                <a:latin typeface="Cambria" panose="02040503050406030204" pitchFamily="18" charset="0"/>
              </a:rPr>
              <a:t>D. N-MaxSwap (Gaschnig's Heuristic</a:t>
            </a:r>
            <a:r>
              <a:rPr lang="en-US" b="1" smtClean="0">
                <a:latin typeface="Cambria" panose="02040503050406030204" pitchFamily="18" charset="0"/>
              </a:rPr>
              <a:t>)</a:t>
            </a:r>
            <a:endParaRPr lang="en-US" b="1" smtClean="0"/>
          </a:p>
          <a:p>
            <a:endParaRPr lang="en-US" b="1" smtClean="0"/>
          </a:p>
          <a:p>
            <a:pPr marL="0" indent="0">
              <a:buNone/>
            </a:pPr>
            <a:r>
              <a:rPr lang="en-US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algorithm: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b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swap </a:t>
            </a:r>
            <a:r>
              <a:rPr lang="en-US" sz="2400" smtClean="0">
                <a:latin typeface="Cambria Math" panose="02040503050406030204" pitchFamily="18" charset="0"/>
                <a:ea typeface="Cambria Math" panose="02040503050406030204" pitchFamily="18" charset="0"/>
              </a:rPr>
              <a:t>P[B[0]] 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with P[B[B[0]]] (if “space” is not in right place) or </a:t>
            </a:r>
            <a:b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swap P[i] with P[B[0]] (otherwise)</a:t>
            </a:r>
            <a:b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until all tiles are in right place.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8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2. Hàm Heuristic</a:t>
            </a:r>
            <a:endParaRPr lang="en-US" sz="4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7604083" cy="4195481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-US" b="1">
                    <a:latin typeface="Cambria" panose="02040503050406030204" pitchFamily="18" charset="0"/>
                  </a:rPr>
                  <a:t>E. Pythagorean (không chấp nhận được)</a:t>
                </a:r>
                <a:endParaRPr lang="en-US">
                  <a:latin typeface="Cambria" panose="02040503050406030204" pitchFamily="18" charset="0"/>
                </a:endParaRPr>
              </a:p>
              <a:p>
                <a:endParaRPr lang="en-US" b="1" smtClean="0"/>
              </a:p>
              <a:p>
                <a:endParaRPr lang="en-US" b="1" smtClean="0"/>
              </a:p>
              <a:p>
                <a:endParaRPr lang="en-US" b="1" smtClean="0"/>
              </a:p>
              <a:p>
                <a:endParaRPr lang="en-US" b="1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/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𝑟𝑜𝑤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𝑟𝑜𝑤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𝑐𝑜𝑙𝑢𝑚𝑛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𝑐𝑜𝑙𝑢𝑚𝑛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/>
              </a:p>
              <a:p>
                <a:pPr marL="0" lvl="0" indent="0">
                  <a:buNone/>
                </a:pPr>
                <a:endParaRPr lang="en-US">
                  <a:latin typeface="Cambria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en-US">
                    <a:latin typeface="Cambria" panose="02040503050406030204" pitchFamily="18" charset="0"/>
                  </a:rPr>
                  <a:t>Heuristic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1"/>
              </a:p>
              <a:p>
                <a:endParaRPr lang="en-US" b="1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7604083" cy="4195481"/>
              </a:xfrm>
              <a:blipFill>
                <a:blip r:embed="rId2"/>
                <a:stretch>
                  <a:fillRect l="-1684" t="-261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529" y="2667131"/>
            <a:ext cx="4711960" cy="2275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07395" y="5239265"/>
            <a:ext cx="327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ambria" panose="02040503050406030204" pitchFamily="18" charset="0"/>
              </a:rPr>
              <a:t>H = 77.</a:t>
            </a:r>
          </a:p>
          <a:p>
            <a:r>
              <a:rPr lang="en-US" sz="2400" smtClean="0">
                <a:latin typeface="Cambria" panose="02040503050406030204" pitchFamily="18" charset="0"/>
              </a:rPr>
              <a:t>Chi phí thực tế = 68</a:t>
            </a: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52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92539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0956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4742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652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smtClean="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Mục lục</a:t>
            </a:r>
            <a:endParaRPr lang="en-US">
              <a:solidFill>
                <a:schemeClr val="bg2">
                  <a:lumMod val="40000"/>
                  <a:lumOff val="6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535" y="3049696"/>
            <a:ext cx="8163388" cy="3260487"/>
          </a:xfrm>
        </p:spPr>
        <p:txBody>
          <a:bodyPr>
            <a:normAutofit fontScale="92500" lnSpcReduction="10000"/>
          </a:bodyPr>
          <a:lstStyle/>
          <a:p>
            <a:r>
              <a:rPr lang="en-US" sz="4000" smtClean="0"/>
              <a:t>1. </a:t>
            </a:r>
            <a:r>
              <a:rPr lang="en-US" sz="4000" smtClean="0">
                <a:latin typeface="Cambria" panose="02040503050406030204" pitchFamily="18" charset="0"/>
              </a:rPr>
              <a:t>Kiểm tra tính giải được</a:t>
            </a:r>
          </a:p>
          <a:p>
            <a:endParaRPr lang="en-US" sz="4000" smtClean="0">
              <a:latin typeface="Cambria" panose="02040503050406030204" pitchFamily="18" charset="0"/>
            </a:endParaRPr>
          </a:p>
          <a:p>
            <a:r>
              <a:rPr lang="en-US" sz="4000" smtClean="0">
                <a:latin typeface="Cambria" panose="02040503050406030204" pitchFamily="18" charset="0"/>
              </a:rPr>
              <a:t>2. Hàm Heuristic</a:t>
            </a:r>
          </a:p>
          <a:p>
            <a:endParaRPr lang="en-US" sz="4000" smtClean="0">
              <a:latin typeface="Cambria" panose="02040503050406030204" pitchFamily="18" charset="0"/>
            </a:endParaRPr>
          </a:p>
          <a:p>
            <a:r>
              <a:rPr lang="en-US" sz="4000" smtClean="0">
                <a:latin typeface="Cambria" panose="02040503050406030204" pitchFamily="18" charset="0"/>
              </a:rPr>
              <a:t>3. So sánh hiệu năng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750166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6664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5545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2089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latin typeface="Cambria" panose="02040503050406030204" pitchFamily="18" charset="0"/>
              </a:rPr>
              <a:t>3</a:t>
            </a:r>
            <a:r>
              <a:rPr lang="en-US" sz="4800" smtClean="0">
                <a:latin typeface="Cambria" panose="02040503050406030204" pitchFamily="18" charset="0"/>
              </a:rPr>
              <a:t>. So sánh hiệu năng</a:t>
            </a:r>
            <a:endParaRPr lang="en-US" sz="4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6283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smtClean="0">
                <a:latin typeface="Cambria" panose="02040503050406030204" pitchFamily="18" charset="0"/>
              </a:rPr>
              <a:t>Tài liệu tham khảo</a:t>
            </a:r>
            <a:endParaRPr lang="en-US" sz="540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38184"/>
            <a:ext cx="8946541" cy="4736757"/>
          </a:xfrm>
        </p:spPr>
        <p:txBody>
          <a:bodyPr>
            <a:noAutofit/>
          </a:bodyPr>
          <a:lstStyle/>
          <a:p>
            <a:pPr marL="342900" lvl="3" indent="-342900"/>
            <a:r>
              <a:rPr lang="en-US" sz="1600">
                <a:latin typeface="Cambria" panose="02040503050406030204" pitchFamily="18" charset="0"/>
              </a:rPr>
              <a:t>Slide bài giảng môn học “Trí tuệ nhân tạo” của</a:t>
            </a:r>
            <a:br>
              <a:rPr lang="en-US" sz="1600">
                <a:latin typeface="Cambria" panose="02040503050406030204" pitchFamily="18" charset="0"/>
              </a:rPr>
            </a:br>
            <a:r>
              <a:rPr lang="en-US" sz="1600">
                <a:latin typeface="Cambria" panose="02040503050406030204" pitchFamily="18" charset="0"/>
              </a:rPr>
              <a:t>Tiến sỹ Nguyễn Nhật Quang, giảng viên trường Đại học Bách Khoa Hà Nội.</a:t>
            </a:r>
          </a:p>
          <a:p>
            <a:r>
              <a:rPr lang="en-US" sz="1600"/>
              <a:t>Thư viện </a:t>
            </a:r>
            <a:r>
              <a:rPr lang="en-US" sz="1600"/>
              <a:t>Timer </a:t>
            </a:r>
            <a:r>
              <a:rPr lang="en-US" sz="1600" smtClean="0"/>
              <a:t>của </a:t>
            </a:r>
            <a:r>
              <a:rPr lang="en-US" sz="1600"/>
              <a:t/>
            </a:r>
            <a:br>
              <a:rPr lang="en-US" sz="1600"/>
            </a:br>
            <a:r>
              <a:rPr lang="en-US" sz="1600"/>
              <a:t>Tiến sỹ Phạm Quang Dũng, giảng viên trường Đại học Bách Khoa Hà Nội</a:t>
            </a:r>
            <a:endParaRPr lang="en-US" sz="1600" u="sng" smtClean="0">
              <a:solidFill>
                <a:srgbClr val="00B0F0"/>
              </a:solidFill>
              <a:hlinkClick r:id="rId2"/>
            </a:endParaRPr>
          </a:p>
          <a:p>
            <a:endParaRPr lang="en-US" sz="1400" u="sng">
              <a:solidFill>
                <a:srgbClr val="00B0F0"/>
              </a:solidFill>
              <a:hlinkClick r:id="rId2"/>
            </a:endParaRPr>
          </a:p>
          <a:p>
            <a:r>
              <a:rPr lang="en-US" sz="1400" u="sng" smtClean="0">
                <a:solidFill>
                  <a:srgbClr val="00B0F0"/>
                </a:solidFill>
                <a:hlinkClick r:id="rId2"/>
              </a:rPr>
              <a:t>http</a:t>
            </a:r>
            <a:r>
              <a:rPr lang="en-US" sz="1400" u="sng">
                <a:solidFill>
                  <a:srgbClr val="00B0F0"/>
                </a:solidFill>
                <a:hlinkClick r:id="rId2"/>
              </a:rPr>
              <a:t>://heuristicswiki.wikispaces.com/N+-+</a:t>
            </a:r>
            <a:r>
              <a:rPr lang="en-US" sz="1400" u="sng" smtClean="0">
                <a:solidFill>
                  <a:srgbClr val="00B0F0"/>
                </a:solidFill>
                <a:hlinkClick r:id="rId2"/>
              </a:rPr>
              <a:t>Puzzle</a:t>
            </a:r>
            <a:endParaRPr lang="en-US" sz="1400" u="sng">
              <a:solidFill>
                <a:srgbClr val="00B0F0"/>
              </a:solidFill>
            </a:endParaRPr>
          </a:p>
          <a:p>
            <a:r>
              <a:rPr lang="en-US" sz="1400" u="sng">
                <a:solidFill>
                  <a:srgbClr val="00B0F0"/>
                </a:solidFill>
                <a:hlinkClick r:id="rId3"/>
              </a:rPr>
              <a:t>http://</a:t>
            </a:r>
            <a:r>
              <a:rPr lang="en-US" sz="1400" u="sng" smtClean="0">
                <a:solidFill>
                  <a:srgbClr val="00B0F0"/>
                </a:solidFill>
                <a:hlinkClick r:id="rId3"/>
              </a:rPr>
              <a:t>www.cs.unb.ca/profs/hzhang/CS4725/assignments/assgn2-06W-sol.htm</a:t>
            </a:r>
            <a:endParaRPr lang="en-US" sz="1400" u="sng">
              <a:solidFill>
                <a:srgbClr val="00B0F0"/>
              </a:solidFill>
              <a:hlinkClick r:id="rId4"/>
            </a:endParaRPr>
          </a:p>
          <a:p>
            <a:r>
              <a:rPr lang="en-US" sz="1400" u="sng" smtClean="0">
                <a:solidFill>
                  <a:srgbClr val="00B0F0"/>
                </a:solidFill>
                <a:hlinkClick r:id="rId4"/>
              </a:rPr>
              <a:t>http</a:t>
            </a:r>
            <a:r>
              <a:rPr lang="en-US" sz="1400" u="sng">
                <a:solidFill>
                  <a:srgbClr val="00B0F0"/>
                </a:solidFill>
                <a:hlinkClick r:id="rId4"/>
              </a:rPr>
              <a:t>://</a:t>
            </a:r>
            <a:r>
              <a:rPr lang="en-US" sz="1400" u="sng" smtClean="0">
                <a:solidFill>
                  <a:srgbClr val="00B0F0"/>
                </a:solidFill>
                <a:hlinkClick r:id="rId4"/>
              </a:rPr>
              <a:t>ethesis.nitrkl.ac.in/5575/1/110CS0081-1.pdf</a:t>
            </a:r>
            <a:endParaRPr lang="en-US" sz="1400">
              <a:solidFill>
                <a:srgbClr val="00B0F0"/>
              </a:solidFill>
            </a:endParaRPr>
          </a:p>
          <a:p>
            <a:endParaRPr lang="en-US" sz="1400" u="sng">
              <a:solidFill>
                <a:srgbClr val="00B0F0"/>
              </a:solidFill>
              <a:hlinkClick r:id="rId5"/>
            </a:endParaRPr>
          </a:p>
          <a:p>
            <a:r>
              <a:rPr lang="en-US" sz="1400" u="sng" smtClean="0">
                <a:solidFill>
                  <a:srgbClr val="00B0F0"/>
                </a:solidFill>
                <a:hlinkClick r:id="rId5"/>
              </a:rPr>
              <a:t>http</a:t>
            </a:r>
            <a:r>
              <a:rPr lang="en-US" sz="1400" u="sng">
                <a:solidFill>
                  <a:srgbClr val="00B0F0"/>
                </a:solidFill>
                <a:hlinkClick r:id="rId5"/>
              </a:rPr>
              <a:t>://disi.unitn.it/~</a:t>
            </a:r>
            <a:r>
              <a:rPr lang="en-US" sz="1400" u="sng" smtClean="0">
                <a:solidFill>
                  <a:srgbClr val="00B0F0"/>
                </a:solidFill>
                <a:hlinkClick r:id="rId5"/>
              </a:rPr>
              <a:t>montreso/asd/progetti/2007-08/progetto2/The_Manhattan_Pair_Distance_Heuristic_for_the_15-puzzle.pdf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 u="sng" smtClean="0">
                <a:solidFill>
                  <a:srgbClr val="00B0F0"/>
                </a:solidFill>
                <a:hlinkClick r:id="rId6"/>
              </a:rPr>
              <a:t>http</a:t>
            </a:r>
            <a:r>
              <a:rPr lang="en-US" sz="1400" u="sng">
                <a:solidFill>
                  <a:srgbClr val="00B0F0"/>
                </a:solidFill>
                <a:hlinkClick r:id="rId6"/>
              </a:rPr>
              <a:t>://cseweb.ucsd.edu/~ccalabro/essays/15_puzzle.pdf</a:t>
            </a:r>
            <a:r>
              <a:rPr lang="en-US" sz="1400">
                <a:solidFill>
                  <a:srgbClr val="00B0F0"/>
                </a:solidFill>
              </a:rPr>
              <a:t/>
            </a:r>
            <a:br>
              <a:rPr lang="en-US" sz="1400">
                <a:solidFill>
                  <a:srgbClr val="00B0F0"/>
                </a:solidFill>
              </a:rPr>
            </a:br>
            <a:r>
              <a:rPr lang="en-US" sz="1400" u="sng">
                <a:solidFill>
                  <a:srgbClr val="00B0F0"/>
                </a:solidFill>
                <a:hlinkClick r:id="rId7"/>
              </a:rPr>
              <a:t>https://</a:t>
            </a:r>
            <a:r>
              <a:rPr lang="en-US" sz="1400" u="sng" smtClean="0">
                <a:solidFill>
                  <a:srgbClr val="00B0F0"/>
                </a:solidFill>
                <a:hlinkClick r:id="rId7"/>
              </a:rPr>
              <a:t>www.scribd.com/fullscreen/103698298?access_key=key-anvyh6p0mh6yxt4pq40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 u="sng" smtClean="0">
                <a:solidFill>
                  <a:srgbClr val="00B0F0"/>
                </a:solidFill>
                <a:hlinkClick r:id="rId8"/>
              </a:rPr>
              <a:t>http</a:t>
            </a:r>
            <a:r>
              <a:rPr lang="en-US" sz="1400" u="sng">
                <a:solidFill>
                  <a:srgbClr val="00B0F0"/>
                </a:solidFill>
                <a:hlinkClick r:id="rId8"/>
              </a:rPr>
              <a:t>://ai.stanford.edu/~</a:t>
            </a:r>
            <a:r>
              <a:rPr lang="en-US" sz="1400" u="sng" smtClean="0">
                <a:solidFill>
                  <a:srgbClr val="00B0F0"/>
                </a:solidFill>
                <a:hlinkClick r:id="rId8"/>
              </a:rPr>
              <a:t>latombe/cs121/2011/slides/D-heuristic-search.pdf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 u="sng" smtClean="0">
                <a:solidFill>
                  <a:srgbClr val="00B0F0"/>
                </a:solidFill>
                <a:hlinkClick r:id="rId9"/>
              </a:rPr>
              <a:t>https</a:t>
            </a:r>
            <a:r>
              <a:rPr lang="en-US" sz="1400" u="sng">
                <a:solidFill>
                  <a:srgbClr val="00B0F0"/>
                </a:solidFill>
                <a:hlinkClick r:id="rId9"/>
              </a:rPr>
              <a:t>://www.cs.bham.ac.uk/~mdr/teaching/modules04/java2/TilesSolvability.html</a:t>
            </a:r>
            <a:endParaRPr lang="en-US" sz="1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492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1. Kiểm tra tính giải được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>
                <a:latin typeface="Cambria" panose="02040503050406030204" pitchFamily="18" charset="0"/>
              </a:rPr>
              <a:t>A. Inversion</a:t>
            </a: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5" name="Picture 4" descr="D:\Learning\HUST\IT4040 Artificial Intelligence\Bai tap lon\PuzzleIT4040\inversion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339" y="3239167"/>
            <a:ext cx="5580380" cy="1449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856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1. Kiểm tra tính giải được</a:t>
            </a: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smtClean="0">
                <a:latin typeface="Cambria" panose="02040503050406030204" pitchFamily="18" charset="0"/>
              </a:rPr>
              <a:t>B.  Định lý</a:t>
            </a:r>
            <a:endParaRPr lang="en-US" smtClean="0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b="1">
                <a:latin typeface="Cambria" panose="02040503050406030204" pitchFamily="18" charset="0"/>
              </a:rPr>
              <a:t>	</a:t>
            </a:r>
            <a:r>
              <a:rPr lang="en-US" b="1" smtClean="0">
                <a:latin typeface="Cambria" panose="02040503050406030204" pitchFamily="18" charset="0"/>
              </a:rPr>
              <a:t>Theorem </a:t>
            </a:r>
            <a:r>
              <a:rPr lang="en-US" b="1">
                <a:latin typeface="Cambria" panose="02040503050406030204" pitchFamily="18" charset="0"/>
              </a:rPr>
              <a:t>1: Mọi trạng thái giải được (Solvable State) của lưới NxN đều có tính chất P như sau:</a:t>
            </a:r>
            <a:endParaRPr lang="en-US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Cambria" panose="02040503050406030204" pitchFamily="18" charset="0"/>
              </a:rPr>
              <a:t>	+ </a:t>
            </a:r>
            <a:r>
              <a:rPr lang="en-US">
                <a:latin typeface="Cambria" panose="02040503050406030204" pitchFamily="18" charset="0"/>
              </a:rPr>
              <a:t>Nếu N lẻ, số inversions chẵn.</a:t>
            </a:r>
          </a:p>
          <a:p>
            <a:pPr marL="0" indent="0">
              <a:buNone/>
            </a:pPr>
            <a:r>
              <a:rPr lang="en-US" smtClean="0">
                <a:latin typeface="Cambria" panose="02040503050406030204" pitchFamily="18" charset="0"/>
              </a:rPr>
              <a:t>	+ </a:t>
            </a:r>
            <a:r>
              <a:rPr lang="en-US">
                <a:latin typeface="Cambria" panose="02040503050406030204" pitchFamily="18" charset="0"/>
              </a:rPr>
              <a:t>Nếu N chẵn, số inversions của lưới và số thứ tự hàng của ô trống (tính từ trên xuống, bắt đầu từ hàng 0) có cùng tính chẵn lẻ.</a:t>
            </a:r>
          </a:p>
          <a:p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05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1. Kiểm tra tính giải được</a:t>
            </a: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smtClean="0">
                <a:latin typeface="Cambria" panose="02040503050406030204" pitchFamily="18" charset="0"/>
              </a:rPr>
              <a:t>B.  Định lý</a:t>
            </a:r>
            <a:endParaRPr lang="en-US" smtClean="0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b="1">
                <a:latin typeface="Cambria" panose="02040503050406030204" pitchFamily="18" charset="0"/>
              </a:rPr>
              <a:t>	</a:t>
            </a:r>
            <a:r>
              <a:rPr lang="en-US" b="1" smtClean="0">
                <a:latin typeface="Cambria" panose="02040503050406030204" pitchFamily="18" charset="0"/>
              </a:rPr>
              <a:t>Theorem </a:t>
            </a:r>
            <a:r>
              <a:rPr lang="en-US" b="1">
                <a:latin typeface="Cambria" panose="02040503050406030204" pitchFamily="18" charset="0"/>
              </a:rPr>
              <a:t>2: Mọi trạng thái có tính chất P đều giải được</a:t>
            </a:r>
            <a:r>
              <a:rPr lang="en-US" b="1" smtClean="0">
                <a:latin typeface="Cambria" panose="02040503050406030204" pitchFamily="18" charset="0"/>
              </a:rPr>
              <a:t>.</a:t>
            </a:r>
            <a:endParaRPr lang="en-US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27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1. Kiểm tra tính giải được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Cambria" panose="02040503050406030204" pitchFamily="18" charset="0"/>
              </a:rPr>
              <a:t>C. Chứng minh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pPr marL="0" indent="0">
              <a:buNone/>
            </a:pPr>
            <a:r>
              <a:rPr lang="en-US" smtClean="0">
                <a:latin typeface="Cambria" panose="02040503050406030204" pitchFamily="18" charset="0"/>
              </a:rPr>
              <a:t>	+ </a:t>
            </a:r>
            <a:r>
              <a:rPr lang="en-US">
                <a:latin typeface="Cambria" panose="02040503050406030204" pitchFamily="18" charset="0"/>
              </a:rPr>
              <a:t>Fact 0: Trạng thái đích của lưới vuông NxN có tính chất P</a:t>
            </a:r>
            <a:r>
              <a:rPr lang="en-US" smtClean="0">
                <a:latin typeface="Cambria" panose="02040503050406030204" pitchFamily="18" charset="0"/>
              </a:rPr>
              <a:t>.</a:t>
            </a:r>
            <a:br>
              <a:rPr lang="en-US" smtClean="0">
                <a:latin typeface="Cambria" panose="02040503050406030204" pitchFamily="18" charset="0"/>
              </a:rPr>
            </a:br>
            <a:endParaRPr lang="en-US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Cambria" panose="02040503050406030204" pitchFamily="18" charset="0"/>
              </a:rPr>
              <a:t>	+ </a:t>
            </a:r>
            <a:r>
              <a:rPr lang="en-US">
                <a:latin typeface="Cambria" panose="02040503050406030204" pitchFamily="18" charset="0"/>
              </a:rPr>
              <a:t>Fact </a:t>
            </a:r>
            <a:r>
              <a:rPr lang="en-US" smtClean="0">
                <a:latin typeface="Cambria" panose="02040503050406030204" pitchFamily="18" charset="0"/>
              </a:rPr>
              <a:t>1: </a:t>
            </a:r>
            <a:r>
              <a:rPr lang="en-US">
                <a:latin typeface="Cambria" panose="02040503050406030204" pitchFamily="18" charset="0"/>
              </a:rPr>
              <a:t>Mọi trạng thái giải được của lưới đều có thể đạt được bằng cách thực hiện 1 số lượng hữu hạn các bước di chuyển hợp lệ từ trạng thái đích.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24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1. Kiểm tra tính giải được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Cambria" panose="02040503050406030204" pitchFamily="18" charset="0"/>
              </a:rPr>
              <a:t>C. Chứng minh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pPr marL="0" indent="0">
              <a:buNone/>
            </a:pPr>
            <a:r>
              <a:rPr lang="en-US" smtClean="0">
                <a:latin typeface="Cambria" panose="02040503050406030204" pitchFamily="18" charset="0"/>
              </a:rPr>
              <a:t>	+ </a:t>
            </a:r>
            <a:r>
              <a:rPr lang="en-US">
                <a:latin typeface="Cambria" panose="02040503050406030204" pitchFamily="18" charset="0"/>
              </a:rPr>
              <a:t>Fact </a:t>
            </a:r>
            <a:r>
              <a:rPr lang="en-US" smtClean="0">
                <a:latin typeface="Cambria" panose="02040503050406030204" pitchFamily="18" charset="0"/>
              </a:rPr>
              <a:t>2: </a:t>
            </a:r>
            <a:r>
              <a:rPr lang="en-US">
                <a:latin typeface="Cambria" panose="02040503050406030204" pitchFamily="18" charset="0"/>
              </a:rPr>
              <a:t>Với lưới vuông kích thước NxN, nếu N lẻ, mọi bước di chuyển hợp lệ sẽ giữ nguyên tính chẵn lẻ của số inversions.</a:t>
            </a:r>
          </a:p>
          <a:p>
            <a:pPr marL="0" indent="0">
              <a:buNone/>
            </a:pPr>
            <a:r>
              <a:rPr lang="en-US" smtClean="0">
                <a:latin typeface="Cambria" panose="02040503050406030204" pitchFamily="18" charset="0"/>
              </a:rPr>
              <a:t>	+ Fact 3: Với lưới vuông kích thước NxN, nếu N chẵn, mọi bước di chuyển hợp lệ sẽ đảm bảo số inversions của lưới và số thứ tự hàng của ô trống luôn cùng tính chẵn lẻ.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09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1. Kiểm tra tính giải được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ambria" panose="02040503050406030204" pitchFamily="18" charset="0"/>
              </a:rPr>
              <a:t>C. Chứng minh</a:t>
            </a:r>
          </a:p>
          <a:p>
            <a:endParaRPr lang="en-US">
              <a:latin typeface="Cambria" panose="02040503050406030204" pitchFamily="18" charset="0"/>
            </a:endParaRPr>
          </a:p>
          <a:p>
            <a:endParaRPr lang="en-US" smtClean="0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5" name="Picture 4" descr="D:\Learning\HUST\IT4040 Artificial Intelligence\Bai tap lon\PuzzleIT4040\n_od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31" y="3102987"/>
            <a:ext cx="4503420" cy="2727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612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>
                <a:solidFill>
                  <a:schemeClr val="bg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2. Hàm Heuristic</a:t>
            </a:r>
            <a:endParaRPr lang="en-US" sz="4800">
              <a:solidFill>
                <a:schemeClr val="bg2">
                  <a:lumMod val="40000"/>
                  <a:lumOff val="6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smtClean="0">
                <a:latin typeface="Cambria" panose="02040503050406030204" pitchFamily="18" charset="0"/>
              </a:rPr>
              <a:t>A. Manhattan Distance</a:t>
            </a:r>
          </a:p>
          <a:p>
            <a:pPr lvl="0"/>
            <a:endParaRPr lang="en-US">
              <a:latin typeface="Cambria" panose="02040503050406030204" pitchFamily="18" charset="0"/>
            </a:endParaRPr>
          </a:p>
          <a:p>
            <a:pPr lvl="0"/>
            <a:r>
              <a:rPr lang="en-US" b="1" smtClean="0">
                <a:latin typeface="Cambria" panose="02040503050406030204" pitchFamily="18" charset="0"/>
              </a:rPr>
              <a:t>B. Linear Conflict</a:t>
            </a:r>
          </a:p>
          <a:p>
            <a:pPr lvl="0"/>
            <a:endParaRPr lang="en-US">
              <a:latin typeface="Cambria" panose="02040503050406030204" pitchFamily="18" charset="0"/>
            </a:endParaRPr>
          </a:p>
          <a:p>
            <a:pPr lvl="0"/>
            <a:r>
              <a:rPr lang="en-US" b="1" smtClean="0">
                <a:latin typeface="Cambria" panose="02040503050406030204" pitchFamily="18" charset="0"/>
              </a:rPr>
              <a:t>C. Tiles </a:t>
            </a:r>
            <a:r>
              <a:rPr lang="en-US" b="1">
                <a:latin typeface="Cambria" panose="02040503050406030204" pitchFamily="18" charset="0"/>
              </a:rPr>
              <a:t>out of row and </a:t>
            </a:r>
            <a:r>
              <a:rPr lang="en-US" b="1" smtClean="0">
                <a:latin typeface="Cambria" panose="02040503050406030204" pitchFamily="18" charset="0"/>
              </a:rPr>
              <a:t>column</a:t>
            </a:r>
          </a:p>
          <a:p>
            <a:pPr lvl="0"/>
            <a:endParaRPr lang="en-US">
              <a:latin typeface="Cambria" panose="02040503050406030204" pitchFamily="18" charset="0"/>
            </a:endParaRPr>
          </a:p>
          <a:p>
            <a:pPr lvl="0"/>
            <a:r>
              <a:rPr lang="en-US" b="1" smtClean="0">
                <a:latin typeface="Cambria" panose="02040503050406030204" pitchFamily="18" charset="0"/>
              </a:rPr>
              <a:t>D. N-MaxSwap </a:t>
            </a:r>
            <a:r>
              <a:rPr lang="en-US" b="1">
                <a:latin typeface="Cambria" panose="02040503050406030204" pitchFamily="18" charset="0"/>
              </a:rPr>
              <a:t>(Gaschnig's Heuristic</a:t>
            </a:r>
            <a:r>
              <a:rPr lang="en-US" b="1" smtClean="0">
                <a:latin typeface="Cambria" panose="02040503050406030204" pitchFamily="18" charset="0"/>
              </a:rPr>
              <a:t>)</a:t>
            </a:r>
          </a:p>
          <a:p>
            <a:pPr lvl="0"/>
            <a:endParaRPr lang="en-US">
              <a:latin typeface="Cambria" panose="02040503050406030204" pitchFamily="18" charset="0"/>
            </a:endParaRPr>
          </a:p>
          <a:p>
            <a:pPr lvl="0"/>
            <a:r>
              <a:rPr lang="en-US" b="1" smtClean="0">
                <a:latin typeface="Cambria" panose="02040503050406030204" pitchFamily="18" charset="0"/>
              </a:rPr>
              <a:t>E. Pythagorean </a:t>
            </a:r>
            <a:r>
              <a:rPr lang="en-US" b="1">
                <a:latin typeface="Cambria" panose="02040503050406030204" pitchFamily="18" charset="0"/>
              </a:rPr>
              <a:t>(không chấp nhận được)</a:t>
            </a:r>
            <a:endParaRPr lang="en-US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78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drap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305</Words>
  <Application>Microsoft Office PowerPoint</Application>
  <PresentationFormat>Widescreen</PresentationFormat>
  <Paragraphs>133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</vt:lpstr>
      <vt:lpstr>Cambria Math</vt:lpstr>
      <vt:lpstr>Century Gothic</vt:lpstr>
      <vt:lpstr>Wingdings 3</vt:lpstr>
      <vt:lpstr>Ion</vt:lpstr>
      <vt:lpstr>N-Puzzle</vt:lpstr>
      <vt:lpstr>Mục lục</vt:lpstr>
      <vt:lpstr>1. Kiểm tra tính giải được</vt:lpstr>
      <vt:lpstr>1. Kiểm tra tính giải được</vt:lpstr>
      <vt:lpstr>1. Kiểm tra tính giải được</vt:lpstr>
      <vt:lpstr>1. Kiểm tra tính giải được</vt:lpstr>
      <vt:lpstr>1. Kiểm tra tính giải được</vt:lpstr>
      <vt:lpstr>1. Kiểm tra tính giải được</vt:lpstr>
      <vt:lpstr>2. Hàm Heuristic</vt:lpstr>
      <vt:lpstr>2. Hàm Heuristic</vt:lpstr>
      <vt:lpstr>2. Hàm Heuristic</vt:lpstr>
      <vt:lpstr>2. Hàm Heuristic</vt:lpstr>
      <vt:lpstr>2. Hàm Heuristic</vt:lpstr>
      <vt:lpstr>2. Hàm Heuristic</vt:lpstr>
      <vt:lpstr>2. Hàm Heuristic</vt:lpstr>
      <vt:lpstr>2. Hàm Heuristic</vt:lpstr>
      <vt:lpstr>3. So sánh hiệu năng</vt:lpstr>
      <vt:lpstr>3. So sánh hiệu năng</vt:lpstr>
      <vt:lpstr>3. So sánh hiệu năng</vt:lpstr>
      <vt:lpstr>3. So sánh hiệu năng</vt:lpstr>
      <vt:lpstr>3. So sánh hiệu năng</vt:lpstr>
      <vt:lpstr>3. So sánh hiệu năng</vt:lpstr>
      <vt:lpstr>3. So sánh hiệu năng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N-Puzzle</dc:title>
  <dc:creator>Don Nguyen Ngoc</dc:creator>
  <cp:lastModifiedBy>Don Nguyen Ngoc</cp:lastModifiedBy>
  <cp:revision>16</cp:revision>
  <dcterms:created xsi:type="dcterms:W3CDTF">2015-11-21T18:26:48Z</dcterms:created>
  <dcterms:modified xsi:type="dcterms:W3CDTF">2015-11-22T04:54:16Z</dcterms:modified>
</cp:coreProperties>
</file>