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2"/>
  </p:notesMasterIdLst>
  <p:sldIdLst>
    <p:sldId id="256" r:id="rId2"/>
    <p:sldId id="257" r:id="rId3"/>
    <p:sldId id="285" r:id="rId4"/>
    <p:sldId id="267" r:id="rId5"/>
    <p:sldId id="258" r:id="rId6"/>
    <p:sldId id="259" r:id="rId7"/>
    <p:sldId id="260" r:id="rId8"/>
    <p:sldId id="261" r:id="rId9"/>
    <p:sldId id="262" r:id="rId10"/>
    <p:sldId id="263" r:id="rId11"/>
    <p:sldId id="264" r:id="rId12"/>
    <p:sldId id="265" r:id="rId13"/>
    <p:sldId id="279" r:id="rId14"/>
    <p:sldId id="266" r:id="rId15"/>
    <p:sldId id="268" r:id="rId16"/>
    <p:sldId id="269" r:id="rId17"/>
    <p:sldId id="270" r:id="rId18"/>
    <p:sldId id="271" r:id="rId19"/>
    <p:sldId id="272" r:id="rId20"/>
    <p:sldId id="273" r:id="rId21"/>
    <p:sldId id="274" r:id="rId22"/>
    <p:sldId id="275" r:id="rId23"/>
    <p:sldId id="276" r:id="rId24"/>
    <p:sldId id="277" r:id="rId25"/>
    <p:sldId id="278" r:id="rId26"/>
    <p:sldId id="286" r:id="rId27"/>
    <p:sldId id="280" r:id="rId28"/>
    <p:sldId id="282" r:id="rId29"/>
    <p:sldId id="281" r:id="rId30"/>
    <p:sldId id="283" r:id="rId31"/>
    <p:sldId id="284" r:id="rId32"/>
    <p:sldId id="287" r:id="rId33"/>
    <p:sldId id="288" r:id="rId34"/>
    <p:sldId id="289" r:id="rId35"/>
    <p:sldId id="290" r:id="rId36"/>
    <p:sldId id="291" r:id="rId37"/>
    <p:sldId id="293" r:id="rId38"/>
    <p:sldId id="294" r:id="rId39"/>
    <p:sldId id="296"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209950-EF4D-4123-BEFD-541BA8D7E002}" type="datetimeFigureOut">
              <a:rPr lang="en-US" smtClean="0"/>
              <a:t>26/06/2018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54A569-9865-4405-B07D-D9E41FDF85C5}" type="slidenum">
              <a:rPr lang="en-US" smtClean="0"/>
              <a:t>‹#›</a:t>
            </a:fld>
            <a:endParaRPr lang="en-US"/>
          </a:p>
        </p:txBody>
      </p:sp>
    </p:spTree>
    <p:extLst>
      <p:ext uri="{BB962C8B-B14F-4D97-AF65-F5344CB8AC3E}">
        <p14:creationId xmlns:p14="http://schemas.microsoft.com/office/powerpoint/2010/main" val="343466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54A569-9865-4405-B07D-D9E41FDF85C5}" type="slidenum">
              <a:rPr lang="en-US" smtClean="0"/>
              <a:t>1</a:t>
            </a:fld>
            <a:endParaRPr lang="en-US"/>
          </a:p>
        </p:txBody>
      </p:sp>
    </p:spTree>
    <p:extLst>
      <p:ext uri="{BB962C8B-B14F-4D97-AF65-F5344CB8AC3E}">
        <p14:creationId xmlns:p14="http://schemas.microsoft.com/office/powerpoint/2010/main" val="222135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54A569-9865-4405-B07D-D9E41FDF85C5}" type="slidenum">
              <a:rPr lang="en-US" smtClean="0"/>
              <a:t>3</a:t>
            </a:fld>
            <a:endParaRPr lang="en-US"/>
          </a:p>
        </p:txBody>
      </p:sp>
    </p:spTree>
    <p:extLst>
      <p:ext uri="{BB962C8B-B14F-4D97-AF65-F5344CB8AC3E}">
        <p14:creationId xmlns:p14="http://schemas.microsoft.com/office/powerpoint/2010/main" val="222135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54A569-9865-4405-B07D-D9E41FDF85C5}" type="slidenum">
              <a:rPr lang="en-US" smtClean="0"/>
              <a:t>26</a:t>
            </a:fld>
            <a:endParaRPr lang="en-US"/>
          </a:p>
        </p:txBody>
      </p:sp>
    </p:spTree>
    <p:extLst>
      <p:ext uri="{BB962C8B-B14F-4D97-AF65-F5344CB8AC3E}">
        <p14:creationId xmlns:p14="http://schemas.microsoft.com/office/powerpoint/2010/main" val="222135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54A569-9865-4405-B07D-D9E41FDF85C5}" type="slidenum">
              <a:rPr lang="en-US" smtClean="0"/>
              <a:t>40</a:t>
            </a:fld>
            <a:endParaRPr lang="en-US"/>
          </a:p>
        </p:txBody>
      </p:sp>
    </p:spTree>
    <p:extLst>
      <p:ext uri="{BB962C8B-B14F-4D97-AF65-F5344CB8AC3E}">
        <p14:creationId xmlns:p14="http://schemas.microsoft.com/office/powerpoint/2010/main" val="222135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FA4C0C9-0BA7-43A5-BCDE-E2E990323D2F}" type="datetime1">
              <a:rPr lang="en-US" smtClean="0"/>
              <a:t>26/06/2018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2C96D0-2E40-4297-B85F-6447696F5EA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480DBF-72B9-488D-980E-0223E99AA802}" type="datetime1">
              <a:rPr lang="en-US" smtClean="0"/>
              <a:t>26/06/2018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2C96D0-2E40-4297-B85F-6447696F5EA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18ABC4-9B04-416C-8920-64C88BCC7CC6}" type="datetime1">
              <a:rPr lang="en-US" smtClean="0"/>
              <a:t>26/06/2018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2C96D0-2E40-4297-B85F-6447696F5EA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F7F7E2-7276-4591-914A-35AC2D183381}" type="datetime1">
              <a:rPr lang="en-US" smtClean="0"/>
              <a:t>26/06/2018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2C96D0-2E40-4297-B85F-6447696F5EA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21795A-B9AA-412E-A8F3-BB5C65F20FDD}" type="datetime1">
              <a:rPr lang="en-US" smtClean="0"/>
              <a:t>26/06/2018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2C96D0-2E40-4297-B85F-6447696F5EA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99B4A1-E790-4581-AADC-0BF4B8CF0CFD}" type="datetime1">
              <a:rPr lang="en-US" smtClean="0"/>
              <a:t>26/06/2018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2C96D0-2E40-4297-B85F-6447696F5EA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9B0892-02DA-4C83-9BF2-B3EC3E908F9E}" type="datetime1">
              <a:rPr lang="en-US" smtClean="0"/>
              <a:t>26/06/2018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2C96D0-2E40-4297-B85F-6447696F5EA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88FB9E-4FEA-4282-9050-D4780407465F}" type="datetime1">
              <a:rPr lang="en-US" smtClean="0"/>
              <a:t>26/06/2018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2C96D0-2E40-4297-B85F-6447696F5EA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B7D79D-18A7-486E-BF90-C62229AE0320}" type="datetime1">
              <a:rPr lang="en-US" smtClean="0"/>
              <a:t>26/06/2018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2C96D0-2E40-4297-B85F-6447696F5EA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F4642D-2186-42FD-9EA2-6E634A60B87C}" type="datetime1">
              <a:rPr lang="en-US" smtClean="0"/>
              <a:t>26/06/2018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2C96D0-2E40-4297-B85F-6447696F5EA6}"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1FA5A40-E874-45FE-BEF3-AD8BF0D42D0E}" type="datetime1">
              <a:rPr lang="en-US" smtClean="0"/>
              <a:t>26/06/2018</a:t>
            </a:fld>
            <a:endParaRPr lang="en-US"/>
          </a:p>
        </p:txBody>
      </p:sp>
      <p:sp>
        <p:nvSpPr>
          <p:cNvPr id="9" name="Slide Number Placeholder 8"/>
          <p:cNvSpPr>
            <a:spLocks noGrp="1"/>
          </p:cNvSpPr>
          <p:nvPr>
            <p:ph type="sldNum" sz="quarter" idx="11"/>
          </p:nvPr>
        </p:nvSpPr>
        <p:spPr/>
        <p:txBody>
          <a:bodyPr/>
          <a:lstStyle/>
          <a:p>
            <a:fld id="{882C96D0-2E40-4297-B85F-6447696F5EA6}"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82C96D0-2E40-4297-B85F-6447696F5EA6}"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A72CBB4-922D-4101-A3CB-C28ACDB11D52}" type="datetime1">
              <a:rPr lang="en-US" smtClean="0"/>
              <a:t>26/06/2018</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5.gif"/><Relationship Id="rId4" Type="http://schemas.openxmlformats.org/officeDocument/2006/relationships/image" Target="../media/image24.wmf"/></Relationships>
</file>

<file path=ppt/slides/_rels/slide2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facebook.com/pham.batha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1"/>
            <a:ext cx="7543800" cy="1740024"/>
          </a:xfrm>
        </p:spPr>
        <p:txBody>
          <a:bodyPr/>
          <a:lstStyle/>
          <a:p>
            <a:r>
              <a:rPr lang="en-US" sz="6000" smtClean="0"/>
              <a:t>LÝ THUYẾT TRÒ CHƠI</a:t>
            </a:r>
            <a:endParaRPr lang="en-US" sz="6000"/>
          </a:p>
        </p:txBody>
      </p:sp>
      <p:sp>
        <p:nvSpPr>
          <p:cNvPr id="3" name="Subtitle 2"/>
          <p:cNvSpPr>
            <a:spLocks noGrp="1"/>
          </p:cNvSpPr>
          <p:nvPr>
            <p:ph type="subTitle" idx="1"/>
          </p:nvPr>
        </p:nvSpPr>
        <p:spPr>
          <a:xfrm>
            <a:off x="683568" y="3501008"/>
            <a:ext cx="6461760" cy="1066800"/>
          </a:xfrm>
        </p:spPr>
        <p:txBody>
          <a:bodyPr/>
          <a:lstStyle/>
          <a:p>
            <a:r>
              <a:rPr lang="en-US" smtClean="0"/>
              <a:t>Trại hè 2018 – Hạ Long</a:t>
            </a:r>
            <a:endParaRPr lang="en-US"/>
          </a:p>
        </p:txBody>
      </p:sp>
      <p:sp>
        <p:nvSpPr>
          <p:cNvPr id="5" name="Slide Number Placeholder 4"/>
          <p:cNvSpPr>
            <a:spLocks noGrp="1"/>
          </p:cNvSpPr>
          <p:nvPr>
            <p:ph type="sldNum" sz="quarter" idx="12"/>
          </p:nvPr>
        </p:nvSpPr>
        <p:spPr/>
        <p:txBody>
          <a:bodyPr/>
          <a:lstStyle/>
          <a:p>
            <a:fld id="{882C96D0-2E40-4297-B85F-6447696F5EA6}" type="slidenum">
              <a:rPr lang="en-US" smtClean="0"/>
              <a:t>1</a:t>
            </a:fld>
            <a:endParaRPr lang="en-US"/>
          </a:p>
        </p:txBody>
      </p:sp>
      <p:sp>
        <p:nvSpPr>
          <p:cNvPr id="8" name="Footer Placeholder 7"/>
          <p:cNvSpPr>
            <a:spLocks noGrp="1"/>
          </p:cNvSpPr>
          <p:nvPr>
            <p:ph type="ftr" sz="quarter" idx="11"/>
          </p:nvPr>
        </p:nvSpPr>
        <p:spPr>
          <a:xfrm rot="16200000">
            <a:off x="7489378" y="3951228"/>
            <a:ext cx="2562345" cy="365760"/>
          </a:xfrm>
        </p:spPr>
        <p:txBody>
          <a:bodyPr/>
          <a:lstStyle/>
          <a:p>
            <a:r>
              <a:rPr lang="en-US" smtClean="0"/>
              <a:t>Phạm Bá Thái - ĐH Bách Khoa Hà Nội</a:t>
            </a:r>
          </a:p>
          <a:p>
            <a:r>
              <a:rPr lang="en-US" smtClean="0"/>
              <a:t>thai9cdb@gmail.com</a:t>
            </a:r>
            <a:endParaRPr lang="en-US"/>
          </a:p>
        </p:txBody>
      </p:sp>
    </p:spTree>
    <p:extLst>
      <p:ext uri="{BB962C8B-B14F-4D97-AF65-F5344CB8AC3E}">
        <p14:creationId xmlns:p14="http://schemas.microsoft.com/office/powerpoint/2010/main" val="35856133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 Chiến thuật N-P</a:t>
            </a:r>
            <a:endParaRPr lang="en-US"/>
          </a:p>
        </p:txBody>
      </p:sp>
      <p:sp>
        <p:nvSpPr>
          <p:cNvPr id="3" name="Content Placeholder 2"/>
          <p:cNvSpPr>
            <a:spLocks noGrp="1"/>
          </p:cNvSpPr>
          <p:nvPr>
            <p:ph idx="1"/>
          </p:nvPr>
        </p:nvSpPr>
        <p:spPr>
          <a:xfrm>
            <a:off x="467544" y="1340768"/>
            <a:ext cx="8229600" cy="2232248"/>
          </a:xfrm>
        </p:spPr>
        <p:txBody>
          <a:bodyPr>
            <a:normAutofit/>
          </a:bodyPr>
          <a:lstStyle/>
          <a:p>
            <a:r>
              <a:rPr lang="en-US" smtClean="0"/>
              <a:t>Các tính chất của tập N:</a:t>
            </a:r>
          </a:p>
          <a:p>
            <a:pPr lvl="1"/>
            <a:r>
              <a:rPr lang="en-US" smtClean="0"/>
              <a:t>N là phần bù của P trong tập các trạng thái</a:t>
            </a:r>
          </a:p>
          <a:p>
            <a:pPr lvl="1"/>
            <a:r>
              <a:rPr lang="en-US" smtClean="0"/>
              <a:t>Từ một trạng thái thuộc N, tồn tại một nước đi để chuyển sang trạng thái thuộc P</a:t>
            </a:r>
          </a:p>
          <a:p>
            <a:pPr lvl="1"/>
            <a:r>
              <a:rPr lang="en-US" smtClean="0"/>
              <a:t>Nếu người chơi đang ở trạng thái thuộc tập N, họ có chiến thuật chiến thắng</a:t>
            </a:r>
          </a:p>
        </p:txBody>
      </p:sp>
      <p:sp>
        <p:nvSpPr>
          <p:cNvPr id="5" name="Slide Number Placeholder 4"/>
          <p:cNvSpPr>
            <a:spLocks noGrp="1"/>
          </p:cNvSpPr>
          <p:nvPr>
            <p:ph type="sldNum" sz="quarter" idx="12"/>
          </p:nvPr>
        </p:nvSpPr>
        <p:spPr/>
        <p:txBody>
          <a:bodyPr/>
          <a:lstStyle/>
          <a:p>
            <a:fld id="{882C96D0-2E40-4297-B85F-6447696F5EA6}" type="slidenum">
              <a:rPr lang="en-US" smtClean="0"/>
              <a:t>10</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3573016"/>
            <a:ext cx="1971675"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12293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 Chiến thuật N-P</a:t>
            </a:r>
            <a:endParaRPr lang="en-US"/>
          </a:p>
        </p:txBody>
      </p:sp>
      <p:sp>
        <p:nvSpPr>
          <p:cNvPr id="3" name="Content Placeholder 2"/>
          <p:cNvSpPr>
            <a:spLocks noGrp="1"/>
          </p:cNvSpPr>
          <p:nvPr>
            <p:ph idx="1"/>
          </p:nvPr>
        </p:nvSpPr>
        <p:spPr>
          <a:xfrm>
            <a:off x="467544" y="1340768"/>
            <a:ext cx="8229600" cy="2592288"/>
          </a:xfrm>
        </p:spPr>
        <p:txBody>
          <a:bodyPr>
            <a:normAutofit/>
          </a:bodyPr>
          <a:lstStyle/>
          <a:p>
            <a:r>
              <a:rPr lang="en-US" smtClean="0"/>
              <a:t>Thuật toán tìm N và P:</a:t>
            </a:r>
          </a:p>
          <a:p>
            <a:pPr lvl="1"/>
            <a:r>
              <a:rPr lang="en-US" smtClean="0"/>
              <a:t>N := ∅, P := {Tập các trạng thái kết thúc}</a:t>
            </a:r>
          </a:p>
          <a:p>
            <a:pPr lvl="1"/>
            <a:r>
              <a:rPr lang="en-US" smtClean="0"/>
              <a:t>Lặp lại</a:t>
            </a:r>
          </a:p>
          <a:p>
            <a:pPr lvl="2"/>
            <a:r>
              <a:rPr lang="en-US" smtClean="0"/>
              <a:t>N := N ∪ {Tập các trạng thái có thể đến được P}</a:t>
            </a:r>
          </a:p>
          <a:p>
            <a:pPr lvl="2"/>
            <a:r>
              <a:rPr lang="en-US" smtClean="0"/>
              <a:t>P := P ∪ {Tập các trạng thái mà mọi nước đi đều đi sang N}</a:t>
            </a:r>
          </a:p>
          <a:p>
            <a:pPr lvl="1"/>
            <a:r>
              <a:rPr lang="en-US" smtClean="0"/>
              <a:t>Cho đến khi N ∪ P = {Tập trạng thái ban đầu}</a:t>
            </a:r>
          </a:p>
          <a:p>
            <a:r>
              <a:rPr lang="en-US"/>
              <a:t>Thuật toán </a:t>
            </a:r>
            <a:r>
              <a:rPr lang="en-US" smtClean="0"/>
              <a:t>trên dừng, vì sao?</a:t>
            </a:r>
          </a:p>
        </p:txBody>
      </p:sp>
      <p:sp>
        <p:nvSpPr>
          <p:cNvPr id="5" name="Slide Number Placeholder 4"/>
          <p:cNvSpPr>
            <a:spLocks noGrp="1"/>
          </p:cNvSpPr>
          <p:nvPr>
            <p:ph type="sldNum" sz="quarter" idx="12"/>
          </p:nvPr>
        </p:nvSpPr>
        <p:spPr/>
        <p:txBody>
          <a:bodyPr/>
          <a:lstStyle/>
          <a:p>
            <a:fld id="{882C96D0-2E40-4297-B85F-6447696F5EA6}" type="slidenum">
              <a:rPr lang="en-US" smtClean="0"/>
              <a:t>11</a:t>
            </a:fld>
            <a:endParaRPr lang="en-US"/>
          </a:p>
        </p:txBody>
      </p:sp>
    </p:spTree>
    <p:extLst>
      <p:ext uri="{BB962C8B-B14F-4D97-AF65-F5344CB8AC3E}">
        <p14:creationId xmlns:p14="http://schemas.microsoft.com/office/powerpoint/2010/main" val="26474404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 Chiến thuật N-P</a:t>
            </a:r>
            <a:endParaRPr lang="en-US"/>
          </a:p>
        </p:txBody>
      </p:sp>
      <p:sp>
        <p:nvSpPr>
          <p:cNvPr id="3" name="Content Placeholder 2"/>
          <p:cNvSpPr>
            <a:spLocks noGrp="1"/>
          </p:cNvSpPr>
          <p:nvPr>
            <p:ph idx="1"/>
          </p:nvPr>
        </p:nvSpPr>
        <p:spPr>
          <a:xfrm>
            <a:off x="467544" y="1340768"/>
            <a:ext cx="8229600" cy="2160240"/>
          </a:xfrm>
        </p:spPr>
        <p:txBody>
          <a:bodyPr>
            <a:normAutofit lnSpcReduction="10000"/>
          </a:bodyPr>
          <a:lstStyle/>
          <a:p>
            <a:r>
              <a:rPr lang="en-US" smtClean="0"/>
              <a:t>Chiến thuật chơi thắng cho người chơi ở trạng thái thuộc N</a:t>
            </a:r>
          </a:p>
          <a:p>
            <a:pPr lvl="1"/>
            <a:r>
              <a:rPr lang="en-US" smtClean="0"/>
              <a:t>Đi sang một trạng thái thuộc P, nước đi này là tồn tại</a:t>
            </a:r>
          </a:p>
          <a:p>
            <a:pPr lvl="1"/>
            <a:r>
              <a:rPr lang="en-US" smtClean="0"/>
              <a:t>Đối thủ hoặc bị thua, hoặc thực hiện được một di chuyển hợp lệ nhưng quay lại tập N</a:t>
            </a:r>
          </a:p>
          <a:p>
            <a:pPr lvl="1"/>
            <a:r>
              <a:rPr lang="en-US" smtClean="0"/>
              <a:t>Lặp lại chiến thuật trên</a:t>
            </a:r>
          </a:p>
          <a:p>
            <a:r>
              <a:rPr lang="en-US" smtClean="0"/>
              <a:t>Chiến thuật trên dừng và chiến thắng, vì sao?</a:t>
            </a:r>
          </a:p>
        </p:txBody>
      </p:sp>
      <p:sp>
        <p:nvSpPr>
          <p:cNvPr id="5" name="Slide Number Placeholder 4"/>
          <p:cNvSpPr>
            <a:spLocks noGrp="1"/>
          </p:cNvSpPr>
          <p:nvPr>
            <p:ph type="sldNum" sz="quarter" idx="12"/>
          </p:nvPr>
        </p:nvSpPr>
        <p:spPr/>
        <p:txBody>
          <a:bodyPr/>
          <a:lstStyle/>
          <a:p>
            <a:fld id="{882C96D0-2E40-4297-B85F-6447696F5EA6}" type="slidenum">
              <a:rPr lang="en-US" smtClean="0"/>
              <a:t>12</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4738" y="3501008"/>
            <a:ext cx="2419350"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64107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 Chiến thuật N-P</a:t>
            </a:r>
            <a:endParaRPr lang="en-US"/>
          </a:p>
        </p:txBody>
      </p:sp>
      <p:sp>
        <p:nvSpPr>
          <p:cNvPr id="3" name="Content Placeholder 2"/>
          <p:cNvSpPr>
            <a:spLocks noGrp="1"/>
          </p:cNvSpPr>
          <p:nvPr>
            <p:ph idx="1"/>
          </p:nvPr>
        </p:nvSpPr>
        <p:spPr>
          <a:xfrm>
            <a:off x="467544" y="1340768"/>
            <a:ext cx="8229600" cy="2160240"/>
          </a:xfrm>
        </p:spPr>
        <p:txBody>
          <a:bodyPr>
            <a:normAutofit lnSpcReduction="10000"/>
          </a:bodyPr>
          <a:lstStyle/>
          <a:p>
            <a:r>
              <a:rPr lang="en-US" smtClean="0"/>
              <a:t>Trò chơi ví dụ:</a:t>
            </a:r>
            <a:r>
              <a:rPr lang="en-US"/>
              <a:t> </a:t>
            </a:r>
            <a:r>
              <a:rPr lang="en-US" smtClean="0"/>
              <a:t>Hai người chơi một trò chơi với n viên bi như sau:</a:t>
            </a:r>
          </a:p>
          <a:p>
            <a:pPr lvl="1"/>
            <a:r>
              <a:rPr lang="en-US" smtClean="0"/>
              <a:t>Hai người luân phiên nhau thực hiện lượt chơi</a:t>
            </a:r>
          </a:p>
          <a:p>
            <a:pPr lvl="1"/>
            <a:r>
              <a:rPr lang="en-US" smtClean="0"/>
              <a:t>Mỗi lượt chơi, cần lấy đi một ít bi, ít nhất là một viên và nhiều nhất là (k+1)/2 với k là số bi hiện tại</a:t>
            </a:r>
          </a:p>
          <a:p>
            <a:pPr lvl="1"/>
            <a:r>
              <a:rPr lang="en-US" smtClean="0"/>
              <a:t>Ai lấy được viên bi cuối cùng là người thắng cuộc</a:t>
            </a:r>
          </a:p>
          <a:p>
            <a:r>
              <a:rPr lang="en-US" smtClean="0"/>
              <a:t>Hình sau mô tả đồ thị trò chơi với n=10</a:t>
            </a:r>
          </a:p>
        </p:txBody>
      </p:sp>
      <p:sp>
        <p:nvSpPr>
          <p:cNvPr id="5" name="Slide Number Placeholder 4"/>
          <p:cNvSpPr>
            <a:spLocks noGrp="1"/>
          </p:cNvSpPr>
          <p:nvPr>
            <p:ph type="sldNum" sz="quarter" idx="12"/>
          </p:nvPr>
        </p:nvSpPr>
        <p:spPr/>
        <p:txBody>
          <a:bodyPr/>
          <a:lstStyle/>
          <a:p>
            <a:fld id="{882C96D0-2E40-4297-B85F-6447696F5EA6}" type="slidenum">
              <a:rPr lang="en-US" smtClean="0"/>
              <a:t>13</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3353530"/>
            <a:ext cx="3600400" cy="3307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23854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III. Sắp xếp topo và ứng dụng</a:t>
            </a:r>
            <a:endParaRPr lang="en-US"/>
          </a:p>
        </p:txBody>
      </p:sp>
      <p:sp>
        <p:nvSpPr>
          <p:cNvPr id="3" name="Content Placeholder 2"/>
          <p:cNvSpPr>
            <a:spLocks noGrp="1"/>
          </p:cNvSpPr>
          <p:nvPr>
            <p:ph idx="1"/>
          </p:nvPr>
        </p:nvSpPr>
        <p:spPr>
          <a:xfrm>
            <a:off x="467544" y="1340768"/>
            <a:ext cx="8229600" cy="2160240"/>
          </a:xfrm>
        </p:spPr>
        <p:txBody>
          <a:bodyPr>
            <a:normAutofit/>
          </a:bodyPr>
          <a:lstStyle/>
          <a:p>
            <a:r>
              <a:rPr lang="en-US" smtClean="0"/>
              <a:t>Cho một tập các công việc cần phải làm, trong đó có một số việc buộc phải làm sau một số việc khác. (Ví dụ bạn không thể mang một cái xe đi bán nếu cái xe đó còn chưa được sản xuất)</a:t>
            </a:r>
          </a:p>
          <a:p>
            <a:r>
              <a:rPr lang="en-US" smtClean="0"/>
              <a:t>Các công việc không mâu thuẫn nhau, khi đó tồn tại một kế hoạch làm việc (thứ tự thực hiện các công việc) thỏa mãn các ràng buộc</a:t>
            </a:r>
          </a:p>
        </p:txBody>
      </p:sp>
      <p:sp>
        <p:nvSpPr>
          <p:cNvPr id="5" name="Slide Number Placeholder 4"/>
          <p:cNvSpPr>
            <a:spLocks noGrp="1"/>
          </p:cNvSpPr>
          <p:nvPr>
            <p:ph type="sldNum" sz="quarter" idx="12"/>
          </p:nvPr>
        </p:nvSpPr>
        <p:spPr/>
        <p:txBody>
          <a:bodyPr/>
          <a:lstStyle/>
          <a:p>
            <a:fld id="{882C96D0-2E40-4297-B85F-6447696F5EA6}" type="slidenum">
              <a:rPr lang="en-US" smtClean="0"/>
              <a:t>14</a:t>
            </a:fld>
            <a:endParaRPr lang="en-US"/>
          </a:p>
        </p:txBody>
      </p:sp>
      <p:pic>
        <p:nvPicPr>
          <p:cNvPr id="5122" name="Picture 2" descr="Kết quả hình ảnh cho kế hoạ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140968"/>
            <a:ext cx="5256584" cy="324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325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III. Sắp xếp topo và ứng dụng</a:t>
            </a:r>
            <a:endParaRPr lang="en-US"/>
          </a:p>
        </p:txBody>
      </p:sp>
      <p:sp>
        <p:nvSpPr>
          <p:cNvPr id="3" name="Content Placeholder 2"/>
          <p:cNvSpPr>
            <a:spLocks noGrp="1"/>
          </p:cNvSpPr>
          <p:nvPr>
            <p:ph idx="1"/>
          </p:nvPr>
        </p:nvSpPr>
        <p:spPr>
          <a:xfrm>
            <a:off x="467544" y="1340768"/>
            <a:ext cx="8229600" cy="2016224"/>
          </a:xfrm>
        </p:spPr>
        <p:txBody>
          <a:bodyPr>
            <a:normAutofit/>
          </a:bodyPr>
          <a:lstStyle/>
          <a:p>
            <a:r>
              <a:rPr lang="en-US" smtClean="0"/>
              <a:t>Đồ thị mô tả các công việc:</a:t>
            </a:r>
          </a:p>
          <a:p>
            <a:pPr lvl="1"/>
            <a:r>
              <a:rPr lang="en-US" smtClean="0"/>
              <a:t>Tập đỉnh là tập các công việc</a:t>
            </a:r>
          </a:p>
          <a:p>
            <a:pPr lvl="1"/>
            <a:r>
              <a:rPr lang="en-US" smtClean="0"/>
              <a:t>Mỗi cung nối x với y cho biết x phải làm trước y</a:t>
            </a:r>
          </a:p>
          <a:p>
            <a:pPr lvl="1"/>
            <a:r>
              <a:rPr lang="en-US" smtClean="0"/>
              <a:t>Các công việc không mâu thuẫn nhau được thể hiện ở việc đồ thị tạo thành không có chu trình (DAG)</a:t>
            </a:r>
          </a:p>
        </p:txBody>
      </p:sp>
      <p:sp>
        <p:nvSpPr>
          <p:cNvPr id="5" name="Slide Number Placeholder 4"/>
          <p:cNvSpPr>
            <a:spLocks noGrp="1"/>
          </p:cNvSpPr>
          <p:nvPr>
            <p:ph type="sldNum" sz="quarter" idx="12"/>
          </p:nvPr>
        </p:nvSpPr>
        <p:spPr/>
        <p:txBody>
          <a:bodyPr/>
          <a:lstStyle/>
          <a:p>
            <a:fld id="{882C96D0-2E40-4297-B85F-6447696F5EA6}" type="slidenum">
              <a:rPr lang="en-US" smtClean="0"/>
              <a:t>15</a:t>
            </a:fld>
            <a:endParaRPr lang="en-US"/>
          </a:p>
        </p:txBody>
      </p:sp>
      <p:pic>
        <p:nvPicPr>
          <p:cNvPr id="6" name="Picture 4" descr="Kết quả hình ảnh cho dag directed acyclic 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570957"/>
            <a:ext cx="1944216" cy="2666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7196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III. Sắp xếp topo và ứng dụng</a:t>
            </a:r>
            <a:endParaRPr lang="en-US"/>
          </a:p>
        </p:txBody>
      </p:sp>
      <p:sp>
        <p:nvSpPr>
          <p:cNvPr id="3" name="Content Placeholder 2"/>
          <p:cNvSpPr>
            <a:spLocks noGrp="1"/>
          </p:cNvSpPr>
          <p:nvPr>
            <p:ph idx="1"/>
          </p:nvPr>
        </p:nvSpPr>
        <p:spPr>
          <a:xfrm>
            <a:off x="467544" y="1340768"/>
            <a:ext cx="8229600" cy="2016224"/>
          </a:xfrm>
        </p:spPr>
        <p:txBody>
          <a:bodyPr>
            <a:normAutofit/>
          </a:bodyPr>
          <a:lstStyle/>
          <a:p>
            <a:r>
              <a:rPr lang="en-US" smtClean="0"/>
              <a:t>Một đồ thị có hướng không có chu trình (DAG) thì:</a:t>
            </a:r>
          </a:p>
          <a:p>
            <a:pPr lvl="1"/>
            <a:r>
              <a:rPr lang="en-US" smtClean="0"/>
              <a:t>Tồn tại một đỉnh không có cung đi vào (?)</a:t>
            </a:r>
          </a:p>
          <a:p>
            <a:pPr lvl="1"/>
            <a:r>
              <a:rPr lang="en-US" smtClean="0"/>
              <a:t>Sau khi xóa một đỉnh, đồ thị thu được vẫn là DAG (?)</a:t>
            </a:r>
          </a:p>
        </p:txBody>
      </p:sp>
      <p:sp>
        <p:nvSpPr>
          <p:cNvPr id="5" name="Slide Number Placeholder 4"/>
          <p:cNvSpPr>
            <a:spLocks noGrp="1"/>
          </p:cNvSpPr>
          <p:nvPr>
            <p:ph type="sldNum" sz="quarter" idx="12"/>
          </p:nvPr>
        </p:nvSpPr>
        <p:spPr/>
        <p:txBody>
          <a:bodyPr/>
          <a:lstStyle/>
          <a:p>
            <a:fld id="{882C96D0-2E40-4297-B85F-6447696F5EA6}" type="slidenum">
              <a:rPr lang="en-US" smtClean="0"/>
              <a:t>16</a:t>
            </a:fld>
            <a:endParaRPr lang="en-US"/>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284984"/>
            <a:ext cx="5648325"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3399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III. Sắp xếp topo và ứng dụng</a:t>
            </a:r>
            <a:endParaRPr lang="en-US"/>
          </a:p>
        </p:txBody>
      </p:sp>
      <p:sp>
        <p:nvSpPr>
          <p:cNvPr id="3" name="Content Placeholder 2"/>
          <p:cNvSpPr>
            <a:spLocks noGrp="1"/>
          </p:cNvSpPr>
          <p:nvPr>
            <p:ph idx="1"/>
          </p:nvPr>
        </p:nvSpPr>
        <p:spPr>
          <a:xfrm>
            <a:off x="467544" y="1340768"/>
            <a:ext cx="8229600" cy="5112568"/>
          </a:xfrm>
        </p:spPr>
        <p:txBody>
          <a:bodyPr>
            <a:normAutofit/>
          </a:bodyPr>
          <a:lstStyle/>
          <a:p>
            <a:r>
              <a:rPr lang="en-US" smtClean="0"/>
              <a:t>Thuật toán tìm thứ tự topo trên DAG:</a:t>
            </a:r>
          </a:p>
          <a:p>
            <a:pPr lvl="1"/>
            <a:r>
              <a:rPr lang="en-US" smtClean="0"/>
              <a:t>Queue T := ∅</a:t>
            </a:r>
          </a:p>
          <a:p>
            <a:pPr lvl="1"/>
            <a:r>
              <a:rPr lang="en-US" smtClean="0"/>
              <a:t>Lặp lại</a:t>
            </a:r>
          </a:p>
          <a:p>
            <a:pPr lvl="2"/>
            <a:r>
              <a:rPr lang="en-US" smtClean="0"/>
              <a:t>Tìm x không có cung đi vào (tồn tại x như vậy)</a:t>
            </a:r>
          </a:p>
          <a:p>
            <a:pPr lvl="2"/>
            <a:r>
              <a:rPr lang="en-US" smtClean="0"/>
              <a:t>Xóa x (và các cung kề x) ra khỏi đồ thị</a:t>
            </a:r>
          </a:p>
          <a:p>
            <a:pPr lvl="2"/>
            <a:r>
              <a:rPr lang="en-US" smtClean="0"/>
              <a:t>T.push(x)</a:t>
            </a:r>
          </a:p>
          <a:p>
            <a:pPr lvl="1"/>
            <a:r>
              <a:rPr lang="en-US" smtClean="0"/>
              <a:t>Cho đến khi mọi đỉnh đều ở trong T</a:t>
            </a:r>
          </a:p>
          <a:p>
            <a:pPr lvl="1"/>
            <a:r>
              <a:rPr lang="en-US" smtClean="0"/>
              <a:t>Đưa ra T là một thứ tự topo</a:t>
            </a:r>
          </a:p>
        </p:txBody>
      </p:sp>
      <p:sp>
        <p:nvSpPr>
          <p:cNvPr id="5" name="Slide Number Placeholder 4"/>
          <p:cNvSpPr>
            <a:spLocks noGrp="1"/>
          </p:cNvSpPr>
          <p:nvPr>
            <p:ph type="sldNum" sz="quarter" idx="12"/>
          </p:nvPr>
        </p:nvSpPr>
        <p:spPr/>
        <p:txBody>
          <a:bodyPr/>
          <a:lstStyle/>
          <a:p>
            <a:fld id="{882C96D0-2E40-4297-B85F-6447696F5EA6}" type="slidenum">
              <a:rPr lang="en-US" smtClean="0"/>
              <a:t>17</a:t>
            </a:fld>
            <a:endParaRPr lang="en-US"/>
          </a:p>
        </p:txBody>
      </p:sp>
    </p:spTree>
    <p:extLst>
      <p:ext uri="{BB962C8B-B14F-4D97-AF65-F5344CB8AC3E}">
        <p14:creationId xmlns:p14="http://schemas.microsoft.com/office/powerpoint/2010/main" val="14196003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III. Sắp xếp topo và ứng dụng</a:t>
            </a:r>
            <a:endParaRPr lang="en-US"/>
          </a:p>
        </p:txBody>
      </p:sp>
      <p:sp>
        <p:nvSpPr>
          <p:cNvPr id="3" name="Content Placeholder 2"/>
          <p:cNvSpPr>
            <a:spLocks noGrp="1"/>
          </p:cNvSpPr>
          <p:nvPr>
            <p:ph idx="1"/>
          </p:nvPr>
        </p:nvSpPr>
        <p:spPr>
          <a:xfrm>
            <a:off x="467544" y="1340768"/>
            <a:ext cx="8229600" cy="1656184"/>
          </a:xfrm>
        </p:spPr>
        <p:txBody>
          <a:bodyPr>
            <a:normAutofit/>
          </a:bodyPr>
          <a:lstStyle/>
          <a:p>
            <a:r>
              <a:rPr lang="en-US" smtClean="0"/>
              <a:t>Trên DAG:</a:t>
            </a:r>
          </a:p>
          <a:p>
            <a:pPr lvl="1"/>
            <a:r>
              <a:rPr lang="en-US" smtClean="0"/>
              <a:t>Luôn tồn tại thứ tự topo</a:t>
            </a:r>
          </a:p>
          <a:p>
            <a:pPr lvl="1"/>
            <a:r>
              <a:rPr lang="en-US" smtClean="0"/>
              <a:t>Thứ tự topo đó có thể không duy nhất</a:t>
            </a:r>
          </a:p>
          <a:p>
            <a:pPr lvl="1"/>
            <a:r>
              <a:rPr lang="en-US" smtClean="0"/>
              <a:t>Thứ tự topo thỏa mãn các ràng buộc về thứ tự thực hiện các công việc</a:t>
            </a:r>
          </a:p>
        </p:txBody>
      </p:sp>
      <p:sp>
        <p:nvSpPr>
          <p:cNvPr id="5" name="Slide Number Placeholder 4"/>
          <p:cNvSpPr>
            <a:spLocks noGrp="1"/>
          </p:cNvSpPr>
          <p:nvPr>
            <p:ph type="sldNum" sz="quarter" idx="12"/>
          </p:nvPr>
        </p:nvSpPr>
        <p:spPr/>
        <p:txBody>
          <a:bodyPr/>
          <a:lstStyle/>
          <a:p>
            <a:fld id="{882C96D0-2E40-4297-B85F-6447696F5EA6}" type="slidenum">
              <a:rPr lang="en-US" smtClean="0"/>
              <a:t>18</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2431" y="3465537"/>
            <a:ext cx="2333625"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07315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III. Sắp xếp topo và ứng dụng</a:t>
            </a:r>
            <a:endParaRPr lang="en-US"/>
          </a:p>
        </p:txBody>
      </p:sp>
      <p:sp>
        <p:nvSpPr>
          <p:cNvPr id="3" name="Content Placeholder 2"/>
          <p:cNvSpPr>
            <a:spLocks noGrp="1"/>
          </p:cNvSpPr>
          <p:nvPr>
            <p:ph idx="1"/>
          </p:nvPr>
        </p:nvSpPr>
        <p:spPr>
          <a:xfrm>
            <a:off x="467544" y="1340768"/>
            <a:ext cx="8229600" cy="3384376"/>
          </a:xfrm>
        </p:spPr>
        <p:txBody>
          <a:bodyPr>
            <a:normAutofit/>
          </a:bodyPr>
          <a:lstStyle/>
          <a:p>
            <a:r>
              <a:rPr lang="en-US" smtClean="0"/>
              <a:t>Nhiều bài toán quy hoạch động có thứ tự tính toán không tầm thường, chỉ cần các bài toán không phụ thuộc vòng tròn (chu trình) thì thứ tự topo chính là thứ  tự tính toán hợp lý:</a:t>
            </a:r>
          </a:p>
          <a:p>
            <a:pPr lvl="1"/>
            <a:r>
              <a:rPr lang="en-US" smtClean="0"/>
              <a:t>Lập tập đỉnh: tập các bài toán con từ bài toán ban đầu (dựa vào mảng QHĐ), mỗi bài toán con là một đỉnh của đồ thị</a:t>
            </a:r>
          </a:p>
          <a:p>
            <a:pPr lvl="1"/>
            <a:r>
              <a:rPr lang="en-US" smtClean="0"/>
              <a:t>Nạp các cung (có được từ công thức QHĐ) vào đồ thị</a:t>
            </a:r>
          </a:p>
          <a:p>
            <a:pPr lvl="1"/>
            <a:r>
              <a:rPr lang="en-US" smtClean="0"/>
              <a:t>Tìm một thứ tự topo trên đồ thị</a:t>
            </a:r>
          </a:p>
          <a:p>
            <a:pPr lvl="1"/>
            <a:r>
              <a:rPr lang="en-US" smtClean="0"/>
              <a:t>Giải các bài toán theo thứ tự topo vừa tìm được, thứ tự giải lúc này sẽ đảm bảo công thức QHĐ chỉ gọi đến các bài toán đã được giải</a:t>
            </a:r>
          </a:p>
        </p:txBody>
      </p:sp>
      <p:sp>
        <p:nvSpPr>
          <p:cNvPr id="5" name="Slide Number Placeholder 4"/>
          <p:cNvSpPr>
            <a:spLocks noGrp="1"/>
          </p:cNvSpPr>
          <p:nvPr>
            <p:ph type="sldNum" sz="quarter" idx="12"/>
          </p:nvPr>
        </p:nvSpPr>
        <p:spPr/>
        <p:txBody>
          <a:bodyPr/>
          <a:lstStyle/>
          <a:p>
            <a:fld id="{882C96D0-2E40-4297-B85F-6447696F5EA6}" type="slidenum">
              <a:rPr lang="en-US" smtClean="0"/>
              <a:t>19</a:t>
            </a:fld>
            <a:endParaRPr lang="en-US"/>
          </a:p>
        </p:txBody>
      </p:sp>
      <p:pic>
        <p:nvPicPr>
          <p:cNvPr id="2050" name="Picture 2" descr="Kết quả hình ảnh cho Quy hoạch độ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4593128"/>
            <a:ext cx="1296144" cy="178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96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Nội dung</a:t>
            </a:r>
            <a:endParaRPr lang="en-US"/>
          </a:p>
        </p:txBody>
      </p:sp>
      <p:sp>
        <p:nvSpPr>
          <p:cNvPr id="14" name="Slide Number Placeholder 13"/>
          <p:cNvSpPr>
            <a:spLocks noGrp="1"/>
          </p:cNvSpPr>
          <p:nvPr>
            <p:ph type="sldNum" sz="quarter" idx="12"/>
          </p:nvPr>
        </p:nvSpPr>
        <p:spPr/>
        <p:txBody>
          <a:bodyPr/>
          <a:lstStyle/>
          <a:p>
            <a:fld id="{882C96D0-2E40-4297-B85F-6447696F5EA6}" type="slidenum">
              <a:rPr lang="en-US" smtClean="0"/>
              <a:t>2</a:t>
            </a:fld>
            <a:endParaRPr lang="en-US"/>
          </a:p>
        </p:txBody>
      </p:sp>
      <p:sp>
        <p:nvSpPr>
          <p:cNvPr id="3" name="Content Placeholder 2"/>
          <p:cNvSpPr>
            <a:spLocks noGrp="1"/>
          </p:cNvSpPr>
          <p:nvPr>
            <p:ph idx="1"/>
          </p:nvPr>
        </p:nvSpPr>
        <p:spPr>
          <a:xfrm>
            <a:off x="457200" y="1600200"/>
            <a:ext cx="7620000" cy="4781128"/>
          </a:xfrm>
        </p:spPr>
        <p:txBody>
          <a:bodyPr>
            <a:noAutofit/>
          </a:bodyPr>
          <a:lstStyle/>
          <a:p>
            <a:r>
              <a:rPr lang="en-US" sz="3300" smtClean="0"/>
              <a:t>Phần A: Cơ bản</a:t>
            </a:r>
          </a:p>
          <a:p>
            <a:pPr lvl="1"/>
            <a:r>
              <a:rPr lang="en-US" sz="3300" smtClean="0"/>
              <a:t>I. Trò chơi đối kháng đơn giản</a:t>
            </a:r>
          </a:p>
          <a:p>
            <a:pPr lvl="1"/>
            <a:r>
              <a:rPr lang="en-US" sz="3300" smtClean="0"/>
              <a:t>II. Chiến thuật N-P</a:t>
            </a:r>
          </a:p>
          <a:p>
            <a:pPr lvl="1"/>
            <a:r>
              <a:rPr lang="en-US" sz="3300" smtClean="0"/>
              <a:t>III. Sắp xếp topo và ứng dụng</a:t>
            </a:r>
          </a:p>
          <a:p>
            <a:pPr lvl="1"/>
            <a:r>
              <a:rPr lang="en-US" sz="3300" smtClean="0"/>
              <a:t>IV. Đệ quy có nhớ và ứng dụng</a:t>
            </a:r>
          </a:p>
          <a:p>
            <a:r>
              <a:rPr lang="en-US" sz="3300" smtClean="0"/>
              <a:t>Phần B: Nâng cao</a:t>
            </a:r>
          </a:p>
          <a:p>
            <a:pPr lvl="1"/>
            <a:r>
              <a:rPr lang="en-US" sz="3300" smtClean="0"/>
              <a:t>V. Hàm Grundy trên DAG</a:t>
            </a:r>
          </a:p>
          <a:p>
            <a:pPr lvl="1"/>
            <a:r>
              <a:rPr lang="en-US" sz="3300" smtClean="0"/>
              <a:t>VI. Tổng trò chơi</a:t>
            </a:r>
            <a:endParaRPr lang="en-US" sz="3300"/>
          </a:p>
        </p:txBody>
      </p:sp>
    </p:spTree>
    <p:extLst>
      <p:ext uri="{BB962C8B-B14F-4D97-AF65-F5344CB8AC3E}">
        <p14:creationId xmlns:p14="http://schemas.microsoft.com/office/powerpoint/2010/main" val="30189318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III. Sắp xếp topo và ứng dụng</a:t>
            </a:r>
            <a:endParaRPr lang="en-US"/>
          </a:p>
        </p:txBody>
      </p:sp>
      <p:sp>
        <p:nvSpPr>
          <p:cNvPr id="3" name="Content Placeholder 2"/>
          <p:cNvSpPr>
            <a:spLocks noGrp="1"/>
          </p:cNvSpPr>
          <p:nvPr>
            <p:ph idx="1"/>
          </p:nvPr>
        </p:nvSpPr>
        <p:spPr>
          <a:xfrm>
            <a:off x="467544" y="1340768"/>
            <a:ext cx="8229600" cy="3096344"/>
          </a:xfrm>
        </p:spPr>
        <p:txBody>
          <a:bodyPr>
            <a:normAutofit lnSpcReduction="10000"/>
          </a:bodyPr>
          <a:lstStyle/>
          <a:p>
            <a:r>
              <a:rPr lang="en-US" smtClean="0"/>
              <a:t>Việc phân hoạch tập các trạng thái của một trò chơi vào P và N cũng là một bài toán QHĐ, do đó ta phân các trạng thái vào hai tập kia theo thứ tự topo là hợp lý</a:t>
            </a:r>
          </a:p>
          <a:p>
            <a:r>
              <a:rPr lang="en-US" smtClean="0"/>
              <a:t>Ở đây đồ thị của quá trình QHĐ có các cung ngược với đồ thị của trò chơi, nên ta có thể gọi thứ tự tính toán trong trường hợp này là thứ tự topo ngược</a:t>
            </a:r>
          </a:p>
          <a:p>
            <a:r>
              <a:rPr lang="en-US" smtClean="0"/>
              <a:t>Việc nêu ra một thứ tự tính toán hợp lý (thứ tự topo) cũng ngầm chứng minh được rằng, mọi trò chơi đối kháng đơn giản đều là trò chơi có chiến thuật tuyệt đối</a:t>
            </a:r>
          </a:p>
        </p:txBody>
      </p:sp>
      <p:sp>
        <p:nvSpPr>
          <p:cNvPr id="5" name="Slide Number Placeholder 4"/>
          <p:cNvSpPr>
            <a:spLocks noGrp="1"/>
          </p:cNvSpPr>
          <p:nvPr>
            <p:ph type="sldNum" sz="quarter" idx="12"/>
          </p:nvPr>
        </p:nvSpPr>
        <p:spPr/>
        <p:txBody>
          <a:bodyPr/>
          <a:lstStyle/>
          <a:p>
            <a:fld id="{882C96D0-2E40-4297-B85F-6447696F5EA6}" type="slidenum">
              <a:rPr lang="en-US" smtClean="0"/>
              <a:t>20</a:t>
            </a:fld>
            <a:endParaRPr lang="en-US"/>
          </a:p>
        </p:txBody>
      </p:sp>
      <p:pic>
        <p:nvPicPr>
          <p:cNvPr id="3074" name="Picture 2" descr="Kết quả hình ảnh cho Thứ tự"/>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293096"/>
            <a:ext cx="5616624" cy="2413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1574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IV. Đệ quy có nhớ và ứng dụng</a:t>
            </a:r>
            <a:endParaRPr lang="en-US"/>
          </a:p>
        </p:txBody>
      </p:sp>
      <p:sp>
        <p:nvSpPr>
          <p:cNvPr id="3" name="Content Placeholder 2"/>
          <p:cNvSpPr>
            <a:spLocks noGrp="1"/>
          </p:cNvSpPr>
          <p:nvPr>
            <p:ph idx="1"/>
          </p:nvPr>
        </p:nvSpPr>
        <p:spPr>
          <a:xfrm>
            <a:off x="467544" y="1340768"/>
            <a:ext cx="8229600" cy="2520280"/>
          </a:xfrm>
        </p:spPr>
        <p:txBody>
          <a:bodyPr>
            <a:normAutofit/>
          </a:bodyPr>
          <a:lstStyle/>
          <a:p>
            <a:r>
              <a:rPr lang="en-US" smtClean="0"/>
              <a:t>Ta đã biết, mọi bài toán QHĐ đều có thể được cài đặt bằng phương pháp đệ quy có nhớ (dp). Phương pháp cài đặt này tỏ ra khá hiệu quả đặc biệt là với các bài QHĐ mà công thức của nó không chỉ ra một thứ tự tính toán tầm thường</a:t>
            </a:r>
          </a:p>
          <a:p>
            <a:r>
              <a:rPr lang="en-US" smtClean="0"/>
              <a:t>Dp không yêu cầu biết trước thứ tự giải các bài toán, chỉ cần các bài toán không phụ thuộc vòng tròn là được</a:t>
            </a:r>
          </a:p>
        </p:txBody>
      </p:sp>
      <p:sp>
        <p:nvSpPr>
          <p:cNvPr id="5" name="Slide Number Placeholder 4"/>
          <p:cNvSpPr>
            <a:spLocks noGrp="1"/>
          </p:cNvSpPr>
          <p:nvPr>
            <p:ph type="sldNum" sz="quarter" idx="12"/>
          </p:nvPr>
        </p:nvSpPr>
        <p:spPr/>
        <p:txBody>
          <a:bodyPr/>
          <a:lstStyle/>
          <a:p>
            <a:fld id="{882C96D0-2E40-4297-B85F-6447696F5EA6}" type="slidenum">
              <a:rPr lang="en-US" smtClean="0"/>
              <a:t>21</a:t>
            </a:fld>
            <a:endParaRPr lang="en-US"/>
          </a:p>
        </p:txBody>
      </p:sp>
      <p:pic>
        <p:nvPicPr>
          <p:cNvPr id="10242" name="Picture 2" descr="Hình ảnh có li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967310"/>
            <a:ext cx="5705475" cy="2486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1486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IV. Đệ quy có nhớ và ứng dụng</a:t>
            </a:r>
            <a:endParaRPr lang="en-US"/>
          </a:p>
        </p:txBody>
      </p:sp>
      <p:sp>
        <p:nvSpPr>
          <p:cNvPr id="3" name="Content Placeholder 2"/>
          <p:cNvSpPr>
            <a:spLocks noGrp="1"/>
          </p:cNvSpPr>
          <p:nvPr>
            <p:ph idx="1"/>
          </p:nvPr>
        </p:nvSpPr>
        <p:spPr>
          <a:xfrm>
            <a:off x="467544" y="1340768"/>
            <a:ext cx="8229600" cy="2016224"/>
          </a:xfrm>
        </p:spPr>
        <p:txBody>
          <a:bodyPr>
            <a:normAutofit/>
          </a:bodyPr>
          <a:lstStyle/>
          <a:p>
            <a:r>
              <a:rPr lang="en-US" smtClean="0"/>
              <a:t>Phương pháp dp tiếp cận giải bằng cách gọi đệ quy để tính:</a:t>
            </a:r>
          </a:p>
          <a:p>
            <a:pPr lvl="1"/>
            <a:r>
              <a:rPr lang="en-US" smtClean="0"/>
              <a:t>Nếu bài toán này đã từng giải thì trả ra lời giải của nó đã được lưu trữ trong mảng nhớ</a:t>
            </a:r>
          </a:p>
          <a:p>
            <a:pPr lvl="1"/>
            <a:r>
              <a:rPr lang="en-US" smtClean="0"/>
              <a:t>Nếu không đi giải bài toán </a:t>
            </a:r>
            <a:r>
              <a:rPr lang="en-US" smtClean="0"/>
              <a:t>đó và lưu kết quả vào mảng nhớ</a:t>
            </a:r>
            <a:endParaRPr lang="en-US" smtClean="0"/>
          </a:p>
          <a:p>
            <a:r>
              <a:rPr lang="en-US" smtClean="0"/>
              <a:t>Tham khảo các giáo trình khác để hiểu rõ hơn về dp</a:t>
            </a:r>
          </a:p>
        </p:txBody>
      </p:sp>
      <p:sp>
        <p:nvSpPr>
          <p:cNvPr id="5" name="Slide Number Placeholder 4"/>
          <p:cNvSpPr>
            <a:spLocks noGrp="1"/>
          </p:cNvSpPr>
          <p:nvPr>
            <p:ph type="sldNum" sz="quarter" idx="12"/>
          </p:nvPr>
        </p:nvSpPr>
        <p:spPr/>
        <p:txBody>
          <a:bodyPr/>
          <a:lstStyle/>
          <a:p>
            <a:fld id="{882C96D0-2E40-4297-B85F-6447696F5EA6}" type="slidenum">
              <a:rPr lang="en-US" smtClean="0"/>
              <a:t>22</a:t>
            </a:fld>
            <a:endParaRPr lang="en-US"/>
          </a:p>
        </p:txBody>
      </p:sp>
      <p:pic>
        <p:nvPicPr>
          <p:cNvPr id="9224" name="Picture 8" descr="Kết quả hình ảnh cho đệ qu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3789040"/>
            <a:ext cx="4133850"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2629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IV. Đệ quy có nhớ và ứng dụng</a:t>
            </a:r>
            <a:endParaRPr lang="en-US"/>
          </a:p>
        </p:txBody>
      </p:sp>
      <p:sp>
        <p:nvSpPr>
          <p:cNvPr id="3" name="Content Placeholder 2"/>
          <p:cNvSpPr>
            <a:spLocks noGrp="1"/>
          </p:cNvSpPr>
          <p:nvPr>
            <p:ph idx="1"/>
          </p:nvPr>
        </p:nvSpPr>
        <p:spPr>
          <a:xfrm>
            <a:off x="467544" y="1340767"/>
            <a:ext cx="8229600" cy="1872209"/>
          </a:xfrm>
        </p:spPr>
        <p:txBody>
          <a:bodyPr>
            <a:normAutofit/>
          </a:bodyPr>
          <a:lstStyle/>
          <a:p>
            <a:r>
              <a:rPr lang="en-US" smtClean="0"/>
              <a:t>Có thể thấy rằng, thứ tự lưu vào mảng nhớ (cũng là thứ tự mà các bài toán được giải xong) chính là một thứ tự topo ngược</a:t>
            </a:r>
          </a:p>
          <a:p>
            <a:r>
              <a:rPr lang="en-US" smtClean="0"/>
              <a:t>Ta không hề sắp xếp topo trước đó, nhưng để gọi đệ quy được, trình dịch đã thay ta lập kế hoạch để tính toán, và chính máy tính đã tự mình đưa ra thứ tự topo</a:t>
            </a:r>
          </a:p>
        </p:txBody>
      </p:sp>
      <p:sp>
        <p:nvSpPr>
          <p:cNvPr id="5" name="Slide Number Placeholder 4"/>
          <p:cNvSpPr>
            <a:spLocks noGrp="1"/>
          </p:cNvSpPr>
          <p:nvPr>
            <p:ph type="sldNum" sz="quarter" idx="12"/>
          </p:nvPr>
        </p:nvSpPr>
        <p:spPr/>
        <p:txBody>
          <a:bodyPr/>
          <a:lstStyle/>
          <a:p>
            <a:fld id="{882C96D0-2E40-4297-B85F-6447696F5EA6}" type="slidenum">
              <a:rPr lang="en-US" smtClean="0"/>
              <a:t>23</a:t>
            </a:fld>
            <a:endParaRPr lang="en-US"/>
          </a:p>
        </p:txBody>
      </p:sp>
      <p:pic>
        <p:nvPicPr>
          <p:cNvPr id="4098" name="Picture 2" descr="Hình ảnh có li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789040"/>
            <a:ext cx="6840760" cy="2560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792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down)">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IV. Đệ quy có nhớ và ứng dụng</a:t>
            </a:r>
            <a:endParaRPr lang="en-US"/>
          </a:p>
        </p:txBody>
      </p:sp>
      <p:sp>
        <p:nvSpPr>
          <p:cNvPr id="3" name="Content Placeholder 2"/>
          <p:cNvSpPr>
            <a:spLocks noGrp="1"/>
          </p:cNvSpPr>
          <p:nvPr>
            <p:ph idx="1"/>
          </p:nvPr>
        </p:nvSpPr>
        <p:spPr>
          <a:xfrm>
            <a:off x="467544" y="1340768"/>
            <a:ext cx="8229600" cy="2880320"/>
          </a:xfrm>
        </p:spPr>
        <p:txBody>
          <a:bodyPr>
            <a:normAutofit fontScale="92500" lnSpcReduction="10000"/>
          </a:bodyPr>
          <a:lstStyle/>
          <a:p>
            <a:r>
              <a:rPr lang="en-US" smtClean="0"/>
              <a:t>Sắp xếp topo và dp về bản chất giống nhau, tiếp cận cài đặt khác nhau. Có thể hiểu như là tiếp cận buttom-up và top-down, hoặc tính toán theo chiều rộng và tính toán theo chiều sâu</a:t>
            </a:r>
          </a:p>
          <a:p>
            <a:r>
              <a:rPr lang="en-US" smtClean="0"/>
              <a:t>Điểm mạnh của dp là cài đặt đơn giản, nhanh chóng. Nhưng có thể chạy chậm và tràn stack nếu gọi đệ quy quá sâu</a:t>
            </a:r>
          </a:p>
          <a:p>
            <a:r>
              <a:rPr lang="en-US" smtClean="0"/>
              <a:t>Điểm mạnh của sắp xếp topo là hằng số cài đặt (ảnh hưởng trực tiếp đến thời gian chạy) nhỏ và sử dụng được bộ nhớ heap</a:t>
            </a:r>
          </a:p>
          <a:p>
            <a:r>
              <a:rPr lang="en-US" smtClean="0"/>
              <a:t>Đối với những bài cần thứ tự tính toán không tầm thường, trừ những TH time limit quá chặt hoặc lo sợ tràn stack, chúng ta vẫn nên dùng dp</a:t>
            </a:r>
          </a:p>
        </p:txBody>
      </p:sp>
      <p:sp>
        <p:nvSpPr>
          <p:cNvPr id="5" name="Slide Number Placeholder 4"/>
          <p:cNvSpPr>
            <a:spLocks noGrp="1"/>
          </p:cNvSpPr>
          <p:nvPr>
            <p:ph type="sldNum" sz="quarter" idx="12"/>
          </p:nvPr>
        </p:nvSpPr>
        <p:spPr/>
        <p:txBody>
          <a:bodyPr/>
          <a:lstStyle/>
          <a:p>
            <a:fld id="{882C96D0-2E40-4297-B85F-6447696F5EA6}" type="slidenum">
              <a:rPr lang="en-US" smtClean="0"/>
              <a:t>24</a:t>
            </a:fld>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149080"/>
            <a:ext cx="7458075"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69399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IV. Đệ quy có nhớ và ứng dụng</a:t>
            </a:r>
            <a:endParaRPr lang="en-US"/>
          </a:p>
        </p:txBody>
      </p:sp>
      <p:sp>
        <p:nvSpPr>
          <p:cNvPr id="3" name="Content Placeholder 2"/>
          <p:cNvSpPr>
            <a:spLocks noGrp="1"/>
          </p:cNvSpPr>
          <p:nvPr>
            <p:ph idx="1"/>
          </p:nvPr>
        </p:nvSpPr>
        <p:spPr>
          <a:xfrm>
            <a:off x="467544" y="1340768"/>
            <a:ext cx="8229600" cy="3168352"/>
          </a:xfrm>
        </p:spPr>
        <p:txBody>
          <a:bodyPr>
            <a:normAutofit/>
          </a:bodyPr>
          <a:lstStyle/>
          <a:p>
            <a:r>
              <a:rPr lang="en-US" smtClean="0"/>
              <a:t>Kết luận:</a:t>
            </a:r>
          </a:p>
          <a:p>
            <a:pPr lvl="1"/>
            <a:r>
              <a:rPr lang="en-US" smtClean="0"/>
              <a:t>Trò chơi đối kháng đơn giản có chiến thuật tuyệt đối</a:t>
            </a:r>
          </a:p>
          <a:p>
            <a:pPr lvl="1"/>
            <a:r>
              <a:rPr lang="en-US" smtClean="0"/>
              <a:t>Thứ tự topo ngược là thứ tự tính toán chiến thuật N-P hợp lý</a:t>
            </a:r>
          </a:p>
          <a:p>
            <a:pPr lvl="1"/>
            <a:r>
              <a:rPr lang="en-US" smtClean="0"/>
              <a:t>Nếu thứ tự đó đơn giản ta nên for để tính, nếu không nên dùng dp thay vì phải sắp xếp topo</a:t>
            </a:r>
          </a:p>
        </p:txBody>
      </p:sp>
      <p:sp>
        <p:nvSpPr>
          <p:cNvPr id="5" name="Slide Number Placeholder 4"/>
          <p:cNvSpPr>
            <a:spLocks noGrp="1"/>
          </p:cNvSpPr>
          <p:nvPr>
            <p:ph type="sldNum" sz="quarter" idx="12"/>
          </p:nvPr>
        </p:nvSpPr>
        <p:spPr/>
        <p:txBody>
          <a:bodyPr/>
          <a:lstStyle/>
          <a:p>
            <a:fld id="{882C96D0-2E40-4297-B85F-6447696F5EA6}" type="slidenum">
              <a:rPr lang="en-US" smtClean="0"/>
              <a:t>25</a:t>
            </a:fld>
            <a:endParaRPr lang="en-US"/>
          </a:p>
        </p:txBody>
      </p:sp>
    </p:spTree>
    <p:extLst>
      <p:ext uri="{BB962C8B-B14F-4D97-AF65-F5344CB8AC3E}">
        <p14:creationId xmlns:p14="http://schemas.microsoft.com/office/powerpoint/2010/main" val="36997384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1"/>
            <a:ext cx="7543800" cy="1740024"/>
          </a:xfrm>
        </p:spPr>
        <p:txBody>
          <a:bodyPr/>
          <a:lstStyle/>
          <a:p>
            <a:r>
              <a:rPr lang="en-US" sz="6000" smtClean="0"/>
              <a:t>PHẦN B: NÂNG CAO</a:t>
            </a:r>
            <a:endParaRPr lang="en-US" sz="6000"/>
          </a:p>
        </p:txBody>
      </p:sp>
      <p:sp>
        <p:nvSpPr>
          <p:cNvPr id="3" name="Subtitle 2"/>
          <p:cNvSpPr>
            <a:spLocks noGrp="1"/>
          </p:cNvSpPr>
          <p:nvPr>
            <p:ph type="subTitle" idx="1"/>
          </p:nvPr>
        </p:nvSpPr>
        <p:spPr>
          <a:xfrm>
            <a:off x="683568" y="3501008"/>
            <a:ext cx="6461760" cy="1066800"/>
          </a:xfrm>
        </p:spPr>
        <p:txBody>
          <a:bodyPr/>
          <a:lstStyle/>
          <a:p>
            <a:r>
              <a:rPr lang="en-US" smtClean="0"/>
              <a:t>Trại hè 2018 – Hạ Long</a:t>
            </a:r>
            <a:endParaRPr lang="en-US"/>
          </a:p>
        </p:txBody>
      </p:sp>
      <p:sp>
        <p:nvSpPr>
          <p:cNvPr id="5" name="Slide Number Placeholder 4"/>
          <p:cNvSpPr>
            <a:spLocks noGrp="1"/>
          </p:cNvSpPr>
          <p:nvPr>
            <p:ph type="sldNum" sz="quarter" idx="12"/>
          </p:nvPr>
        </p:nvSpPr>
        <p:spPr/>
        <p:txBody>
          <a:bodyPr/>
          <a:lstStyle/>
          <a:p>
            <a:fld id="{882C96D0-2E40-4297-B85F-6447696F5EA6}" type="slidenum">
              <a:rPr lang="en-US" smtClean="0"/>
              <a:t>26</a:t>
            </a:fld>
            <a:endParaRPr lang="en-US"/>
          </a:p>
        </p:txBody>
      </p:sp>
    </p:spTree>
    <p:extLst>
      <p:ext uri="{BB962C8B-B14F-4D97-AF65-F5344CB8AC3E}">
        <p14:creationId xmlns:p14="http://schemas.microsoft.com/office/powerpoint/2010/main" val="25210917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V. Hàm Grundy trên DAG</a:t>
            </a:r>
            <a:endParaRPr lang="en-US"/>
          </a:p>
        </p:txBody>
      </p:sp>
      <p:sp>
        <p:nvSpPr>
          <p:cNvPr id="3" name="Content Placeholder 2"/>
          <p:cNvSpPr>
            <a:spLocks noGrp="1"/>
          </p:cNvSpPr>
          <p:nvPr>
            <p:ph idx="1"/>
          </p:nvPr>
        </p:nvSpPr>
        <p:spPr>
          <a:xfrm>
            <a:off x="467544" y="1340768"/>
            <a:ext cx="8229600" cy="2592288"/>
          </a:xfrm>
        </p:spPr>
        <p:txBody>
          <a:bodyPr>
            <a:normAutofit/>
          </a:bodyPr>
          <a:lstStyle/>
          <a:p>
            <a:r>
              <a:rPr lang="en-US" smtClean="0"/>
              <a:t>Cho </a:t>
            </a:r>
            <a:r>
              <a:rPr lang="en-US"/>
              <a:t>G = (V,E) là một </a:t>
            </a:r>
            <a:r>
              <a:rPr lang="en-US" smtClean="0"/>
              <a:t>DAG. Khi đó hàm Grundy </a:t>
            </a:r>
            <a:r>
              <a:rPr lang="en-US"/>
              <a:t>(hay </a:t>
            </a:r>
            <a:r>
              <a:rPr lang="en-US" smtClean="0"/>
              <a:t>Sprague-Grundy) trên G đươck </a:t>
            </a:r>
            <a:r>
              <a:rPr lang="en-US"/>
              <a:t>định nghĩa như sau</a:t>
            </a:r>
            <a:r>
              <a:rPr lang="en-US" smtClean="0"/>
              <a:t>:</a:t>
            </a:r>
          </a:p>
          <a:p>
            <a:endParaRPr lang="en-US"/>
          </a:p>
          <a:p>
            <a:endParaRPr lang="en-US" smtClean="0"/>
          </a:p>
          <a:p>
            <a:endParaRPr lang="en-US"/>
          </a:p>
          <a:p>
            <a:r>
              <a:rPr lang="en-US" smtClean="0"/>
              <a:t>Ở đây MEX(S) là số tự nhiên nhỏ nhất không xuất hiện trong S</a:t>
            </a:r>
          </a:p>
        </p:txBody>
      </p:sp>
      <p:sp>
        <p:nvSpPr>
          <p:cNvPr id="5" name="Slide Number Placeholder 4"/>
          <p:cNvSpPr>
            <a:spLocks noGrp="1"/>
          </p:cNvSpPr>
          <p:nvPr>
            <p:ph type="sldNum" sz="quarter" idx="12"/>
          </p:nvPr>
        </p:nvSpPr>
        <p:spPr/>
        <p:txBody>
          <a:bodyPr/>
          <a:lstStyle/>
          <a:p>
            <a:fld id="{882C96D0-2E40-4297-B85F-6447696F5EA6}" type="slidenum">
              <a:rPr lang="en-US" smtClean="0"/>
              <a:t>27</a:t>
            </a:fld>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511677670"/>
              </p:ext>
            </p:extLst>
          </p:nvPr>
        </p:nvGraphicFramePr>
        <p:xfrm>
          <a:off x="1793338" y="2276872"/>
          <a:ext cx="5010910" cy="936104"/>
        </p:xfrm>
        <a:graphic>
          <a:graphicData uri="http://schemas.openxmlformats.org/presentationml/2006/ole">
            <mc:AlternateContent xmlns:mc="http://schemas.openxmlformats.org/markup-compatibility/2006">
              <mc:Choice xmlns:v="urn:schemas-microsoft-com:vml" Requires="v">
                <p:oleObj spid="_x0000_s1322" name="Equation" r:id="rId3" imgW="2311200" imgH="431640" progId="Equation.DSMT4">
                  <p:embed/>
                </p:oleObj>
              </mc:Choice>
              <mc:Fallback>
                <p:oleObj name="Equation" r:id="rId3" imgW="2311200" imgH="431640" progId="Equation.DSMT4">
                  <p:embed/>
                  <p:pic>
                    <p:nvPicPr>
                      <p:cNvPr id="0" name=""/>
                      <p:cNvPicPr/>
                      <p:nvPr/>
                    </p:nvPicPr>
                    <p:blipFill>
                      <a:blip r:embed="rId4"/>
                      <a:stretch>
                        <a:fillRect/>
                      </a:stretch>
                    </p:blipFill>
                    <p:spPr>
                      <a:xfrm>
                        <a:off x="1793338" y="2276872"/>
                        <a:ext cx="5010910" cy="936104"/>
                      </a:xfrm>
                      <a:prstGeom prst="rect">
                        <a:avLst/>
                      </a:prstGeom>
                    </p:spPr>
                  </p:pic>
                </p:oleObj>
              </mc:Fallback>
            </mc:AlternateContent>
          </a:graphicData>
        </a:graphic>
      </p:graphicFrame>
      <p:pic>
        <p:nvPicPr>
          <p:cNvPr id="1032" name="Picture 8" descr="Hình ảnh có liên qua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7864" y="4149080"/>
            <a:ext cx="1905000" cy="2333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4365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V. Hàm Grundy trên DAG</a:t>
            </a:r>
            <a:endParaRPr lang="en-US"/>
          </a:p>
        </p:txBody>
      </p:sp>
      <p:sp>
        <p:nvSpPr>
          <p:cNvPr id="3" name="Content Placeholder 2"/>
          <p:cNvSpPr>
            <a:spLocks noGrp="1"/>
          </p:cNvSpPr>
          <p:nvPr>
            <p:ph idx="1"/>
          </p:nvPr>
        </p:nvSpPr>
        <p:spPr>
          <a:xfrm>
            <a:off x="467544" y="1340768"/>
            <a:ext cx="8229600" cy="2880320"/>
          </a:xfrm>
        </p:spPr>
        <p:txBody>
          <a:bodyPr>
            <a:normAutofit/>
          </a:bodyPr>
          <a:lstStyle/>
          <a:p>
            <a:r>
              <a:rPr lang="en-US" smtClean="0"/>
              <a:t>Đây là một định nghĩa đệ quy, do đó khó hình dung</a:t>
            </a:r>
          </a:p>
          <a:p>
            <a:r>
              <a:rPr lang="en-US" smtClean="0"/>
              <a:t>Do đệ quy phải có điểm dừng nên đồ thị không được có chu trình, do đó </a:t>
            </a:r>
            <a:r>
              <a:rPr lang="en-US" smtClean="0"/>
              <a:t>ở đây ta </a:t>
            </a:r>
            <a:r>
              <a:rPr lang="en-US" smtClean="0"/>
              <a:t>chỉ định nghĩa Grundy cho DAG</a:t>
            </a:r>
          </a:p>
          <a:p>
            <a:r>
              <a:rPr lang="en-US" smtClean="0"/>
              <a:t>Điểm dừng cho đệ quy chính là các đỉnh không có cung đi ra</a:t>
            </a:r>
          </a:p>
          <a:p>
            <a:r>
              <a:rPr lang="en-US" smtClean="0"/>
              <a:t>Một lần nữa, thứ tự topo ngược cũng </a:t>
            </a:r>
            <a:r>
              <a:rPr lang="en-US" smtClean="0"/>
              <a:t>là thứ tự hợp </a:t>
            </a:r>
            <a:r>
              <a:rPr lang="en-US" smtClean="0"/>
              <a:t>lý để tính toán hàm </a:t>
            </a:r>
            <a:r>
              <a:rPr lang="en-US"/>
              <a:t>g</a:t>
            </a:r>
            <a:endParaRPr lang="en-US" smtClean="0"/>
          </a:p>
          <a:p>
            <a:r>
              <a:rPr lang="en-US" smtClean="0"/>
              <a:t>Khái niệm này cũng tương đồng với phân tập N-P (như thế nào?)</a:t>
            </a:r>
          </a:p>
        </p:txBody>
      </p:sp>
      <p:sp>
        <p:nvSpPr>
          <p:cNvPr id="5" name="Slide Number Placeholder 4"/>
          <p:cNvSpPr>
            <a:spLocks noGrp="1"/>
          </p:cNvSpPr>
          <p:nvPr>
            <p:ph type="sldNum" sz="quarter" idx="12"/>
          </p:nvPr>
        </p:nvSpPr>
        <p:spPr/>
        <p:txBody>
          <a:bodyPr/>
          <a:lstStyle/>
          <a:p>
            <a:fld id="{882C96D0-2E40-4297-B85F-6447696F5EA6}" type="slidenum">
              <a:rPr lang="en-US" smtClean="0"/>
              <a:t>28</a:t>
            </a:fld>
            <a:endParaRPr lang="en-US"/>
          </a:p>
        </p:txBody>
      </p:sp>
      <p:pic>
        <p:nvPicPr>
          <p:cNvPr id="3087" name="Picture 15" descr="Kết quả hình ảnh cho confus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824" y="4077072"/>
            <a:ext cx="2520280" cy="252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1691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V. Hàm Grundy trên DAG</a:t>
            </a:r>
            <a:endParaRPr lang="en-US"/>
          </a:p>
        </p:txBody>
      </p:sp>
      <p:sp>
        <p:nvSpPr>
          <p:cNvPr id="3" name="Content Placeholder 2"/>
          <p:cNvSpPr>
            <a:spLocks noGrp="1"/>
          </p:cNvSpPr>
          <p:nvPr>
            <p:ph idx="1"/>
          </p:nvPr>
        </p:nvSpPr>
        <p:spPr>
          <a:xfrm>
            <a:off x="467544" y="1340768"/>
            <a:ext cx="8229600" cy="2592288"/>
          </a:xfrm>
        </p:spPr>
        <p:txBody>
          <a:bodyPr>
            <a:normAutofit/>
          </a:bodyPr>
          <a:lstStyle/>
          <a:p>
            <a:r>
              <a:rPr lang="en-US" smtClean="0"/>
              <a:t>g có thể hiểu là một cách đánh số “cấp bậc” cho các đỉnh:</a:t>
            </a:r>
          </a:p>
          <a:p>
            <a:pPr lvl="1"/>
            <a:r>
              <a:rPr lang="en-US" smtClean="0"/>
              <a:t>Dọc theo thứ tự topo ngược, khi đánh số cho x, tất cả các đỉnh kề với x đều đã được đánh số</a:t>
            </a:r>
          </a:p>
          <a:p>
            <a:pPr lvl="1"/>
            <a:r>
              <a:rPr lang="en-US" smtClean="0"/>
              <a:t>Lúc này, x được đánh bởi số nhỏ nhất chưa xuất hiện trong các nút kề với x</a:t>
            </a:r>
          </a:p>
          <a:p>
            <a:pPr lvl="1"/>
            <a:r>
              <a:rPr lang="en-US" smtClean="0"/>
              <a:t>VD số 3 trong hình được đánh bởi vì đỉnh đó đã kề với 0, 1, 2, và không kề với 3</a:t>
            </a:r>
          </a:p>
        </p:txBody>
      </p:sp>
      <p:sp>
        <p:nvSpPr>
          <p:cNvPr id="5" name="Slide Number Placeholder 4"/>
          <p:cNvSpPr>
            <a:spLocks noGrp="1"/>
          </p:cNvSpPr>
          <p:nvPr>
            <p:ph type="sldNum" sz="quarter" idx="12"/>
          </p:nvPr>
        </p:nvSpPr>
        <p:spPr/>
        <p:txBody>
          <a:bodyPr/>
          <a:lstStyle/>
          <a:p>
            <a:fld id="{882C96D0-2E40-4297-B85F-6447696F5EA6}" type="slidenum">
              <a:rPr lang="en-US" smtClean="0"/>
              <a:t>29</a:t>
            </a:fld>
            <a:endParaRPr lang="en-US"/>
          </a:p>
        </p:txBody>
      </p:sp>
      <p:pic>
        <p:nvPicPr>
          <p:cNvPr id="20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3861048"/>
            <a:ext cx="2818006"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854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1"/>
            <a:ext cx="7543800" cy="1740024"/>
          </a:xfrm>
        </p:spPr>
        <p:txBody>
          <a:bodyPr/>
          <a:lstStyle/>
          <a:p>
            <a:r>
              <a:rPr lang="en-US" sz="6000" smtClean="0"/>
              <a:t>PHẦN A: CƠ BẢN</a:t>
            </a:r>
            <a:endParaRPr lang="en-US" sz="6000"/>
          </a:p>
        </p:txBody>
      </p:sp>
      <p:sp>
        <p:nvSpPr>
          <p:cNvPr id="3" name="Subtitle 2"/>
          <p:cNvSpPr>
            <a:spLocks noGrp="1"/>
          </p:cNvSpPr>
          <p:nvPr>
            <p:ph type="subTitle" idx="1"/>
          </p:nvPr>
        </p:nvSpPr>
        <p:spPr>
          <a:xfrm>
            <a:off x="683568" y="3501008"/>
            <a:ext cx="6461760" cy="1066800"/>
          </a:xfrm>
        </p:spPr>
        <p:txBody>
          <a:bodyPr/>
          <a:lstStyle/>
          <a:p>
            <a:r>
              <a:rPr lang="en-US" smtClean="0"/>
              <a:t>Trại hè 2018 – Hạ Long</a:t>
            </a:r>
            <a:endParaRPr lang="en-US"/>
          </a:p>
        </p:txBody>
      </p:sp>
      <p:sp>
        <p:nvSpPr>
          <p:cNvPr id="5" name="Slide Number Placeholder 4"/>
          <p:cNvSpPr>
            <a:spLocks noGrp="1"/>
          </p:cNvSpPr>
          <p:nvPr>
            <p:ph type="sldNum" sz="quarter" idx="12"/>
          </p:nvPr>
        </p:nvSpPr>
        <p:spPr/>
        <p:txBody>
          <a:bodyPr/>
          <a:lstStyle/>
          <a:p>
            <a:fld id="{882C96D0-2E40-4297-B85F-6447696F5EA6}" type="slidenum">
              <a:rPr lang="en-US" smtClean="0"/>
              <a:t>3</a:t>
            </a:fld>
            <a:endParaRPr lang="en-US"/>
          </a:p>
        </p:txBody>
      </p:sp>
    </p:spTree>
    <p:extLst>
      <p:ext uri="{BB962C8B-B14F-4D97-AF65-F5344CB8AC3E}">
        <p14:creationId xmlns:p14="http://schemas.microsoft.com/office/powerpoint/2010/main" val="38141034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V. Hàm Grundy trên DAG</a:t>
            </a:r>
            <a:endParaRPr lang="en-US"/>
          </a:p>
        </p:txBody>
      </p:sp>
      <p:sp>
        <p:nvSpPr>
          <p:cNvPr id="3" name="Content Placeholder 2"/>
          <p:cNvSpPr>
            <a:spLocks noGrp="1"/>
          </p:cNvSpPr>
          <p:nvPr>
            <p:ph idx="1"/>
          </p:nvPr>
        </p:nvSpPr>
        <p:spPr>
          <a:xfrm>
            <a:off x="467544" y="1340768"/>
            <a:ext cx="8229600" cy="2592288"/>
          </a:xfrm>
        </p:spPr>
        <p:txBody>
          <a:bodyPr>
            <a:normAutofit/>
          </a:bodyPr>
          <a:lstStyle/>
          <a:p>
            <a:r>
              <a:rPr lang="en-US" smtClean="0"/>
              <a:t>Hàm này có sự tương đồng với cách phân tập N-P, và cụ thể ta có định lý sau:</a:t>
            </a:r>
          </a:p>
          <a:p>
            <a:pPr marL="114300" indent="0">
              <a:buNone/>
            </a:pPr>
            <a:r>
              <a:rPr lang="en-US" smtClean="0"/>
              <a:t>Cho G=(V,E) là một DAG (tương ứng là một trò chơi). Khi đó x thuộc P khi và chỉ khi g(x) = 0</a:t>
            </a:r>
          </a:p>
        </p:txBody>
      </p:sp>
      <p:sp>
        <p:nvSpPr>
          <p:cNvPr id="5" name="Slide Number Placeholder 4"/>
          <p:cNvSpPr>
            <a:spLocks noGrp="1"/>
          </p:cNvSpPr>
          <p:nvPr>
            <p:ph type="sldNum" sz="quarter" idx="12"/>
          </p:nvPr>
        </p:nvSpPr>
        <p:spPr/>
        <p:txBody>
          <a:bodyPr/>
          <a:lstStyle/>
          <a:p>
            <a:fld id="{882C96D0-2E40-4297-B85F-6447696F5EA6}" type="slidenum">
              <a:rPr lang="en-US" smtClean="0"/>
              <a:t>30</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241" y="2919489"/>
            <a:ext cx="3598887" cy="3533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73729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V. Hàm Grundy trên DAG</a:t>
            </a:r>
            <a:endParaRPr lang="en-US"/>
          </a:p>
        </p:txBody>
      </p:sp>
      <p:sp>
        <p:nvSpPr>
          <p:cNvPr id="3" name="Content Placeholder 2"/>
          <p:cNvSpPr>
            <a:spLocks noGrp="1"/>
          </p:cNvSpPr>
          <p:nvPr>
            <p:ph idx="1"/>
          </p:nvPr>
        </p:nvSpPr>
        <p:spPr>
          <a:xfrm>
            <a:off x="467544" y="1340768"/>
            <a:ext cx="8229600" cy="3456384"/>
          </a:xfrm>
        </p:spPr>
        <p:txBody>
          <a:bodyPr>
            <a:normAutofit fontScale="92500"/>
          </a:bodyPr>
          <a:lstStyle/>
          <a:p>
            <a:r>
              <a:rPr lang="en-US" smtClean="0"/>
              <a:t>Định lý trên có thể chứng minh dễ dàng bằng quy nạp dọc theo thứ tự toto ngược</a:t>
            </a:r>
          </a:p>
          <a:p>
            <a:r>
              <a:rPr lang="en-US" smtClean="0"/>
              <a:t>Từ định lý trên, ta thấy hàm Grundy là một sự mở rộng của các phân tập N-P, vì ngoài thông tin N hay P nó còn cho ta một số tự nhiên. Phần sau sẽ cho thấy số tự nhiên này có mang thông tin chứ không hề dư thừa</a:t>
            </a:r>
          </a:p>
          <a:p>
            <a:r>
              <a:rPr lang="en-US" smtClean="0"/>
              <a:t>Cũng vì thế, hàm này khó tính hơn là phân tập. Tuy nhiên có thể sử dụng kỹ thuật đánh dấu nhanh để vẫn có cùng độ phức tạp với thuật toán phân tập: O(|V|+|E|)</a:t>
            </a:r>
          </a:p>
          <a:p>
            <a:pPr marL="114300" indent="0">
              <a:buNone/>
            </a:pPr>
            <a:r>
              <a:rPr lang="en-US" smtClean="0"/>
              <a:t>? Bạn có thấy ở đây một sự phức tạp hóa vấn đề lên chăng, vâng chúng ta sẽ cùng nhau phức tạp nó lên nữa</a:t>
            </a:r>
          </a:p>
        </p:txBody>
      </p:sp>
      <p:sp>
        <p:nvSpPr>
          <p:cNvPr id="5" name="Slide Number Placeholder 4"/>
          <p:cNvSpPr>
            <a:spLocks noGrp="1"/>
          </p:cNvSpPr>
          <p:nvPr>
            <p:ph type="sldNum" sz="quarter" idx="12"/>
          </p:nvPr>
        </p:nvSpPr>
        <p:spPr/>
        <p:txBody>
          <a:bodyPr/>
          <a:lstStyle/>
          <a:p>
            <a:fld id="{882C96D0-2E40-4297-B85F-6447696F5EA6}" type="slidenum">
              <a:rPr lang="en-US" smtClean="0"/>
              <a:t>31</a:t>
            </a:fld>
            <a:endParaRPr lang="en-US"/>
          </a:p>
        </p:txBody>
      </p:sp>
      <p:pic>
        <p:nvPicPr>
          <p:cNvPr id="5131" name="Picture 11" descr="Kết quả hình ảnh cho lazy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4797152"/>
            <a:ext cx="2889377"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73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131"/>
                                        </p:tgtEl>
                                        <p:attrNameLst>
                                          <p:attrName>style.visibility</p:attrName>
                                        </p:attrNameLst>
                                      </p:cBhvr>
                                      <p:to>
                                        <p:strVal val="visible"/>
                                      </p:to>
                                    </p:set>
                                    <p:animEffect transition="in" filter="circle(in)">
                                      <p:cBhvr>
                                        <p:cTn id="7" dur="2000"/>
                                        <p:tgtEl>
                                          <p:spTgt spid="5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VI. Tổng trò chơi</a:t>
            </a:r>
            <a:endParaRPr lang="en-US"/>
          </a:p>
        </p:txBody>
      </p:sp>
      <p:sp>
        <p:nvSpPr>
          <p:cNvPr id="3" name="Content Placeholder 2"/>
          <p:cNvSpPr>
            <a:spLocks noGrp="1"/>
          </p:cNvSpPr>
          <p:nvPr>
            <p:ph idx="1"/>
          </p:nvPr>
        </p:nvSpPr>
        <p:spPr>
          <a:xfrm>
            <a:off x="467544" y="1340768"/>
            <a:ext cx="8229600" cy="2376264"/>
          </a:xfrm>
        </p:spPr>
        <p:txBody>
          <a:bodyPr>
            <a:normAutofit/>
          </a:bodyPr>
          <a:lstStyle/>
          <a:p>
            <a:r>
              <a:rPr lang="en-US" smtClean="0"/>
              <a:t>VD mở đầu:</a:t>
            </a:r>
          </a:p>
          <a:p>
            <a:pPr lvl="1"/>
            <a:r>
              <a:rPr lang="en-US" smtClean="0"/>
              <a:t>Có ba đống sỏi với số sỏi là a, b, c</a:t>
            </a:r>
          </a:p>
          <a:p>
            <a:pPr lvl="1"/>
            <a:r>
              <a:rPr lang="en-US" smtClean="0"/>
              <a:t>Mỗi lượt chơi là chọn một đống sỏi và lấy đi một vài viên sỏi ở đống đó, ít nhất là một viên và nhiều nhất là lấy hết</a:t>
            </a:r>
            <a:endParaRPr lang="en-US"/>
          </a:p>
          <a:p>
            <a:pPr lvl="1"/>
            <a:r>
              <a:rPr lang="en-US"/>
              <a:t>Hai người luân phiên nhau thực hiện lượt </a:t>
            </a:r>
            <a:r>
              <a:rPr lang="en-US" smtClean="0"/>
              <a:t>chơi, ai không chơi được nữa thì thua cuộc</a:t>
            </a:r>
            <a:endParaRPr lang="en-US"/>
          </a:p>
          <a:p>
            <a:pPr lvl="1"/>
            <a:endParaRPr lang="en-US" smtClean="0"/>
          </a:p>
        </p:txBody>
      </p:sp>
      <p:sp>
        <p:nvSpPr>
          <p:cNvPr id="5" name="Slide Number Placeholder 4"/>
          <p:cNvSpPr>
            <a:spLocks noGrp="1"/>
          </p:cNvSpPr>
          <p:nvPr>
            <p:ph type="sldNum" sz="quarter" idx="12"/>
          </p:nvPr>
        </p:nvSpPr>
        <p:spPr/>
        <p:txBody>
          <a:bodyPr/>
          <a:lstStyle/>
          <a:p>
            <a:fld id="{882C96D0-2E40-4297-B85F-6447696F5EA6}" type="slidenum">
              <a:rPr lang="en-US" smtClean="0"/>
              <a:t>32</a:t>
            </a:fld>
            <a:endParaRPr lang="en-US"/>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4450734"/>
            <a:ext cx="4104456" cy="1786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2362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VI. Tổng trò chơi</a:t>
            </a:r>
            <a:endParaRPr lang="en-US"/>
          </a:p>
        </p:txBody>
      </p:sp>
      <p:sp>
        <p:nvSpPr>
          <p:cNvPr id="3" name="Content Placeholder 2"/>
          <p:cNvSpPr>
            <a:spLocks noGrp="1"/>
          </p:cNvSpPr>
          <p:nvPr>
            <p:ph idx="1"/>
          </p:nvPr>
        </p:nvSpPr>
        <p:spPr>
          <a:xfrm>
            <a:off x="467544" y="1340768"/>
            <a:ext cx="8229600" cy="2376264"/>
          </a:xfrm>
        </p:spPr>
        <p:txBody>
          <a:bodyPr>
            <a:normAutofit/>
          </a:bodyPr>
          <a:lstStyle/>
          <a:p>
            <a:r>
              <a:rPr lang="en-US" smtClean="0"/>
              <a:t>Tiếp cận bằng chiến thuật phân tập N-P</a:t>
            </a:r>
          </a:p>
          <a:p>
            <a:pPr lvl="1"/>
            <a:r>
              <a:rPr lang="en-US" smtClean="0"/>
              <a:t>Dựng đồ thị với tập đỉnh là tập các bộ (x,y,z) với mọi số tự nhiên x&lt;=a, y&lt;=b, z&lt;=c</a:t>
            </a:r>
          </a:p>
          <a:p>
            <a:pPr lvl="1"/>
            <a:r>
              <a:rPr lang="en-US" smtClean="0"/>
              <a:t>Với mỗi đỉnh (x,y,z), các đỉnh kề với nó là (x-k,y,z), (x,y-q,z), (x,y,z-t)</a:t>
            </a:r>
            <a:endParaRPr lang="en-US"/>
          </a:p>
          <a:p>
            <a:pPr lvl="1"/>
            <a:r>
              <a:rPr lang="en-US" smtClean="0"/>
              <a:t>Tính toán phân tập và trả ra kết quả cho đỉnh (a,b,c)</a:t>
            </a:r>
            <a:endParaRPr lang="en-US"/>
          </a:p>
          <a:p>
            <a:pPr lvl="1"/>
            <a:endParaRPr lang="en-US" smtClean="0"/>
          </a:p>
        </p:txBody>
      </p:sp>
      <p:sp>
        <p:nvSpPr>
          <p:cNvPr id="5" name="Slide Number Placeholder 4"/>
          <p:cNvSpPr>
            <a:spLocks noGrp="1"/>
          </p:cNvSpPr>
          <p:nvPr>
            <p:ph type="sldNum" sz="quarter" idx="12"/>
          </p:nvPr>
        </p:nvSpPr>
        <p:spPr/>
        <p:txBody>
          <a:bodyPr/>
          <a:lstStyle/>
          <a:p>
            <a:fld id="{882C96D0-2E40-4297-B85F-6447696F5EA6}" type="slidenum">
              <a:rPr lang="en-US" smtClean="0"/>
              <a:t>33</a:t>
            </a:fld>
            <a:endParaRPr lang="en-US"/>
          </a:p>
        </p:txBody>
      </p:sp>
      <p:pic>
        <p:nvPicPr>
          <p:cNvPr id="6151" name="Picture 7" descr="Kết quả hình ảnh cho simple eas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725144"/>
            <a:ext cx="238125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9715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VI. Tổng trò chơi</a:t>
            </a:r>
            <a:endParaRPr lang="en-US"/>
          </a:p>
        </p:txBody>
      </p:sp>
      <p:sp>
        <p:nvSpPr>
          <p:cNvPr id="3" name="Content Placeholder 2"/>
          <p:cNvSpPr>
            <a:spLocks noGrp="1"/>
          </p:cNvSpPr>
          <p:nvPr>
            <p:ph idx="1"/>
          </p:nvPr>
        </p:nvSpPr>
        <p:spPr>
          <a:xfrm>
            <a:off x="467544" y="1340768"/>
            <a:ext cx="8229600" cy="2592288"/>
          </a:xfrm>
        </p:spPr>
        <p:txBody>
          <a:bodyPr>
            <a:normAutofit/>
          </a:bodyPr>
          <a:lstStyle/>
          <a:p>
            <a:r>
              <a:rPr lang="en-US" smtClean="0"/>
              <a:t>Ví dụ này khá kinh điển cho trò chơi tổng NIM, vì vậy chiến thuật của nó nhiều người biết đến:</a:t>
            </a:r>
          </a:p>
          <a:p>
            <a:pPr lvl="1"/>
            <a:r>
              <a:rPr lang="en-US" smtClean="0"/>
              <a:t>(a, b, c) thuộc P khi và chỉ khi a ^ b ^ c = 0</a:t>
            </a:r>
          </a:p>
          <a:p>
            <a:pPr lvl="1"/>
            <a:r>
              <a:rPr lang="en-US" smtClean="0"/>
              <a:t>Ở đây ^ là phép NIM (xor, hoặc triệt tiêu, cộng không nhớ)</a:t>
            </a:r>
            <a:endParaRPr lang="en-US"/>
          </a:p>
          <a:p>
            <a:r>
              <a:rPr lang="en-US" smtClean="0"/>
              <a:t>Tuy nhiên bản chất đằng sau mệnh đề đẹp đẽ đó là gì?</a:t>
            </a:r>
          </a:p>
        </p:txBody>
      </p:sp>
      <p:sp>
        <p:nvSpPr>
          <p:cNvPr id="5" name="Slide Number Placeholder 4"/>
          <p:cNvSpPr>
            <a:spLocks noGrp="1"/>
          </p:cNvSpPr>
          <p:nvPr>
            <p:ph type="sldNum" sz="quarter" idx="12"/>
          </p:nvPr>
        </p:nvSpPr>
        <p:spPr/>
        <p:txBody>
          <a:bodyPr/>
          <a:lstStyle/>
          <a:p>
            <a:fld id="{882C96D0-2E40-4297-B85F-6447696F5EA6}" type="slidenum">
              <a:rPr lang="en-US" smtClean="0"/>
              <a:t>34</a:t>
            </a:fld>
            <a:endParaRPr lang="en-US"/>
          </a:p>
        </p:txBody>
      </p:sp>
      <p:pic>
        <p:nvPicPr>
          <p:cNvPr id="8194" name="Picture 2" descr="Kết quả hình ảnh cho simple eas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764184"/>
            <a:ext cx="4896544" cy="2754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669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arn(inVertical)">
                                      <p:cBhvr>
                                        <p:cTn id="7"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VI. Tổng trò chơi</a:t>
            </a:r>
            <a:endParaRPr lang="en-US"/>
          </a:p>
        </p:txBody>
      </p:sp>
      <p:sp>
        <p:nvSpPr>
          <p:cNvPr id="3" name="Content Placeholder 2"/>
          <p:cNvSpPr>
            <a:spLocks noGrp="1"/>
          </p:cNvSpPr>
          <p:nvPr>
            <p:ph idx="1"/>
          </p:nvPr>
        </p:nvSpPr>
        <p:spPr>
          <a:xfrm>
            <a:off x="467544" y="1340768"/>
            <a:ext cx="8229600" cy="2016224"/>
          </a:xfrm>
        </p:spPr>
        <p:txBody>
          <a:bodyPr>
            <a:normAutofit/>
          </a:bodyPr>
          <a:lstStyle/>
          <a:p>
            <a:r>
              <a:rPr lang="en-US" smtClean="0"/>
              <a:t>Cho G1=(V1,E1) và G2=(V2,E2) là hai trò chơi (cũng là đồ thị). Khi đó tổng của hai trò chơi này là:</a:t>
            </a:r>
          </a:p>
          <a:p>
            <a:pPr lvl="1"/>
            <a:r>
              <a:rPr lang="en-US" smtClean="0"/>
              <a:t>G = (V,E)</a:t>
            </a:r>
          </a:p>
          <a:p>
            <a:pPr lvl="1"/>
            <a:r>
              <a:rPr lang="en-US" smtClean="0"/>
              <a:t>V = V1 x V2 = {(x,y) | x ∈ V1, y ∈ V2} (tích đề các)</a:t>
            </a:r>
          </a:p>
          <a:p>
            <a:pPr lvl="1"/>
            <a:r>
              <a:rPr lang="en-US" smtClean="0"/>
              <a:t>E = {(x,y)-&gt;(x’,y) | (x,x’) ∈ E1} </a:t>
            </a:r>
            <a:r>
              <a:rPr lang="en-US"/>
              <a:t>∪</a:t>
            </a:r>
            <a:r>
              <a:rPr lang="en-US" smtClean="0"/>
              <a:t> {(x,y)-&gt;(x,y’) | (y,y’) ∈ E2}</a:t>
            </a:r>
            <a:endParaRPr lang="en-US"/>
          </a:p>
        </p:txBody>
      </p:sp>
      <p:sp>
        <p:nvSpPr>
          <p:cNvPr id="5" name="Slide Number Placeholder 4"/>
          <p:cNvSpPr>
            <a:spLocks noGrp="1"/>
          </p:cNvSpPr>
          <p:nvPr>
            <p:ph type="sldNum" sz="quarter" idx="12"/>
          </p:nvPr>
        </p:nvSpPr>
        <p:spPr/>
        <p:txBody>
          <a:bodyPr/>
          <a:lstStyle/>
          <a:p>
            <a:fld id="{882C96D0-2E40-4297-B85F-6447696F5EA6}" type="slidenum">
              <a:rPr lang="en-US" smtClean="0"/>
              <a:t>35</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005064"/>
            <a:ext cx="7305675"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54094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VI. Tổng trò chơi</a:t>
            </a:r>
            <a:endParaRPr lang="en-US"/>
          </a:p>
        </p:txBody>
      </p:sp>
      <p:sp>
        <p:nvSpPr>
          <p:cNvPr id="3" name="Content Placeholder 2"/>
          <p:cNvSpPr>
            <a:spLocks noGrp="1"/>
          </p:cNvSpPr>
          <p:nvPr>
            <p:ph idx="1"/>
          </p:nvPr>
        </p:nvSpPr>
        <p:spPr>
          <a:xfrm>
            <a:off x="467544" y="1340768"/>
            <a:ext cx="8229600" cy="2448272"/>
          </a:xfrm>
        </p:spPr>
        <p:txBody>
          <a:bodyPr>
            <a:normAutofit/>
          </a:bodyPr>
          <a:lstStyle/>
          <a:p>
            <a:r>
              <a:rPr lang="en-US" smtClean="0"/>
              <a:t>Có </a:t>
            </a:r>
            <a:r>
              <a:rPr lang="en-US"/>
              <a:t>thể hiểu tổng trò chơi như là hai người chơi một lúc nhiều trò chơi, các trò không phụ thuộc nhau, và mỗi lượt chơi cần thực hiện một phép di chuyển hợp lệ trên một trò chơi bất kỳ nào </a:t>
            </a:r>
            <a:r>
              <a:rPr lang="en-US" smtClean="0"/>
              <a:t>đó</a:t>
            </a:r>
          </a:p>
          <a:p>
            <a:r>
              <a:rPr lang="en-US" smtClean="0"/>
              <a:t>Ta cũng mở rộng được thành tổng của nhiều trò chơi, hoàn toàn tương tự. VD mở đầu là tổng của ba trò chơi bốc sỏi trên ba đống</a:t>
            </a:r>
            <a:endParaRPr lang="en-US"/>
          </a:p>
        </p:txBody>
      </p:sp>
      <p:sp>
        <p:nvSpPr>
          <p:cNvPr id="5" name="Slide Number Placeholder 4"/>
          <p:cNvSpPr>
            <a:spLocks noGrp="1"/>
          </p:cNvSpPr>
          <p:nvPr>
            <p:ph type="sldNum" sz="quarter" idx="12"/>
          </p:nvPr>
        </p:nvSpPr>
        <p:spPr/>
        <p:txBody>
          <a:bodyPr/>
          <a:lstStyle/>
          <a:p>
            <a:fld id="{882C96D0-2E40-4297-B85F-6447696F5EA6}" type="slidenum">
              <a:rPr lang="en-US" smtClean="0"/>
              <a:t>36</a:t>
            </a:fld>
            <a:endParaRPr lang="en-US"/>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4437112"/>
            <a:ext cx="8208912" cy="1697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808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fade">
                                      <p:cBhvr>
                                        <p:cTn id="7" dur="1000"/>
                                        <p:tgtEl>
                                          <p:spTgt spid="11268"/>
                                        </p:tgtEl>
                                      </p:cBhvr>
                                    </p:animEffect>
                                    <p:anim calcmode="lin" valueType="num">
                                      <p:cBhvr>
                                        <p:cTn id="8" dur="1000" fill="hold"/>
                                        <p:tgtEl>
                                          <p:spTgt spid="11268"/>
                                        </p:tgtEl>
                                        <p:attrNameLst>
                                          <p:attrName>ppt_x</p:attrName>
                                        </p:attrNameLst>
                                      </p:cBhvr>
                                      <p:tavLst>
                                        <p:tav tm="0">
                                          <p:val>
                                            <p:strVal val="#ppt_x"/>
                                          </p:val>
                                        </p:tav>
                                        <p:tav tm="100000">
                                          <p:val>
                                            <p:strVal val="#ppt_x"/>
                                          </p:val>
                                        </p:tav>
                                      </p:tavLst>
                                    </p:anim>
                                    <p:anim calcmode="lin" valueType="num">
                                      <p:cBhvr>
                                        <p:cTn id="9" dur="1000" fill="hold"/>
                                        <p:tgtEl>
                                          <p:spTgt spid="112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VI. Tổng trò chơi</a:t>
            </a:r>
            <a:endParaRPr lang="en-US"/>
          </a:p>
        </p:txBody>
      </p:sp>
      <p:sp>
        <p:nvSpPr>
          <p:cNvPr id="3" name="Content Placeholder 2"/>
          <p:cNvSpPr>
            <a:spLocks noGrp="1"/>
          </p:cNvSpPr>
          <p:nvPr>
            <p:ph idx="1"/>
          </p:nvPr>
        </p:nvSpPr>
        <p:spPr>
          <a:xfrm>
            <a:off x="467544" y="1340768"/>
            <a:ext cx="8229600" cy="3096344"/>
          </a:xfrm>
        </p:spPr>
        <p:txBody>
          <a:bodyPr>
            <a:normAutofit/>
          </a:bodyPr>
          <a:lstStyle/>
          <a:p>
            <a:r>
              <a:rPr lang="en-US" smtClean="0"/>
              <a:t>Dễ thấy rằng, nếu G1 và G2 là DAG thì G1+G2 cũng là DAG (?)</a:t>
            </a:r>
          </a:p>
          <a:p>
            <a:r>
              <a:rPr lang="en-US" smtClean="0"/>
              <a:t>Lúc này G có thứ tự topo và </a:t>
            </a:r>
            <a:r>
              <a:rPr lang="en-US" smtClean="0"/>
              <a:t>từ </a:t>
            </a:r>
            <a:r>
              <a:rPr lang="en-US" smtClean="0"/>
              <a:t>thứ tự topo trên G1 và G2, ta xây dựng được thứ tự topo trên G bằng cách lấy luôn thứ tự từ điển các bộ (so sánh bằng thứ tự </a:t>
            </a:r>
            <a:r>
              <a:rPr lang="en-US" smtClean="0"/>
              <a:t>topo tương ứng)</a:t>
            </a:r>
            <a:endParaRPr lang="en-US" smtClean="0"/>
          </a:p>
          <a:p>
            <a:r>
              <a:rPr lang="en-US" smtClean="0"/>
              <a:t>G cũng phân tập N-P được, cũng có hàm Grundy, và tất nhiên là có thể tính được dựa theo thứ tự topo ngược</a:t>
            </a:r>
          </a:p>
          <a:p>
            <a:r>
              <a:rPr lang="en-US" smtClean="0"/>
              <a:t>Như VD mở đầu, đồ thị mà ta dựng lên chính là tổng ba đồ thị như định nghĩa ở trên</a:t>
            </a:r>
            <a:endParaRPr lang="en-US"/>
          </a:p>
        </p:txBody>
      </p:sp>
      <p:sp>
        <p:nvSpPr>
          <p:cNvPr id="5" name="Slide Number Placeholder 4"/>
          <p:cNvSpPr>
            <a:spLocks noGrp="1"/>
          </p:cNvSpPr>
          <p:nvPr>
            <p:ph type="sldNum" sz="quarter" idx="12"/>
          </p:nvPr>
        </p:nvSpPr>
        <p:spPr/>
        <p:txBody>
          <a:bodyPr/>
          <a:lstStyle/>
          <a:p>
            <a:fld id="{882C96D0-2E40-4297-B85F-6447696F5EA6}" type="slidenum">
              <a:rPr lang="en-US" smtClean="0"/>
              <a:t>37</a:t>
            </a:fld>
            <a:endParaRPr lang="en-US"/>
          </a:p>
        </p:txBody>
      </p:sp>
    </p:spTree>
    <p:extLst>
      <p:ext uri="{BB962C8B-B14F-4D97-AF65-F5344CB8AC3E}">
        <p14:creationId xmlns:p14="http://schemas.microsoft.com/office/powerpoint/2010/main" val="7712628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VI. Tổng trò chơi</a:t>
            </a:r>
            <a:endParaRPr lang="en-US"/>
          </a:p>
        </p:txBody>
      </p:sp>
      <p:sp>
        <p:nvSpPr>
          <p:cNvPr id="3" name="Content Placeholder 2"/>
          <p:cNvSpPr>
            <a:spLocks noGrp="1"/>
          </p:cNvSpPr>
          <p:nvPr>
            <p:ph idx="1"/>
          </p:nvPr>
        </p:nvSpPr>
        <p:spPr>
          <a:xfrm>
            <a:off x="467544" y="1340768"/>
            <a:ext cx="8229600" cy="2304256"/>
          </a:xfrm>
        </p:spPr>
        <p:txBody>
          <a:bodyPr>
            <a:normAutofit/>
          </a:bodyPr>
          <a:lstStyle/>
          <a:p>
            <a:r>
              <a:rPr lang="en-US" smtClean="0"/>
              <a:t>Thông tin của hàm Grundy không dư thừa, mà được sử dụng để nhanh chóng phân tập được cho trò chơi tổng. Ta có định lý:</a:t>
            </a:r>
          </a:p>
          <a:p>
            <a:pPr marL="114300" indent="0">
              <a:buNone/>
            </a:pPr>
            <a:r>
              <a:rPr lang="en-US" smtClean="0"/>
              <a:t>Định lý Sprague-Grundy: Cho G là tổng của n trò chơi G1, G2, ..., Gn. x là một đỉnh của G: x=(x1, x2, ..., xn). </a:t>
            </a:r>
            <a:r>
              <a:rPr lang="en-US" smtClean="0"/>
              <a:t>Khi đó hàm Grundy tại x tính bởi:</a:t>
            </a:r>
          </a:p>
          <a:p>
            <a:pPr marL="114300" indent="0">
              <a:buNone/>
            </a:pPr>
            <a:r>
              <a:rPr lang="en-US" smtClean="0"/>
              <a:t>g(x) = g1(x1)^g2(x2)...^gn(nx)</a:t>
            </a:r>
            <a:endParaRPr lang="en-US" smtClean="0"/>
          </a:p>
        </p:txBody>
      </p:sp>
      <p:sp>
        <p:nvSpPr>
          <p:cNvPr id="5" name="Slide Number Placeholder 4"/>
          <p:cNvSpPr>
            <a:spLocks noGrp="1"/>
          </p:cNvSpPr>
          <p:nvPr>
            <p:ph type="sldNum" sz="quarter" idx="12"/>
          </p:nvPr>
        </p:nvSpPr>
        <p:spPr/>
        <p:txBody>
          <a:bodyPr/>
          <a:lstStyle/>
          <a:p>
            <a:fld id="{882C96D0-2E40-4297-B85F-6447696F5EA6}" type="slidenum">
              <a:rPr lang="en-US" smtClean="0"/>
              <a:t>38</a:t>
            </a:fld>
            <a:endParaRPr lang="en-US"/>
          </a:p>
        </p:txBody>
      </p:sp>
      <p:sp>
        <p:nvSpPr>
          <p:cNvPr id="6" name="Content Placeholder 2"/>
          <p:cNvSpPr txBox="1">
            <a:spLocks/>
          </p:cNvSpPr>
          <p:nvPr/>
        </p:nvSpPr>
        <p:spPr>
          <a:xfrm>
            <a:off x="446856" y="3861048"/>
            <a:ext cx="8229600" cy="2016224"/>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mtClean="0"/>
              <a:t>Trở lại với VD mở đầu. Nếu chỉ có một đống sỏi thì g(x)=x, khá hiển nhiên vì DAG này đầy đủ. Vậy g(a,b,c) = g(a)^g(b)^g(c)=a^b^c, đây là chiến thuật NIM của trò chơi này, cũng là hệ quả của định lý trên</a:t>
            </a:r>
            <a:endParaRPr lang="en-US" smtClean="0"/>
          </a:p>
        </p:txBody>
      </p:sp>
    </p:spTree>
    <p:extLst>
      <p:ext uri="{BB962C8B-B14F-4D97-AF65-F5344CB8AC3E}">
        <p14:creationId xmlns:p14="http://schemas.microsoft.com/office/powerpoint/2010/main" val="4223695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340768"/>
            <a:ext cx="8229600" cy="2952328"/>
          </a:xfrm>
        </p:spPr>
        <p:txBody>
          <a:bodyPr>
            <a:normAutofit/>
          </a:bodyPr>
          <a:lstStyle/>
          <a:p>
            <a:endParaRPr lang="en-US" smtClean="0"/>
          </a:p>
          <a:p>
            <a:r>
              <a:rPr lang="en-US" smtClean="0"/>
              <a:t>Tổng kết:</a:t>
            </a:r>
          </a:p>
          <a:p>
            <a:pPr lvl="1"/>
            <a:r>
              <a:rPr lang="en-US" smtClean="0"/>
              <a:t>Khái niệm trò chơi đối kháng đơn giản</a:t>
            </a:r>
          </a:p>
          <a:p>
            <a:pPr lvl="1"/>
            <a:r>
              <a:rPr lang="en-US" smtClean="0"/>
              <a:t>Chiến thuật phân tập N-P</a:t>
            </a:r>
          </a:p>
          <a:p>
            <a:pPr lvl="1"/>
            <a:r>
              <a:rPr lang="en-US" smtClean="0"/>
              <a:t>Tổng trò chơi và chiến thuật</a:t>
            </a:r>
            <a:endParaRPr lang="en-US"/>
          </a:p>
          <a:p>
            <a:r>
              <a:rPr lang="en-US" smtClean="0"/>
              <a:t>Tài liệu nên tìm đọc: Tài liệu chuyên tin học quyển 3 – Hồ Sỹ Đàm</a:t>
            </a:r>
            <a:endParaRPr lang="en-US"/>
          </a:p>
          <a:p>
            <a:pPr lvl="1"/>
            <a:endParaRPr lang="en-US" smtClean="0"/>
          </a:p>
          <a:p>
            <a:pPr lvl="1"/>
            <a:endParaRPr lang="en-US" smtClean="0"/>
          </a:p>
        </p:txBody>
      </p:sp>
      <p:sp>
        <p:nvSpPr>
          <p:cNvPr id="5" name="Slide Number Placeholder 4"/>
          <p:cNvSpPr>
            <a:spLocks noGrp="1"/>
          </p:cNvSpPr>
          <p:nvPr>
            <p:ph type="sldNum" sz="quarter" idx="12"/>
          </p:nvPr>
        </p:nvSpPr>
        <p:spPr/>
        <p:txBody>
          <a:bodyPr/>
          <a:lstStyle/>
          <a:p>
            <a:fld id="{882C96D0-2E40-4297-B85F-6447696F5EA6}" type="slidenum">
              <a:rPr lang="en-US" smtClean="0"/>
              <a:t>39</a:t>
            </a:fld>
            <a:endParaRPr lang="en-US"/>
          </a:p>
        </p:txBody>
      </p:sp>
      <p:sp>
        <p:nvSpPr>
          <p:cNvPr id="7" name="TextBox 6"/>
          <p:cNvSpPr txBox="1"/>
          <p:nvPr/>
        </p:nvSpPr>
        <p:spPr>
          <a:xfrm>
            <a:off x="3635896" y="5958572"/>
            <a:ext cx="1145506" cy="369332"/>
          </a:xfrm>
          <a:prstGeom prst="rect">
            <a:avLst/>
          </a:prstGeom>
          <a:noFill/>
        </p:spPr>
        <p:txBody>
          <a:bodyPr wrap="none" rtlCol="0">
            <a:spAutoFit/>
          </a:bodyPr>
          <a:lstStyle/>
          <a:p>
            <a:r>
              <a:rPr lang="en-US" smtClean="0">
                <a:hlinkClick r:id="rId2"/>
              </a:rPr>
              <a:t>Question?</a:t>
            </a:r>
            <a:endParaRPr lang="en-US"/>
          </a:p>
        </p:txBody>
      </p:sp>
    </p:spTree>
    <p:extLst>
      <p:ext uri="{BB962C8B-B14F-4D97-AF65-F5344CB8AC3E}">
        <p14:creationId xmlns:p14="http://schemas.microsoft.com/office/powerpoint/2010/main" val="3611215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 Trò chơi đối kháng đơn giản</a:t>
            </a:r>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412776"/>
            <a:ext cx="2794000" cy="2806700"/>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080" y="3645024"/>
            <a:ext cx="2769096" cy="276909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4354" y="1412776"/>
            <a:ext cx="4235945" cy="2114437"/>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568" y="4365104"/>
            <a:ext cx="4197441" cy="2016224"/>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19872" y="2933501"/>
            <a:ext cx="1944216" cy="1944216"/>
          </a:xfrm>
          <a:prstGeom prst="rect">
            <a:avLst/>
          </a:prstGeom>
        </p:spPr>
      </p:pic>
      <p:sp>
        <p:nvSpPr>
          <p:cNvPr id="14" name="Slide Number Placeholder 13"/>
          <p:cNvSpPr>
            <a:spLocks noGrp="1"/>
          </p:cNvSpPr>
          <p:nvPr>
            <p:ph type="sldNum" sz="quarter" idx="12"/>
          </p:nvPr>
        </p:nvSpPr>
        <p:spPr/>
        <p:txBody>
          <a:bodyPr/>
          <a:lstStyle/>
          <a:p>
            <a:fld id="{882C96D0-2E40-4297-B85F-6447696F5EA6}" type="slidenum">
              <a:rPr lang="en-US" smtClean="0"/>
              <a:t>4</a:t>
            </a:fld>
            <a:endParaRPr lang="en-US"/>
          </a:p>
        </p:txBody>
      </p:sp>
    </p:spTree>
    <p:extLst>
      <p:ext uri="{BB962C8B-B14F-4D97-AF65-F5344CB8AC3E}">
        <p14:creationId xmlns:p14="http://schemas.microsoft.com/office/powerpoint/2010/main" val="12021858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1"/>
            <a:ext cx="7543800" cy="1740024"/>
          </a:xfrm>
        </p:spPr>
        <p:txBody>
          <a:bodyPr/>
          <a:lstStyle/>
          <a:p>
            <a:r>
              <a:rPr lang="en-US" sz="6000" smtClean="0"/>
              <a:t>THANK YOU!</a:t>
            </a:r>
            <a:endParaRPr lang="en-US" sz="6000"/>
          </a:p>
        </p:txBody>
      </p:sp>
      <p:sp>
        <p:nvSpPr>
          <p:cNvPr id="3" name="Subtitle 2"/>
          <p:cNvSpPr>
            <a:spLocks noGrp="1"/>
          </p:cNvSpPr>
          <p:nvPr>
            <p:ph type="subTitle" idx="1"/>
          </p:nvPr>
        </p:nvSpPr>
        <p:spPr>
          <a:xfrm>
            <a:off x="683568" y="3501008"/>
            <a:ext cx="6461760" cy="1066800"/>
          </a:xfrm>
        </p:spPr>
        <p:txBody>
          <a:bodyPr/>
          <a:lstStyle/>
          <a:p>
            <a:r>
              <a:rPr lang="en-US" smtClean="0"/>
              <a:t>Trại hè 2018 – Hạ </a:t>
            </a:r>
            <a:r>
              <a:rPr lang="en-US" smtClean="0"/>
              <a:t>Long</a:t>
            </a:r>
          </a:p>
        </p:txBody>
      </p:sp>
      <p:sp>
        <p:nvSpPr>
          <p:cNvPr id="5" name="Slide Number Placeholder 4"/>
          <p:cNvSpPr>
            <a:spLocks noGrp="1"/>
          </p:cNvSpPr>
          <p:nvPr>
            <p:ph type="sldNum" sz="quarter" idx="12"/>
          </p:nvPr>
        </p:nvSpPr>
        <p:spPr/>
        <p:txBody>
          <a:bodyPr/>
          <a:lstStyle/>
          <a:p>
            <a:fld id="{882C96D0-2E40-4297-B85F-6447696F5EA6}" type="slidenum">
              <a:rPr lang="en-US" smtClean="0"/>
              <a:t>40</a:t>
            </a:fld>
            <a:endParaRPr lang="en-US"/>
          </a:p>
        </p:txBody>
      </p:sp>
      <p:sp>
        <p:nvSpPr>
          <p:cNvPr id="6" name="Footer Placeholder 7"/>
          <p:cNvSpPr>
            <a:spLocks noGrp="1"/>
          </p:cNvSpPr>
          <p:nvPr>
            <p:ph type="ftr" sz="quarter" idx="11"/>
          </p:nvPr>
        </p:nvSpPr>
        <p:spPr>
          <a:xfrm rot="16200000">
            <a:off x="7489378" y="3951228"/>
            <a:ext cx="2562345" cy="365760"/>
          </a:xfrm>
        </p:spPr>
        <p:txBody>
          <a:bodyPr/>
          <a:lstStyle/>
          <a:p>
            <a:r>
              <a:rPr lang="en-US" smtClean="0"/>
              <a:t>Phạm Bá Thái - ĐH Bách Khoa Hà Nội</a:t>
            </a:r>
          </a:p>
          <a:p>
            <a:r>
              <a:rPr lang="en-US" smtClean="0"/>
              <a:t>thai9cdb@gmail.com</a:t>
            </a:r>
            <a:endParaRPr lang="en-US"/>
          </a:p>
        </p:txBody>
      </p:sp>
    </p:spTree>
    <p:extLst>
      <p:ext uri="{BB962C8B-B14F-4D97-AF65-F5344CB8AC3E}">
        <p14:creationId xmlns:p14="http://schemas.microsoft.com/office/powerpoint/2010/main" val="27050566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 Trò chơi đối kháng đơn giản</a:t>
            </a:r>
            <a:endParaRPr lang="en-US"/>
          </a:p>
        </p:txBody>
      </p:sp>
      <p:sp>
        <p:nvSpPr>
          <p:cNvPr id="3" name="Content Placeholder 2"/>
          <p:cNvSpPr>
            <a:spLocks noGrp="1"/>
          </p:cNvSpPr>
          <p:nvPr>
            <p:ph idx="1"/>
          </p:nvPr>
        </p:nvSpPr>
        <p:spPr>
          <a:xfrm>
            <a:off x="467544" y="1340768"/>
            <a:ext cx="8229600" cy="2260848"/>
          </a:xfrm>
        </p:spPr>
        <p:txBody>
          <a:bodyPr>
            <a:normAutofit/>
          </a:bodyPr>
          <a:lstStyle/>
          <a:p>
            <a:r>
              <a:rPr lang="en-US" smtClean="0"/>
              <a:t>Trò chơi đối kháng:</a:t>
            </a:r>
          </a:p>
          <a:p>
            <a:pPr lvl="1"/>
            <a:r>
              <a:rPr lang="en-US" smtClean="0"/>
              <a:t>Tập khác rỗng các trạng thái của trò chơi</a:t>
            </a:r>
          </a:p>
          <a:p>
            <a:pPr lvl="1"/>
            <a:r>
              <a:rPr lang="en-US" smtClean="0"/>
              <a:t>Tập trạng thái con khác rỗng các trạng thái kết thúc</a:t>
            </a:r>
          </a:p>
          <a:p>
            <a:pPr lvl="1"/>
            <a:r>
              <a:rPr lang="en-US" smtClean="0"/>
              <a:t>Tập các luật chơi (nước đi) hợp lệ</a:t>
            </a:r>
          </a:p>
          <a:p>
            <a:pPr lvl="1"/>
            <a:r>
              <a:rPr lang="en-US" smtClean="0"/>
              <a:t>Có hai người chơi, luân phiên nhau thực hiện một nước đi hợp lệ</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3717032"/>
            <a:ext cx="7012519" cy="2692219"/>
          </a:xfrm>
          <a:prstGeom prst="rect">
            <a:avLst/>
          </a:prstGeom>
        </p:spPr>
      </p:pic>
      <p:sp>
        <p:nvSpPr>
          <p:cNvPr id="6" name="Slide Number Placeholder 5"/>
          <p:cNvSpPr>
            <a:spLocks noGrp="1"/>
          </p:cNvSpPr>
          <p:nvPr>
            <p:ph type="sldNum" sz="quarter" idx="12"/>
          </p:nvPr>
        </p:nvSpPr>
        <p:spPr/>
        <p:txBody>
          <a:bodyPr/>
          <a:lstStyle/>
          <a:p>
            <a:fld id="{882C96D0-2E40-4297-B85F-6447696F5EA6}" type="slidenum">
              <a:rPr lang="en-US" smtClean="0"/>
              <a:t>5</a:t>
            </a:fld>
            <a:endParaRPr lang="en-US"/>
          </a:p>
        </p:txBody>
      </p:sp>
    </p:spTree>
    <p:extLst>
      <p:ext uri="{BB962C8B-B14F-4D97-AF65-F5344CB8AC3E}">
        <p14:creationId xmlns:p14="http://schemas.microsoft.com/office/powerpoint/2010/main" val="19394479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 Trò chơi đối kháng đơn giản</a:t>
            </a:r>
            <a:endParaRPr lang="en-US"/>
          </a:p>
        </p:txBody>
      </p:sp>
      <p:sp>
        <p:nvSpPr>
          <p:cNvPr id="3" name="Content Placeholder 2"/>
          <p:cNvSpPr>
            <a:spLocks noGrp="1"/>
          </p:cNvSpPr>
          <p:nvPr>
            <p:ph idx="1"/>
          </p:nvPr>
        </p:nvSpPr>
        <p:spPr>
          <a:xfrm>
            <a:off x="467544" y="1340768"/>
            <a:ext cx="8229600" cy="2260848"/>
          </a:xfrm>
        </p:spPr>
        <p:txBody>
          <a:bodyPr>
            <a:normAutofit/>
          </a:bodyPr>
          <a:lstStyle/>
          <a:p>
            <a:r>
              <a:rPr lang="en-US" smtClean="0"/>
              <a:t>Mô tả trò chơi đối kháng bằng đồ thị có hướng:</a:t>
            </a:r>
          </a:p>
          <a:p>
            <a:pPr lvl="1"/>
            <a:r>
              <a:rPr lang="en-US" smtClean="0"/>
              <a:t>Mỗi trạng thái của trò chơi là một đỉnh của đồ thị</a:t>
            </a:r>
          </a:p>
          <a:p>
            <a:pPr lvl="1"/>
            <a:r>
              <a:rPr lang="en-US" smtClean="0"/>
              <a:t>Mỗi luật chơi (nước đi) hợp lệ là một cung (nối trạng thái trước và sau khi thực hiện nước đi)</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601" y="2924944"/>
            <a:ext cx="6746751" cy="3701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882C96D0-2E40-4297-B85F-6447696F5EA6}" type="slidenum">
              <a:rPr lang="en-US" smtClean="0"/>
              <a:t>6</a:t>
            </a:fld>
            <a:endParaRPr lang="en-US"/>
          </a:p>
        </p:txBody>
      </p:sp>
    </p:spTree>
    <p:extLst>
      <p:ext uri="{BB962C8B-B14F-4D97-AF65-F5344CB8AC3E}">
        <p14:creationId xmlns:p14="http://schemas.microsoft.com/office/powerpoint/2010/main" val="13943667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 Trò chơi đối kháng đơn giản</a:t>
            </a:r>
            <a:endParaRPr lang="en-US"/>
          </a:p>
        </p:txBody>
      </p:sp>
      <p:sp>
        <p:nvSpPr>
          <p:cNvPr id="3" name="Content Placeholder 2"/>
          <p:cNvSpPr>
            <a:spLocks noGrp="1"/>
          </p:cNvSpPr>
          <p:nvPr>
            <p:ph idx="1"/>
          </p:nvPr>
        </p:nvSpPr>
        <p:spPr>
          <a:xfrm>
            <a:off x="467544" y="1340768"/>
            <a:ext cx="8229600" cy="2088232"/>
          </a:xfrm>
        </p:spPr>
        <p:txBody>
          <a:bodyPr>
            <a:normAutofit/>
          </a:bodyPr>
          <a:lstStyle/>
          <a:p>
            <a:r>
              <a:rPr lang="en-US" smtClean="0"/>
              <a:t>Trò chơi đối kháng đơn giản (hay trò chơi tổ hợp cân bằng):</a:t>
            </a:r>
          </a:p>
          <a:p>
            <a:pPr lvl="1"/>
            <a:r>
              <a:rPr lang="en-US" smtClean="0"/>
              <a:t>Là trò chơi đối kháng</a:t>
            </a:r>
          </a:p>
          <a:p>
            <a:pPr lvl="1"/>
            <a:r>
              <a:rPr lang="en-US" smtClean="0"/>
              <a:t>Không lặp lại các trạng thái đã đi qua</a:t>
            </a:r>
          </a:p>
          <a:p>
            <a:pPr lvl="1"/>
            <a:r>
              <a:rPr lang="en-US" smtClean="0"/>
              <a:t>Tập kết thúc là tập các đỉnh không có cung đi ra</a:t>
            </a:r>
          </a:p>
          <a:p>
            <a:pPr marL="411480" lvl="1" indent="0">
              <a:buNone/>
            </a:pPr>
            <a:r>
              <a:rPr lang="en-US" smtClean="0"/>
              <a:t>=&gt; Đồ thị có hướng không có chu trình (DAG)</a:t>
            </a:r>
          </a:p>
        </p:txBody>
      </p:sp>
      <p:pic>
        <p:nvPicPr>
          <p:cNvPr id="2052" name="Picture 4" descr="Kết quả hình ảnh cho dag directed acyclic 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570957"/>
            <a:ext cx="1944216" cy="266635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882C96D0-2E40-4297-B85F-6447696F5EA6}" type="slidenum">
              <a:rPr lang="en-US" smtClean="0"/>
              <a:t>7</a:t>
            </a:fld>
            <a:endParaRPr lang="en-US"/>
          </a:p>
        </p:txBody>
      </p:sp>
    </p:spTree>
    <p:extLst>
      <p:ext uri="{BB962C8B-B14F-4D97-AF65-F5344CB8AC3E}">
        <p14:creationId xmlns:p14="http://schemas.microsoft.com/office/powerpoint/2010/main" val="19257531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 Chiến thuật N-P</a:t>
            </a:r>
            <a:endParaRPr lang="en-US"/>
          </a:p>
        </p:txBody>
      </p:sp>
      <p:sp>
        <p:nvSpPr>
          <p:cNvPr id="3" name="Content Placeholder 2"/>
          <p:cNvSpPr>
            <a:spLocks noGrp="1"/>
          </p:cNvSpPr>
          <p:nvPr>
            <p:ph idx="1"/>
          </p:nvPr>
        </p:nvSpPr>
        <p:spPr>
          <a:xfrm>
            <a:off x="467544" y="1340767"/>
            <a:ext cx="8229600" cy="2239069"/>
          </a:xfrm>
        </p:spPr>
        <p:txBody>
          <a:bodyPr>
            <a:normAutofit/>
          </a:bodyPr>
          <a:lstStyle/>
          <a:p>
            <a:r>
              <a:rPr lang="en-US" smtClean="0"/>
              <a:t>Tập các trạng thái được phân hoạch thành hai tập</a:t>
            </a:r>
          </a:p>
          <a:p>
            <a:pPr lvl="1"/>
            <a:r>
              <a:rPr lang="en-US" smtClean="0"/>
              <a:t>P: Tập các trạng thái thua (màu đỏ)</a:t>
            </a:r>
          </a:p>
          <a:p>
            <a:pPr lvl="1"/>
            <a:r>
              <a:rPr lang="en-US" smtClean="0"/>
              <a:t>N: Tập các trạng thái thắng (màu xanh)</a:t>
            </a:r>
          </a:p>
          <a:p>
            <a:pPr lvl="1"/>
            <a:r>
              <a:rPr lang="en-US" smtClean="0"/>
              <a:t>Với trò chơi đối kháng đơn giản, không có trạng thái hòa, cũng không có trạng thái nào là vừa thắng vừa thua. Lúc này N và P tạo thành một phân hoạch của tập các trạng thái</a:t>
            </a:r>
          </a:p>
        </p:txBody>
      </p:sp>
      <p:sp>
        <p:nvSpPr>
          <p:cNvPr id="5" name="Slide Number Placeholder 4"/>
          <p:cNvSpPr>
            <a:spLocks noGrp="1"/>
          </p:cNvSpPr>
          <p:nvPr>
            <p:ph type="sldNum" sz="quarter" idx="12"/>
          </p:nvPr>
        </p:nvSpPr>
        <p:spPr/>
        <p:txBody>
          <a:bodyPr/>
          <a:lstStyle/>
          <a:p>
            <a:fld id="{882C96D0-2E40-4297-B85F-6447696F5EA6}" type="slidenum">
              <a:rPr lang="en-US" smtClean="0"/>
              <a:t>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579837"/>
            <a:ext cx="1914525"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54500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II. Chiến thuật N-P</a:t>
            </a:r>
            <a:endParaRPr lang="en-US"/>
          </a:p>
        </p:txBody>
      </p:sp>
      <p:sp>
        <p:nvSpPr>
          <p:cNvPr id="3" name="Content Placeholder 2"/>
          <p:cNvSpPr>
            <a:spLocks noGrp="1"/>
          </p:cNvSpPr>
          <p:nvPr>
            <p:ph idx="1"/>
          </p:nvPr>
        </p:nvSpPr>
        <p:spPr>
          <a:xfrm>
            <a:off x="467544" y="1340768"/>
            <a:ext cx="8229600" cy="2232248"/>
          </a:xfrm>
        </p:spPr>
        <p:txBody>
          <a:bodyPr>
            <a:normAutofit/>
          </a:bodyPr>
          <a:lstStyle/>
          <a:p>
            <a:r>
              <a:rPr lang="en-US" smtClean="0"/>
              <a:t>Các tính chất của tập P:</a:t>
            </a:r>
          </a:p>
          <a:p>
            <a:pPr lvl="1"/>
            <a:r>
              <a:rPr lang="en-US" smtClean="0"/>
              <a:t>Tập các trạng thái kết thúc là tập con của P</a:t>
            </a:r>
          </a:p>
          <a:p>
            <a:pPr lvl="1"/>
            <a:r>
              <a:rPr lang="en-US" smtClean="0"/>
              <a:t>Từ một trạng thái thuộc P, hoặc không thể di chuyển nữa, hoặc chỉ di chuyển được sang các trạng thái thuộc N</a:t>
            </a:r>
          </a:p>
          <a:p>
            <a:pPr lvl="1"/>
            <a:r>
              <a:rPr lang="en-US" smtClean="0"/>
              <a:t>Nếu người chơi đang ở trạng thái thuộc tập P, dù họ đi thế nào thì đối thủ của họ vẫn có chiến thuật để chiến thắng</a:t>
            </a:r>
          </a:p>
        </p:txBody>
      </p:sp>
      <p:sp>
        <p:nvSpPr>
          <p:cNvPr id="5" name="Slide Number Placeholder 4"/>
          <p:cNvSpPr>
            <a:spLocks noGrp="1"/>
          </p:cNvSpPr>
          <p:nvPr>
            <p:ph type="sldNum" sz="quarter" idx="12"/>
          </p:nvPr>
        </p:nvSpPr>
        <p:spPr/>
        <p:txBody>
          <a:bodyPr/>
          <a:lstStyle/>
          <a:p>
            <a:fld id="{882C96D0-2E40-4297-B85F-6447696F5EA6}" type="slidenum">
              <a:rPr lang="en-US" smtClean="0"/>
              <a:t>9</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573016"/>
            <a:ext cx="1981200"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3782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513</TotalTime>
  <Words>2922</Words>
  <Application>Microsoft Office PowerPoint</Application>
  <PresentationFormat>On-screen Show (4:3)</PresentationFormat>
  <Paragraphs>239</Paragraphs>
  <Slides>40</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2" baseType="lpstr">
      <vt:lpstr>Adjacency</vt:lpstr>
      <vt:lpstr>Equation</vt:lpstr>
      <vt:lpstr>LÝ THUYẾT TRÒ CHƠI</vt:lpstr>
      <vt:lpstr>Nội dung</vt:lpstr>
      <vt:lpstr>PHẦN A: CƠ BẢN</vt:lpstr>
      <vt:lpstr>I. Trò chơi đối kháng đơn giản</vt:lpstr>
      <vt:lpstr>I. Trò chơi đối kháng đơn giản</vt:lpstr>
      <vt:lpstr>I. Trò chơi đối kháng đơn giản</vt:lpstr>
      <vt:lpstr>I. Trò chơi đối kháng đơn giản</vt:lpstr>
      <vt:lpstr>II. Chiến thuật N-P</vt:lpstr>
      <vt:lpstr>II. Chiến thuật N-P</vt:lpstr>
      <vt:lpstr>II. Chiến thuật N-P</vt:lpstr>
      <vt:lpstr>II. Chiến thuật N-P</vt:lpstr>
      <vt:lpstr>II. Chiến thuật N-P</vt:lpstr>
      <vt:lpstr>II. Chiến thuật N-P</vt:lpstr>
      <vt:lpstr>III. Sắp xếp topo và ứng dụng</vt:lpstr>
      <vt:lpstr>III. Sắp xếp topo và ứng dụng</vt:lpstr>
      <vt:lpstr>III. Sắp xếp topo và ứng dụng</vt:lpstr>
      <vt:lpstr>III. Sắp xếp topo và ứng dụng</vt:lpstr>
      <vt:lpstr>III. Sắp xếp topo và ứng dụng</vt:lpstr>
      <vt:lpstr>III. Sắp xếp topo và ứng dụng</vt:lpstr>
      <vt:lpstr>III. Sắp xếp topo và ứng dụng</vt:lpstr>
      <vt:lpstr>IV. Đệ quy có nhớ và ứng dụng</vt:lpstr>
      <vt:lpstr>IV. Đệ quy có nhớ và ứng dụng</vt:lpstr>
      <vt:lpstr>IV. Đệ quy có nhớ và ứng dụng</vt:lpstr>
      <vt:lpstr>IV. Đệ quy có nhớ và ứng dụng</vt:lpstr>
      <vt:lpstr>IV. Đệ quy có nhớ và ứng dụng</vt:lpstr>
      <vt:lpstr>PHẦN B: NÂNG CAO</vt:lpstr>
      <vt:lpstr>V. Hàm Grundy trên DAG</vt:lpstr>
      <vt:lpstr>V. Hàm Grundy trên DAG</vt:lpstr>
      <vt:lpstr>V. Hàm Grundy trên DAG</vt:lpstr>
      <vt:lpstr>V. Hàm Grundy trên DAG</vt:lpstr>
      <vt:lpstr>V. Hàm Grundy trên DAG</vt:lpstr>
      <vt:lpstr>VI. Tổng trò chơi</vt:lpstr>
      <vt:lpstr>VI. Tổng trò chơi</vt:lpstr>
      <vt:lpstr>VI. Tổng trò chơi</vt:lpstr>
      <vt:lpstr>VI. Tổng trò chơi</vt:lpstr>
      <vt:lpstr>VI. Tổng trò chơi</vt:lpstr>
      <vt:lpstr>VI. Tổng trò chơi</vt:lpstr>
      <vt:lpstr>VI. Tổng trò chơi</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LÝ THUYẾT TRÒ CHƠI</dc:title>
  <dc:creator>Khatmau_sr</dc:creator>
  <cp:lastModifiedBy>Khatmau_sr</cp:lastModifiedBy>
  <cp:revision>556</cp:revision>
  <dcterms:created xsi:type="dcterms:W3CDTF">2018-06-25T09:25:39Z</dcterms:created>
  <dcterms:modified xsi:type="dcterms:W3CDTF">2018-06-26T16:47:58Z</dcterms:modified>
</cp:coreProperties>
</file>