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77" r:id="rId5"/>
    <p:sldId id="278" r:id="rId6"/>
    <p:sldId id="267" r:id="rId7"/>
    <p:sldId id="260" r:id="rId8"/>
    <p:sldId id="261" r:id="rId9"/>
    <p:sldId id="262" r:id="rId10"/>
    <p:sldId id="264" r:id="rId11"/>
    <p:sldId id="265" r:id="rId12"/>
    <p:sldId id="266" r:id="rId13"/>
    <p:sldId id="268" r:id="rId14"/>
    <p:sldId id="270" r:id="rId15"/>
    <p:sldId id="269" r:id="rId16"/>
    <p:sldId id="259" r:id="rId17"/>
    <p:sldId id="271" r:id="rId18"/>
    <p:sldId id="272" r:id="rId19"/>
    <p:sldId id="274" r:id="rId20"/>
    <p:sldId id="273" r:id="rId21"/>
    <p:sldId id="276" r:id="rId22"/>
    <p:sldId id="280"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147" autoAdjust="0"/>
    <p:restoredTop sz="94624" autoAdjust="0"/>
  </p:normalViewPr>
  <p:slideViewPr>
    <p:cSldViewPr>
      <p:cViewPr varScale="1">
        <p:scale>
          <a:sx n="73" d="100"/>
          <a:sy n="73" d="100"/>
        </p:scale>
        <p:origin x="-1932" y="-102"/>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1E4B8-5E50-4B96-95E9-90C5C64D9579}" type="datetimeFigureOut">
              <a:rPr lang="ru-RU" smtClean="0"/>
              <a:pPr/>
              <a:t>10.11.2015</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1F02C4-A124-462C-BDE5-5911D15F3E55}"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ka-GE" dirty="0" smtClean="0"/>
              <a:t>ულე</a:t>
            </a:r>
            <a:endParaRPr lang="ru-RU" dirty="0"/>
          </a:p>
        </p:txBody>
      </p:sp>
      <p:sp>
        <p:nvSpPr>
          <p:cNvPr id="4" name="Slide Number Placeholder 3"/>
          <p:cNvSpPr>
            <a:spLocks noGrp="1"/>
          </p:cNvSpPr>
          <p:nvPr>
            <p:ph type="sldNum" sz="quarter" idx="10"/>
          </p:nvPr>
        </p:nvSpPr>
        <p:spPr/>
        <p:txBody>
          <a:bodyPr/>
          <a:lstStyle/>
          <a:p>
            <a:fld id="{741F02C4-A124-462C-BDE5-5911D15F3E55}" type="slidenum">
              <a:rPr lang="ru-RU" smtClean="0"/>
              <a:pPr/>
              <a:t>16</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ka-GE" dirty="0" smtClean="0"/>
              <a:t> </a:t>
            </a:r>
            <a:endParaRPr lang="ru-RU" dirty="0"/>
          </a:p>
        </p:txBody>
      </p:sp>
      <p:sp>
        <p:nvSpPr>
          <p:cNvPr id="4" name="Slide Number Placeholder 3"/>
          <p:cNvSpPr>
            <a:spLocks noGrp="1"/>
          </p:cNvSpPr>
          <p:nvPr>
            <p:ph type="sldNum" sz="quarter" idx="10"/>
          </p:nvPr>
        </p:nvSpPr>
        <p:spPr/>
        <p:txBody>
          <a:bodyPr/>
          <a:lstStyle/>
          <a:p>
            <a:fld id="{741F02C4-A124-462C-BDE5-5911D15F3E55}" type="slidenum">
              <a:rPr lang="ru-RU" smtClean="0"/>
              <a:pPr/>
              <a:t>18</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11/10/2015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11/10/2015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7851648" cy="5638800"/>
          </a:xfrm>
        </p:spPr>
        <p:txBody>
          <a:bodyPr>
            <a:normAutofit/>
          </a:bodyPr>
          <a:lstStyle/>
          <a:p>
            <a:pPr algn="ctr"/>
            <a:r>
              <a:rPr lang="en-US" dirty="0" smtClean="0">
                <a:solidFill>
                  <a:schemeClr val="tx2">
                    <a:lumMod val="50000"/>
                  </a:schemeClr>
                </a:solidFill>
                <a:latin typeface="Magneto" pitchFamily="82" charset="0"/>
              </a:rPr>
              <a:t>Datacenter Management with </a:t>
            </a:r>
            <a:r>
              <a:rPr lang="en-US" dirty="0" err="1" smtClean="0">
                <a:solidFill>
                  <a:schemeClr val="tx2">
                    <a:lumMod val="50000"/>
                  </a:schemeClr>
                </a:solidFill>
                <a:latin typeface="Magneto" pitchFamily="82" charset="0"/>
              </a:rPr>
              <a:t>Mesos</a:t>
            </a:r>
            <a:r>
              <a:rPr lang="en-US" dirty="0" smtClean="0">
                <a:solidFill>
                  <a:schemeClr val="tx2">
                    <a:lumMod val="50000"/>
                  </a:schemeClr>
                </a:solidFill>
                <a:latin typeface="Magneto" pitchFamily="82" charset="0"/>
              </a:rPr>
              <a:t/>
            </a:r>
            <a:br>
              <a:rPr lang="en-US" dirty="0" smtClean="0">
                <a:solidFill>
                  <a:schemeClr val="tx2">
                    <a:lumMod val="50000"/>
                  </a:schemeClr>
                </a:solidFill>
                <a:latin typeface="Magneto" pitchFamily="82" charset="0"/>
              </a:rPr>
            </a:br>
            <a:r>
              <a:rPr lang="ka-GE" sz="4400" dirty="0" smtClean="0">
                <a:solidFill>
                  <a:schemeClr val="tx2">
                    <a:lumMod val="50000"/>
                  </a:schemeClr>
                </a:solidFill>
                <a:latin typeface="Magneto" pitchFamily="82" charset="0"/>
              </a:rPr>
              <a:t>დატაცენტრის მართვა</a:t>
            </a:r>
            <a:br>
              <a:rPr lang="ka-GE" sz="4400" dirty="0" smtClean="0">
                <a:solidFill>
                  <a:schemeClr val="tx2">
                    <a:lumMod val="50000"/>
                  </a:schemeClr>
                </a:solidFill>
                <a:latin typeface="Magneto" pitchFamily="82" charset="0"/>
              </a:rPr>
            </a:br>
            <a:r>
              <a:rPr lang="en-US" sz="4400" dirty="0" err="1" smtClean="0">
                <a:solidFill>
                  <a:schemeClr val="tx2">
                    <a:lumMod val="50000"/>
                  </a:schemeClr>
                </a:solidFill>
                <a:latin typeface="Magneto" pitchFamily="82" charset="0"/>
              </a:rPr>
              <a:t>Mesos</a:t>
            </a:r>
            <a:r>
              <a:rPr lang="en-US" sz="4400" dirty="0" smtClean="0">
                <a:solidFill>
                  <a:schemeClr val="tx2">
                    <a:lumMod val="50000"/>
                  </a:schemeClr>
                </a:solidFill>
                <a:latin typeface="Magneto" pitchFamily="82" charset="0"/>
              </a:rPr>
              <a:t>-</a:t>
            </a:r>
            <a:r>
              <a:rPr lang="ka-GE" sz="4400" dirty="0" smtClean="0">
                <a:solidFill>
                  <a:schemeClr val="tx2">
                    <a:lumMod val="50000"/>
                  </a:schemeClr>
                </a:solidFill>
                <a:latin typeface="Magneto" pitchFamily="82" charset="0"/>
              </a:rPr>
              <a:t>ის</a:t>
            </a:r>
            <a:br>
              <a:rPr lang="ka-GE" sz="4400" dirty="0" smtClean="0">
                <a:solidFill>
                  <a:schemeClr val="tx2">
                    <a:lumMod val="50000"/>
                  </a:schemeClr>
                </a:solidFill>
                <a:latin typeface="Magneto" pitchFamily="82" charset="0"/>
              </a:rPr>
            </a:br>
            <a:r>
              <a:rPr lang="ka-GE" sz="4400" dirty="0" smtClean="0">
                <a:solidFill>
                  <a:schemeClr val="tx2">
                    <a:lumMod val="50000"/>
                  </a:schemeClr>
                </a:solidFill>
                <a:latin typeface="Magneto" pitchFamily="82" charset="0"/>
              </a:rPr>
              <a:t>საშუალებით</a:t>
            </a:r>
            <a:r>
              <a:rPr lang="en-US" dirty="0" smtClean="0"/>
              <a:t/>
            </a:r>
            <a:br>
              <a:rPr lang="en-US" dirty="0" smtClean="0"/>
            </a:b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90600" y="381000"/>
            <a:ext cx="6629400" cy="3886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lvl="1" algn="ctr">
              <a:buNone/>
            </a:pPr>
            <a:r>
              <a:rPr lang="en-US" sz="3800" dirty="0" smtClean="0">
                <a:latin typeface="Times New Roman" pitchFamily="18" charset="0"/>
                <a:cs typeface="Times New Roman" pitchFamily="18" charset="0"/>
              </a:rPr>
              <a:t>…</a:t>
            </a:r>
            <a:r>
              <a:rPr lang="en-US" sz="3800" dirty="0" err="1" smtClean="0">
                <a:latin typeface="Times New Roman" pitchFamily="18" charset="0"/>
                <a:cs typeface="Times New Roman" pitchFamily="18" charset="0"/>
              </a:rPr>
              <a:t>Hadoop</a:t>
            </a:r>
            <a:r>
              <a:rPr lang="en-US" sz="3800" dirty="0" smtClean="0">
                <a:latin typeface="Times New Roman" pitchFamily="18" charset="0"/>
                <a:cs typeface="Times New Roman" pitchFamily="18" charset="0"/>
              </a:rPr>
              <a:t> is a big hammer, but not everything is a nail</a:t>
            </a:r>
            <a:endParaRPr lang="ka-GE" sz="3800" dirty="0" smtClean="0">
              <a:latin typeface="Times New Roman" pitchFamily="18" charset="0"/>
              <a:cs typeface="Times New Roman" pitchFamily="18" charset="0"/>
            </a:endParaRPr>
          </a:p>
          <a:p>
            <a:pPr lvl="1" algn="ctr">
              <a:buNone/>
            </a:pPr>
            <a:endParaRPr lang="ka-GE" sz="3800" dirty="0" smtClean="0">
              <a:latin typeface="Times New Roman" pitchFamily="18" charset="0"/>
              <a:cs typeface="Times New Roman" pitchFamily="18" charset="0"/>
            </a:endParaRPr>
          </a:p>
          <a:p>
            <a:pPr lvl="1" algn="ctr">
              <a:buNone/>
            </a:pPr>
            <a:r>
              <a:rPr lang="en-US" sz="3800" dirty="0" smtClean="0">
                <a:latin typeface="Times New Roman" pitchFamily="18" charset="0"/>
                <a:cs typeface="Times New Roman" pitchFamily="18" charset="0"/>
              </a:rPr>
              <a:t>…</a:t>
            </a:r>
            <a:r>
              <a:rPr lang="en-US" sz="3800" dirty="0" err="1" smtClean="0">
                <a:latin typeface="Times New Roman" pitchFamily="18" charset="0"/>
                <a:cs typeface="Times New Roman" pitchFamily="18" charset="0"/>
              </a:rPr>
              <a:t>Hadoop</a:t>
            </a:r>
            <a:r>
              <a:rPr lang="ka-GE" sz="3800" dirty="0" smtClean="0">
                <a:latin typeface="Times New Roman" pitchFamily="18" charset="0"/>
                <a:cs typeface="Times New Roman" pitchFamily="18" charset="0"/>
              </a:rPr>
              <a:t> –ი</a:t>
            </a:r>
            <a:r>
              <a:rPr lang="en-US" sz="3800" dirty="0" smtClean="0">
                <a:latin typeface="Times New Roman" pitchFamily="18" charset="0"/>
                <a:cs typeface="Times New Roman" pitchFamily="18" charset="0"/>
              </a:rPr>
              <a:t> </a:t>
            </a:r>
            <a:r>
              <a:rPr lang="ka-GE" sz="3800" dirty="0" smtClean="0">
                <a:latin typeface="Times New Roman" pitchFamily="18" charset="0"/>
                <a:cs typeface="Times New Roman" pitchFamily="18" charset="0"/>
              </a:rPr>
              <a:t>არის დიდი ჩაქუჩი, მაგრამ ყველაფერი არ არის ლურსმანი</a:t>
            </a:r>
            <a:endParaRPr lang="ru-RU" sz="3800" dirty="0">
              <a:latin typeface="Times New Roman" pitchFamily="18" charset="0"/>
              <a:cs typeface="Times New Roman" pitchFamily="18" charset="0"/>
            </a:endParaRPr>
          </a:p>
        </p:txBody>
      </p:sp>
      <p:sp>
        <p:nvSpPr>
          <p:cNvPr id="5" name="Smiley Face 4"/>
          <p:cNvSpPr/>
          <p:nvPr/>
        </p:nvSpPr>
        <p:spPr>
          <a:xfrm>
            <a:off x="685800" y="4648200"/>
            <a:ext cx="1676400" cy="1447800"/>
          </a:xfrm>
          <a:prstGeom prst="smileyFace">
            <a:avLst>
              <a:gd name="adj" fmla="val -4653"/>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Picture 5" descr="hammer_images.jpg"/>
          <p:cNvPicPr>
            <a:picLocks noChangeAspect="1"/>
          </p:cNvPicPr>
          <p:nvPr/>
        </p:nvPicPr>
        <p:blipFill>
          <a:blip r:embed="rId2"/>
          <a:stretch>
            <a:fillRect/>
          </a:stretch>
        </p:blipFill>
        <p:spPr>
          <a:xfrm>
            <a:off x="4038600" y="4114800"/>
            <a:ext cx="3657600" cy="2286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95400" y="304800"/>
            <a:ext cx="6629400" cy="4191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lvl="1" algn="ctr">
              <a:buNone/>
            </a:pPr>
            <a:r>
              <a:rPr lang="en-US" sz="3800" dirty="0" smtClean="0">
                <a:latin typeface="Times New Roman" pitchFamily="18" charset="0"/>
                <a:cs typeface="Times New Roman" pitchFamily="18" charset="0"/>
              </a:rPr>
              <a:t>I’ve got some iterative algorithms, I want to try Spark and Kafka</a:t>
            </a:r>
            <a:endParaRPr lang="ka-GE" sz="3800" dirty="0" smtClean="0">
              <a:latin typeface="Times New Roman" pitchFamily="18" charset="0"/>
              <a:cs typeface="Times New Roman" pitchFamily="18" charset="0"/>
            </a:endParaRPr>
          </a:p>
          <a:p>
            <a:pPr lvl="1" algn="ctr">
              <a:buNone/>
            </a:pPr>
            <a:endParaRPr lang="ka-GE" sz="3800" dirty="0" smtClean="0">
              <a:latin typeface="Times New Roman" pitchFamily="18" charset="0"/>
              <a:cs typeface="Times New Roman" pitchFamily="18" charset="0"/>
            </a:endParaRPr>
          </a:p>
          <a:p>
            <a:pPr lvl="1" algn="ctr">
              <a:buNone/>
            </a:pPr>
            <a:r>
              <a:rPr lang="en-US" sz="3800" dirty="0" smtClean="0">
                <a:latin typeface="Times New Roman" pitchFamily="18" charset="0"/>
                <a:cs typeface="Times New Roman" pitchFamily="18" charset="0"/>
              </a:rPr>
              <a:t>მ</a:t>
            </a:r>
            <a:r>
              <a:rPr lang="ka-GE" sz="3800" dirty="0" smtClean="0">
                <a:latin typeface="Times New Roman" pitchFamily="18" charset="0"/>
                <a:cs typeface="Times New Roman" pitchFamily="18" charset="0"/>
              </a:rPr>
              <a:t>ე მაქვს რამოდენიმე იტერაციული ალგორითმი და გამოთვლისათვის მინდა გამოვიყენო </a:t>
            </a:r>
            <a:r>
              <a:rPr lang="en-US" sz="3800" dirty="0" smtClean="0">
                <a:latin typeface="Times New Roman" pitchFamily="18" charset="0"/>
                <a:cs typeface="Times New Roman" pitchFamily="18" charset="0"/>
              </a:rPr>
              <a:t>Spark</a:t>
            </a:r>
            <a:r>
              <a:rPr lang="ka-GE" sz="3800" dirty="0" smtClean="0">
                <a:latin typeface="Times New Roman" pitchFamily="18" charset="0"/>
                <a:cs typeface="Times New Roman" pitchFamily="18" charset="0"/>
              </a:rPr>
              <a:t>–ი და </a:t>
            </a:r>
            <a:r>
              <a:rPr lang="en-US" sz="3800" dirty="0" smtClean="0">
                <a:latin typeface="Times New Roman" pitchFamily="18" charset="0"/>
                <a:cs typeface="Times New Roman" pitchFamily="18" charset="0"/>
              </a:rPr>
              <a:t>Kafka</a:t>
            </a:r>
            <a:endParaRPr lang="ru-RU" sz="3800" dirty="0">
              <a:latin typeface="Times New Roman" pitchFamily="18" charset="0"/>
              <a:cs typeface="Times New Roman" pitchFamily="18" charset="0"/>
            </a:endParaRPr>
          </a:p>
        </p:txBody>
      </p:sp>
      <p:sp>
        <p:nvSpPr>
          <p:cNvPr id="5" name="Smiley Face 4"/>
          <p:cNvSpPr/>
          <p:nvPr/>
        </p:nvSpPr>
        <p:spPr>
          <a:xfrm>
            <a:off x="685800" y="4648200"/>
            <a:ext cx="1676400" cy="1447800"/>
          </a:xfrm>
          <a:prstGeom prst="smileyFace">
            <a:avLst>
              <a:gd name="adj" fmla="val -4653"/>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Moon 5"/>
          <p:cNvSpPr/>
          <p:nvPr/>
        </p:nvSpPr>
        <p:spPr>
          <a:xfrm rot="16200000">
            <a:off x="1409700" y="5448300"/>
            <a:ext cx="304800" cy="838200"/>
          </a:xfrm>
          <a:prstGeom prst="mo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 name="Content Placeholder 68" descr="kafka-logo-wide-685x369.png"/>
          <p:cNvPicPr>
            <a:picLocks noChangeAspect="1"/>
          </p:cNvPicPr>
          <p:nvPr/>
        </p:nvPicPr>
        <p:blipFill>
          <a:blip r:embed="rId2" cstate="print"/>
          <a:stretch>
            <a:fillRect/>
          </a:stretch>
        </p:blipFill>
        <p:spPr>
          <a:xfrm>
            <a:off x="3581400" y="4764098"/>
            <a:ext cx="2133600" cy="1149340"/>
          </a:xfrm>
          <a:prstGeom prst="rect">
            <a:avLst/>
          </a:prstGeom>
        </p:spPr>
      </p:pic>
      <p:pic>
        <p:nvPicPr>
          <p:cNvPr id="8" name="Picture 4" descr="http://spark.apache.org/docs/latest/img/spark-logo-hd.png"/>
          <p:cNvPicPr>
            <a:picLocks noChangeAspect="1" noChangeArrowheads="1"/>
          </p:cNvPicPr>
          <p:nvPr/>
        </p:nvPicPr>
        <p:blipFill>
          <a:blip r:embed="rId3" cstate="print"/>
          <a:srcRect/>
          <a:stretch>
            <a:fillRect/>
          </a:stretch>
        </p:blipFill>
        <p:spPr bwMode="auto">
          <a:xfrm>
            <a:off x="6248400" y="4698300"/>
            <a:ext cx="1600200" cy="1026902"/>
          </a:xfrm>
          <a:prstGeom prst="rect">
            <a:avLst/>
          </a:prstGeom>
          <a:noFill/>
        </p:spPr>
      </p:pic>
      <p:pic>
        <p:nvPicPr>
          <p:cNvPr id="9" name="Picture 2" descr="http://www.datameer.com/images/product/index_help/logo-elephant2.png"/>
          <p:cNvPicPr>
            <a:picLocks noChangeAspect="1" noChangeArrowheads="1"/>
          </p:cNvPicPr>
          <p:nvPr/>
        </p:nvPicPr>
        <p:blipFill>
          <a:blip r:embed="rId4" cstate="print"/>
          <a:srcRect/>
          <a:stretch>
            <a:fillRect/>
          </a:stretch>
        </p:blipFill>
        <p:spPr bwMode="auto">
          <a:xfrm>
            <a:off x="5029200" y="4038600"/>
            <a:ext cx="1676400" cy="1156879"/>
          </a:xfrm>
          <a:prstGeom prst="rect">
            <a:avLst/>
          </a:prstGeom>
          <a:noFill/>
        </p:spPr>
      </p:pic>
      <p:sp>
        <p:nvSpPr>
          <p:cNvPr id="10" name="Rectangle 9"/>
          <p:cNvSpPr/>
          <p:nvPr/>
        </p:nvSpPr>
        <p:spPr>
          <a:xfrm>
            <a:off x="6477000" y="4038600"/>
            <a:ext cx="1277914" cy="584775"/>
          </a:xfrm>
          <a:prstGeom prst="rect">
            <a:avLst/>
          </a:prstGeom>
        </p:spPr>
        <p:txBody>
          <a:bodyPr wrap="none">
            <a:spAutoFit/>
          </a:bodyPr>
          <a:lstStyle/>
          <a:p>
            <a:r>
              <a:rPr lang="en-US" sz="3200" b="1" dirty="0" smtClean="0">
                <a:latin typeface="Times New Roman" pitchFamily="18" charset="0"/>
                <a:cs typeface="Times New Roman" pitchFamily="18" charset="0"/>
              </a:rPr>
              <a:t>HDFS</a:t>
            </a:r>
            <a:endParaRPr lang="ru-RU" sz="3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Autofit/>
          </a:bodyPr>
          <a:lstStyle/>
          <a:p>
            <a:pPr algn="ctr"/>
            <a:r>
              <a:rPr lang="en-US" sz="3200" dirty="0" smtClean="0"/>
              <a:t>It needs system management-”</a:t>
            </a:r>
            <a:r>
              <a:rPr lang="en-US" sz="3200" dirty="0" err="1" smtClean="0"/>
              <a:t>Mesos</a:t>
            </a:r>
            <a:r>
              <a:rPr lang="en-US" sz="3200" dirty="0" smtClean="0"/>
              <a:t>”</a:t>
            </a:r>
            <a:br>
              <a:rPr lang="en-US" sz="3200" dirty="0" smtClean="0"/>
            </a:br>
            <a:r>
              <a:rPr lang="ka-GE" sz="3200" dirty="0" smtClean="0"/>
              <a:t>მას სჭირდება ცენტრის მართვა</a:t>
            </a:r>
            <a:r>
              <a:rPr lang="en-US" sz="3200" dirty="0" smtClean="0"/>
              <a:t/>
            </a:r>
            <a:br>
              <a:rPr lang="en-US" sz="3200" dirty="0" smtClean="0"/>
            </a:br>
            <a:r>
              <a:rPr lang="en-US" sz="3200" dirty="0" smtClean="0"/>
              <a:t>“</a:t>
            </a:r>
            <a:r>
              <a:rPr lang="ka-GE" sz="3200" dirty="0" smtClean="0"/>
              <a:t>მეზოსი”</a:t>
            </a:r>
            <a:endParaRPr lang="ru-RU" sz="3200" dirty="0"/>
          </a:p>
        </p:txBody>
      </p:sp>
      <p:grpSp>
        <p:nvGrpSpPr>
          <p:cNvPr id="4" name="Group 3"/>
          <p:cNvGrpSpPr>
            <a:grpSpLocks/>
          </p:cNvGrpSpPr>
          <p:nvPr/>
        </p:nvGrpSpPr>
        <p:grpSpPr>
          <a:xfrm>
            <a:off x="914400" y="2514600"/>
            <a:ext cx="1981200" cy="360000"/>
            <a:chOff x="914400" y="2590800"/>
            <a:chExt cx="1981200" cy="381000"/>
          </a:xfrm>
        </p:grpSpPr>
        <p:sp>
          <p:nvSpPr>
            <p:cNvPr id="5" name="Round Diagonal Corner Rectangle 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Oval 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7" name="Rectangle 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8" name="Group 7"/>
          <p:cNvGrpSpPr>
            <a:grpSpLocks/>
          </p:cNvGrpSpPr>
          <p:nvPr/>
        </p:nvGrpSpPr>
        <p:grpSpPr>
          <a:xfrm>
            <a:off x="914400" y="4572000"/>
            <a:ext cx="1981200" cy="360000"/>
            <a:chOff x="914400" y="2590800"/>
            <a:chExt cx="1981200" cy="381000"/>
          </a:xfrm>
        </p:grpSpPr>
        <p:sp>
          <p:nvSpPr>
            <p:cNvPr id="9" name="Round Diagonal Corner Rectangle 8"/>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9"/>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1" name="Rectangle 10"/>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69" name="Content Placeholder 68" descr="kafka-logo-wide-685x369.png"/>
          <p:cNvPicPr>
            <a:picLocks noGrp="1" noChangeAspect="1"/>
          </p:cNvPicPr>
          <p:nvPr>
            <p:ph idx="1"/>
          </p:nvPr>
        </p:nvPicPr>
        <p:blipFill>
          <a:blip r:embed="rId2" cstate="print"/>
          <a:stretch>
            <a:fillRect/>
          </a:stretch>
        </p:blipFill>
        <p:spPr>
          <a:xfrm>
            <a:off x="4114800" y="4038600"/>
            <a:ext cx="1075651" cy="579438"/>
          </a:xfrm>
          <a:prstGeom prst="rect">
            <a:avLst/>
          </a:prstGeom>
        </p:spPr>
      </p:pic>
      <p:grpSp>
        <p:nvGrpSpPr>
          <p:cNvPr id="16" name="Group 15"/>
          <p:cNvGrpSpPr>
            <a:grpSpLocks/>
          </p:cNvGrpSpPr>
          <p:nvPr/>
        </p:nvGrpSpPr>
        <p:grpSpPr>
          <a:xfrm>
            <a:off x="3581400" y="2590800"/>
            <a:ext cx="1981200" cy="360000"/>
            <a:chOff x="914400" y="2590800"/>
            <a:chExt cx="1981200" cy="381000"/>
          </a:xfrm>
        </p:grpSpPr>
        <p:sp>
          <p:nvSpPr>
            <p:cNvPr id="17" name="Round Diagonal Corner Rectangle 16"/>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Oval 17"/>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9" name="Rectangle 18"/>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0" name="Group 19"/>
          <p:cNvGrpSpPr>
            <a:grpSpLocks/>
          </p:cNvGrpSpPr>
          <p:nvPr/>
        </p:nvGrpSpPr>
        <p:grpSpPr>
          <a:xfrm>
            <a:off x="3581400" y="4648200"/>
            <a:ext cx="1981200" cy="360000"/>
            <a:chOff x="914400" y="2590800"/>
            <a:chExt cx="1981200" cy="381000"/>
          </a:xfrm>
        </p:grpSpPr>
        <p:sp>
          <p:nvSpPr>
            <p:cNvPr id="21" name="Round Diagonal Corner Rectangle 20"/>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Oval 21"/>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3" name="Rectangle 22"/>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4" name="Group 23"/>
          <p:cNvGrpSpPr>
            <a:grpSpLocks/>
          </p:cNvGrpSpPr>
          <p:nvPr/>
        </p:nvGrpSpPr>
        <p:grpSpPr>
          <a:xfrm>
            <a:off x="3581400" y="3526200"/>
            <a:ext cx="1981200" cy="360000"/>
            <a:chOff x="914400" y="2590800"/>
            <a:chExt cx="1981200" cy="381000"/>
          </a:xfrm>
        </p:grpSpPr>
        <p:sp>
          <p:nvSpPr>
            <p:cNvPr id="25" name="Round Diagonal Corner Rectangle 2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Oval 2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7" name="Rectangle 2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8" name="Group 27"/>
          <p:cNvGrpSpPr>
            <a:grpSpLocks/>
          </p:cNvGrpSpPr>
          <p:nvPr/>
        </p:nvGrpSpPr>
        <p:grpSpPr>
          <a:xfrm>
            <a:off x="6248400" y="2514600"/>
            <a:ext cx="1981200" cy="360000"/>
            <a:chOff x="914400" y="2590800"/>
            <a:chExt cx="1981200" cy="381000"/>
          </a:xfrm>
        </p:grpSpPr>
        <p:sp>
          <p:nvSpPr>
            <p:cNvPr id="29" name="Round Diagonal Corner Rectangle 28"/>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Oval 29"/>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1" name="Rectangle 30"/>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2" name="Group 31"/>
          <p:cNvGrpSpPr>
            <a:grpSpLocks/>
          </p:cNvGrpSpPr>
          <p:nvPr/>
        </p:nvGrpSpPr>
        <p:grpSpPr>
          <a:xfrm>
            <a:off x="6248400" y="4572000"/>
            <a:ext cx="1981200" cy="360000"/>
            <a:chOff x="914400" y="2590800"/>
            <a:chExt cx="1981200" cy="381000"/>
          </a:xfrm>
        </p:grpSpPr>
        <p:sp>
          <p:nvSpPr>
            <p:cNvPr id="33" name="Round Diagonal Corner Rectangle 32"/>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Oval 33"/>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5" name="Rectangle 34"/>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6" name="Group 35"/>
          <p:cNvGrpSpPr>
            <a:grpSpLocks/>
          </p:cNvGrpSpPr>
          <p:nvPr/>
        </p:nvGrpSpPr>
        <p:grpSpPr>
          <a:xfrm>
            <a:off x="6248400" y="3450000"/>
            <a:ext cx="1981200" cy="360000"/>
            <a:chOff x="914400" y="2590800"/>
            <a:chExt cx="1981200" cy="381000"/>
          </a:xfrm>
        </p:grpSpPr>
        <p:sp>
          <p:nvSpPr>
            <p:cNvPr id="37" name="Round Diagonal Corner Rectangle 36"/>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Oval 37"/>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9" name="Rectangle 38"/>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40" name="Picture 2" descr="http://www.datameer.com/images/product/index_help/logo-elephant2.png"/>
          <p:cNvPicPr>
            <a:picLocks noChangeAspect="1" noChangeArrowheads="1"/>
          </p:cNvPicPr>
          <p:nvPr/>
        </p:nvPicPr>
        <p:blipFill>
          <a:blip r:embed="rId3" cstate="print"/>
          <a:srcRect/>
          <a:stretch>
            <a:fillRect/>
          </a:stretch>
        </p:blipFill>
        <p:spPr bwMode="auto">
          <a:xfrm>
            <a:off x="1447800" y="3962400"/>
            <a:ext cx="914400" cy="631025"/>
          </a:xfrm>
          <a:prstGeom prst="rect">
            <a:avLst/>
          </a:prstGeom>
          <a:noFill/>
        </p:spPr>
      </p:pic>
      <p:pic>
        <p:nvPicPr>
          <p:cNvPr id="41" name="Picture 2" descr="http://www.datameer.com/images/product/index_help/logo-elephant2.png"/>
          <p:cNvPicPr>
            <a:picLocks noChangeAspect="1" noChangeArrowheads="1"/>
          </p:cNvPicPr>
          <p:nvPr/>
        </p:nvPicPr>
        <p:blipFill>
          <a:blip r:embed="rId3" cstate="print"/>
          <a:srcRect/>
          <a:stretch>
            <a:fillRect/>
          </a:stretch>
        </p:blipFill>
        <p:spPr bwMode="auto">
          <a:xfrm>
            <a:off x="1524000" y="2895600"/>
            <a:ext cx="914400" cy="631025"/>
          </a:xfrm>
          <a:prstGeom prst="rect">
            <a:avLst/>
          </a:prstGeom>
          <a:noFill/>
        </p:spPr>
      </p:pic>
      <p:pic>
        <p:nvPicPr>
          <p:cNvPr id="42" name="Picture 2" descr="http://www.datameer.com/images/product/index_help/logo-elephant2.png"/>
          <p:cNvPicPr>
            <a:picLocks noChangeAspect="1" noChangeArrowheads="1"/>
          </p:cNvPicPr>
          <p:nvPr/>
        </p:nvPicPr>
        <p:blipFill>
          <a:blip r:embed="rId3" cstate="print"/>
          <a:srcRect/>
          <a:stretch>
            <a:fillRect/>
          </a:stretch>
        </p:blipFill>
        <p:spPr bwMode="auto">
          <a:xfrm>
            <a:off x="1600200" y="1905000"/>
            <a:ext cx="914400" cy="631025"/>
          </a:xfrm>
          <a:prstGeom prst="rect">
            <a:avLst/>
          </a:prstGeom>
          <a:noFill/>
        </p:spPr>
      </p:pic>
      <p:pic>
        <p:nvPicPr>
          <p:cNvPr id="44" name="Picture 2" descr="http://www.datameer.com/images/product/index_help/logo-elephant2.png"/>
          <p:cNvPicPr>
            <a:picLocks noChangeAspect="1" noChangeArrowheads="1"/>
          </p:cNvPicPr>
          <p:nvPr/>
        </p:nvPicPr>
        <p:blipFill>
          <a:blip r:embed="rId3" cstate="print"/>
          <a:srcRect/>
          <a:stretch>
            <a:fillRect/>
          </a:stretch>
        </p:blipFill>
        <p:spPr bwMode="auto">
          <a:xfrm>
            <a:off x="4191000" y="2971800"/>
            <a:ext cx="914400" cy="631025"/>
          </a:xfrm>
          <a:prstGeom prst="rect">
            <a:avLst/>
          </a:prstGeom>
          <a:noFill/>
        </p:spPr>
      </p:pic>
      <p:pic>
        <p:nvPicPr>
          <p:cNvPr id="45" name="Picture 2" descr="http://www.datameer.com/images/product/index_help/logo-elephant2.png"/>
          <p:cNvPicPr>
            <a:picLocks noChangeAspect="1" noChangeArrowheads="1"/>
          </p:cNvPicPr>
          <p:nvPr/>
        </p:nvPicPr>
        <p:blipFill>
          <a:blip r:embed="rId3" cstate="print"/>
          <a:srcRect/>
          <a:stretch>
            <a:fillRect/>
          </a:stretch>
        </p:blipFill>
        <p:spPr bwMode="auto">
          <a:xfrm>
            <a:off x="4267200" y="1981200"/>
            <a:ext cx="914400" cy="631025"/>
          </a:xfrm>
          <a:prstGeom prst="rect">
            <a:avLst/>
          </a:prstGeom>
          <a:noFill/>
        </p:spPr>
      </p:pic>
      <p:pic>
        <p:nvPicPr>
          <p:cNvPr id="19460" name="Picture 4" descr="http://spark.apache.org/docs/latest/img/spark-logo-hd.png"/>
          <p:cNvPicPr>
            <a:picLocks noChangeAspect="1" noChangeArrowheads="1"/>
          </p:cNvPicPr>
          <p:nvPr/>
        </p:nvPicPr>
        <p:blipFill>
          <a:blip r:embed="rId4" cstate="print"/>
          <a:srcRect/>
          <a:stretch>
            <a:fillRect/>
          </a:stretch>
        </p:blipFill>
        <p:spPr bwMode="auto">
          <a:xfrm>
            <a:off x="6705600" y="1981200"/>
            <a:ext cx="990600" cy="635701"/>
          </a:xfrm>
          <a:prstGeom prst="rect">
            <a:avLst/>
          </a:prstGeom>
          <a:noFill/>
        </p:spPr>
      </p:pic>
      <p:pic>
        <p:nvPicPr>
          <p:cNvPr id="48" name="Picture 4" descr="http://spark.apache.org/docs/latest/img/spark-logo-hd.png"/>
          <p:cNvPicPr>
            <a:picLocks noChangeAspect="1" noChangeArrowheads="1"/>
          </p:cNvPicPr>
          <p:nvPr/>
        </p:nvPicPr>
        <p:blipFill>
          <a:blip r:embed="rId4" cstate="print"/>
          <a:srcRect/>
          <a:stretch>
            <a:fillRect/>
          </a:stretch>
        </p:blipFill>
        <p:spPr bwMode="auto">
          <a:xfrm>
            <a:off x="6781800" y="2895600"/>
            <a:ext cx="990600" cy="635701"/>
          </a:xfrm>
          <a:prstGeom prst="rect">
            <a:avLst/>
          </a:prstGeom>
          <a:noFill/>
        </p:spPr>
      </p:pic>
      <p:pic>
        <p:nvPicPr>
          <p:cNvPr id="49" name="Picture 4" descr="http://spark.apache.org/docs/latest/img/spark-logo-hd.png"/>
          <p:cNvPicPr>
            <a:picLocks noChangeAspect="1" noChangeArrowheads="1"/>
          </p:cNvPicPr>
          <p:nvPr/>
        </p:nvPicPr>
        <p:blipFill>
          <a:blip r:embed="rId4" cstate="print"/>
          <a:srcRect/>
          <a:stretch>
            <a:fillRect/>
          </a:stretch>
        </p:blipFill>
        <p:spPr bwMode="auto">
          <a:xfrm>
            <a:off x="6781800" y="4038600"/>
            <a:ext cx="990600" cy="635701"/>
          </a:xfrm>
          <a:prstGeom prst="rect">
            <a:avLst/>
          </a:prstGeom>
          <a:noFill/>
        </p:spPr>
      </p:pic>
      <p:grpSp>
        <p:nvGrpSpPr>
          <p:cNvPr id="50" name="Group 49"/>
          <p:cNvGrpSpPr>
            <a:grpSpLocks/>
          </p:cNvGrpSpPr>
          <p:nvPr/>
        </p:nvGrpSpPr>
        <p:grpSpPr>
          <a:xfrm>
            <a:off x="3657600" y="5943600"/>
            <a:ext cx="1981200" cy="360000"/>
            <a:chOff x="914400" y="2590800"/>
            <a:chExt cx="1981200" cy="381000"/>
          </a:xfrm>
        </p:grpSpPr>
        <p:sp>
          <p:nvSpPr>
            <p:cNvPr id="51" name="Round Diagonal Corner Rectangle 50"/>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Oval 51"/>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53" name="Rectangle 52"/>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54" name="Picture 2" descr="http://www.datameer.com/images/product/index_help/logo-elephant2.png"/>
          <p:cNvPicPr>
            <a:picLocks noChangeAspect="1" noChangeArrowheads="1"/>
          </p:cNvPicPr>
          <p:nvPr/>
        </p:nvPicPr>
        <p:blipFill>
          <a:blip r:embed="rId5"/>
          <a:stretch>
            <a:fillRect/>
          </a:stretch>
        </p:blipFill>
        <p:spPr bwMode="auto">
          <a:xfrm>
            <a:off x="3962400" y="5334001"/>
            <a:ext cx="1295400" cy="477480"/>
          </a:xfrm>
          <a:prstGeom prst="rect">
            <a:avLst/>
          </a:prstGeom>
          <a:noFill/>
        </p:spPr>
      </p:pic>
      <p:sp>
        <p:nvSpPr>
          <p:cNvPr id="55" name="Title 1"/>
          <p:cNvSpPr txBox="1">
            <a:spLocks/>
          </p:cNvSpPr>
          <p:nvPr/>
        </p:nvSpPr>
        <p:spPr>
          <a:xfrm>
            <a:off x="2209800" y="5867400"/>
            <a:ext cx="1143000" cy="515112"/>
          </a:xfrm>
          <a:prstGeom prst="rect">
            <a:avLst/>
          </a:prstGeom>
        </p:spPr>
        <p:txBody>
          <a:bodyPr vert="horz" lIns="0" rIns="0" bIns="0" anchor="b">
            <a:normAutofit fontScale="7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 </a:t>
            </a:r>
            <a:r>
              <a:rPr lang="en-US" sz="2900" b="1" dirty="0" smtClean="0">
                <a:solidFill>
                  <a:schemeClr val="tx2"/>
                </a:solidFill>
                <a:latin typeface="+mj-lt"/>
                <a:ea typeface="+mj-ea"/>
                <a:cs typeface="+mj-cs"/>
              </a:rPr>
              <a:t>Master</a:t>
            </a:r>
            <a:endParaRPr kumimoji="0" lang="ru-RU" sz="2900" b="1" i="0" u="none" strike="noStrike" kern="1200" cap="none" spc="0" normalizeH="0" baseline="0" noProof="0" dirty="0">
              <a:ln>
                <a:noFill/>
              </a:ln>
              <a:solidFill>
                <a:schemeClr val="tx2"/>
              </a:solidFill>
              <a:effectLst/>
              <a:uLnTx/>
              <a:uFillTx/>
              <a:latin typeface="+mj-lt"/>
              <a:ea typeface="+mj-ea"/>
              <a:cs typeface="+mj-cs"/>
            </a:endParaRPr>
          </a:p>
        </p:txBody>
      </p:sp>
      <p:sp>
        <p:nvSpPr>
          <p:cNvPr id="56" name="Title 1"/>
          <p:cNvSpPr txBox="1">
            <a:spLocks/>
          </p:cNvSpPr>
          <p:nvPr/>
        </p:nvSpPr>
        <p:spPr>
          <a:xfrm>
            <a:off x="2971800" y="1828800"/>
            <a:ext cx="1143000" cy="515112"/>
          </a:xfrm>
          <a:prstGeom prst="rect">
            <a:avLst/>
          </a:prstGeom>
        </p:spPr>
        <p:txBody>
          <a:bodyPr vert="horz" lIns="0" rIns="0" bIns="0" anchor="b">
            <a:normAutofit fontScale="7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 </a:t>
            </a:r>
            <a:r>
              <a:rPr lang="en-US" sz="2900" b="1" dirty="0" smtClean="0">
                <a:solidFill>
                  <a:schemeClr val="tx2"/>
                </a:solidFill>
                <a:latin typeface="+mj-lt"/>
                <a:ea typeface="+mj-ea"/>
                <a:cs typeface="+mj-cs"/>
              </a:rPr>
              <a:t>S l a v e s</a:t>
            </a:r>
            <a:endParaRPr kumimoji="0" lang="ru-RU" sz="2900" b="1" i="0" u="none" strike="noStrike" kern="1200" cap="none" spc="0" normalizeH="0" baseline="0" noProof="0" dirty="0">
              <a:ln>
                <a:noFill/>
              </a:ln>
              <a:solidFill>
                <a:schemeClr val="tx2"/>
              </a:solidFill>
              <a:effectLst/>
              <a:uLnTx/>
              <a:uFillTx/>
              <a:latin typeface="+mj-lt"/>
              <a:ea typeface="+mj-ea"/>
              <a:cs typeface="+mj-cs"/>
            </a:endParaRPr>
          </a:p>
        </p:txBody>
      </p:sp>
      <p:cxnSp>
        <p:nvCxnSpPr>
          <p:cNvPr id="58" name="Straight Arrow Connector 57"/>
          <p:cNvCxnSpPr/>
          <p:nvPr/>
        </p:nvCxnSpPr>
        <p:spPr>
          <a:xfrm rot="16200000" flipV="1">
            <a:off x="2171700" y="3543300"/>
            <a:ext cx="2590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V="1">
            <a:off x="2514600" y="4191000"/>
            <a:ext cx="1676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2667000" y="4953000"/>
            <a:ext cx="914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419600" y="3657600"/>
            <a:ext cx="2667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5400000" flipH="1" flipV="1">
            <a:off x="4953000" y="4191000"/>
            <a:ext cx="1828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5486400" y="4953000"/>
            <a:ext cx="914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a:grpSpLocks/>
          </p:cNvGrpSpPr>
          <p:nvPr/>
        </p:nvGrpSpPr>
        <p:grpSpPr>
          <a:xfrm>
            <a:off x="914400" y="3505200"/>
            <a:ext cx="1981200" cy="360000"/>
            <a:chOff x="914400" y="2590800"/>
            <a:chExt cx="1981200" cy="381000"/>
          </a:xfrm>
        </p:grpSpPr>
        <p:sp>
          <p:nvSpPr>
            <p:cNvPr id="71" name="Round Diagonal Corner Rectangle 70"/>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Oval 71"/>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73" name="Rectangle 72"/>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61" name="Arc 60"/>
          <p:cNvSpPr/>
          <p:nvPr/>
        </p:nvSpPr>
        <p:spPr>
          <a:xfrm>
            <a:off x="6781800" y="2667000"/>
            <a:ext cx="76200" cy="762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66" name="Arc 65"/>
          <p:cNvSpPr/>
          <p:nvPr/>
        </p:nvSpPr>
        <p:spPr>
          <a:xfrm>
            <a:off x="6629400" y="2667000"/>
            <a:ext cx="45719" cy="762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pic>
        <p:nvPicPr>
          <p:cNvPr id="4098" name="Picture 2" descr="https://pbs.twimg.com/profile_images/452545386645700608/c5yT-EUN_400x400.png"/>
          <p:cNvPicPr>
            <a:picLocks noChangeAspect="1" noChangeArrowheads="1"/>
          </p:cNvPicPr>
          <p:nvPr/>
        </p:nvPicPr>
        <p:blipFill>
          <a:blip r:embed="rId6" cstate="print"/>
          <a:srcRect/>
          <a:stretch>
            <a:fillRect/>
          </a:stretch>
        </p:blipFill>
        <p:spPr bwMode="auto">
          <a:xfrm>
            <a:off x="2438400" y="2057400"/>
            <a:ext cx="381000" cy="381000"/>
          </a:xfrm>
          <a:prstGeom prst="rect">
            <a:avLst/>
          </a:prstGeom>
          <a:noFill/>
        </p:spPr>
      </p:pic>
      <p:pic>
        <p:nvPicPr>
          <p:cNvPr id="67" name="Picture 2" descr="https://pbs.twimg.com/profile_images/452545386645700608/c5yT-EUN_400x400.png"/>
          <p:cNvPicPr>
            <a:picLocks noChangeAspect="1" noChangeArrowheads="1"/>
          </p:cNvPicPr>
          <p:nvPr/>
        </p:nvPicPr>
        <p:blipFill>
          <a:blip r:embed="rId6" cstate="print"/>
          <a:srcRect/>
          <a:stretch>
            <a:fillRect/>
          </a:stretch>
        </p:blipFill>
        <p:spPr bwMode="auto">
          <a:xfrm>
            <a:off x="5181600" y="2133600"/>
            <a:ext cx="381000" cy="381000"/>
          </a:xfrm>
          <a:prstGeom prst="rect">
            <a:avLst/>
          </a:prstGeom>
          <a:noFill/>
        </p:spPr>
      </p:pic>
      <p:pic>
        <p:nvPicPr>
          <p:cNvPr id="68" name="Picture 2" descr="https://pbs.twimg.com/profile_images/452545386645700608/c5yT-EUN_400x400.png"/>
          <p:cNvPicPr>
            <a:picLocks noChangeAspect="1" noChangeArrowheads="1"/>
          </p:cNvPicPr>
          <p:nvPr/>
        </p:nvPicPr>
        <p:blipFill>
          <a:blip r:embed="rId6" cstate="print"/>
          <a:srcRect/>
          <a:stretch>
            <a:fillRect/>
          </a:stretch>
        </p:blipFill>
        <p:spPr bwMode="auto">
          <a:xfrm>
            <a:off x="7848600" y="2057400"/>
            <a:ext cx="381000" cy="381000"/>
          </a:xfrm>
          <a:prstGeom prst="rect">
            <a:avLst/>
          </a:prstGeom>
          <a:noFill/>
        </p:spPr>
      </p:pic>
      <p:pic>
        <p:nvPicPr>
          <p:cNvPr id="74" name="Picture 2" descr="https://pbs.twimg.com/profile_images/452545386645700608/c5yT-EUN_400x400.png"/>
          <p:cNvPicPr>
            <a:picLocks noChangeAspect="1" noChangeArrowheads="1"/>
          </p:cNvPicPr>
          <p:nvPr/>
        </p:nvPicPr>
        <p:blipFill>
          <a:blip r:embed="rId6" cstate="print"/>
          <a:srcRect/>
          <a:stretch>
            <a:fillRect/>
          </a:stretch>
        </p:blipFill>
        <p:spPr bwMode="auto">
          <a:xfrm>
            <a:off x="2514600" y="3048000"/>
            <a:ext cx="381000" cy="381000"/>
          </a:xfrm>
          <a:prstGeom prst="rect">
            <a:avLst/>
          </a:prstGeom>
          <a:noFill/>
        </p:spPr>
      </p:pic>
      <p:pic>
        <p:nvPicPr>
          <p:cNvPr id="75" name="Picture 2" descr="https://pbs.twimg.com/profile_images/452545386645700608/c5yT-EUN_400x400.png"/>
          <p:cNvPicPr>
            <a:picLocks noChangeAspect="1" noChangeArrowheads="1"/>
          </p:cNvPicPr>
          <p:nvPr/>
        </p:nvPicPr>
        <p:blipFill>
          <a:blip r:embed="rId6" cstate="print"/>
          <a:srcRect/>
          <a:stretch>
            <a:fillRect/>
          </a:stretch>
        </p:blipFill>
        <p:spPr bwMode="auto">
          <a:xfrm>
            <a:off x="5181600" y="3124200"/>
            <a:ext cx="381000" cy="381000"/>
          </a:xfrm>
          <a:prstGeom prst="rect">
            <a:avLst/>
          </a:prstGeom>
          <a:noFill/>
        </p:spPr>
      </p:pic>
      <p:pic>
        <p:nvPicPr>
          <p:cNvPr id="76" name="Picture 2" descr="https://pbs.twimg.com/profile_images/452545386645700608/c5yT-EUN_400x400.png"/>
          <p:cNvPicPr>
            <a:picLocks noChangeAspect="1" noChangeArrowheads="1"/>
          </p:cNvPicPr>
          <p:nvPr/>
        </p:nvPicPr>
        <p:blipFill>
          <a:blip r:embed="rId6" cstate="print"/>
          <a:srcRect/>
          <a:stretch>
            <a:fillRect/>
          </a:stretch>
        </p:blipFill>
        <p:spPr bwMode="auto">
          <a:xfrm>
            <a:off x="7848600" y="3048000"/>
            <a:ext cx="381000" cy="381000"/>
          </a:xfrm>
          <a:prstGeom prst="rect">
            <a:avLst/>
          </a:prstGeom>
          <a:noFill/>
        </p:spPr>
      </p:pic>
      <p:pic>
        <p:nvPicPr>
          <p:cNvPr id="77" name="Picture 2" descr="https://pbs.twimg.com/profile_images/452545386645700608/c5yT-EUN_400x400.png"/>
          <p:cNvPicPr>
            <a:picLocks noChangeAspect="1" noChangeArrowheads="1"/>
          </p:cNvPicPr>
          <p:nvPr/>
        </p:nvPicPr>
        <p:blipFill>
          <a:blip r:embed="rId6" cstate="print"/>
          <a:srcRect/>
          <a:stretch>
            <a:fillRect/>
          </a:stretch>
        </p:blipFill>
        <p:spPr bwMode="auto">
          <a:xfrm>
            <a:off x="2514600" y="4114800"/>
            <a:ext cx="381000" cy="381000"/>
          </a:xfrm>
          <a:prstGeom prst="rect">
            <a:avLst/>
          </a:prstGeom>
          <a:noFill/>
        </p:spPr>
      </p:pic>
      <p:pic>
        <p:nvPicPr>
          <p:cNvPr id="78" name="Picture 2" descr="https://pbs.twimg.com/profile_images/452545386645700608/c5yT-EUN_400x400.png"/>
          <p:cNvPicPr>
            <a:picLocks noChangeAspect="1" noChangeArrowheads="1"/>
          </p:cNvPicPr>
          <p:nvPr/>
        </p:nvPicPr>
        <p:blipFill>
          <a:blip r:embed="rId6" cstate="print"/>
          <a:srcRect/>
          <a:stretch>
            <a:fillRect/>
          </a:stretch>
        </p:blipFill>
        <p:spPr bwMode="auto">
          <a:xfrm>
            <a:off x="5181600" y="4191000"/>
            <a:ext cx="381000" cy="381000"/>
          </a:xfrm>
          <a:prstGeom prst="rect">
            <a:avLst/>
          </a:prstGeom>
          <a:noFill/>
        </p:spPr>
      </p:pic>
      <p:pic>
        <p:nvPicPr>
          <p:cNvPr id="79" name="Picture 2" descr="https://pbs.twimg.com/profile_images/452545386645700608/c5yT-EUN_400x400.png"/>
          <p:cNvPicPr>
            <a:picLocks noChangeAspect="1" noChangeArrowheads="1"/>
          </p:cNvPicPr>
          <p:nvPr/>
        </p:nvPicPr>
        <p:blipFill>
          <a:blip r:embed="rId6" cstate="print"/>
          <a:srcRect/>
          <a:stretch>
            <a:fillRect/>
          </a:stretch>
        </p:blipFill>
        <p:spPr bwMode="auto">
          <a:xfrm>
            <a:off x="7848600" y="4114800"/>
            <a:ext cx="381000" cy="381000"/>
          </a:xfrm>
          <a:prstGeom prst="rect">
            <a:avLst/>
          </a:prstGeom>
          <a:noFill/>
        </p:spPr>
      </p:pic>
      <p:sp>
        <p:nvSpPr>
          <p:cNvPr id="80" name="TextBox 79"/>
          <p:cNvSpPr txBox="1"/>
          <p:nvPr/>
        </p:nvSpPr>
        <p:spPr>
          <a:xfrm>
            <a:off x="685800" y="5257800"/>
            <a:ext cx="2819400" cy="369332"/>
          </a:xfrm>
          <a:prstGeom prst="rect">
            <a:avLst/>
          </a:prstGeom>
          <a:noFill/>
        </p:spPr>
        <p:txBody>
          <a:bodyPr wrap="square" rtlCol="0">
            <a:spAutoFit/>
          </a:bodyPr>
          <a:lstStyle/>
          <a:p>
            <a:r>
              <a:rPr lang="en-US" dirty="0" smtClean="0"/>
              <a:t>Operating system - DCOS</a:t>
            </a:r>
            <a:endParaRPr lang="ru-RU" dirty="0"/>
          </a:p>
        </p:txBody>
      </p:sp>
      <p:sp>
        <p:nvSpPr>
          <p:cNvPr id="81" name="TextBox 80"/>
          <p:cNvSpPr txBox="1"/>
          <p:nvPr/>
        </p:nvSpPr>
        <p:spPr>
          <a:xfrm>
            <a:off x="5715000" y="5257800"/>
            <a:ext cx="3200400" cy="369332"/>
          </a:xfrm>
          <a:prstGeom prst="rect">
            <a:avLst/>
          </a:prstGeom>
          <a:noFill/>
        </p:spPr>
        <p:txBody>
          <a:bodyPr wrap="square" rtlCol="0">
            <a:spAutoFit/>
          </a:bodyPr>
          <a:lstStyle/>
          <a:p>
            <a:r>
              <a:rPr lang="ka-GE" dirty="0" smtClean="0"/>
              <a:t>ოპერაციული სისტემა</a:t>
            </a:r>
            <a:r>
              <a:rPr lang="en-US" dirty="0" smtClean="0"/>
              <a:t>-DCOS</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apache-mesos-22-638.jpg"/>
          <p:cNvPicPr>
            <a:picLocks noGrp="1" noChangeAspect="1"/>
          </p:cNvPicPr>
          <p:nvPr>
            <p:ph idx="1"/>
          </p:nvPr>
        </p:nvPicPr>
        <p:blipFill>
          <a:blip r:embed="rId2"/>
          <a:stretch>
            <a:fillRect/>
          </a:stretch>
        </p:blipFill>
        <p:spPr>
          <a:xfrm>
            <a:off x="381000" y="263476"/>
            <a:ext cx="8305799" cy="6235858"/>
          </a:xfrm>
        </p:spPr>
      </p:pic>
      <p:sp>
        <p:nvSpPr>
          <p:cNvPr id="3" name="TextBox 2"/>
          <p:cNvSpPr txBox="1"/>
          <p:nvPr/>
        </p:nvSpPr>
        <p:spPr>
          <a:xfrm>
            <a:off x="1143000" y="1752600"/>
            <a:ext cx="1600200" cy="381000"/>
          </a:xfrm>
          <a:prstGeom prst="rect">
            <a:avLst/>
          </a:prstGeom>
          <a:noFill/>
        </p:spPr>
        <p:txBody>
          <a:bodyPr wrap="square" rtlCol="0">
            <a:spAutoFit/>
          </a:bodyPr>
          <a:lstStyle/>
          <a:p>
            <a:r>
              <a:rPr lang="ka-GE" b="1" dirty="0" smtClean="0"/>
              <a:t>დატაცენტრი</a:t>
            </a:r>
            <a:endParaRPr lang="ru-RU" b="1" dirty="0"/>
          </a:p>
        </p:txBody>
      </p:sp>
      <p:sp>
        <p:nvSpPr>
          <p:cNvPr id="5" name="TextBox 4"/>
          <p:cNvSpPr txBox="1"/>
          <p:nvPr/>
        </p:nvSpPr>
        <p:spPr>
          <a:xfrm>
            <a:off x="3200400" y="1764268"/>
            <a:ext cx="2743200" cy="369332"/>
          </a:xfrm>
          <a:prstGeom prst="rect">
            <a:avLst/>
          </a:prstGeom>
          <a:noFill/>
        </p:spPr>
        <p:txBody>
          <a:bodyPr wrap="square" rtlCol="0">
            <a:spAutoFit/>
          </a:bodyPr>
          <a:lstStyle/>
          <a:p>
            <a:r>
              <a:rPr lang="ka-GE" b="1" dirty="0" smtClean="0"/>
              <a:t>ვირტუალური მანქანები</a:t>
            </a:r>
            <a:endParaRPr lang="ru-RU" b="1" dirty="0"/>
          </a:p>
        </p:txBody>
      </p:sp>
      <p:sp>
        <p:nvSpPr>
          <p:cNvPr id="6" name="TextBox 5"/>
          <p:cNvSpPr txBox="1"/>
          <p:nvPr/>
        </p:nvSpPr>
        <p:spPr>
          <a:xfrm>
            <a:off x="6553200" y="1752600"/>
            <a:ext cx="1600200" cy="369332"/>
          </a:xfrm>
          <a:prstGeom prst="rect">
            <a:avLst/>
          </a:prstGeom>
          <a:noFill/>
        </p:spPr>
        <p:txBody>
          <a:bodyPr wrap="square" rtlCol="0">
            <a:spAutoFit/>
          </a:bodyPr>
          <a:lstStyle/>
          <a:p>
            <a:r>
              <a:rPr lang="ka-GE" b="1" dirty="0" smtClean="0"/>
              <a:t>ო.ს.  მეზოსი</a:t>
            </a:r>
            <a:endParaRPr lang="ru-RU" b="1" dirty="0"/>
          </a:p>
        </p:txBody>
      </p:sp>
      <p:sp>
        <p:nvSpPr>
          <p:cNvPr id="7" name="TextBox 6"/>
          <p:cNvSpPr txBox="1"/>
          <p:nvPr/>
        </p:nvSpPr>
        <p:spPr>
          <a:xfrm>
            <a:off x="4800600" y="457200"/>
            <a:ext cx="4191000" cy="461665"/>
          </a:xfrm>
          <a:prstGeom prst="rect">
            <a:avLst/>
          </a:prstGeom>
          <a:noFill/>
        </p:spPr>
        <p:txBody>
          <a:bodyPr wrap="square" rtlCol="0">
            <a:spAutoFit/>
          </a:bodyPr>
          <a:lstStyle/>
          <a:p>
            <a:r>
              <a:rPr lang="ka-GE" sz="2400" b="1" dirty="0" smtClean="0">
                <a:solidFill>
                  <a:schemeClr val="tx2">
                    <a:lumMod val="75000"/>
                  </a:schemeClr>
                </a:solidFill>
              </a:rPr>
              <a:t>კომუტერების განვითარება</a:t>
            </a:r>
            <a:endParaRPr lang="ru-RU" sz="2400" b="1" dirty="0">
              <a:solidFill>
                <a:schemeClr val="tx2">
                  <a:lumMod val="75000"/>
                </a:schemeClr>
              </a:solidFill>
            </a:endParaRPr>
          </a:p>
        </p:txBody>
      </p:sp>
      <p:sp>
        <p:nvSpPr>
          <p:cNvPr id="8" name="TextBox 7"/>
          <p:cNvSpPr txBox="1"/>
          <p:nvPr/>
        </p:nvSpPr>
        <p:spPr>
          <a:xfrm>
            <a:off x="3886200" y="5029200"/>
            <a:ext cx="2895600" cy="369332"/>
          </a:xfrm>
          <a:prstGeom prst="rect">
            <a:avLst/>
          </a:prstGeom>
          <a:noFill/>
        </p:spPr>
        <p:txBody>
          <a:bodyPr wrap="square" rtlCol="0">
            <a:spAutoFit/>
          </a:bodyPr>
          <a:lstStyle/>
          <a:p>
            <a:r>
              <a:rPr lang="ka-GE" b="1" dirty="0" smtClean="0">
                <a:solidFill>
                  <a:schemeClr val="bg1">
                    <a:lumMod val="50000"/>
                  </a:schemeClr>
                </a:solidFill>
              </a:rPr>
              <a:t>სახსრების განაწილება</a:t>
            </a:r>
            <a:endParaRPr lang="ru-RU" b="1" dirty="0">
              <a:solidFill>
                <a:schemeClr val="bg1">
                  <a:lumMod val="50000"/>
                </a:schemeClr>
              </a:solidFill>
            </a:endParaRPr>
          </a:p>
        </p:txBody>
      </p:sp>
      <p:sp>
        <p:nvSpPr>
          <p:cNvPr id="9" name="TextBox 8"/>
          <p:cNvSpPr txBox="1"/>
          <p:nvPr/>
        </p:nvSpPr>
        <p:spPr>
          <a:xfrm>
            <a:off x="3962400" y="5410200"/>
            <a:ext cx="2895600" cy="369332"/>
          </a:xfrm>
          <a:prstGeom prst="rect">
            <a:avLst/>
          </a:prstGeom>
          <a:noFill/>
        </p:spPr>
        <p:txBody>
          <a:bodyPr wrap="square" rtlCol="0">
            <a:spAutoFit/>
          </a:bodyPr>
          <a:lstStyle/>
          <a:p>
            <a:r>
              <a:rPr lang="ka-GE" b="1" dirty="0" smtClean="0">
                <a:solidFill>
                  <a:schemeClr val="bg1">
                    <a:lumMod val="50000"/>
                  </a:schemeClr>
                </a:solidFill>
              </a:rPr>
              <a:t>ნაკლებ შეცდობიანი</a:t>
            </a:r>
            <a:endParaRPr lang="ru-RU" b="1" dirty="0">
              <a:solidFill>
                <a:schemeClr val="bg1">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portal_logo.jpg"/>
          <p:cNvPicPr>
            <a:picLocks noChangeAspect="1"/>
          </p:cNvPicPr>
          <p:nvPr/>
        </p:nvPicPr>
        <p:blipFill>
          <a:blip r:embed="rId2" cstate="print"/>
          <a:stretch>
            <a:fillRect/>
          </a:stretch>
        </p:blipFill>
        <p:spPr>
          <a:xfrm>
            <a:off x="228600" y="4343400"/>
            <a:ext cx="2196105" cy="271463"/>
          </a:xfrm>
          <a:prstGeom prst="rect">
            <a:avLst/>
          </a:prstGeom>
        </p:spPr>
      </p:pic>
      <p:pic>
        <p:nvPicPr>
          <p:cNvPr id="20" name="Picture 2" descr="http://www.datameer.com/images/product/index_help/logo-elephant2.png"/>
          <p:cNvPicPr>
            <a:picLocks noChangeAspect="1" noChangeArrowheads="1"/>
          </p:cNvPicPr>
          <p:nvPr/>
        </p:nvPicPr>
        <p:blipFill>
          <a:blip r:embed="rId3" cstate="print"/>
          <a:srcRect/>
          <a:stretch>
            <a:fillRect/>
          </a:stretch>
        </p:blipFill>
        <p:spPr bwMode="auto">
          <a:xfrm>
            <a:off x="1676400" y="5638800"/>
            <a:ext cx="772935" cy="533400"/>
          </a:xfrm>
          <a:prstGeom prst="rect">
            <a:avLst/>
          </a:prstGeom>
          <a:noFill/>
        </p:spPr>
      </p:pic>
      <p:grpSp>
        <p:nvGrpSpPr>
          <p:cNvPr id="4" name="Group 3"/>
          <p:cNvGrpSpPr>
            <a:grpSpLocks/>
          </p:cNvGrpSpPr>
          <p:nvPr/>
        </p:nvGrpSpPr>
        <p:grpSpPr>
          <a:xfrm>
            <a:off x="1371600" y="4872894"/>
            <a:ext cx="2438400" cy="685801"/>
            <a:chOff x="914400" y="2590800"/>
            <a:chExt cx="1981200" cy="381000"/>
          </a:xfrm>
        </p:grpSpPr>
        <p:sp>
          <p:nvSpPr>
            <p:cNvPr id="5" name="Round Diagonal Corner Rectangle 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Oval 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7" name="Rectangle 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8" name="Picture 2" descr="http://www.datameer.com/images/product/index_help/logo-elephant2.png"/>
          <p:cNvPicPr>
            <a:picLocks noChangeAspect="1" noChangeArrowheads="1"/>
          </p:cNvPicPr>
          <p:nvPr/>
        </p:nvPicPr>
        <p:blipFill>
          <a:blip r:embed="rId4"/>
          <a:stretch>
            <a:fillRect/>
          </a:stretch>
        </p:blipFill>
        <p:spPr bwMode="auto">
          <a:xfrm>
            <a:off x="1676400" y="4038600"/>
            <a:ext cx="1905000" cy="702176"/>
          </a:xfrm>
          <a:prstGeom prst="rect">
            <a:avLst/>
          </a:prstGeom>
          <a:noFill/>
        </p:spPr>
      </p:pic>
      <p:sp>
        <p:nvSpPr>
          <p:cNvPr id="9" name="TextBox 8"/>
          <p:cNvSpPr txBox="1"/>
          <p:nvPr/>
        </p:nvSpPr>
        <p:spPr>
          <a:xfrm>
            <a:off x="5029200" y="228600"/>
            <a:ext cx="3200400" cy="707886"/>
          </a:xfrm>
          <a:prstGeom prst="rect">
            <a:avLst/>
          </a:prstGeom>
          <a:solidFill>
            <a:schemeClr val="accent6">
              <a:lumMod val="75000"/>
            </a:schemeClr>
          </a:solidFill>
          <a:ln>
            <a:solidFill>
              <a:schemeClr val="bg1"/>
            </a:solidFill>
          </a:ln>
        </p:spPr>
        <p:txBody>
          <a:bodyPr wrap="square" rtlCol="0">
            <a:spAutoFit/>
          </a:bodyPr>
          <a:lstStyle/>
          <a:p>
            <a:pPr algn="ctr"/>
            <a:r>
              <a:rPr lang="en-US" sz="4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kernel</a:t>
            </a:r>
            <a:endParaRPr lang="ru-RU" sz="40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
        <p:nvSpPr>
          <p:cNvPr id="10" name="TextBox 9"/>
          <p:cNvSpPr txBox="1"/>
          <p:nvPr/>
        </p:nvSpPr>
        <p:spPr>
          <a:xfrm>
            <a:off x="5029200" y="1066800"/>
            <a:ext cx="3200400" cy="707886"/>
          </a:xfrm>
          <a:prstGeom prst="rect">
            <a:avLst/>
          </a:prstGeom>
          <a:solidFill>
            <a:schemeClr val="accent6">
              <a:lumMod val="75000"/>
            </a:schemeClr>
          </a:solidFill>
          <a:ln>
            <a:solidFill>
              <a:schemeClr val="bg1"/>
            </a:solidFill>
          </a:ln>
        </p:spPr>
        <p:txBody>
          <a:bodyPr wrap="square" rtlCol="0">
            <a:spAutoFit/>
          </a:bodyPr>
          <a:lstStyle/>
          <a:p>
            <a:pPr algn="ctr"/>
            <a:r>
              <a:rPr lang="en-US" sz="4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resources</a:t>
            </a:r>
            <a:endParaRPr lang="ru-RU" sz="40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
        <p:nvSpPr>
          <p:cNvPr id="11" name="TextBox 10"/>
          <p:cNvSpPr txBox="1"/>
          <p:nvPr/>
        </p:nvSpPr>
        <p:spPr>
          <a:xfrm>
            <a:off x="5029200" y="1905000"/>
            <a:ext cx="3200400" cy="707886"/>
          </a:xfrm>
          <a:prstGeom prst="rect">
            <a:avLst/>
          </a:prstGeom>
          <a:solidFill>
            <a:schemeClr val="accent6">
              <a:lumMod val="75000"/>
            </a:schemeClr>
          </a:solidFill>
          <a:ln>
            <a:solidFill>
              <a:schemeClr val="bg1"/>
            </a:solidFill>
          </a:ln>
        </p:spPr>
        <p:txBody>
          <a:bodyPr wrap="square" rtlCol="0">
            <a:spAutoFit/>
          </a:bodyPr>
          <a:lstStyle/>
          <a:p>
            <a:pPr algn="ctr"/>
            <a:r>
              <a:rPr lang="en-US" sz="4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file system</a:t>
            </a:r>
            <a:endParaRPr lang="ru-RU" sz="40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
        <p:nvSpPr>
          <p:cNvPr id="12" name="TextBox 11"/>
          <p:cNvSpPr txBox="1"/>
          <p:nvPr/>
        </p:nvSpPr>
        <p:spPr>
          <a:xfrm>
            <a:off x="5029200" y="2743200"/>
            <a:ext cx="3200400" cy="707886"/>
          </a:xfrm>
          <a:prstGeom prst="rect">
            <a:avLst/>
          </a:prstGeom>
          <a:solidFill>
            <a:schemeClr val="accent6">
              <a:lumMod val="75000"/>
            </a:schemeClr>
          </a:solidFill>
          <a:ln>
            <a:solidFill>
              <a:schemeClr val="bg1"/>
            </a:solidFill>
          </a:ln>
        </p:spPr>
        <p:txBody>
          <a:bodyPr wrap="square" rtlCol="0">
            <a:spAutoFit/>
          </a:bodyPr>
          <a:lstStyle/>
          <a:p>
            <a:pPr algn="ctr"/>
            <a:r>
              <a:rPr lang="en-US" sz="4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applications</a:t>
            </a:r>
            <a:endParaRPr lang="ru-RU" sz="40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pic>
        <p:nvPicPr>
          <p:cNvPr id="15" name="Content Placeholder 68" descr="kafka-logo-wide-685x369.png"/>
          <p:cNvPicPr>
            <a:picLocks noGrp="1" noChangeAspect="1"/>
          </p:cNvPicPr>
          <p:nvPr>
            <p:ph idx="1"/>
          </p:nvPr>
        </p:nvPicPr>
        <p:blipFill>
          <a:blip r:embed="rId5" cstate="print"/>
          <a:stretch>
            <a:fillRect/>
          </a:stretch>
        </p:blipFill>
        <p:spPr>
          <a:xfrm>
            <a:off x="381000" y="5638800"/>
            <a:ext cx="1295400" cy="697814"/>
          </a:xfrm>
          <a:prstGeom prst="rect">
            <a:avLst/>
          </a:prstGeom>
        </p:spPr>
      </p:pic>
      <p:sp>
        <p:nvSpPr>
          <p:cNvPr id="16" name="TextBox 15"/>
          <p:cNvSpPr txBox="1"/>
          <p:nvPr/>
        </p:nvSpPr>
        <p:spPr>
          <a:xfrm>
            <a:off x="2057400" y="5791200"/>
            <a:ext cx="1219200" cy="461665"/>
          </a:xfrm>
          <a:prstGeom prst="rect">
            <a:avLst/>
          </a:prstGeom>
          <a:noFill/>
        </p:spPr>
        <p:txBody>
          <a:bodyPr wrap="square" rtlCol="0">
            <a:spAutoFit/>
          </a:bodyPr>
          <a:lstStyle/>
          <a:p>
            <a:r>
              <a:rPr lang="en-US" sz="2400" b="1" dirty="0" smtClean="0"/>
              <a:t>HDFS</a:t>
            </a:r>
            <a:endParaRPr lang="ru-RU" sz="2400" b="1" dirty="0"/>
          </a:p>
        </p:txBody>
      </p:sp>
      <p:pic>
        <p:nvPicPr>
          <p:cNvPr id="17" name="Picture 16" descr="zookeeper.jpg"/>
          <p:cNvPicPr>
            <a:picLocks noChangeAspect="1"/>
          </p:cNvPicPr>
          <p:nvPr/>
        </p:nvPicPr>
        <p:blipFill>
          <a:blip r:embed="rId6"/>
          <a:stretch>
            <a:fillRect/>
          </a:stretch>
        </p:blipFill>
        <p:spPr>
          <a:xfrm>
            <a:off x="3048000" y="5667375"/>
            <a:ext cx="838199" cy="828261"/>
          </a:xfrm>
          <a:prstGeom prst="rect">
            <a:avLst/>
          </a:prstGeom>
        </p:spPr>
      </p:pic>
      <p:sp>
        <p:nvSpPr>
          <p:cNvPr id="18" name="TextBox 17"/>
          <p:cNvSpPr txBox="1"/>
          <p:nvPr/>
        </p:nvSpPr>
        <p:spPr>
          <a:xfrm>
            <a:off x="3581400" y="5791200"/>
            <a:ext cx="1453283" cy="400110"/>
          </a:xfrm>
          <a:prstGeom prst="rect">
            <a:avLst/>
          </a:prstGeom>
          <a:noFill/>
        </p:spPr>
        <p:txBody>
          <a:bodyPr wrap="none" rtlCol="0">
            <a:spAutoFit/>
          </a:bodyPr>
          <a:lstStyle/>
          <a:p>
            <a:r>
              <a:rPr lang="en-US" sz="2000" b="1" dirty="0" smtClean="0"/>
              <a:t>zookeeper</a:t>
            </a:r>
            <a:endParaRPr lang="ru-RU" sz="2000" b="1" dirty="0"/>
          </a:p>
        </p:txBody>
      </p:sp>
      <p:sp>
        <p:nvSpPr>
          <p:cNvPr id="21" name="Content Placeholder 3"/>
          <p:cNvSpPr txBox="1">
            <a:spLocks/>
          </p:cNvSpPr>
          <p:nvPr/>
        </p:nvSpPr>
        <p:spPr>
          <a:xfrm>
            <a:off x="304800" y="304800"/>
            <a:ext cx="4495800" cy="3657600"/>
          </a:xfrm>
          <a:prstGeom prst="cloudCallout">
            <a:avLst>
              <a:gd name="adj1" fmla="val 48319"/>
              <a:gd name="adj2" fmla="val 34017"/>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Autofit/>
          </a:bodyPr>
          <a:lstStyle/>
          <a:p>
            <a:pPr marL="640080" marR="0" lvl="1" indent="-246888"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400" b="0" i="0" u="none" strike="noStrike" kern="1200" cap="none" spc="0" normalizeH="0" baseline="0" noProof="0" dirty="0" smtClean="0">
                <a:ln>
                  <a:noFill/>
                </a:ln>
                <a:solidFill>
                  <a:schemeClr val="lt1"/>
                </a:solidFill>
                <a:effectLst/>
                <a:uLnTx/>
                <a:uFillTx/>
                <a:latin typeface="Times New Roman" pitchFamily="18" charset="0"/>
                <a:ea typeface="+mn-ea"/>
                <a:cs typeface="Times New Roman" pitchFamily="18" charset="0"/>
              </a:rPr>
              <a:t>With </a:t>
            </a:r>
            <a:r>
              <a:rPr kumimoji="0" lang="en-US" sz="2400" b="0" i="0" u="none" strike="noStrike" kern="1200" cap="none" spc="0" normalizeH="0" baseline="0" noProof="0" dirty="0" err="1" smtClean="0">
                <a:ln>
                  <a:noFill/>
                </a:ln>
                <a:solidFill>
                  <a:schemeClr val="lt1"/>
                </a:solidFill>
                <a:effectLst/>
                <a:uLnTx/>
                <a:uFillTx/>
                <a:latin typeface="Times New Roman" pitchFamily="18" charset="0"/>
                <a:ea typeface="+mn-ea"/>
                <a:cs typeface="Times New Roman" pitchFamily="18" charset="0"/>
              </a:rPr>
              <a:t>Mesos</a:t>
            </a:r>
            <a:r>
              <a:rPr kumimoji="0" lang="en-US" sz="2400" b="0" i="0" u="none" strike="noStrike" kern="1200" cap="none" spc="0" normalizeH="0" baseline="0" noProof="0" dirty="0" smtClean="0">
                <a:ln>
                  <a:noFill/>
                </a:ln>
                <a:solidFill>
                  <a:schemeClr val="lt1"/>
                </a:solidFill>
                <a:effectLst/>
                <a:uLnTx/>
                <a:uFillTx/>
                <a:latin typeface="Times New Roman" pitchFamily="18" charset="0"/>
                <a:ea typeface="+mn-ea"/>
                <a:cs typeface="Times New Roman" pitchFamily="18" charset="0"/>
              </a:rPr>
              <a:t> we are distributing</a:t>
            </a:r>
            <a:r>
              <a:rPr kumimoji="0" lang="en-US" sz="2400" b="0" i="0" u="none" strike="noStrike" kern="1200" cap="none" spc="0" normalizeH="0" noProof="0" dirty="0" smtClean="0">
                <a:ln>
                  <a:noFill/>
                </a:ln>
                <a:solidFill>
                  <a:schemeClr val="lt1"/>
                </a:solidFill>
                <a:effectLst/>
                <a:uLnTx/>
                <a:uFillTx/>
                <a:latin typeface="Times New Roman" pitchFamily="18" charset="0"/>
                <a:ea typeface="+mn-ea"/>
                <a:cs typeface="Times New Roman" pitchFamily="18" charset="0"/>
              </a:rPr>
              <a:t> between </a:t>
            </a:r>
            <a:r>
              <a:rPr kumimoji="0" lang="en-US" sz="2400" b="0" i="0" u="none" strike="noStrike" kern="1200" cap="none" spc="0" normalizeH="0" noProof="0" dirty="0" err="1" smtClean="0">
                <a:ln>
                  <a:noFill/>
                </a:ln>
                <a:solidFill>
                  <a:schemeClr val="lt1"/>
                </a:solidFill>
                <a:effectLst/>
                <a:uLnTx/>
                <a:uFillTx/>
                <a:latin typeface="Times New Roman" pitchFamily="18" charset="0"/>
                <a:ea typeface="+mn-ea"/>
                <a:cs typeface="Times New Roman" pitchFamily="18" charset="0"/>
              </a:rPr>
              <a:t>clasters</a:t>
            </a:r>
            <a:r>
              <a:rPr kumimoji="0" lang="en-US" sz="2400" b="0" i="0" u="none" strike="noStrike" kern="1200" cap="none" spc="0" normalizeH="0" baseline="0" noProof="0" dirty="0" smtClean="0">
                <a:ln>
                  <a:noFill/>
                </a:ln>
                <a:solidFill>
                  <a:schemeClr val="lt1"/>
                </a:solidFill>
                <a:effectLst/>
                <a:uLnTx/>
                <a:uFillTx/>
                <a:latin typeface="Times New Roman" pitchFamily="18" charset="0"/>
                <a:ea typeface="+mn-ea"/>
                <a:cs typeface="Times New Roman" pitchFamily="18" charset="0"/>
              </a:rPr>
              <a:t> </a:t>
            </a:r>
            <a:endParaRPr kumimoji="0" lang="ka-GE" sz="2400" b="0" i="0" u="none" strike="noStrike" kern="1200" cap="none" spc="0" normalizeH="0" baseline="0" noProof="0" dirty="0" smtClean="0">
              <a:ln>
                <a:noFill/>
              </a:ln>
              <a:solidFill>
                <a:schemeClr val="lt1"/>
              </a:solidFill>
              <a:effectLst/>
              <a:uLnTx/>
              <a:uFillTx/>
              <a:latin typeface="Times New Roman" pitchFamily="18" charset="0"/>
              <a:ea typeface="+mn-ea"/>
              <a:cs typeface="Times New Roman" pitchFamily="18" charset="0"/>
            </a:endParaRPr>
          </a:p>
          <a:p>
            <a:pPr marL="640080" marR="0" lvl="1" indent="-246888"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400" b="0" i="0" u="none" strike="noStrike" kern="1200" cap="none" spc="0" normalizeH="0" baseline="0" noProof="0" dirty="0" smtClean="0">
              <a:ln>
                <a:noFill/>
              </a:ln>
              <a:solidFill>
                <a:schemeClr val="lt1"/>
              </a:solidFill>
              <a:effectLst/>
              <a:uLnTx/>
              <a:uFillTx/>
              <a:latin typeface="Times New Roman" pitchFamily="18" charset="0"/>
              <a:ea typeface="+mn-ea"/>
              <a:cs typeface="Times New Roman" pitchFamily="18" charset="0"/>
            </a:endParaRPr>
          </a:p>
          <a:p>
            <a:pPr marL="640080" marR="0" lvl="1" indent="-246888"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lang="ka-GE" sz="2400" dirty="0" smtClean="0">
                <a:latin typeface="Times New Roman" pitchFamily="18" charset="0"/>
                <a:cs typeface="Times New Roman" pitchFamily="18" charset="0"/>
              </a:rPr>
              <a:t>ვანაწილებთ კლასტერების </a:t>
            </a:r>
            <a:r>
              <a:rPr lang="en-US" sz="2400" dirty="0" smtClean="0">
                <a:latin typeface="Times New Roman" pitchFamily="18" charset="0"/>
                <a:cs typeface="Times New Roman" pitchFamily="18" charset="0"/>
              </a:rPr>
              <a:t> </a:t>
            </a:r>
            <a:r>
              <a:rPr lang="ka-GE" sz="2400" dirty="0" smtClean="0">
                <a:latin typeface="Times New Roman" pitchFamily="18" charset="0"/>
                <a:cs typeface="Times New Roman" pitchFamily="18" charset="0"/>
              </a:rPr>
              <a:t>შორის</a:t>
            </a:r>
            <a:endParaRPr kumimoji="0" lang="ru-RU" sz="2400" b="0" i="0" u="none" strike="noStrike" kern="1200" cap="none" spc="0" normalizeH="0" baseline="0" noProof="0" dirty="0">
              <a:ln>
                <a:noFill/>
              </a:ln>
              <a:solidFill>
                <a:schemeClr val="lt1"/>
              </a:solidFill>
              <a:effectLst/>
              <a:uLnTx/>
              <a:uFillTx/>
              <a:latin typeface="Times New Roman" pitchFamily="18" charset="0"/>
              <a:ea typeface="+mn-ea"/>
              <a:cs typeface="Times New Roman" pitchFamily="18" charset="0"/>
            </a:endParaRPr>
          </a:p>
        </p:txBody>
      </p:sp>
      <p:sp>
        <p:nvSpPr>
          <p:cNvPr id="19" name="Rectangle 18"/>
          <p:cNvSpPr/>
          <p:nvPr/>
        </p:nvSpPr>
        <p:spPr>
          <a:xfrm>
            <a:off x="533400" y="3429000"/>
            <a:ext cx="1295400" cy="461665"/>
          </a:xfrm>
          <a:prstGeom prst="rect">
            <a:avLst/>
          </a:prstGeom>
        </p:spPr>
        <p:txBody>
          <a:bodyPr wrap="square">
            <a:spAutoFit/>
          </a:bodyPr>
          <a:lstStyle/>
          <a:p>
            <a:r>
              <a:rPr lang="en-US" sz="2400" b="1" dirty="0" err="1" smtClean="0"/>
              <a:t>hadoop</a:t>
            </a:r>
            <a:endParaRPr lang="ru-RU" sz="2400" dirty="0"/>
          </a:p>
        </p:txBody>
      </p:sp>
      <p:pic>
        <p:nvPicPr>
          <p:cNvPr id="14" name="Picture 4" descr="http://spark.apache.org/docs/latest/img/spark-logo-hd.png"/>
          <p:cNvPicPr>
            <a:picLocks noChangeAspect="1" noChangeArrowheads="1"/>
          </p:cNvPicPr>
          <p:nvPr/>
        </p:nvPicPr>
        <p:blipFill>
          <a:blip r:embed="rId7" cstate="print"/>
          <a:srcRect/>
          <a:stretch>
            <a:fillRect/>
          </a:stretch>
        </p:blipFill>
        <p:spPr bwMode="auto">
          <a:xfrm>
            <a:off x="2438400" y="3276600"/>
            <a:ext cx="990600" cy="635701"/>
          </a:xfrm>
          <a:prstGeom prst="rect">
            <a:avLst/>
          </a:prstGeom>
          <a:noFill/>
        </p:spPr>
      </p:pic>
      <p:sp>
        <p:nvSpPr>
          <p:cNvPr id="22" name="Oval 21"/>
          <p:cNvSpPr/>
          <p:nvPr/>
        </p:nvSpPr>
        <p:spPr>
          <a:xfrm>
            <a:off x="3810000" y="3505200"/>
            <a:ext cx="457200" cy="457200"/>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Diagonal Stripe 22"/>
          <p:cNvSpPr/>
          <p:nvPr/>
        </p:nvSpPr>
        <p:spPr>
          <a:xfrm>
            <a:off x="3962400" y="3581400"/>
            <a:ext cx="228600" cy="304800"/>
          </a:xfrm>
          <a:prstGeom prst="diagStri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Rectangle 23"/>
          <p:cNvSpPr/>
          <p:nvPr/>
        </p:nvSpPr>
        <p:spPr>
          <a:xfrm>
            <a:off x="3962400" y="3886200"/>
            <a:ext cx="1295400" cy="1477328"/>
          </a:xfrm>
          <a:prstGeom prst="rect">
            <a:avLst/>
          </a:prstGeom>
        </p:spPr>
        <p:txBody>
          <a:bodyPr wrap="square">
            <a:spAutoFit/>
          </a:bodyPr>
          <a:lstStyle/>
          <a:p>
            <a:r>
              <a:rPr lang="en-US" b="1" dirty="0" smtClean="0"/>
              <a:t>App.</a:t>
            </a:r>
            <a:endParaRPr lang="ka-GE" b="1" dirty="0" smtClean="0"/>
          </a:p>
          <a:p>
            <a:r>
              <a:rPr lang="ka-GE" b="1" dirty="0" smtClean="0"/>
              <a:t>   </a:t>
            </a:r>
            <a:r>
              <a:rPr lang="en-US" b="1" dirty="0" smtClean="0"/>
              <a:t>in</a:t>
            </a:r>
          </a:p>
          <a:p>
            <a:r>
              <a:rPr lang="en-US" b="1" dirty="0" err="1" smtClean="0"/>
              <a:t>Scala</a:t>
            </a:r>
            <a:endParaRPr lang="en-US" b="1" dirty="0" smtClean="0"/>
          </a:p>
          <a:p>
            <a:r>
              <a:rPr lang="en-US" b="1" dirty="0" smtClean="0"/>
              <a:t>Java</a:t>
            </a:r>
          </a:p>
          <a:p>
            <a:r>
              <a:rPr lang="en-US" b="1" dirty="0" smtClean="0"/>
              <a:t>Python</a:t>
            </a:r>
            <a:endParaRPr lang="ru-RU" dirty="0"/>
          </a:p>
        </p:txBody>
      </p:sp>
      <p:pic>
        <p:nvPicPr>
          <p:cNvPr id="26" name="Picture 25" descr="marathon.jpg"/>
          <p:cNvPicPr>
            <a:picLocks noChangeAspect="1"/>
          </p:cNvPicPr>
          <p:nvPr/>
        </p:nvPicPr>
        <p:blipFill>
          <a:blip r:embed="rId8" cstate="print"/>
          <a:stretch>
            <a:fillRect/>
          </a:stretch>
        </p:blipFill>
        <p:spPr>
          <a:xfrm>
            <a:off x="228600" y="3886200"/>
            <a:ext cx="381000" cy="381000"/>
          </a:xfrm>
          <a:prstGeom prst="rect">
            <a:avLst/>
          </a:prstGeom>
        </p:spPr>
      </p:pic>
      <p:sp>
        <p:nvSpPr>
          <p:cNvPr id="27" name="Rectangle 26"/>
          <p:cNvSpPr/>
          <p:nvPr/>
        </p:nvSpPr>
        <p:spPr>
          <a:xfrm>
            <a:off x="533400" y="3886200"/>
            <a:ext cx="1295400" cy="338554"/>
          </a:xfrm>
          <a:prstGeom prst="rect">
            <a:avLst/>
          </a:prstGeom>
        </p:spPr>
        <p:txBody>
          <a:bodyPr wrap="square">
            <a:spAutoFit/>
          </a:bodyPr>
          <a:lstStyle/>
          <a:p>
            <a:r>
              <a:rPr lang="en-US" sz="1600" b="1" dirty="0" err="1" smtClean="0"/>
              <a:t>marathone</a:t>
            </a:r>
            <a:endParaRPr lang="ru-RU" sz="1600" dirty="0"/>
          </a:p>
        </p:txBody>
      </p:sp>
      <p:sp>
        <p:nvSpPr>
          <p:cNvPr id="29" name="TextBox 28"/>
          <p:cNvSpPr txBox="1"/>
          <p:nvPr/>
        </p:nvSpPr>
        <p:spPr>
          <a:xfrm>
            <a:off x="304800" y="4724400"/>
            <a:ext cx="816249" cy="923330"/>
          </a:xfrm>
          <a:prstGeom prst="rect">
            <a:avLst/>
          </a:prstGeom>
          <a:noFill/>
        </p:spPr>
        <p:txBody>
          <a:bodyPr wrap="none" rtlCol="0">
            <a:spAutoFit/>
          </a:bodyPr>
          <a:lstStyle/>
          <a:p>
            <a:r>
              <a:rPr lang="en-US" dirty="0" smtClean="0"/>
              <a:t>and </a:t>
            </a:r>
          </a:p>
          <a:p>
            <a:r>
              <a:rPr lang="en-US" dirty="0" smtClean="0"/>
              <a:t>many </a:t>
            </a:r>
          </a:p>
          <a:p>
            <a:r>
              <a:rPr lang="en-US" dirty="0" smtClean="0"/>
              <a:t>others</a:t>
            </a:r>
            <a:endParaRPr lang="ru-RU" dirty="0"/>
          </a:p>
        </p:txBody>
      </p:sp>
      <p:sp>
        <p:nvSpPr>
          <p:cNvPr id="30" name="TextBox 29"/>
          <p:cNvSpPr txBox="1"/>
          <p:nvPr/>
        </p:nvSpPr>
        <p:spPr>
          <a:xfrm>
            <a:off x="5029200" y="3635514"/>
            <a:ext cx="3200400" cy="707886"/>
          </a:xfrm>
          <a:prstGeom prst="rect">
            <a:avLst/>
          </a:prstGeom>
          <a:solidFill>
            <a:schemeClr val="accent6">
              <a:lumMod val="75000"/>
            </a:schemeClr>
          </a:solidFill>
          <a:ln>
            <a:solidFill>
              <a:schemeClr val="bg1"/>
            </a:solidFill>
          </a:ln>
        </p:spPr>
        <p:txBody>
          <a:bodyPr wrap="square" rtlCol="0">
            <a:spAutoFit/>
          </a:bodyPr>
          <a:lstStyle/>
          <a:p>
            <a:pPr algn="ctr"/>
            <a:r>
              <a:rPr lang="ka-GE" sz="4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ბირთვი</a:t>
            </a:r>
            <a:endParaRPr lang="ru-RU" sz="40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
        <p:nvSpPr>
          <p:cNvPr id="31" name="TextBox 30"/>
          <p:cNvSpPr txBox="1"/>
          <p:nvPr/>
        </p:nvSpPr>
        <p:spPr>
          <a:xfrm>
            <a:off x="5029200" y="4473714"/>
            <a:ext cx="3200400" cy="707886"/>
          </a:xfrm>
          <a:prstGeom prst="rect">
            <a:avLst/>
          </a:prstGeom>
          <a:solidFill>
            <a:schemeClr val="accent6">
              <a:lumMod val="75000"/>
            </a:schemeClr>
          </a:solidFill>
          <a:ln>
            <a:solidFill>
              <a:schemeClr val="bg1"/>
            </a:solidFill>
          </a:ln>
        </p:spPr>
        <p:txBody>
          <a:bodyPr wrap="square" rtlCol="0">
            <a:spAutoFit/>
          </a:bodyPr>
          <a:lstStyle/>
          <a:p>
            <a:pPr algn="ctr"/>
            <a:r>
              <a:rPr lang="ka-GE" sz="4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რესურსები</a:t>
            </a:r>
            <a:endParaRPr lang="ru-RU" sz="40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
        <p:nvSpPr>
          <p:cNvPr id="32" name="TextBox 31"/>
          <p:cNvSpPr txBox="1"/>
          <p:nvPr/>
        </p:nvSpPr>
        <p:spPr>
          <a:xfrm>
            <a:off x="5029200" y="5311914"/>
            <a:ext cx="3200400" cy="707886"/>
          </a:xfrm>
          <a:prstGeom prst="rect">
            <a:avLst/>
          </a:prstGeom>
          <a:solidFill>
            <a:schemeClr val="accent6">
              <a:lumMod val="75000"/>
            </a:schemeClr>
          </a:solidFill>
          <a:ln>
            <a:solidFill>
              <a:schemeClr val="bg1"/>
            </a:solidFill>
          </a:ln>
        </p:spPr>
        <p:txBody>
          <a:bodyPr wrap="square" rtlCol="0">
            <a:spAutoFit/>
          </a:bodyPr>
          <a:lstStyle/>
          <a:p>
            <a:pPr algn="ctr"/>
            <a:r>
              <a:rPr lang="ka-GE" sz="4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ფაილები</a:t>
            </a:r>
            <a:endParaRPr lang="ru-RU" sz="40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
        <p:nvSpPr>
          <p:cNvPr id="33" name="TextBox 32"/>
          <p:cNvSpPr txBox="1"/>
          <p:nvPr/>
        </p:nvSpPr>
        <p:spPr>
          <a:xfrm>
            <a:off x="5029200" y="6150114"/>
            <a:ext cx="3200400" cy="646331"/>
          </a:xfrm>
          <a:prstGeom prst="rect">
            <a:avLst/>
          </a:prstGeom>
          <a:solidFill>
            <a:schemeClr val="accent6">
              <a:lumMod val="75000"/>
            </a:schemeClr>
          </a:solidFill>
          <a:ln>
            <a:solidFill>
              <a:schemeClr val="bg1"/>
            </a:solidFill>
          </a:ln>
        </p:spPr>
        <p:txBody>
          <a:bodyPr wrap="square" rtlCol="0">
            <a:spAutoFit/>
          </a:bodyPr>
          <a:lstStyle/>
          <a:p>
            <a:pPr algn="ctr"/>
            <a:r>
              <a:rPr lang="ka-GE" sz="36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აპლიკაციები</a:t>
            </a:r>
            <a:endParaRPr lang="ru-RU" sz="36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Elite_8_IBM-Smart-Sixteen-Big-Data-Bracket.png"/>
          <p:cNvPicPr>
            <a:picLocks noGrp="1" noChangeAspect="1"/>
          </p:cNvPicPr>
          <p:nvPr>
            <p:ph idx="1"/>
          </p:nvPr>
        </p:nvPicPr>
        <p:blipFill>
          <a:blip r:embed="rId2"/>
          <a:stretch>
            <a:fillRect/>
          </a:stretch>
        </p:blipFill>
        <p:spPr>
          <a:xfrm>
            <a:off x="647368" y="533401"/>
            <a:ext cx="7849263" cy="57912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400" y="381000"/>
            <a:ext cx="8406183" cy="1384995"/>
          </a:xfrm>
          <a:prstGeom prst="rect">
            <a:avLst/>
          </a:prstGeom>
          <a:noFill/>
        </p:spPr>
        <p:txBody>
          <a:bodyPr wrap="square" rtlCol="0">
            <a:spAutoFit/>
          </a:bodyPr>
          <a:lstStyle/>
          <a:p>
            <a:pPr algn="ctr"/>
            <a:r>
              <a:rPr lang="en-US" sz="2800" b="1" dirty="0" smtClean="0">
                <a:solidFill>
                  <a:schemeClr val="accent1">
                    <a:lumMod val="75000"/>
                  </a:schemeClr>
                </a:solidFill>
                <a:latin typeface="Times New Roman" pitchFamily="18" charset="0"/>
                <a:cs typeface="Times New Roman" pitchFamily="18" charset="0"/>
              </a:rPr>
              <a:t>How </a:t>
            </a:r>
            <a:r>
              <a:rPr lang="en-US" sz="2800" b="1" dirty="0" err="1" smtClean="0">
                <a:solidFill>
                  <a:schemeClr val="accent1">
                    <a:lumMod val="75000"/>
                  </a:schemeClr>
                </a:solidFill>
                <a:latin typeface="Times New Roman" pitchFamily="18" charset="0"/>
                <a:cs typeface="Times New Roman" pitchFamily="18" charset="0"/>
              </a:rPr>
              <a:t>Mesos</a:t>
            </a:r>
            <a:r>
              <a:rPr lang="en-US" sz="2800" b="1" dirty="0" smtClean="0">
                <a:solidFill>
                  <a:schemeClr val="accent1">
                    <a:lumMod val="75000"/>
                  </a:schemeClr>
                </a:solidFill>
                <a:latin typeface="Times New Roman" pitchFamily="18" charset="0"/>
                <a:cs typeface="Times New Roman" pitchFamily="18" charset="0"/>
              </a:rPr>
              <a:t> is working</a:t>
            </a:r>
            <a:r>
              <a:rPr lang="ka-GE" sz="2800" b="1" dirty="0" smtClean="0">
                <a:solidFill>
                  <a:schemeClr val="accent1">
                    <a:lumMod val="75000"/>
                  </a:schemeClr>
                </a:solidFill>
                <a:latin typeface="Times New Roman" pitchFamily="18" charset="0"/>
                <a:cs typeface="Times New Roman" pitchFamily="18" charset="0"/>
              </a:rPr>
              <a:t>?</a:t>
            </a:r>
            <a:endParaRPr lang="en-US" sz="2800" b="1" dirty="0" smtClean="0">
              <a:solidFill>
                <a:schemeClr val="accent1">
                  <a:lumMod val="75000"/>
                </a:schemeClr>
              </a:solidFill>
              <a:latin typeface="Times New Roman" pitchFamily="18" charset="0"/>
              <a:cs typeface="Times New Roman" pitchFamily="18" charset="0"/>
            </a:endParaRPr>
          </a:p>
          <a:p>
            <a:pPr algn="ctr"/>
            <a:r>
              <a:rPr lang="ka-GE" sz="2800" b="1" dirty="0" smtClean="0">
                <a:solidFill>
                  <a:schemeClr val="accent1">
                    <a:lumMod val="75000"/>
                  </a:schemeClr>
                </a:solidFill>
                <a:latin typeface="Times New Roman" pitchFamily="18" charset="0"/>
                <a:cs typeface="Times New Roman" pitchFamily="18" charset="0"/>
              </a:rPr>
              <a:t>როგორ  მუშაობს – </a:t>
            </a:r>
            <a:r>
              <a:rPr lang="en-US" sz="2800" b="1" dirty="0" err="1" smtClean="0">
                <a:solidFill>
                  <a:schemeClr val="accent1">
                    <a:lumMod val="75000"/>
                  </a:schemeClr>
                </a:solidFill>
                <a:latin typeface="Times New Roman" pitchFamily="18" charset="0"/>
                <a:cs typeface="Times New Roman" pitchFamily="18" charset="0"/>
              </a:rPr>
              <a:t>Mesos</a:t>
            </a:r>
            <a:r>
              <a:rPr lang="ka-GE" sz="2800" b="1" dirty="0" smtClean="0">
                <a:solidFill>
                  <a:schemeClr val="accent1">
                    <a:lumMod val="75000"/>
                  </a:schemeClr>
                </a:solidFill>
                <a:latin typeface="Times New Roman" pitchFamily="18" charset="0"/>
                <a:cs typeface="Times New Roman" pitchFamily="18" charset="0"/>
              </a:rPr>
              <a:t> –ი?</a:t>
            </a:r>
          </a:p>
          <a:p>
            <a:r>
              <a:rPr lang="en-US" sz="2800" b="1" dirty="0" smtClean="0">
                <a:solidFill>
                  <a:schemeClr val="accent1">
                    <a:lumMod val="75000"/>
                  </a:schemeClr>
                </a:solidFill>
                <a:latin typeface="Times New Roman" pitchFamily="18" charset="0"/>
                <a:cs typeface="Times New Roman" pitchFamily="18" charset="0"/>
              </a:rPr>
              <a:t>Step 1: Create HDFS;  </a:t>
            </a:r>
            <a:r>
              <a:rPr lang="ka-GE" sz="2800" b="1" dirty="0" smtClean="0">
                <a:solidFill>
                  <a:schemeClr val="accent1">
                    <a:lumMod val="75000"/>
                  </a:schemeClr>
                </a:solidFill>
                <a:latin typeface="Times New Roman" pitchFamily="18" charset="0"/>
                <a:cs typeface="Times New Roman" pitchFamily="18" charset="0"/>
              </a:rPr>
              <a:t>ნაბიჯი 1: </a:t>
            </a:r>
            <a:r>
              <a:rPr lang="en-US" sz="2800" b="1" dirty="0" smtClean="0">
                <a:solidFill>
                  <a:schemeClr val="accent1">
                    <a:lumMod val="75000"/>
                  </a:schemeClr>
                </a:solidFill>
                <a:latin typeface="Times New Roman" pitchFamily="18" charset="0"/>
                <a:cs typeface="Times New Roman" pitchFamily="18" charset="0"/>
              </a:rPr>
              <a:t>HDFS</a:t>
            </a:r>
            <a:r>
              <a:rPr lang="ka-GE" sz="2800" b="1" dirty="0" smtClean="0">
                <a:solidFill>
                  <a:schemeClr val="accent1">
                    <a:lumMod val="75000"/>
                  </a:schemeClr>
                </a:solidFill>
                <a:latin typeface="Times New Roman" pitchFamily="18" charset="0"/>
                <a:cs typeface="Times New Roman" pitchFamily="18" charset="0"/>
              </a:rPr>
              <a:t> ის შექმნა.  </a:t>
            </a:r>
            <a:endParaRPr lang="en-US" sz="2800" b="1" dirty="0" smtClean="0">
              <a:solidFill>
                <a:schemeClr val="accent1">
                  <a:lumMod val="75000"/>
                </a:schemeClr>
              </a:solidFill>
              <a:latin typeface="Times New Roman" pitchFamily="18" charset="0"/>
              <a:cs typeface="Times New Roman" pitchFamily="18" charset="0"/>
            </a:endParaRPr>
          </a:p>
        </p:txBody>
      </p:sp>
      <p:grpSp>
        <p:nvGrpSpPr>
          <p:cNvPr id="8" name="Group 7"/>
          <p:cNvGrpSpPr>
            <a:grpSpLocks/>
          </p:cNvGrpSpPr>
          <p:nvPr/>
        </p:nvGrpSpPr>
        <p:grpSpPr>
          <a:xfrm>
            <a:off x="914400" y="2514600"/>
            <a:ext cx="1981200" cy="360000"/>
            <a:chOff x="914400" y="2590800"/>
            <a:chExt cx="1981200" cy="381000"/>
          </a:xfrm>
        </p:grpSpPr>
        <p:sp>
          <p:nvSpPr>
            <p:cNvPr id="9" name="Round Diagonal Corner Rectangle 8"/>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9"/>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1" name="Rectangle 10"/>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2" name="Group 11"/>
          <p:cNvGrpSpPr>
            <a:grpSpLocks/>
          </p:cNvGrpSpPr>
          <p:nvPr/>
        </p:nvGrpSpPr>
        <p:grpSpPr>
          <a:xfrm>
            <a:off x="914400" y="4572000"/>
            <a:ext cx="1981200" cy="360000"/>
            <a:chOff x="914400" y="2590800"/>
            <a:chExt cx="1981200" cy="381000"/>
          </a:xfrm>
        </p:grpSpPr>
        <p:sp>
          <p:nvSpPr>
            <p:cNvPr id="13" name="Round Diagonal Corner Rectangle 12"/>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Oval 13"/>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5" name="Rectangle 14"/>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6" name="Group 15"/>
          <p:cNvGrpSpPr>
            <a:grpSpLocks/>
          </p:cNvGrpSpPr>
          <p:nvPr/>
        </p:nvGrpSpPr>
        <p:grpSpPr>
          <a:xfrm>
            <a:off x="3657600" y="2514600"/>
            <a:ext cx="1981200" cy="360000"/>
            <a:chOff x="914400" y="2590800"/>
            <a:chExt cx="1981200" cy="381000"/>
          </a:xfrm>
        </p:grpSpPr>
        <p:sp>
          <p:nvSpPr>
            <p:cNvPr id="17" name="Round Diagonal Corner Rectangle 16"/>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Oval 17"/>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9" name="Rectangle 18"/>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0" name="Group 19"/>
          <p:cNvGrpSpPr>
            <a:grpSpLocks/>
          </p:cNvGrpSpPr>
          <p:nvPr/>
        </p:nvGrpSpPr>
        <p:grpSpPr>
          <a:xfrm>
            <a:off x="3657600" y="4572000"/>
            <a:ext cx="1981200" cy="360000"/>
            <a:chOff x="914400" y="2590800"/>
            <a:chExt cx="1981200" cy="381000"/>
          </a:xfrm>
        </p:grpSpPr>
        <p:sp>
          <p:nvSpPr>
            <p:cNvPr id="21" name="Round Diagonal Corner Rectangle 20"/>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Oval 21"/>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3" name="Rectangle 22"/>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4" name="Group 23"/>
          <p:cNvGrpSpPr>
            <a:grpSpLocks/>
          </p:cNvGrpSpPr>
          <p:nvPr/>
        </p:nvGrpSpPr>
        <p:grpSpPr>
          <a:xfrm>
            <a:off x="3657600" y="3505200"/>
            <a:ext cx="1981200" cy="360000"/>
            <a:chOff x="914400" y="2590800"/>
            <a:chExt cx="1981200" cy="381000"/>
          </a:xfrm>
        </p:grpSpPr>
        <p:sp>
          <p:nvSpPr>
            <p:cNvPr id="25" name="Round Diagonal Corner Rectangle 2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Oval 2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7" name="Rectangle 2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8" name="Group 27"/>
          <p:cNvGrpSpPr>
            <a:grpSpLocks/>
          </p:cNvGrpSpPr>
          <p:nvPr/>
        </p:nvGrpSpPr>
        <p:grpSpPr>
          <a:xfrm>
            <a:off x="6248400" y="2514600"/>
            <a:ext cx="1981200" cy="360000"/>
            <a:chOff x="914400" y="2590800"/>
            <a:chExt cx="1981200" cy="381000"/>
          </a:xfrm>
        </p:grpSpPr>
        <p:sp>
          <p:nvSpPr>
            <p:cNvPr id="29" name="Round Diagonal Corner Rectangle 28"/>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Oval 29"/>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1" name="Rectangle 30"/>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2" name="Group 31"/>
          <p:cNvGrpSpPr>
            <a:grpSpLocks/>
          </p:cNvGrpSpPr>
          <p:nvPr/>
        </p:nvGrpSpPr>
        <p:grpSpPr>
          <a:xfrm>
            <a:off x="6248400" y="4572000"/>
            <a:ext cx="1981200" cy="360000"/>
            <a:chOff x="914400" y="2590800"/>
            <a:chExt cx="1981200" cy="381000"/>
          </a:xfrm>
        </p:grpSpPr>
        <p:sp>
          <p:nvSpPr>
            <p:cNvPr id="33" name="Round Diagonal Corner Rectangle 32"/>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Oval 33"/>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5" name="Rectangle 34"/>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6" name="Group 35"/>
          <p:cNvGrpSpPr>
            <a:grpSpLocks/>
          </p:cNvGrpSpPr>
          <p:nvPr/>
        </p:nvGrpSpPr>
        <p:grpSpPr>
          <a:xfrm>
            <a:off x="6248400" y="3505200"/>
            <a:ext cx="1981200" cy="360000"/>
            <a:chOff x="914400" y="2590800"/>
            <a:chExt cx="1981200" cy="381000"/>
          </a:xfrm>
        </p:grpSpPr>
        <p:sp>
          <p:nvSpPr>
            <p:cNvPr id="37" name="Round Diagonal Corner Rectangle 36"/>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Oval 37"/>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9" name="Rectangle 38"/>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0" name="Content Placeholder 35"/>
          <p:cNvGrpSpPr>
            <a:grpSpLocks noGrp="1"/>
          </p:cNvGrpSpPr>
          <p:nvPr>
            <p:ph idx="1"/>
          </p:nvPr>
        </p:nvGrpSpPr>
        <p:grpSpPr>
          <a:xfrm>
            <a:off x="914400" y="3505200"/>
            <a:ext cx="2057400" cy="381000"/>
            <a:chOff x="914400" y="2590800"/>
            <a:chExt cx="1981200" cy="381000"/>
          </a:xfrm>
        </p:grpSpPr>
        <p:sp>
          <p:nvSpPr>
            <p:cNvPr id="41" name="Round Diagonal Corner Rectangle 40"/>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Oval 41"/>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43" name="Rectangle 42"/>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44" name="TextBox 43"/>
          <p:cNvSpPr txBox="1"/>
          <p:nvPr/>
        </p:nvSpPr>
        <p:spPr>
          <a:xfrm>
            <a:off x="2209800" y="2057400"/>
            <a:ext cx="782587" cy="369332"/>
          </a:xfrm>
          <a:prstGeom prst="rect">
            <a:avLst/>
          </a:prstGeom>
          <a:noFill/>
        </p:spPr>
        <p:txBody>
          <a:bodyPr wrap="none" rtlCol="0">
            <a:spAutoFit/>
          </a:bodyPr>
          <a:lstStyle/>
          <a:p>
            <a:r>
              <a:rPr lang="en-US" dirty="0" smtClean="0"/>
              <a:t>HDFS</a:t>
            </a:r>
            <a:endParaRPr lang="ru-RU" dirty="0"/>
          </a:p>
        </p:txBody>
      </p:sp>
      <p:sp>
        <p:nvSpPr>
          <p:cNvPr id="45" name="TextBox 44"/>
          <p:cNvSpPr txBox="1"/>
          <p:nvPr/>
        </p:nvSpPr>
        <p:spPr>
          <a:xfrm>
            <a:off x="4876800" y="2057400"/>
            <a:ext cx="782587" cy="369332"/>
          </a:xfrm>
          <a:prstGeom prst="rect">
            <a:avLst/>
          </a:prstGeom>
          <a:noFill/>
        </p:spPr>
        <p:txBody>
          <a:bodyPr wrap="none" rtlCol="0">
            <a:spAutoFit/>
          </a:bodyPr>
          <a:lstStyle/>
          <a:p>
            <a:r>
              <a:rPr lang="en-US" dirty="0" smtClean="0"/>
              <a:t>HDFS</a:t>
            </a:r>
            <a:endParaRPr lang="ru-RU" dirty="0"/>
          </a:p>
        </p:txBody>
      </p:sp>
      <p:sp>
        <p:nvSpPr>
          <p:cNvPr id="46" name="TextBox 45"/>
          <p:cNvSpPr txBox="1"/>
          <p:nvPr/>
        </p:nvSpPr>
        <p:spPr>
          <a:xfrm>
            <a:off x="7467600" y="2057400"/>
            <a:ext cx="782587" cy="369332"/>
          </a:xfrm>
          <a:prstGeom prst="rect">
            <a:avLst/>
          </a:prstGeom>
          <a:noFill/>
        </p:spPr>
        <p:txBody>
          <a:bodyPr wrap="none" rtlCol="0">
            <a:spAutoFit/>
          </a:bodyPr>
          <a:lstStyle/>
          <a:p>
            <a:r>
              <a:rPr lang="en-US" dirty="0" smtClean="0"/>
              <a:t>HDFS</a:t>
            </a:r>
            <a:endParaRPr lang="ru-RU" dirty="0"/>
          </a:p>
        </p:txBody>
      </p:sp>
      <p:sp>
        <p:nvSpPr>
          <p:cNvPr id="47" name="TextBox 46"/>
          <p:cNvSpPr txBox="1"/>
          <p:nvPr/>
        </p:nvSpPr>
        <p:spPr>
          <a:xfrm>
            <a:off x="2209800" y="3048000"/>
            <a:ext cx="782587" cy="369332"/>
          </a:xfrm>
          <a:prstGeom prst="rect">
            <a:avLst/>
          </a:prstGeom>
          <a:noFill/>
        </p:spPr>
        <p:txBody>
          <a:bodyPr wrap="none" rtlCol="0">
            <a:spAutoFit/>
          </a:bodyPr>
          <a:lstStyle/>
          <a:p>
            <a:r>
              <a:rPr lang="en-US" dirty="0" smtClean="0"/>
              <a:t>HDFS</a:t>
            </a:r>
            <a:endParaRPr lang="ru-RU" dirty="0"/>
          </a:p>
        </p:txBody>
      </p:sp>
      <p:sp>
        <p:nvSpPr>
          <p:cNvPr id="48" name="TextBox 47"/>
          <p:cNvSpPr txBox="1"/>
          <p:nvPr/>
        </p:nvSpPr>
        <p:spPr>
          <a:xfrm>
            <a:off x="4876800" y="3048000"/>
            <a:ext cx="782587" cy="369332"/>
          </a:xfrm>
          <a:prstGeom prst="rect">
            <a:avLst/>
          </a:prstGeom>
          <a:noFill/>
        </p:spPr>
        <p:txBody>
          <a:bodyPr wrap="none" rtlCol="0">
            <a:spAutoFit/>
          </a:bodyPr>
          <a:lstStyle/>
          <a:p>
            <a:r>
              <a:rPr lang="en-US" dirty="0" smtClean="0"/>
              <a:t>HDFS</a:t>
            </a:r>
            <a:endParaRPr lang="ru-RU" dirty="0"/>
          </a:p>
        </p:txBody>
      </p:sp>
      <p:sp>
        <p:nvSpPr>
          <p:cNvPr id="49" name="TextBox 48"/>
          <p:cNvSpPr txBox="1"/>
          <p:nvPr/>
        </p:nvSpPr>
        <p:spPr>
          <a:xfrm>
            <a:off x="7467600" y="3048000"/>
            <a:ext cx="782587" cy="369332"/>
          </a:xfrm>
          <a:prstGeom prst="rect">
            <a:avLst/>
          </a:prstGeom>
          <a:noFill/>
        </p:spPr>
        <p:txBody>
          <a:bodyPr wrap="none" rtlCol="0">
            <a:spAutoFit/>
          </a:bodyPr>
          <a:lstStyle/>
          <a:p>
            <a:r>
              <a:rPr lang="en-US" dirty="0" smtClean="0"/>
              <a:t>HDFS</a:t>
            </a:r>
            <a:endParaRPr lang="ru-RU" dirty="0"/>
          </a:p>
        </p:txBody>
      </p:sp>
      <p:sp>
        <p:nvSpPr>
          <p:cNvPr id="50" name="TextBox 49"/>
          <p:cNvSpPr txBox="1"/>
          <p:nvPr/>
        </p:nvSpPr>
        <p:spPr>
          <a:xfrm>
            <a:off x="2057400" y="4114800"/>
            <a:ext cx="782587" cy="369332"/>
          </a:xfrm>
          <a:prstGeom prst="rect">
            <a:avLst/>
          </a:prstGeom>
          <a:noFill/>
        </p:spPr>
        <p:txBody>
          <a:bodyPr wrap="none" rtlCol="0">
            <a:spAutoFit/>
          </a:bodyPr>
          <a:lstStyle/>
          <a:p>
            <a:r>
              <a:rPr lang="en-US" dirty="0" smtClean="0"/>
              <a:t>HDFS</a:t>
            </a:r>
            <a:endParaRPr lang="ru-RU" dirty="0"/>
          </a:p>
        </p:txBody>
      </p:sp>
      <p:sp>
        <p:nvSpPr>
          <p:cNvPr id="51" name="TextBox 50"/>
          <p:cNvSpPr txBox="1"/>
          <p:nvPr/>
        </p:nvSpPr>
        <p:spPr>
          <a:xfrm>
            <a:off x="4724400" y="4114800"/>
            <a:ext cx="782587" cy="369332"/>
          </a:xfrm>
          <a:prstGeom prst="rect">
            <a:avLst/>
          </a:prstGeom>
          <a:noFill/>
        </p:spPr>
        <p:txBody>
          <a:bodyPr wrap="none" rtlCol="0">
            <a:spAutoFit/>
          </a:bodyPr>
          <a:lstStyle/>
          <a:p>
            <a:r>
              <a:rPr lang="en-US" dirty="0" smtClean="0"/>
              <a:t>HDFS</a:t>
            </a:r>
            <a:endParaRPr lang="ru-RU" dirty="0"/>
          </a:p>
        </p:txBody>
      </p:sp>
      <p:sp>
        <p:nvSpPr>
          <p:cNvPr id="52" name="TextBox 51"/>
          <p:cNvSpPr txBox="1"/>
          <p:nvPr/>
        </p:nvSpPr>
        <p:spPr>
          <a:xfrm>
            <a:off x="7315200" y="4114800"/>
            <a:ext cx="782587" cy="369332"/>
          </a:xfrm>
          <a:prstGeom prst="rect">
            <a:avLst/>
          </a:prstGeom>
          <a:noFill/>
        </p:spPr>
        <p:txBody>
          <a:bodyPr wrap="none" rtlCol="0">
            <a:spAutoFit/>
          </a:bodyPr>
          <a:lstStyle/>
          <a:p>
            <a:r>
              <a:rPr lang="en-US" dirty="0" smtClean="0"/>
              <a:t>HDFS</a:t>
            </a:r>
            <a:endParaRPr lang="ru-RU" dirty="0"/>
          </a:p>
        </p:txBody>
      </p:sp>
      <p:sp>
        <p:nvSpPr>
          <p:cNvPr id="53" name="TextBox 52"/>
          <p:cNvSpPr txBox="1"/>
          <p:nvPr/>
        </p:nvSpPr>
        <p:spPr>
          <a:xfrm>
            <a:off x="914400" y="5334000"/>
            <a:ext cx="6934200" cy="646331"/>
          </a:xfrm>
          <a:prstGeom prst="rect">
            <a:avLst/>
          </a:prstGeom>
          <a:noFill/>
        </p:spPr>
        <p:txBody>
          <a:bodyPr wrap="square" rtlCol="0">
            <a:spAutoFit/>
          </a:bodyPr>
          <a:lstStyle/>
          <a:p>
            <a:r>
              <a:rPr lang="en-US" dirty="0" smtClean="0">
                <a:solidFill>
                  <a:schemeClr val="tx2">
                    <a:lumMod val="50000"/>
                  </a:schemeClr>
                </a:solidFill>
              </a:rPr>
              <a:t>HDFS is highly fault</a:t>
            </a:r>
            <a:r>
              <a:rPr lang="ka-GE" dirty="0" smtClean="0">
                <a:solidFill>
                  <a:schemeClr val="tx2">
                    <a:lumMod val="50000"/>
                  </a:schemeClr>
                </a:solidFill>
              </a:rPr>
              <a:t>–</a:t>
            </a:r>
            <a:r>
              <a:rPr lang="en-US" dirty="0" smtClean="0">
                <a:solidFill>
                  <a:schemeClr val="tx2">
                    <a:lumMod val="50000"/>
                  </a:schemeClr>
                </a:solidFill>
              </a:rPr>
              <a:t>tolerant and designed using low-cost hardware</a:t>
            </a:r>
            <a:endParaRPr lang="ka-GE" dirty="0" smtClean="0">
              <a:solidFill>
                <a:schemeClr val="tx2">
                  <a:lumMod val="50000"/>
                </a:schemeClr>
              </a:solidFill>
            </a:endParaRPr>
          </a:p>
          <a:p>
            <a:r>
              <a:rPr lang="en-US" dirty="0" smtClean="0">
                <a:solidFill>
                  <a:schemeClr val="tx2">
                    <a:lumMod val="50000"/>
                  </a:schemeClr>
                </a:solidFill>
              </a:rPr>
              <a:t>HDFS </a:t>
            </a:r>
            <a:r>
              <a:rPr lang="ka-GE" dirty="0" smtClean="0">
                <a:solidFill>
                  <a:schemeClr val="tx2">
                    <a:lumMod val="50000"/>
                  </a:schemeClr>
                </a:solidFill>
              </a:rPr>
              <a:t>არის შეცდომებისაგან დაცული ფაილური სისტემა</a:t>
            </a:r>
            <a:endParaRPr lang="ru-RU" dirty="0">
              <a:solidFill>
                <a:schemeClr val="tx2">
                  <a:lumMod val="5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457200" y="704088"/>
            <a:ext cx="8229600" cy="477054"/>
          </a:xfrm>
          <a:prstGeom prst="rect">
            <a:avLst/>
          </a:prstGeom>
          <a:noFill/>
        </p:spPr>
        <p:txBody>
          <a:bodyPr wrap="square" rtlCol="0">
            <a:spAutoFit/>
          </a:bodyPr>
          <a:lstStyle/>
          <a:p>
            <a:r>
              <a:rPr lang="en-US" sz="2800" b="1" dirty="0" smtClean="0">
                <a:solidFill>
                  <a:schemeClr val="accent1">
                    <a:lumMod val="75000"/>
                  </a:schemeClr>
                </a:solidFill>
                <a:latin typeface="Times New Roman" pitchFamily="18" charset="0"/>
                <a:cs typeface="Times New Roman" pitchFamily="18" charset="0"/>
              </a:rPr>
              <a:t>Step 2: Start </a:t>
            </a:r>
            <a:r>
              <a:rPr lang="en-US" sz="2800" b="1" dirty="0" err="1" smtClean="0">
                <a:solidFill>
                  <a:schemeClr val="accent1">
                    <a:lumMod val="75000"/>
                  </a:schemeClr>
                </a:solidFill>
                <a:latin typeface="Times New Roman" pitchFamily="18" charset="0"/>
                <a:cs typeface="Times New Roman" pitchFamily="18" charset="0"/>
              </a:rPr>
              <a:t>Mesos</a:t>
            </a:r>
            <a:r>
              <a:rPr lang="en-US" sz="2800" b="1" dirty="0" smtClean="0">
                <a:solidFill>
                  <a:schemeClr val="accent1">
                    <a:lumMod val="75000"/>
                  </a:schemeClr>
                </a:solidFill>
                <a:latin typeface="Times New Roman" pitchFamily="18" charset="0"/>
                <a:cs typeface="Times New Roman" pitchFamily="18" charset="0"/>
              </a:rPr>
              <a:t>;  </a:t>
            </a:r>
            <a:r>
              <a:rPr lang="ka-GE" sz="2800" b="1" dirty="0" smtClean="0">
                <a:solidFill>
                  <a:schemeClr val="accent1">
                    <a:lumMod val="75000"/>
                  </a:schemeClr>
                </a:solidFill>
                <a:latin typeface="Times New Roman" pitchFamily="18" charset="0"/>
                <a:cs typeface="Times New Roman" pitchFamily="18" charset="0"/>
              </a:rPr>
              <a:t>ნაბიჯი </a:t>
            </a:r>
            <a:r>
              <a:rPr lang="en-US" sz="2800" b="1" dirty="0" smtClean="0">
                <a:solidFill>
                  <a:schemeClr val="accent1">
                    <a:lumMod val="75000"/>
                  </a:schemeClr>
                </a:solidFill>
                <a:latin typeface="Times New Roman" pitchFamily="18" charset="0"/>
                <a:cs typeface="Times New Roman" pitchFamily="18" charset="0"/>
              </a:rPr>
              <a:t>2</a:t>
            </a:r>
            <a:r>
              <a:rPr lang="ka-GE" sz="2800" b="1" dirty="0" smtClean="0">
                <a:solidFill>
                  <a:schemeClr val="accent1">
                    <a:lumMod val="75000"/>
                  </a:schemeClr>
                </a:solidFill>
                <a:latin typeface="Times New Roman" pitchFamily="18" charset="0"/>
                <a:cs typeface="Times New Roman" pitchFamily="18" charset="0"/>
              </a:rPr>
              <a:t>: </a:t>
            </a:r>
            <a:r>
              <a:rPr lang="en-US" sz="2800" b="1" dirty="0" err="1" smtClean="0">
                <a:solidFill>
                  <a:schemeClr val="accent1">
                    <a:lumMod val="75000"/>
                  </a:schemeClr>
                </a:solidFill>
                <a:latin typeface="Times New Roman" pitchFamily="18" charset="0"/>
                <a:cs typeface="Times New Roman" pitchFamily="18" charset="0"/>
              </a:rPr>
              <a:t>Mesos</a:t>
            </a:r>
            <a:r>
              <a:rPr lang="ka-GE" sz="2800" b="1" dirty="0" smtClean="0">
                <a:solidFill>
                  <a:schemeClr val="accent1">
                    <a:lumMod val="75000"/>
                  </a:schemeClr>
                </a:solidFill>
                <a:latin typeface="Times New Roman" pitchFamily="18" charset="0"/>
                <a:cs typeface="Times New Roman" pitchFamily="18" charset="0"/>
              </a:rPr>
              <a:t> ის გაშვება.  </a:t>
            </a:r>
            <a:endParaRPr lang="en-US" sz="2800" b="1" dirty="0" smtClean="0">
              <a:solidFill>
                <a:schemeClr val="accent1">
                  <a:lumMod val="75000"/>
                </a:schemeClr>
              </a:solidFill>
              <a:latin typeface="Times New Roman" pitchFamily="18" charset="0"/>
              <a:cs typeface="Times New Roman" pitchFamily="18" charset="0"/>
            </a:endParaRPr>
          </a:p>
        </p:txBody>
      </p:sp>
      <p:grpSp>
        <p:nvGrpSpPr>
          <p:cNvPr id="5" name="Group 4"/>
          <p:cNvGrpSpPr>
            <a:grpSpLocks/>
          </p:cNvGrpSpPr>
          <p:nvPr/>
        </p:nvGrpSpPr>
        <p:grpSpPr>
          <a:xfrm>
            <a:off x="914400" y="2514600"/>
            <a:ext cx="1981200" cy="360000"/>
            <a:chOff x="914400" y="2590800"/>
            <a:chExt cx="1981200" cy="381000"/>
          </a:xfrm>
        </p:grpSpPr>
        <p:sp>
          <p:nvSpPr>
            <p:cNvPr id="6" name="Round Diagonal Corner Rectangle 5"/>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Oval 6"/>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8" name="Rectangle 7"/>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9" name="Group 8"/>
          <p:cNvGrpSpPr>
            <a:grpSpLocks/>
          </p:cNvGrpSpPr>
          <p:nvPr/>
        </p:nvGrpSpPr>
        <p:grpSpPr>
          <a:xfrm>
            <a:off x="914400" y="4572000"/>
            <a:ext cx="1981200" cy="360000"/>
            <a:chOff x="914400" y="2590800"/>
            <a:chExt cx="1981200" cy="381000"/>
          </a:xfrm>
        </p:grpSpPr>
        <p:sp>
          <p:nvSpPr>
            <p:cNvPr id="10" name="Round Diagonal Corner Rectangle 9"/>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Oval 10"/>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2" name="Rectangle 11"/>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3" name="Group 12"/>
          <p:cNvGrpSpPr>
            <a:grpSpLocks/>
          </p:cNvGrpSpPr>
          <p:nvPr/>
        </p:nvGrpSpPr>
        <p:grpSpPr>
          <a:xfrm>
            <a:off x="3581400" y="2590800"/>
            <a:ext cx="1981200" cy="360000"/>
            <a:chOff x="914400" y="2590800"/>
            <a:chExt cx="1981200" cy="381000"/>
          </a:xfrm>
        </p:grpSpPr>
        <p:sp>
          <p:nvSpPr>
            <p:cNvPr id="14" name="Round Diagonal Corner Rectangle 13"/>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Oval 14"/>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6" name="Rectangle 15"/>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7" name="Group 16"/>
          <p:cNvGrpSpPr>
            <a:grpSpLocks/>
          </p:cNvGrpSpPr>
          <p:nvPr/>
        </p:nvGrpSpPr>
        <p:grpSpPr>
          <a:xfrm>
            <a:off x="3581400" y="4648200"/>
            <a:ext cx="1981200" cy="360000"/>
            <a:chOff x="914400" y="2590800"/>
            <a:chExt cx="1981200" cy="381000"/>
          </a:xfrm>
        </p:grpSpPr>
        <p:sp>
          <p:nvSpPr>
            <p:cNvPr id="18" name="Round Diagonal Corner Rectangle 17"/>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Oval 18"/>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0" name="Rectangle 19"/>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1" name="Group 20"/>
          <p:cNvGrpSpPr>
            <a:grpSpLocks/>
          </p:cNvGrpSpPr>
          <p:nvPr/>
        </p:nvGrpSpPr>
        <p:grpSpPr>
          <a:xfrm>
            <a:off x="3581400" y="3526200"/>
            <a:ext cx="1981200" cy="360000"/>
            <a:chOff x="914400" y="2590800"/>
            <a:chExt cx="1981200" cy="381000"/>
          </a:xfrm>
        </p:grpSpPr>
        <p:sp>
          <p:nvSpPr>
            <p:cNvPr id="22" name="Round Diagonal Corner Rectangle 21"/>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Oval 22"/>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4" name="Rectangle 23"/>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5" name="Group 24"/>
          <p:cNvGrpSpPr>
            <a:grpSpLocks/>
          </p:cNvGrpSpPr>
          <p:nvPr/>
        </p:nvGrpSpPr>
        <p:grpSpPr>
          <a:xfrm>
            <a:off x="3657600" y="5943600"/>
            <a:ext cx="1981200" cy="360000"/>
            <a:chOff x="914400" y="2590800"/>
            <a:chExt cx="1981200" cy="381000"/>
          </a:xfrm>
        </p:grpSpPr>
        <p:sp>
          <p:nvSpPr>
            <p:cNvPr id="26" name="Round Diagonal Corner Rectangle 25"/>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Oval 26"/>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8" name="Rectangle 27"/>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29" name="Picture 2" descr="http://www.datameer.com/images/product/index_help/logo-elephant2.png"/>
          <p:cNvPicPr>
            <a:picLocks noChangeAspect="1" noChangeArrowheads="1"/>
          </p:cNvPicPr>
          <p:nvPr/>
        </p:nvPicPr>
        <p:blipFill>
          <a:blip r:embed="rId2"/>
          <a:stretch>
            <a:fillRect/>
          </a:stretch>
        </p:blipFill>
        <p:spPr bwMode="auto">
          <a:xfrm>
            <a:off x="3962400" y="5334001"/>
            <a:ext cx="1295400" cy="477480"/>
          </a:xfrm>
          <a:prstGeom prst="rect">
            <a:avLst/>
          </a:prstGeom>
          <a:noFill/>
        </p:spPr>
      </p:pic>
      <p:grpSp>
        <p:nvGrpSpPr>
          <p:cNvPr id="30" name="Group 29"/>
          <p:cNvGrpSpPr>
            <a:grpSpLocks/>
          </p:cNvGrpSpPr>
          <p:nvPr/>
        </p:nvGrpSpPr>
        <p:grpSpPr>
          <a:xfrm>
            <a:off x="914400" y="3505200"/>
            <a:ext cx="1981200" cy="360000"/>
            <a:chOff x="914400" y="2590800"/>
            <a:chExt cx="1981200" cy="381000"/>
          </a:xfrm>
        </p:grpSpPr>
        <p:sp>
          <p:nvSpPr>
            <p:cNvPr id="31" name="Round Diagonal Corner Rectangle 30"/>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Oval 31"/>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3" name="Rectangle 32"/>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34"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2438400" y="2057400"/>
            <a:ext cx="381000" cy="381000"/>
          </a:xfrm>
          <a:prstGeom prst="rect">
            <a:avLst/>
          </a:prstGeom>
          <a:noFill/>
        </p:spPr>
      </p:pic>
      <p:pic>
        <p:nvPicPr>
          <p:cNvPr id="35"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5181600" y="2133600"/>
            <a:ext cx="381000" cy="381000"/>
          </a:xfrm>
          <a:prstGeom prst="rect">
            <a:avLst/>
          </a:prstGeom>
          <a:noFill/>
        </p:spPr>
      </p:pic>
      <p:pic>
        <p:nvPicPr>
          <p:cNvPr id="36"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2514600" y="3048000"/>
            <a:ext cx="381000" cy="381000"/>
          </a:xfrm>
          <a:prstGeom prst="rect">
            <a:avLst/>
          </a:prstGeom>
          <a:noFill/>
        </p:spPr>
      </p:pic>
      <p:pic>
        <p:nvPicPr>
          <p:cNvPr id="37"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5181600" y="3124200"/>
            <a:ext cx="381000" cy="381000"/>
          </a:xfrm>
          <a:prstGeom prst="rect">
            <a:avLst/>
          </a:prstGeom>
          <a:noFill/>
        </p:spPr>
      </p:pic>
      <p:pic>
        <p:nvPicPr>
          <p:cNvPr id="38"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2514600" y="4114800"/>
            <a:ext cx="381000" cy="381000"/>
          </a:xfrm>
          <a:prstGeom prst="rect">
            <a:avLst/>
          </a:prstGeom>
          <a:noFill/>
        </p:spPr>
      </p:pic>
      <p:pic>
        <p:nvPicPr>
          <p:cNvPr id="39"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5181600" y="4191000"/>
            <a:ext cx="381000" cy="381000"/>
          </a:xfrm>
          <a:prstGeom prst="rect">
            <a:avLst/>
          </a:prstGeom>
          <a:noFill/>
        </p:spPr>
      </p:pic>
      <p:grpSp>
        <p:nvGrpSpPr>
          <p:cNvPr id="40" name="Group 39"/>
          <p:cNvGrpSpPr>
            <a:grpSpLocks/>
          </p:cNvGrpSpPr>
          <p:nvPr/>
        </p:nvGrpSpPr>
        <p:grpSpPr>
          <a:xfrm>
            <a:off x="6324600" y="2514600"/>
            <a:ext cx="1981200" cy="360000"/>
            <a:chOff x="914400" y="2590800"/>
            <a:chExt cx="1981200" cy="381000"/>
          </a:xfrm>
        </p:grpSpPr>
        <p:sp>
          <p:nvSpPr>
            <p:cNvPr id="41" name="Round Diagonal Corner Rectangle 40"/>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Oval 41"/>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43" name="Rectangle 42"/>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4" name="Group 43"/>
          <p:cNvGrpSpPr>
            <a:grpSpLocks/>
          </p:cNvGrpSpPr>
          <p:nvPr/>
        </p:nvGrpSpPr>
        <p:grpSpPr>
          <a:xfrm>
            <a:off x="6324600" y="4572000"/>
            <a:ext cx="1981200" cy="360000"/>
            <a:chOff x="914400" y="2590800"/>
            <a:chExt cx="1981200" cy="381000"/>
          </a:xfrm>
        </p:grpSpPr>
        <p:sp>
          <p:nvSpPr>
            <p:cNvPr id="45" name="Round Diagonal Corner Rectangle 4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Oval 4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47" name="Rectangle 4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8" name="Group 47"/>
          <p:cNvGrpSpPr>
            <a:grpSpLocks/>
          </p:cNvGrpSpPr>
          <p:nvPr/>
        </p:nvGrpSpPr>
        <p:grpSpPr>
          <a:xfrm>
            <a:off x="6324600" y="3450000"/>
            <a:ext cx="1981200" cy="360000"/>
            <a:chOff x="914400" y="2590800"/>
            <a:chExt cx="1981200" cy="381000"/>
          </a:xfrm>
        </p:grpSpPr>
        <p:sp>
          <p:nvSpPr>
            <p:cNvPr id="49" name="Round Diagonal Corner Rectangle 48"/>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Oval 49"/>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51" name="Rectangle 50"/>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52"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7924800" y="2057400"/>
            <a:ext cx="381000" cy="381000"/>
          </a:xfrm>
          <a:prstGeom prst="rect">
            <a:avLst/>
          </a:prstGeom>
          <a:noFill/>
        </p:spPr>
      </p:pic>
      <p:pic>
        <p:nvPicPr>
          <p:cNvPr id="53"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7924800" y="3048000"/>
            <a:ext cx="381000" cy="381000"/>
          </a:xfrm>
          <a:prstGeom prst="rect">
            <a:avLst/>
          </a:prstGeom>
          <a:noFill/>
        </p:spPr>
      </p:pic>
      <p:pic>
        <p:nvPicPr>
          <p:cNvPr id="54"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7924800" y="4114800"/>
            <a:ext cx="381000" cy="381000"/>
          </a:xfrm>
          <a:prstGeom prst="rect">
            <a:avLst/>
          </a:prstGeom>
          <a:noFill/>
        </p:spPr>
      </p:pic>
      <p:sp>
        <p:nvSpPr>
          <p:cNvPr id="55" name="TextBox 54"/>
          <p:cNvSpPr txBox="1"/>
          <p:nvPr/>
        </p:nvSpPr>
        <p:spPr>
          <a:xfrm>
            <a:off x="1143000" y="2057400"/>
            <a:ext cx="782587" cy="369332"/>
          </a:xfrm>
          <a:prstGeom prst="rect">
            <a:avLst/>
          </a:prstGeom>
          <a:noFill/>
        </p:spPr>
        <p:txBody>
          <a:bodyPr wrap="none" rtlCol="0">
            <a:spAutoFit/>
          </a:bodyPr>
          <a:lstStyle/>
          <a:p>
            <a:r>
              <a:rPr lang="en-US" dirty="0" smtClean="0"/>
              <a:t>HDFS</a:t>
            </a:r>
            <a:endParaRPr lang="ru-RU" dirty="0"/>
          </a:p>
        </p:txBody>
      </p:sp>
      <p:sp>
        <p:nvSpPr>
          <p:cNvPr id="56" name="TextBox 55"/>
          <p:cNvSpPr txBox="1"/>
          <p:nvPr/>
        </p:nvSpPr>
        <p:spPr>
          <a:xfrm>
            <a:off x="3810000" y="2057400"/>
            <a:ext cx="782587" cy="369332"/>
          </a:xfrm>
          <a:prstGeom prst="rect">
            <a:avLst/>
          </a:prstGeom>
          <a:noFill/>
        </p:spPr>
        <p:txBody>
          <a:bodyPr wrap="none" rtlCol="0">
            <a:spAutoFit/>
          </a:bodyPr>
          <a:lstStyle/>
          <a:p>
            <a:r>
              <a:rPr lang="en-US" dirty="0" smtClean="0"/>
              <a:t>HDFS</a:t>
            </a:r>
            <a:endParaRPr lang="ru-RU" dirty="0"/>
          </a:p>
        </p:txBody>
      </p:sp>
      <p:sp>
        <p:nvSpPr>
          <p:cNvPr id="57" name="TextBox 56"/>
          <p:cNvSpPr txBox="1"/>
          <p:nvPr/>
        </p:nvSpPr>
        <p:spPr>
          <a:xfrm>
            <a:off x="6400800" y="2057400"/>
            <a:ext cx="782587" cy="369332"/>
          </a:xfrm>
          <a:prstGeom prst="rect">
            <a:avLst/>
          </a:prstGeom>
          <a:noFill/>
        </p:spPr>
        <p:txBody>
          <a:bodyPr wrap="none" rtlCol="0">
            <a:spAutoFit/>
          </a:bodyPr>
          <a:lstStyle/>
          <a:p>
            <a:r>
              <a:rPr lang="en-US" dirty="0" smtClean="0"/>
              <a:t>HDFS</a:t>
            </a:r>
            <a:endParaRPr lang="ru-RU" dirty="0"/>
          </a:p>
        </p:txBody>
      </p:sp>
      <p:sp>
        <p:nvSpPr>
          <p:cNvPr id="58" name="TextBox 57"/>
          <p:cNvSpPr txBox="1"/>
          <p:nvPr/>
        </p:nvSpPr>
        <p:spPr>
          <a:xfrm>
            <a:off x="1143000" y="3048000"/>
            <a:ext cx="782587" cy="369332"/>
          </a:xfrm>
          <a:prstGeom prst="rect">
            <a:avLst/>
          </a:prstGeom>
          <a:noFill/>
        </p:spPr>
        <p:txBody>
          <a:bodyPr wrap="none" rtlCol="0">
            <a:spAutoFit/>
          </a:bodyPr>
          <a:lstStyle/>
          <a:p>
            <a:r>
              <a:rPr lang="en-US" dirty="0" smtClean="0"/>
              <a:t>HDFS</a:t>
            </a:r>
            <a:endParaRPr lang="ru-RU" dirty="0"/>
          </a:p>
        </p:txBody>
      </p:sp>
      <p:sp>
        <p:nvSpPr>
          <p:cNvPr id="59" name="TextBox 58"/>
          <p:cNvSpPr txBox="1"/>
          <p:nvPr/>
        </p:nvSpPr>
        <p:spPr>
          <a:xfrm>
            <a:off x="3810000" y="3048000"/>
            <a:ext cx="782587" cy="369332"/>
          </a:xfrm>
          <a:prstGeom prst="rect">
            <a:avLst/>
          </a:prstGeom>
          <a:noFill/>
        </p:spPr>
        <p:txBody>
          <a:bodyPr wrap="none" rtlCol="0">
            <a:spAutoFit/>
          </a:bodyPr>
          <a:lstStyle/>
          <a:p>
            <a:r>
              <a:rPr lang="en-US" dirty="0" smtClean="0"/>
              <a:t>HDFS</a:t>
            </a:r>
            <a:endParaRPr lang="ru-RU" dirty="0"/>
          </a:p>
        </p:txBody>
      </p:sp>
      <p:sp>
        <p:nvSpPr>
          <p:cNvPr id="60" name="TextBox 59"/>
          <p:cNvSpPr txBox="1"/>
          <p:nvPr/>
        </p:nvSpPr>
        <p:spPr>
          <a:xfrm>
            <a:off x="6400800" y="3048000"/>
            <a:ext cx="782587" cy="369332"/>
          </a:xfrm>
          <a:prstGeom prst="rect">
            <a:avLst/>
          </a:prstGeom>
          <a:noFill/>
        </p:spPr>
        <p:txBody>
          <a:bodyPr wrap="none" rtlCol="0">
            <a:spAutoFit/>
          </a:bodyPr>
          <a:lstStyle/>
          <a:p>
            <a:r>
              <a:rPr lang="en-US" dirty="0" smtClean="0"/>
              <a:t>HDFS</a:t>
            </a:r>
            <a:endParaRPr lang="ru-RU" dirty="0"/>
          </a:p>
        </p:txBody>
      </p:sp>
      <p:sp>
        <p:nvSpPr>
          <p:cNvPr id="61" name="TextBox 60"/>
          <p:cNvSpPr txBox="1"/>
          <p:nvPr/>
        </p:nvSpPr>
        <p:spPr>
          <a:xfrm>
            <a:off x="990600" y="4114800"/>
            <a:ext cx="898003" cy="369332"/>
          </a:xfrm>
          <a:prstGeom prst="rect">
            <a:avLst/>
          </a:prstGeom>
          <a:noFill/>
        </p:spPr>
        <p:txBody>
          <a:bodyPr wrap="none" rtlCol="0">
            <a:spAutoFit/>
          </a:bodyPr>
          <a:lstStyle/>
          <a:p>
            <a:r>
              <a:rPr lang="ka-GE" dirty="0" smtClean="0"/>
              <a:t>  </a:t>
            </a:r>
            <a:r>
              <a:rPr lang="en-US" dirty="0" smtClean="0"/>
              <a:t>HDFS</a:t>
            </a:r>
            <a:endParaRPr lang="ru-RU" dirty="0"/>
          </a:p>
        </p:txBody>
      </p:sp>
      <p:sp>
        <p:nvSpPr>
          <p:cNvPr id="62" name="TextBox 61"/>
          <p:cNvSpPr txBox="1"/>
          <p:nvPr/>
        </p:nvSpPr>
        <p:spPr>
          <a:xfrm>
            <a:off x="3657600" y="4114800"/>
            <a:ext cx="898003" cy="369332"/>
          </a:xfrm>
          <a:prstGeom prst="rect">
            <a:avLst/>
          </a:prstGeom>
          <a:noFill/>
        </p:spPr>
        <p:txBody>
          <a:bodyPr wrap="none" rtlCol="0">
            <a:spAutoFit/>
          </a:bodyPr>
          <a:lstStyle/>
          <a:p>
            <a:r>
              <a:rPr lang="ka-GE" dirty="0" smtClean="0"/>
              <a:t>  </a:t>
            </a:r>
            <a:r>
              <a:rPr lang="en-US" dirty="0" smtClean="0"/>
              <a:t>HDFS</a:t>
            </a:r>
            <a:endParaRPr lang="ru-RU" dirty="0"/>
          </a:p>
        </p:txBody>
      </p:sp>
      <p:sp>
        <p:nvSpPr>
          <p:cNvPr id="63" name="TextBox 62"/>
          <p:cNvSpPr txBox="1"/>
          <p:nvPr/>
        </p:nvSpPr>
        <p:spPr>
          <a:xfrm>
            <a:off x="6248400" y="4114800"/>
            <a:ext cx="898003" cy="369332"/>
          </a:xfrm>
          <a:prstGeom prst="rect">
            <a:avLst/>
          </a:prstGeom>
          <a:noFill/>
        </p:spPr>
        <p:txBody>
          <a:bodyPr wrap="none" rtlCol="0">
            <a:spAutoFit/>
          </a:bodyPr>
          <a:lstStyle/>
          <a:p>
            <a:r>
              <a:rPr lang="ka-GE" dirty="0" smtClean="0"/>
              <a:t>  </a:t>
            </a:r>
            <a:r>
              <a:rPr lang="en-US" dirty="0" smtClean="0"/>
              <a:t>HDFS</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800" b="1" dirty="0" smtClean="0">
                <a:solidFill>
                  <a:schemeClr val="accent1">
                    <a:lumMod val="75000"/>
                  </a:schemeClr>
                </a:solidFill>
                <a:latin typeface="Times New Roman" pitchFamily="18" charset="0"/>
                <a:cs typeface="Times New Roman" pitchFamily="18" charset="0"/>
              </a:rPr>
              <a:t>Step 3: Frameworks;  </a:t>
            </a:r>
            <a:r>
              <a:rPr lang="ka-GE" sz="2800" b="1" dirty="0" smtClean="0">
                <a:solidFill>
                  <a:schemeClr val="accent1">
                    <a:lumMod val="75000"/>
                  </a:schemeClr>
                </a:solidFill>
                <a:latin typeface="Times New Roman" pitchFamily="18" charset="0"/>
                <a:cs typeface="Times New Roman" pitchFamily="18" charset="0"/>
              </a:rPr>
              <a:t>ნაბიჯი </a:t>
            </a:r>
            <a:r>
              <a:rPr lang="en-US" sz="2800" b="1" dirty="0" smtClean="0">
                <a:solidFill>
                  <a:schemeClr val="accent1">
                    <a:lumMod val="75000"/>
                  </a:schemeClr>
                </a:solidFill>
                <a:latin typeface="Times New Roman" pitchFamily="18" charset="0"/>
                <a:cs typeface="Times New Roman" pitchFamily="18" charset="0"/>
              </a:rPr>
              <a:t>3</a:t>
            </a:r>
            <a:r>
              <a:rPr lang="ka-GE" sz="2800" b="1" dirty="0" smtClean="0">
                <a:solidFill>
                  <a:schemeClr val="accent1">
                    <a:lumMod val="75000"/>
                  </a:schemeClr>
                </a:solidFill>
                <a:latin typeface="Times New Roman" pitchFamily="18" charset="0"/>
                <a:cs typeface="Times New Roman" pitchFamily="18" charset="0"/>
              </a:rPr>
              <a:t>: </a:t>
            </a:r>
            <a:r>
              <a:rPr lang="en-US" sz="2800" b="1" dirty="0" smtClean="0">
                <a:solidFill>
                  <a:schemeClr val="accent1">
                    <a:lumMod val="75000"/>
                  </a:schemeClr>
                </a:solidFill>
                <a:latin typeface="Times New Roman" pitchFamily="18" charset="0"/>
                <a:cs typeface="Times New Roman" pitchFamily="18" charset="0"/>
              </a:rPr>
              <a:t>Frameworks</a:t>
            </a:r>
            <a:r>
              <a:rPr lang="ka-GE" sz="2800" b="1" dirty="0" smtClean="0">
                <a:solidFill>
                  <a:schemeClr val="accent1">
                    <a:lumMod val="75000"/>
                  </a:schemeClr>
                </a:solidFill>
                <a:latin typeface="Times New Roman" pitchFamily="18" charset="0"/>
                <a:cs typeface="Times New Roman" pitchFamily="18" charset="0"/>
              </a:rPr>
              <a:t>. </a:t>
            </a:r>
            <a:endParaRPr lang="ru-RU" sz="2800" dirty="0"/>
          </a:p>
        </p:txBody>
      </p:sp>
      <p:grpSp>
        <p:nvGrpSpPr>
          <p:cNvPr id="4" name="Group 3"/>
          <p:cNvGrpSpPr>
            <a:grpSpLocks/>
          </p:cNvGrpSpPr>
          <p:nvPr/>
        </p:nvGrpSpPr>
        <p:grpSpPr>
          <a:xfrm>
            <a:off x="914400" y="1981200"/>
            <a:ext cx="1981200" cy="360000"/>
            <a:chOff x="914400" y="2590800"/>
            <a:chExt cx="1981200" cy="381000"/>
          </a:xfrm>
        </p:grpSpPr>
        <p:sp>
          <p:nvSpPr>
            <p:cNvPr id="5" name="Round Diagonal Corner Rectangle 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Oval 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7" name="Rectangle 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8" name="Group 7"/>
          <p:cNvGrpSpPr>
            <a:grpSpLocks/>
          </p:cNvGrpSpPr>
          <p:nvPr/>
        </p:nvGrpSpPr>
        <p:grpSpPr>
          <a:xfrm>
            <a:off x="914400" y="4038600"/>
            <a:ext cx="1981200" cy="360000"/>
            <a:chOff x="914400" y="2590800"/>
            <a:chExt cx="1981200" cy="381000"/>
          </a:xfrm>
        </p:grpSpPr>
        <p:sp>
          <p:nvSpPr>
            <p:cNvPr id="9" name="Round Diagonal Corner Rectangle 8"/>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9"/>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1" name="Rectangle 10"/>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2" name="Group 11"/>
          <p:cNvGrpSpPr>
            <a:grpSpLocks/>
          </p:cNvGrpSpPr>
          <p:nvPr/>
        </p:nvGrpSpPr>
        <p:grpSpPr>
          <a:xfrm>
            <a:off x="3581400" y="2057400"/>
            <a:ext cx="1981200" cy="360000"/>
            <a:chOff x="914400" y="2590800"/>
            <a:chExt cx="1981200" cy="381000"/>
          </a:xfrm>
        </p:grpSpPr>
        <p:sp>
          <p:nvSpPr>
            <p:cNvPr id="13" name="Round Diagonal Corner Rectangle 12"/>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Oval 13"/>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5" name="Rectangle 14"/>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6" name="Group 15"/>
          <p:cNvGrpSpPr>
            <a:grpSpLocks/>
          </p:cNvGrpSpPr>
          <p:nvPr/>
        </p:nvGrpSpPr>
        <p:grpSpPr>
          <a:xfrm>
            <a:off x="3581400" y="4114800"/>
            <a:ext cx="1981200" cy="360000"/>
            <a:chOff x="914400" y="2590800"/>
            <a:chExt cx="1981200" cy="381000"/>
          </a:xfrm>
        </p:grpSpPr>
        <p:sp>
          <p:nvSpPr>
            <p:cNvPr id="17" name="Round Diagonal Corner Rectangle 16"/>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Oval 17"/>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9" name="Rectangle 18"/>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0" name="Group 19"/>
          <p:cNvGrpSpPr>
            <a:grpSpLocks/>
          </p:cNvGrpSpPr>
          <p:nvPr/>
        </p:nvGrpSpPr>
        <p:grpSpPr>
          <a:xfrm>
            <a:off x="3581400" y="2992800"/>
            <a:ext cx="1981200" cy="360000"/>
            <a:chOff x="914400" y="2590800"/>
            <a:chExt cx="1981200" cy="381000"/>
          </a:xfrm>
        </p:grpSpPr>
        <p:sp>
          <p:nvSpPr>
            <p:cNvPr id="21" name="Round Diagonal Corner Rectangle 20"/>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Oval 21"/>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3" name="Rectangle 22"/>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4" name="Group 23"/>
          <p:cNvGrpSpPr>
            <a:grpSpLocks/>
          </p:cNvGrpSpPr>
          <p:nvPr/>
        </p:nvGrpSpPr>
        <p:grpSpPr>
          <a:xfrm>
            <a:off x="3657600" y="5410200"/>
            <a:ext cx="1981200" cy="360000"/>
            <a:chOff x="914400" y="2590800"/>
            <a:chExt cx="1981200" cy="381000"/>
          </a:xfrm>
        </p:grpSpPr>
        <p:sp>
          <p:nvSpPr>
            <p:cNvPr id="25" name="Round Diagonal Corner Rectangle 2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Oval 2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7" name="Rectangle 2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28" name="Picture 2" descr="http://www.datameer.com/images/product/index_help/logo-elephant2.png"/>
          <p:cNvPicPr>
            <a:picLocks noChangeAspect="1" noChangeArrowheads="1"/>
          </p:cNvPicPr>
          <p:nvPr/>
        </p:nvPicPr>
        <p:blipFill>
          <a:blip r:embed="rId3"/>
          <a:stretch>
            <a:fillRect/>
          </a:stretch>
        </p:blipFill>
        <p:spPr bwMode="auto">
          <a:xfrm>
            <a:off x="3962400" y="4800601"/>
            <a:ext cx="1295400" cy="477480"/>
          </a:xfrm>
          <a:prstGeom prst="rect">
            <a:avLst/>
          </a:prstGeom>
          <a:noFill/>
        </p:spPr>
      </p:pic>
      <p:grpSp>
        <p:nvGrpSpPr>
          <p:cNvPr id="29" name="Group 28"/>
          <p:cNvGrpSpPr>
            <a:grpSpLocks/>
          </p:cNvGrpSpPr>
          <p:nvPr/>
        </p:nvGrpSpPr>
        <p:grpSpPr>
          <a:xfrm>
            <a:off x="914400" y="2971800"/>
            <a:ext cx="1981200" cy="360000"/>
            <a:chOff x="914400" y="2590800"/>
            <a:chExt cx="1981200" cy="381000"/>
          </a:xfrm>
        </p:grpSpPr>
        <p:sp>
          <p:nvSpPr>
            <p:cNvPr id="30" name="Round Diagonal Corner Rectangle 29"/>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Oval 30"/>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2" name="Rectangle 31"/>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33" name="Picture 2" descr="https://pbs.twimg.com/profile_images/452545386645700608/c5yT-EUN_400x400.png"/>
          <p:cNvPicPr>
            <a:picLocks noChangeAspect="1" noChangeArrowheads="1"/>
          </p:cNvPicPr>
          <p:nvPr/>
        </p:nvPicPr>
        <p:blipFill>
          <a:blip r:embed="rId4" cstate="print"/>
          <a:srcRect/>
          <a:stretch>
            <a:fillRect/>
          </a:stretch>
        </p:blipFill>
        <p:spPr bwMode="auto">
          <a:xfrm>
            <a:off x="2438400" y="1524000"/>
            <a:ext cx="381000" cy="381000"/>
          </a:xfrm>
          <a:prstGeom prst="rect">
            <a:avLst/>
          </a:prstGeom>
          <a:noFill/>
        </p:spPr>
      </p:pic>
      <p:pic>
        <p:nvPicPr>
          <p:cNvPr id="34" name="Picture 2" descr="https://pbs.twimg.com/profile_images/452545386645700608/c5yT-EUN_400x400.png"/>
          <p:cNvPicPr>
            <a:picLocks noChangeAspect="1" noChangeArrowheads="1"/>
          </p:cNvPicPr>
          <p:nvPr/>
        </p:nvPicPr>
        <p:blipFill>
          <a:blip r:embed="rId4" cstate="print"/>
          <a:srcRect/>
          <a:stretch>
            <a:fillRect/>
          </a:stretch>
        </p:blipFill>
        <p:spPr bwMode="auto">
          <a:xfrm>
            <a:off x="5181600" y="1600200"/>
            <a:ext cx="381000" cy="381000"/>
          </a:xfrm>
          <a:prstGeom prst="rect">
            <a:avLst/>
          </a:prstGeom>
          <a:noFill/>
        </p:spPr>
      </p:pic>
      <p:pic>
        <p:nvPicPr>
          <p:cNvPr id="35" name="Picture 2" descr="https://pbs.twimg.com/profile_images/452545386645700608/c5yT-EUN_400x400.png"/>
          <p:cNvPicPr>
            <a:picLocks noChangeAspect="1" noChangeArrowheads="1"/>
          </p:cNvPicPr>
          <p:nvPr/>
        </p:nvPicPr>
        <p:blipFill>
          <a:blip r:embed="rId4" cstate="print"/>
          <a:srcRect/>
          <a:stretch>
            <a:fillRect/>
          </a:stretch>
        </p:blipFill>
        <p:spPr bwMode="auto">
          <a:xfrm>
            <a:off x="2514600" y="2514600"/>
            <a:ext cx="381000" cy="381000"/>
          </a:xfrm>
          <a:prstGeom prst="rect">
            <a:avLst/>
          </a:prstGeom>
          <a:noFill/>
        </p:spPr>
      </p:pic>
      <p:pic>
        <p:nvPicPr>
          <p:cNvPr id="36" name="Picture 2" descr="https://pbs.twimg.com/profile_images/452545386645700608/c5yT-EUN_400x400.png"/>
          <p:cNvPicPr>
            <a:picLocks noChangeAspect="1" noChangeArrowheads="1"/>
          </p:cNvPicPr>
          <p:nvPr/>
        </p:nvPicPr>
        <p:blipFill>
          <a:blip r:embed="rId4" cstate="print"/>
          <a:srcRect/>
          <a:stretch>
            <a:fillRect/>
          </a:stretch>
        </p:blipFill>
        <p:spPr bwMode="auto">
          <a:xfrm>
            <a:off x="5181600" y="2590800"/>
            <a:ext cx="381000" cy="381000"/>
          </a:xfrm>
          <a:prstGeom prst="rect">
            <a:avLst/>
          </a:prstGeom>
          <a:noFill/>
        </p:spPr>
      </p:pic>
      <p:pic>
        <p:nvPicPr>
          <p:cNvPr id="37" name="Picture 2" descr="https://pbs.twimg.com/profile_images/452545386645700608/c5yT-EUN_400x400.png"/>
          <p:cNvPicPr>
            <a:picLocks noChangeAspect="1" noChangeArrowheads="1"/>
          </p:cNvPicPr>
          <p:nvPr/>
        </p:nvPicPr>
        <p:blipFill>
          <a:blip r:embed="rId4" cstate="print"/>
          <a:srcRect/>
          <a:stretch>
            <a:fillRect/>
          </a:stretch>
        </p:blipFill>
        <p:spPr bwMode="auto">
          <a:xfrm>
            <a:off x="2514600" y="3581400"/>
            <a:ext cx="381000" cy="381000"/>
          </a:xfrm>
          <a:prstGeom prst="rect">
            <a:avLst/>
          </a:prstGeom>
          <a:noFill/>
        </p:spPr>
      </p:pic>
      <p:pic>
        <p:nvPicPr>
          <p:cNvPr id="38" name="Picture 2" descr="https://pbs.twimg.com/profile_images/452545386645700608/c5yT-EUN_400x400.png"/>
          <p:cNvPicPr>
            <a:picLocks noChangeAspect="1" noChangeArrowheads="1"/>
          </p:cNvPicPr>
          <p:nvPr/>
        </p:nvPicPr>
        <p:blipFill>
          <a:blip r:embed="rId4" cstate="print"/>
          <a:srcRect/>
          <a:stretch>
            <a:fillRect/>
          </a:stretch>
        </p:blipFill>
        <p:spPr bwMode="auto">
          <a:xfrm>
            <a:off x="5181600" y="3657600"/>
            <a:ext cx="381000" cy="381000"/>
          </a:xfrm>
          <a:prstGeom prst="rect">
            <a:avLst/>
          </a:prstGeom>
          <a:noFill/>
        </p:spPr>
      </p:pic>
      <p:grpSp>
        <p:nvGrpSpPr>
          <p:cNvPr id="39" name="Group 38"/>
          <p:cNvGrpSpPr>
            <a:grpSpLocks/>
          </p:cNvGrpSpPr>
          <p:nvPr/>
        </p:nvGrpSpPr>
        <p:grpSpPr>
          <a:xfrm>
            <a:off x="6324600" y="1981200"/>
            <a:ext cx="1981200" cy="360000"/>
            <a:chOff x="914400" y="2590800"/>
            <a:chExt cx="1981200" cy="381000"/>
          </a:xfrm>
        </p:grpSpPr>
        <p:sp>
          <p:nvSpPr>
            <p:cNvPr id="40" name="Round Diagonal Corner Rectangle 39"/>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Oval 40"/>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42" name="Rectangle 41"/>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3" name="Group 42"/>
          <p:cNvGrpSpPr>
            <a:grpSpLocks/>
          </p:cNvGrpSpPr>
          <p:nvPr/>
        </p:nvGrpSpPr>
        <p:grpSpPr>
          <a:xfrm>
            <a:off x="6324600" y="3962400"/>
            <a:ext cx="1981200" cy="360000"/>
            <a:chOff x="914400" y="2590800"/>
            <a:chExt cx="1981200" cy="381000"/>
          </a:xfrm>
        </p:grpSpPr>
        <p:sp>
          <p:nvSpPr>
            <p:cNvPr id="44" name="Round Diagonal Corner Rectangle 43"/>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Oval 44"/>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46" name="Rectangle 45"/>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7" name="Group 46"/>
          <p:cNvGrpSpPr>
            <a:grpSpLocks/>
          </p:cNvGrpSpPr>
          <p:nvPr/>
        </p:nvGrpSpPr>
        <p:grpSpPr>
          <a:xfrm>
            <a:off x="6324600" y="2916600"/>
            <a:ext cx="1981200" cy="360000"/>
            <a:chOff x="914400" y="2590800"/>
            <a:chExt cx="1981200" cy="381000"/>
          </a:xfrm>
        </p:grpSpPr>
        <p:sp>
          <p:nvSpPr>
            <p:cNvPr id="48" name="Round Diagonal Corner Rectangle 47"/>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Oval 48"/>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50" name="Rectangle 49"/>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51" name="Picture 2" descr="https://pbs.twimg.com/profile_images/452545386645700608/c5yT-EUN_400x400.png"/>
          <p:cNvPicPr>
            <a:picLocks noChangeAspect="1" noChangeArrowheads="1"/>
          </p:cNvPicPr>
          <p:nvPr/>
        </p:nvPicPr>
        <p:blipFill>
          <a:blip r:embed="rId4" cstate="print"/>
          <a:srcRect/>
          <a:stretch>
            <a:fillRect/>
          </a:stretch>
        </p:blipFill>
        <p:spPr bwMode="auto">
          <a:xfrm>
            <a:off x="7924800" y="1524000"/>
            <a:ext cx="381000" cy="381000"/>
          </a:xfrm>
          <a:prstGeom prst="rect">
            <a:avLst/>
          </a:prstGeom>
          <a:noFill/>
        </p:spPr>
      </p:pic>
      <p:pic>
        <p:nvPicPr>
          <p:cNvPr id="52" name="Picture 2" descr="https://pbs.twimg.com/profile_images/452545386645700608/c5yT-EUN_400x400.png"/>
          <p:cNvPicPr>
            <a:picLocks noChangeAspect="1" noChangeArrowheads="1"/>
          </p:cNvPicPr>
          <p:nvPr/>
        </p:nvPicPr>
        <p:blipFill>
          <a:blip r:embed="rId4" cstate="print"/>
          <a:srcRect/>
          <a:stretch>
            <a:fillRect/>
          </a:stretch>
        </p:blipFill>
        <p:spPr bwMode="auto">
          <a:xfrm>
            <a:off x="7924800" y="2514600"/>
            <a:ext cx="381000" cy="381000"/>
          </a:xfrm>
          <a:prstGeom prst="rect">
            <a:avLst/>
          </a:prstGeom>
          <a:noFill/>
        </p:spPr>
      </p:pic>
      <p:pic>
        <p:nvPicPr>
          <p:cNvPr id="53" name="Picture 2" descr="https://pbs.twimg.com/profile_images/452545386645700608/c5yT-EUN_400x400.png"/>
          <p:cNvPicPr>
            <a:picLocks noChangeAspect="1" noChangeArrowheads="1"/>
          </p:cNvPicPr>
          <p:nvPr/>
        </p:nvPicPr>
        <p:blipFill>
          <a:blip r:embed="rId4" cstate="print"/>
          <a:srcRect/>
          <a:stretch>
            <a:fillRect/>
          </a:stretch>
        </p:blipFill>
        <p:spPr bwMode="auto">
          <a:xfrm>
            <a:off x="7924800" y="3581400"/>
            <a:ext cx="381000" cy="381000"/>
          </a:xfrm>
          <a:prstGeom prst="rect">
            <a:avLst/>
          </a:prstGeom>
          <a:noFill/>
        </p:spPr>
      </p:pic>
      <p:sp>
        <p:nvSpPr>
          <p:cNvPr id="54" name="TextBox 53"/>
          <p:cNvSpPr txBox="1"/>
          <p:nvPr/>
        </p:nvSpPr>
        <p:spPr>
          <a:xfrm>
            <a:off x="1143000" y="1524000"/>
            <a:ext cx="782587" cy="369332"/>
          </a:xfrm>
          <a:prstGeom prst="rect">
            <a:avLst/>
          </a:prstGeom>
          <a:noFill/>
        </p:spPr>
        <p:txBody>
          <a:bodyPr wrap="none" rtlCol="0">
            <a:spAutoFit/>
          </a:bodyPr>
          <a:lstStyle/>
          <a:p>
            <a:r>
              <a:rPr lang="en-US" dirty="0" smtClean="0"/>
              <a:t>HDFS</a:t>
            </a:r>
            <a:endParaRPr lang="ru-RU" dirty="0"/>
          </a:p>
        </p:txBody>
      </p:sp>
      <p:sp>
        <p:nvSpPr>
          <p:cNvPr id="55" name="TextBox 54"/>
          <p:cNvSpPr txBox="1"/>
          <p:nvPr/>
        </p:nvSpPr>
        <p:spPr>
          <a:xfrm>
            <a:off x="3505200" y="1524000"/>
            <a:ext cx="1643335" cy="369332"/>
          </a:xfrm>
          <a:prstGeom prst="rect">
            <a:avLst/>
          </a:prstGeom>
          <a:noFill/>
        </p:spPr>
        <p:txBody>
          <a:bodyPr wrap="none" rtlCol="0">
            <a:spAutoFit/>
          </a:bodyPr>
          <a:lstStyle/>
          <a:p>
            <a:r>
              <a:rPr lang="en-US" dirty="0" smtClean="0"/>
              <a:t>HDFS </a:t>
            </a:r>
            <a:r>
              <a:rPr lang="en-US" dirty="0" err="1" smtClean="0"/>
              <a:t>Hadoop</a:t>
            </a:r>
            <a:endParaRPr lang="ru-RU" dirty="0"/>
          </a:p>
        </p:txBody>
      </p:sp>
      <p:sp>
        <p:nvSpPr>
          <p:cNvPr id="56" name="TextBox 55"/>
          <p:cNvSpPr txBox="1"/>
          <p:nvPr/>
        </p:nvSpPr>
        <p:spPr>
          <a:xfrm>
            <a:off x="6400800" y="1524000"/>
            <a:ext cx="782587" cy="369332"/>
          </a:xfrm>
          <a:prstGeom prst="rect">
            <a:avLst/>
          </a:prstGeom>
          <a:noFill/>
        </p:spPr>
        <p:txBody>
          <a:bodyPr wrap="none" rtlCol="0">
            <a:spAutoFit/>
          </a:bodyPr>
          <a:lstStyle/>
          <a:p>
            <a:r>
              <a:rPr lang="en-US" dirty="0" smtClean="0"/>
              <a:t>HDFS</a:t>
            </a:r>
            <a:endParaRPr lang="ru-RU" dirty="0"/>
          </a:p>
        </p:txBody>
      </p:sp>
      <p:sp>
        <p:nvSpPr>
          <p:cNvPr id="57" name="TextBox 56"/>
          <p:cNvSpPr txBox="1"/>
          <p:nvPr/>
        </p:nvSpPr>
        <p:spPr>
          <a:xfrm>
            <a:off x="1143000" y="2514600"/>
            <a:ext cx="782587" cy="369332"/>
          </a:xfrm>
          <a:prstGeom prst="rect">
            <a:avLst/>
          </a:prstGeom>
          <a:noFill/>
        </p:spPr>
        <p:txBody>
          <a:bodyPr wrap="none" rtlCol="0">
            <a:spAutoFit/>
          </a:bodyPr>
          <a:lstStyle/>
          <a:p>
            <a:r>
              <a:rPr lang="en-US" dirty="0" smtClean="0"/>
              <a:t>HDFS</a:t>
            </a:r>
            <a:endParaRPr lang="ru-RU" dirty="0"/>
          </a:p>
        </p:txBody>
      </p:sp>
      <p:sp>
        <p:nvSpPr>
          <p:cNvPr id="58" name="TextBox 57"/>
          <p:cNvSpPr txBox="1"/>
          <p:nvPr/>
        </p:nvSpPr>
        <p:spPr>
          <a:xfrm>
            <a:off x="3581400" y="2514600"/>
            <a:ext cx="1643335" cy="369332"/>
          </a:xfrm>
          <a:prstGeom prst="rect">
            <a:avLst/>
          </a:prstGeom>
          <a:noFill/>
        </p:spPr>
        <p:txBody>
          <a:bodyPr wrap="none" rtlCol="0">
            <a:spAutoFit/>
          </a:bodyPr>
          <a:lstStyle/>
          <a:p>
            <a:r>
              <a:rPr lang="en-US" dirty="0" smtClean="0"/>
              <a:t>HDFS </a:t>
            </a:r>
            <a:r>
              <a:rPr lang="en-US" dirty="0" err="1" smtClean="0"/>
              <a:t>Hadoop</a:t>
            </a:r>
            <a:endParaRPr lang="ru-RU" dirty="0"/>
          </a:p>
        </p:txBody>
      </p:sp>
      <p:sp>
        <p:nvSpPr>
          <p:cNvPr id="59" name="TextBox 58"/>
          <p:cNvSpPr txBox="1"/>
          <p:nvPr/>
        </p:nvSpPr>
        <p:spPr>
          <a:xfrm>
            <a:off x="6400800" y="2514600"/>
            <a:ext cx="782587" cy="369332"/>
          </a:xfrm>
          <a:prstGeom prst="rect">
            <a:avLst/>
          </a:prstGeom>
          <a:noFill/>
        </p:spPr>
        <p:txBody>
          <a:bodyPr wrap="none" rtlCol="0">
            <a:spAutoFit/>
          </a:bodyPr>
          <a:lstStyle/>
          <a:p>
            <a:r>
              <a:rPr lang="en-US" dirty="0" smtClean="0"/>
              <a:t>HDFS</a:t>
            </a:r>
            <a:endParaRPr lang="ru-RU" dirty="0"/>
          </a:p>
        </p:txBody>
      </p:sp>
      <p:sp>
        <p:nvSpPr>
          <p:cNvPr id="60" name="TextBox 59"/>
          <p:cNvSpPr txBox="1"/>
          <p:nvPr/>
        </p:nvSpPr>
        <p:spPr>
          <a:xfrm>
            <a:off x="914400" y="3581400"/>
            <a:ext cx="1643335" cy="369332"/>
          </a:xfrm>
          <a:prstGeom prst="rect">
            <a:avLst/>
          </a:prstGeom>
          <a:noFill/>
        </p:spPr>
        <p:txBody>
          <a:bodyPr wrap="none" rtlCol="0">
            <a:spAutoFit/>
          </a:bodyPr>
          <a:lstStyle/>
          <a:p>
            <a:r>
              <a:rPr lang="en-US" dirty="0" smtClean="0"/>
              <a:t>HDFS </a:t>
            </a:r>
            <a:r>
              <a:rPr lang="en-US" dirty="0" err="1" smtClean="0"/>
              <a:t>Hadoop</a:t>
            </a:r>
            <a:endParaRPr lang="ru-RU" dirty="0"/>
          </a:p>
        </p:txBody>
      </p:sp>
      <p:sp>
        <p:nvSpPr>
          <p:cNvPr id="61" name="TextBox 60"/>
          <p:cNvSpPr txBox="1"/>
          <p:nvPr/>
        </p:nvSpPr>
        <p:spPr>
          <a:xfrm>
            <a:off x="3657600" y="3581400"/>
            <a:ext cx="898003" cy="369332"/>
          </a:xfrm>
          <a:prstGeom prst="rect">
            <a:avLst/>
          </a:prstGeom>
          <a:noFill/>
        </p:spPr>
        <p:txBody>
          <a:bodyPr wrap="none" rtlCol="0">
            <a:spAutoFit/>
          </a:bodyPr>
          <a:lstStyle/>
          <a:p>
            <a:r>
              <a:rPr lang="ka-GE" dirty="0" smtClean="0"/>
              <a:t>  </a:t>
            </a:r>
            <a:r>
              <a:rPr lang="en-US" dirty="0" smtClean="0"/>
              <a:t>HDFS</a:t>
            </a:r>
            <a:endParaRPr lang="ru-RU" dirty="0"/>
          </a:p>
        </p:txBody>
      </p:sp>
      <p:sp>
        <p:nvSpPr>
          <p:cNvPr id="62" name="TextBox 61"/>
          <p:cNvSpPr txBox="1"/>
          <p:nvPr/>
        </p:nvSpPr>
        <p:spPr>
          <a:xfrm>
            <a:off x="6248400" y="3581400"/>
            <a:ext cx="898003" cy="369332"/>
          </a:xfrm>
          <a:prstGeom prst="rect">
            <a:avLst/>
          </a:prstGeom>
          <a:noFill/>
        </p:spPr>
        <p:txBody>
          <a:bodyPr wrap="none" rtlCol="0">
            <a:spAutoFit/>
          </a:bodyPr>
          <a:lstStyle/>
          <a:p>
            <a:r>
              <a:rPr lang="ka-GE" dirty="0" smtClean="0"/>
              <a:t>  </a:t>
            </a:r>
            <a:r>
              <a:rPr lang="en-US" dirty="0" smtClean="0"/>
              <a:t>HDFS</a:t>
            </a:r>
            <a:endParaRPr lang="ru-RU" dirty="0"/>
          </a:p>
        </p:txBody>
      </p:sp>
      <p:pic>
        <p:nvPicPr>
          <p:cNvPr id="63" name="Picture 4" descr="http://spark.apache.org/docs/latest/img/spark-logo-hd.png"/>
          <p:cNvPicPr>
            <a:picLocks noChangeAspect="1" noChangeArrowheads="1"/>
          </p:cNvPicPr>
          <p:nvPr/>
        </p:nvPicPr>
        <p:blipFill>
          <a:blip r:embed="rId5" cstate="print"/>
          <a:srcRect/>
          <a:stretch>
            <a:fillRect/>
          </a:stretch>
        </p:blipFill>
        <p:spPr bwMode="auto">
          <a:xfrm>
            <a:off x="6858000" y="4953000"/>
            <a:ext cx="990600" cy="635702"/>
          </a:xfrm>
          <a:prstGeom prst="rect">
            <a:avLst/>
          </a:prstGeom>
          <a:noFill/>
        </p:spPr>
      </p:pic>
      <p:cxnSp>
        <p:nvCxnSpPr>
          <p:cNvPr id="65" name="Straight Arrow Connector 64"/>
          <p:cNvCxnSpPr/>
          <p:nvPr/>
        </p:nvCxnSpPr>
        <p:spPr>
          <a:xfrm rot="5400000" flipH="1" flipV="1">
            <a:off x="6210300" y="3162300"/>
            <a:ext cx="2971800" cy="609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flipH="1" flipV="1">
            <a:off x="6743700" y="3695700"/>
            <a:ext cx="2057400" cy="4572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2895600" y="2895600"/>
            <a:ext cx="4191000" cy="2057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09600" y="5486400"/>
            <a:ext cx="2438400" cy="369332"/>
          </a:xfrm>
          <a:prstGeom prst="rect">
            <a:avLst/>
          </a:prstGeom>
          <a:noFill/>
        </p:spPr>
        <p:txBody>
          <a:bodyPr wrap="square" rtlCol="0">
            <a:spAutoFit/>
          </a:bodyPr>
          <a:lstStyle/>
          <a:p>
            <a:endParaRPr lang="ru-RU" dirty="0"/>
          </a:p>
        </p:txBody>
      </p:sp>
      <p:sp>
        <p:nvSpPr>
          <p:cNvPr id="69" name="TextBox 68"/>
          <p:cNvSpPr txBox="1"/>
          <p:nvPr/>
        </p:nvSpPr>
        <p:spPr>
          <a:xfrm>
            <a:off x="457200" y="5867400"/>
            <a:ext cx="8382000" cy="646331"/>
          </a:xfrm>
          <a:prstGeom prst="rect">
            <a:avLst/>
          </a:prstGeom>
          <a:noFill/>
        </p:spPr>
        <p:txBody>
          <a:bodyPr wrap="square" rtlCol="0">
            <a:spAutoFit/>
          </a:bodyPr>
          <a:lstStyle/>
          <a:p>
            <a:r>
              <a:rPr lang="en-US" b="1" dirty="0" smtClean="0">
                <a:solidFill>
                  <a:schemeClr val="tx2">
                    <a:lumMod val="50000"/>
                  </a:schemeClr>
                </a:solidFill>
              </a:rPr>
              <a:t>Spark is Lightning-fast cluster computing.</a:t>
            </a:r>
          </a:p>
          <a:p>
            <a:r>
              <a:rPr lang="en-US" b="1" dirty="0" smtClean="0">
                <a:solidFill>
                  <a:schemeClr val="tx2">
                    <a:lumMod val="50000"/>
                  </a:schemeClr>
                </a:solidFill>
              </a:rPr>
              <a:t>Spark-</a:t>
            </a:r>
            <a:r>
              <a:rPr lang="ka-GE" b="1" dirty="0" smtClean="0">
                <a:solidFill>
                  <a:schemeClr val="tx2">
                    <a:lumMod val="50000"/>
                  </a:schemeClr>
                </a:solidFill>
              </a:rPr>
              <a:t>ი არის მარტივი, სწრაფი  კლასტერზე გამოთვლის სისტემა</a:t>
            </a:r>
            <a:endParaRPr lang="ru-RU" b="1" dirty="0">
              <a:solidFill>
                <a:schemeClr val="tx2">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457200"/>
            <a:ext cx="5562600" cy="584775"/>
          </a:xfrm>
          <a:prstGeom prst="rect">
            <a:avLst/>
          </a:prstGeom>
          <a:noFill/>
        </p:spPr>
        <p:txBody>
          <a:bodyPr wrap="square" rtlCol="0">
            <a:spAutoFit/>
          </a:bodyPr>
          <a:lstStyle/>
          <a:p>
            <a:pPr algn="ctr"/>
            <a:r>
              <a:rPr lang="en-US" sz="3200" dirty="0" smtClean="0"/>
              <a:t>Common infrastructures</a:t>
            </a:r>
            <a:endParaRPr lang="ru-RU" sz="3200" dirty="0"/>
          </a:p>
        </p:txBody>
      </p:sp>
      <p:sp>
        <p:nvSpPr>
          <p:cNvPr id="5" name="TextBox 4"/>
          <p:cNvSpPr txBox="1"/>
          <p:nvPr/>
        </p:nvSpPr>
        <p:spPr>
          <a:xfrm>
            <a:off x="1295400" y="1828800"/>
            <a:ext cx="2438400" cy="1477328"/>
          </a:xfrm>
          <a:prstGeom prst="rect">
            <a:avLst/>
          </a:prstGeom>
          <a:noFill/>
        </p:spPr>
        <p:txBody>
          <a:bodyPr wrap="square" rtlCol="0">
            <a:spAutoFit/>
          </a:bodyPr>
          <a:lstStyle/>
          <a:p>
            <a:r>
              <a:rPr lang="en-US" dirty="0" smtClean="0"/>
              <a:t>read(), write(), open()</a:t>
            </a:r>
          </a:p>
          <a:p>
            <a:endParaRPr lang="en-US" dirty="0" smtClean="0"/>
          </a:p>
          <a:p>
            <a:r>
              <a:rPr lang="en-US" dirty="0" smtClean="0"/>
              <a:t>bind(), connect()</a:t>
            </a:r>
          </a:p>
          <a:p>
            <a:endParaRPr lang="en-US" dirty="0" smtClean="0"/>
          </a:p>
          <a:p>
            <a:r>
              <a:rPr lang="en-US" dirty="0" smtClean="0"/>
              <a:t>apt-get(), yum</a:t>
            </a:r>
            <a:endParaRPr lang="ru-RU" dirty="0"/>
          </a:p>
        </p:txBody>
      </p:sp>
      <p:sp>
        <p:nvSpPr>
          <p:cNvPr id="6" name="TextBox 5"/>
          <p:cNvSpPr txBox="1"/>
          <p:nvPr/>
        </p:nvSpPr>
        <p:spPr>
          <a:xfrm>
            <a:off x="4724400" y="1905001"/>
            <a:ext cx="2743200" cy="1200329"/>
          </a:xfrm>
          <a:prstGeom prst="rect">
            <a:avLst/>
          </a:prstGeom>
          <a:noFill/>
        </p:spPr>
        <p:txBody>
          <a:bodyPr wrap="square" rtlCol="0">
            <a:spAutoFit/>
          </a:bodyPr>
          <a:lstStyle/>
          <a:p>
            <a:r>
              <a:rPr lang="en-US" dirty="0" err="1" smtClean="0"/>
              <a:t>launchTask</a:t>
            </a:r>
            <a:r>
              <a:rPr lang="en-US" dirty="0" smtClean="0"/>
              <a:t>(), </a:t>
            </a:r>
            <a:r>
              <a:rPr lang="en-US" dirty="0" err="1" smtClean="0"/>
              <a:t>killTask</a:t>
            </a:r>
            <a:r>
              <a:rPr lang="en-US" dirty="0" smtClean="0"/>
              <a:t>(),</a:t>
            </a:r>
          </a:p>
          <a:p>
            <a:r>
              <a:rPr lang="en-US" dirty="0" err="1" smtClean="0"/>
              <a:t>statusUpdate</a:t>
            </a:r>
            <a:r>
              <a:rPr lang="en-US" dirty="0" smtClean="0"/>
              <a:t>()</a:t>
            </a:r>
          </a:p>
          <a:p>
            <a:endParaRPr lang="en-US" dirty="0" smtClean="0"/>
          </a:p>
          <a:p>
            <a:endParaRPr lang="en-US" dirty="0" smtClean="0"/>
          </a:p>
        </p:txBody>
      </p:sp>
      <p:pic>
        <p:nvPicPr>
          <p:cNvPr id="7" name="Picture 6" descr="docker.jpg"/>
          <p:cNvPicPr>
            <a:picLocks noChangeAspect="1"/>
          </p:cNvPicPr>
          <p:nvPr/>
        </p:nvPicPr>
        <p:blipFill>
          <a:blip r:embed="rId2"/>
          <a:stretch>
            <a:fillRect/>
          </a:stretch>
        </p:blipFill>
        <p:spPr>
          <a:xfrm>
            <a:off x="4800600" y="2514600"/>
            <a:ext cx="1676400" cy="14978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1676400" y="1143000"/>
            <a:ext cx="6400800" cy="3352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itchFamily="18" charset="0"/>
                <a:cs typeface="Times New Roman" pitchFamily="18" charset="0"/>
              </a:rPr>
              <a:t>I have tons of data</a:t>
            </a:r>
            <a:endParaRPr lang="ka-GE" sz="4000" dirty="0" smtClean="0">
              <a:latin typeface="Times New Roman" pitchFamily="18" charset="0"/>
              <a:cs typeface="Times New Roman" pitchFamily="18" charset="0"/>
            </a:endParaRPr>
          </a:p>
          <a:p>
            <a:pPr algn="ctr"/>
            <a:r>
              <a:rPr lang="ka-GE" sz="3200" dirty="0" smtClean="0">
                <a:latin typeface="Times New Roman" pitchFamily="18" charset="0"/>
                <a:cs typeface="Times New Roman" pitchFamily="18" charset="0"/>
              </a:rPr>
              <a:t>ჩვენ გვაქვს ტონებით მონაცემები</a:t>
            </a:r>
            <a:endParaRPr lang="ru-RU" sz="3200" dirty="0">
              <a:latin typeface="Times New Roman" pitchFamily="18" charset="0"/>
              <a:cs typeface="Times New Roman" pitchFamily="18" charset="0"/>
            </a:endParaRPr>
          </a:p>
        </p:txBody>
      </p:sp>
      <p:sp>
        <p:nvSpPr>
          <p:cNvPr id="6" name="Smiley Face 5"/>
          <p:cNvSpPr/>
          <p:nvPr/>
        </p:nvSpPr>
        <p:spPr>
          <a:xfrm>
            <a:off x="685800" y="4648200"/>
            <a:ext cx="1676400" cy="1447800"/>
          </a:xfrm>
          <a:prstGeom prst="smileyFace">
            <a:avLst>
              <a:gd name="adj" fmla="val -205"/>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3200" b="1" dirty="0" smtClean="0">
                <a:solidFill>
                  <a:schemeClr val="accent1">
                    <a:lumMod val="75000"/>
                  </a:schemeClr>
                </a:solidFill>
                <a:latin typeface="Times New Roman" pitchFamily="18" charset="0"/>
                <a:cs typeface="Times New Roman" pitchFamily="18" charset="0"/>
              </a:rPr>
              <a:t>Step 4: Profit;  </a:t>
            </a:r>
            <a:r>
              <a:rPr lang="ka-GE" sz="3200" b="1" dirty="0" smtClean="0">
                <a:solidFill>
                  <a:schemeClr val="accent1">
                    <a:lumMod val="75000"/>
                  </a:schemeClr>
                </a:solidFill>
                <a:latin typeface="Times New Roman" pitchFamily="18" charset="0"/>
                <a:cs typeface="Times New Roman" pitchFamily="18" charset="0"/>
              </a:rPr>
              <a:t>ნაბიჯი </a:t>
            </a:r>
            <a:r>
              <a:rPr lang="en-US" sz="3200" b="1" dirty="0" smtClean="0">
                <a:solidFill>
                  <a:schemeClr val="accent1">
                    <a:lumMod val="75000"/>
                  </a:schemeClr>
                </a:solidFill>
                <a:latin typeface="Times New Roman" pitchFamily="18" charset="0"/>
                <a:cs typeface="Times New Roman" pitchFamily="18" charset="0"/>
              </a:rPr>
              <a:t>4</a:t>
            </a:r>
            <a:r>
              <a:rPr lang="ka-GE" sz="3200" b="1" dirty="0" smtClean="0">
                <a:solidFill>
                  <a:schemeClr val="accent1">
                    <a:lumMod val="75000"/>
                  </a:schemeClr>
                </a:solidFill>
                <a:latin typeface="Times New Roman" pitchFamily="18" charset="0"/>
                <a:cs typeface="Times New Roman" pitchFamily="18" charset="0"/>
              </a:rPr>
              <a:t>:</a:t>
            </a:r>
            <a:endParaRPr lang="ru-RU" sz="3200" dirty="0"/>
          </a:p>
        </p:txBody>
      </p:sp>
      <p:grpSp>
        <p:nvGrpSpPr>
          <p:cNvPr id="4" name="Group 3"/>
          <p:cNvGrpSpPr>
            <a:grpSpLocks/>
          </p:cNvGrpSpPr>
          <p:nvPr/>
        </p:nvGrpSpPr>
        <p:grpSpPr>
          <a:xfrm>
            <a:off x="914400" y="2514600"/>
            <a:ext cx="1981200" cy="360000"/>
            <a:chOff x="914400" y="2590800"/>
            <a:chExt cx="1981200" cy="381000"/>
          </a:xfrm>
        </p:grpSpPr>
        <p:sp>
          <p:nvSpPr>
            <p:cNvPr id="5" name="Round Diagonal Corner Rectangle 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Oval 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7" name="Rectangle 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8" name="Group 7"/>
          <p:cNvGrpSpPr>
            <a:grpSpLocks/>
          </p:cNvGrpSpPr>
          <p:nvPr/>
        </p:nvGrpSpPr>
        <p:grpSpPr>
          <a:xfrm>
            <a:off x="914400" y="4572000"/>
            <a:ext cx="1981200" cy="360000"/>
            <a:chOff x="914400" y="2590800"/>
            <a:chExt cx="1981200" cy="381000"/>
          </a:xfrm>
        </p:grpSpPr>
        <p:sp>
          <p:nvSpPr>
            <p:cNvPr id="9" name="Round Diagonal Corner Rectangle 8"/>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9"/>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1" name="Rectangle 10"/>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2" name="Group 11"/>
          <p:cNvGrpSpPr>
            <a:grpSpLocks/>
          </p:cNvGrpSpPr>
          <p:nvPr/>
        </p:nvGrpSpPr>
        <p:grpSpPr>
          <a:xfrm>
            <a:off x="3581400" y="2590800"/>
            <a:ext cx="1981200" cy="360000"/>
            <a:chOff x="914400" y="2590800"/>
            <a:chExt cx="1981200" cy="381000"/>
          </a:xfrm>
        </p:grpSpPr>
        <p:sp>
          <p:nvSpPr>
            <p:cNvPr id="13" name="Round Diagonal Corner Rectangle 12"/>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Oval 13"/>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5" name="Rectangle 14"/>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6" name="Group 15"/>
          <p:cNvGrpSpPr>
            <a:grpSpLocks/>
          </p:cNvGrpSpPr>
          <p:nvPr/>
        </p:nvGrpSpPr>
        <p:grpSpPr>
          <a:xfrm>
            <a:off x="3581400" y="4648200"/>
            <a:ext cx="1981200" cy="360000"/>
            <a:chOff x="914400" y="2590800"/>
            <a:chExt cx="1981200" cy="381000"/>
          </a:xfrm>
        </p:grpSpPr>
        <p:sp>
          <p:nvSpPr>
            <p:cNvPr id="17" name="Round Diagonal Corner Rectangle 16"/>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Oval 17"/>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9" name="Rectangle 18"/>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0" name="Group 19"/>
          <p:cNvGrpSpPr>
            <a:grpSpLocks/>
          </p:cNvGrpSpPr>
          <p:nvPr/>
        </p:nvGrpSpPr>
        <p:grpSpPr>
          <a:xfrm>
            <a:off x="3581400" y="3526200"/>
            <a:ext cx="1981200" cy="360000"/>
            <a:chOff x="914400" y="2590800"/>
            <a:chExt cx="1981200" cy="381000"/>
          </a:xfrm>
        </p:grpSpPr>
        <p:sp>
          <p:nvSpPr>
            <p:cNvPr id="21" name="Round Diagonal Corner Rectangle 20"/>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Oval 21"/>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3" name="Rectangle 22"/>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4" name="Group 23"/>
          <p:cNvGrpSpPr>
            <a:grpSpLocks/>
          </p:cNvGrpSpPr>
          <p:nvPr/>
        </p:nvGrpSpPr>
        <p:grpSpPr>
          <a:xfrm>
            <a:off x="3657600" y="5943600"/>
            <a:ext cx="1981200" cy="360000"/>
            <a:chOff x="914400" y="2590800"/>
            <a:chExt cx="1981200" cy="381000"/>
          </a:xfrm>
        </p:grpSpPr>
        <p:sp>
          <p:nvSpPr>
            <p:cNvPr id="25" name="Round Diagonal Corner Rectangle 2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Oval 2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7" name="Rectangle 2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28" name="Picture 2" descr="http://www.datameer.com/images/product/index_help/logo-elephant2.png"/>
          <p:cNvPicPr>
            <a:picLocks noChangeAspect="1" noChangeArrowheads="1"/>
          </p:cNvPicPr>
          <p:nvPr/>
        </p:nvPicPr>
        <p:blipFill>
          <a:blip r:embed="rId2"/>
          <a:stretch>
            <a:fillRect/>
          </a:stretch>
        </p:blipFill>
        <p:spPr bwMode="auto">
          <a:xfrm>
            <a:off x="3962400" y="5334001"/>
            <a:ext cx="1295400" cy="477480"/>
          </a:xfrm>
          <a:prstGeom prst="rect">
            <a:avLst/>
          </a:prstGeom>
          <a:noFill/>
        </p:spPr>
      </p:pic>
      <p:grpSp>
        <p:nvGrpSpPr>
          <p:cNvPr id="29" name="Group 28"/>
          <p:cNvGrpSpPr>
            <a:grpSpLocks/>
          </p:cNvGrpSpPr>
          <p:nvPr/>
        </p:nvGrpSpPr>
        <p:grpSpPr>
          <a:xfrm>
            <a:off x="914400" y="3505200"/>
            <a:ext cx="1981200" cy="360000"/>
            <a:chOff x="914400" y="2590800"/>
            <a:chExt cx="1981200" cy="381000"/>
          </a:xfrm>
        </p:grpSpPr>
        <p:sp>
          <p:nvSpPr>
            <p:cNvPr id="30" name="Round Diagonal Corner Rectangle 29"/>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Oval 30"/>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2" name="Rectangle 31"/>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33"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2438400" y="2057400"/>
            <a:ext cx="381000" cy="381000"/>
          </a:xfrm>
          <a:prstGeom prst="rect">
            <a:avLst/>
          </a:prstGeom>
          <a:noFill/>
        </p:spPr>
      </p:pic>
      <p:pic>
        <p:nvPicPr>
          <p:cNvPr id="34"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5181600" y="2133600"/>
            <a:ext cx="381000" cy="381000"/>
          </a:xfrm>
          <a:prstGeom prst="rect">
            <a:avLst/>
          </a:prstGeom>
          <a:noFill/>
        </p:spPr>
      </p:pic>
      <p:pic>
        <p:nvPicPr>
          <p:cNvPr id="35"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2514600" y="3048000"/>
            <a:ext cx="381000" cy="381000"/>
          </a:xfrm>
          <a:prstGeom prst="rect">
            <a:avLst/>
          </a:prstGeom>
          <a:noFill/>
        </p:spPr>
      </p:pic>
      <p:pic>
        <p:nvPicPr>
          <p:cNvPr id="36"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5181600" y="3124200"/>
            <a:ext cx="381000" cy="381000"/>
          </a:xfrm>
          <a:prstGeom prst="rect">
            <a:avLst/>
          </a:prstGeom>
          <a:noFill/>
        </p:spPr>
      </p:pic>
      <p:pic>
        <p:nvPicPr>
          <p:cNvPr id="37"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2514600" y="4114800"/>
            <a:ext cx="381000" cy="381000"/>
          </a:xfrm>
          <a:prstGeom prst="rect">
            <a:avLst/>
          </a:prstGeom>
          <a:noFill/>
        </p:spPr>
      </p:pic>
      <p:pic>
        <p:nvPicPr>
          <p:cNvPr id="38"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5181600" y="4191000"/>
            <a:ext cx="381000" cy="381000"/>
          </a:xfrm>
          <a:prstGeom prst="rect">
            <a:avLst/>
          </a:prstGeom>
          <a:noFill/>
        </p:spPr>
      </p:pic>
      <p:grpSp>
        <p:nvGrpSpPr>
          <p:cNvPr id="39" name="Group 38"/>
          <p:cNvGrpSpPr>
            <a:grpSpLocks/>
          </p:cNvGrpSpPr>
          <p:nvPr/>
        </p:nvGrpSpPr>
        <p:grpSpPr>
          <a:xfrm>
            <a:off x="6324600" y="2514600"/>
            <a:ext cx="1981200" cy="360000"/>
            <a:chOff x="914400" y="2590800"/>
            <a:chExt cx="1981200" cy="381000"/>
          </a:xfrm>
        </p:grpSpPr>
        <p:sp>
          <p:nvSpPr>
            <p:cNvPr id="40" name="Round Diagonal Corner Rectangle 39"/>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Oval 40"/>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42" name="Rectangle 41"/>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3" name="Group 42"/>
          <p:cNvGrpSpPr>
            <a:grpSpLocks/>
          </p:cNvGrpSpPr>
          <p:nvPr/>
        </p:nvGrpSpPr>
        <p:grpSpPr>
          <a:xfrm>
            <a:off x="6324600" y="4593000"/>
            <a:ext cx="1981200" cy="360000"/>
            <a:chOff x="914400" y="2590800"/>
            <a:chExt cx="1981200" cy="381000"/>
          </a:xfrm>
        </p:grpSpPr>
        <p:sp>
          <p:nvSpPr>
            <p:cNvPr id="44" name="Round Diagonal Corner Rectangle 43"/>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Oval 44"/>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46" name="Rectangle 45"/>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7" name="Group 46"/>
          <p:cNvGrpSpPr>
            <a:grpSpLocks/>
          </p:cNvGrpSpPr>
          <p:nvPr/>
        </p:nvGrpSpPr>
        <p:grpSpPr>
          <a:xfrm>
            <a:off x="6324600" y="3450000"/>
            <a:ext cx="1981200" cy="360000"/>
            <a:chOff x="914400" y="2590800"/>
            <a:chExt cx="1981200" cy="381000"/>
          </a:xfrm>
        </p:grpSpPr>
        <p:sp>
          <p:nvSpPr>
            <p:cNvPr id="48" name="Round Diagonal Corner Rectangle 47"/>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Oval 48"/>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50" name="Rectangle 49"/>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51"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7924800" y="2057400"/>
            <a:ext cx="381000" cy="381000"/>
          </a:xfrm>
          <a:prstGeom prst="rect">
            <a:avLst/>
          </a:prstGeom>
          <a:noFill/>
        </p:spPr>
      </p:pic>
      <p:pic>
        <p:nvPicPr>
          <p:cNvPr id="52"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7924800" y="3048000"/>
            <a:ext cx="381000" cy="381000"/>
          </a:xfrm>
          <a:prstGeom prst="rect">
            <a:avLst/>
          </a:prstGeom>
          <a:noFill/>
        </p:spPr>
      </p:pic>
      <p:pic>
        <p:nvPicPr>
          <p:cNvPr id="53" name="Picture 2" descr="https://pbs.twimg.com/profile_images/452545386645700608/c5yT-EUN_400x400.png"/>
          <p:cNvPicPr>
            <a:picLocks noChangeAspect="1" noChangeArrowheads="1"/>
          </p:cNvPicPr>
          <p:nvPr/>
        </p:nvPicPr>
        <p:blipFill>
          <a:blip r:embed="rId3" cstate="print"/>
          <a:srcRect/>
          <a:stretch>
            <a:fillRect/>
          </a:stretch>
        </p:blipFill>
        <p:spPr bwMode="auto">
          <a:xfrm>
            <a:off x="7924800" y="4212000"/>
            <a:ext cx="381000" cy="381000"/>
          </a:xfrm>
          <a:prstGeom prst="rect">
            <a:avLst/>
          </a:prstGeom>
          <a:noFill/>
        </p:spPr>
      </p:pic>
      <p:sp>
        <p:nvSpPr>
          <p:cNvPr id="54" name="TextBox 53"/>
          <p:cNvSpPr txBox="1"/>
          <p:nvPr/>
        </p:nvSpPr>
        <p:spPr>
          <a:xfrm>
            <a:off x="1143000" y="2057400"/>
            <a:ext cx="782587" cy="369332"/>
          </a:xfrm>
          <a:prstGeom prst="rect">
            <a:avLst/>
          </a:prstGeom>
          <a:noFill/>
        </p:spPr>
        <p:txBody>
          <a:bodyPr wrap="none" rtlCol="0">
            <a:spAutoFit/>
          </a:bodyPr>
          <a:lstStyle/>
          <a:p>
            <a:r>
              <a:rPr lang="en-US" dirty="0" smtClean="0"/>
              <a:t>HDFS</a:t>
            </a:r>
            <a:endParaRPr lang="ru-RU" dirty="0"/>
          </a:p>
        </p:txBody>
      </p:sp>
      <p:sp>
        <p:nvSpPr>
          <p:cNvPr id="55" name="TextBox 54"/>
          <p:cNvSpPr txBox="1"/>
          <p:nvPr/>
        </p:nvSpPr>
        <p:spPr>
          <a:xfrm>
            <a:off x="3505200" y="2057400"/>
            <a:ext cx="782587" cy="369332"/>
          </a:xfrm>
          <a:prstGeom prst="rect">
            <a:avLst/>
          </a:prstGeom>
          <a:noFill/>
        </p:spPr>
        <p:txBody>
          <a:bodyPr wrap="none" rtlCol="0">
            <a:spAutoFit/>
          </a:bodyPr>
          <a:lstStyle/>
          <a:p>
            <a:r>
              <a:rPr lang="en-US" dirty="0" smtClean="0"/>
              <a:t>HDFS</a:t>
            </a:r>
            <a:endParaRPr lang="ru-RU" dirty="0"/>
          </a:p>
        </p:txBody>
      </p:sp>
      <p:sp>
        <p:nvSpPr>
          <p:cNvPr id="56" name="TextBox 55"/>
          <p:cNvSpPr txBox="1"/>
          <p:nvPr/>
        </p:nvSpPr>
        <p:spPr>
          <a:xfrm>
            <a:off x="6400800" y="2057400"/>
            <a:ext cx="782587" cy="369332"/>
          </a:xfrm>
          <a:prstGeom prst="rect">
            <a:avLst/>
          </a:prstGeom>
          <a:noFill/>
        </p:spPr>
        <p:txBody>
          <a:bodyPr wrap="none" rtlCol="0">
            <a:spAutoFit/>
          </a:bodyPr>
          <a:lstStyle/>
          <a:p>
            <a:r>
              <a:rPr lang="en-US" dirty="0" smtClean="0"/>
              <a:t>HDFS</a:t>
            </a:r>
            <a:endParaRPr lang="ru-RU" dirty="0"/>
          </a:p>
        </p:txBody>
      </p:sp>
      <p:sp>
        <p:nvSpPr>
          <p:cNvPr id="57" name="TextBox 56"/>
          <p:cNvSpPr txBox="1"/>
          <p:nvPr/>
        </p:nvSpPr>
        <p:spPr>
          <a:xfrm>
            <a:off x="990600" y="3048000"/>
            <a:ext cx="782587" cy="369332"/>
          </a:xfrm>
          <a:prstGeom prst="rect">
            <a:avLst/>
          </a:prstGeom>
          <a:noFill/>
        </p:spPr>
        <p:txBody>
          <a:bodyPr wrap="none" rtlCol="0">
            <a:spAutoFit/>
          </a:bodyPr>
          <a:lstStyle/>
          <a:p>
            <a:r>
              <a:rPr lang="en-US" dirty="0" smtClean="0"/>
              <a:t>HDFS</a:t>
            </a:r>
            <a:endParaRPr lang="ru-RU" dirty="0"/>
          </a:p>
        </p:txBody>
      </p:sp>
      <p:sp>
        <p:nvSpPr>
          <p:cNvPr id="58" name="TextBox 57"/>
          <p:cNvSpPr txBox="1"/>
          <p:nvPr/>
        </p:nvSpPr>
        <p:spPr>
          <a:xfrm>
            <a:off x="3581400" y="3048000"/>
            <a:ext cx="782587" cy="369332"/>
          </a:xfrm>
          <a:prstGeom prst="rect">
            <a:avLst/>
          </a:prstGeom>
          <a:noFill/>
        </p:spPr>
        <p:txBody>
          <a:bodyPr wrap="none" rtlCol="0">
            <a:spAutoFit/>
          </a:bodyPr>
          <a:lstStyle/>
          <a:p>
            <a:r>
              <a:rPr lang="en-US" dirty="0" smtClean="0"/>
              <a:t>HDFS</a:t>
            </a:r>
            <a:endParaRPr lang="ru-RU" dirty="0"/>
          </a:p>
        </p:txBody>
      </p:sp>
      <p:sp>
        <p:nvSpPr>
          <p:cNvPr id="59" name="TextBox 58"/>
          <p:cNvSpPr txBox="1"/>
          <p:nvPr/>
        </p:nvSpPr>
        <p:spPr>
          <a:xfrm>
            <a:off x="6400800" y="3048000"/>
            <a:ext cx="782587" cy="369332"/>
          </a:xfrm>
          <a:prstGeom prst="rect">
            <a:avLst/>
          </a:prstGeom>
          <a:noFill/>
        </p:spPr>
        <p:txBody>
          <a:bodyPr wrap="none" rtlCol="0">
            <a:spAutoFit/>
          </a:bodyPr>
          <a:lstStyle/>
          <a:p>
            <a:r>
              <a:rPr lang="en-US" dirty="0" smtClean="0"/>
              <a:t>HDFS</a:t>
            </a:r>
            <a:endParaRPr lang="ru-RU" dirty="0"/>
          </a:p>
        </p:txBody>
      </p:sp>
      <p:sp>
        <p:nvSpPr>
          <p:cNvPr id="60" name="TextBox 59"/>
          <p:cNvSpPr txBox="1"/>
          <p:nvPr/>
        </p:nvSpPr>
        <p:spPr>
          <a:xfrm>
            <a:off x="914400" y="4114800"/>
            <a:ext cx="782587" cy="369332"/>
          </a:xfrm>
          <a:prstGeom prst="rect">
            <a:avLst/>
          </a:prstGeom>
          <a:noFill/>
        </p:spPr>
        <p:txBody>
          <a:bodyPr wrap="none" rtlCol="0">
            <a:spAutoFit/>
          </a:bodyPr>
          <a:lstStyle/>
          <a:p>
            <a:r>
              <a:rPr lang="en-US" dirty="0" smtClean="0"/>
              <a:t>HDFS</a:t>
            </a:r>
            <a:endParaRPr lang="ru-RU" dirty="0"/>
          </a:p>
        </p:txBody>
      </p:sp>
      <p:sp>
        <p:nvSpPr>
          <p:cNvPr id="61" name="TextBox 60"/>
          <p:cNvSpPr txBox="1"/>
          <p:nvPr/>
        </p:nvSpPr>
        <p:spPr>
          <a:xfrm>
            <a:off x="3657600" y="4114800"/>
            <a:ext cx="898003" cy="369332"/>
          </a:xfrm>
          <a:prstGeom prst="rect">
            <a:avLst/>
          </a:prstGeom>
          <a:noFill/>
        </p:spPr>
        <p:txBody>
          <a:bodyPr wrap="none" rtlCol="0">
            <a:spAutoFit/>
          </a:bodyPr>
          <a:lstStyle/>
          <a:p>
            <a:r>
              <a:rPr lang="ka-GE" dirty="0" smtClean="0"/>
              <a:t>  </a:t>
            </a:r>
            <a:r>
              <a:rPr lang="en-US" dirty="0" smtClean="0"/>
              <a:t>HDFS</a:t>
            </a:r>
            <a:endParaRPr lang="ru-RU" dirty="0"/>
          </a:p>
        </p:txBody>
      </p:sp>
      <p:sp>
        <p:nvSpPr>
          <p:cNvPr id="62" name="TextBox 61"/>
          <p:cNvSpPr txBox="1"/>
          <p:nvPr/>
        </p:nvSpPr>
        <p:spPr>
          <a:xfrm>
            <a:off x="6248400" y="4212000"/>
            <a:ext cx="898003" cy="369332"/>
          </a:xfrm>
          <a:prstGeom prst="rect">
            <a:avLst/>
          </a:prstGeom>
          <a:noFill/>
        </p:spPr>
        <p:txBody>
          <a:bodyPr wrap="none" rtlCol="0">
            <a:spAutoFit/>
          </a:bodyPr>
          <a:lstStyle/>
          <a:p>
            <a:r>
              <a:rPr lang="ka-GE" dirty="0" smtClean="0"/>
              <a:t>  </a:t>
            </a:r>
            <a:r>
              <a:rPr lang="en-US" dirty="0" smtClean="0"/>
              <a:t>HDFS</a:t>
            </a:r>
            <a:endParaRPr lang="ru-RU" dirty="0"/>
          </a:p>
        </p:txBody>
      </p:sp>
      <p:pic>
        <p:nvPicPr>
          <p:cNvPr id="63" name="Picture 4" descr="http://spark.apache.org/docs/latest/img/spark-logo-hd.png"/>
          <p:cNvPicPr>
            <a:picLocks noChangeAspect="1" noChangeArrowheads="1"/>
          </p:cNvPicPr>
          <p:nvPr/>
        </p:nvPicPr>
        <p:blipFill>
          <a:blip r:embed="rId4" cstate="print"/>
          <a:srcRect/>
          <a:stretch>
            <a:fillRect/>
          </a:stretch>
        </p:blipFill>
        <p:spPr bwMode="auto">
          <a:xfrm>
            <a:off x="7239000" y="3048000"/>
            <a:ext cx="609600" cy="391201"/>
          </a:xfrm>
          <a:prstGeom prst="rect">
            <a:avLst/>
          </a:prstGeom>
          <a:noFill/>
        </p:spPr>
      </p:pic>
      <p:pic>
        <p:nvPicPr>
          <p:cNvPr id="64" name="Picture 4" descr="http://spark.apache.org/docs/latest/img/spark-logo-hd.png"/>
          <p:cNvPicPr>
            <a:picLocks noChangeAspect="1" noChangeArrowheads="1"/>
          </p:cNvPicPr>
          <p:nvPr/>
        </p:nvPicPr>
        <p:blipFill>
          <a:blip r:embed="rId4" cstate="print"/>
          <a:srcRect/>
          <a:stretch>
            <a:fillRect/>
          </a:stretch>
        </p:blipFill>
        <p:spPr bwMode="auto">
          <a:xfrm>
            <a:off x="1828800" y="3048000"/>
            <a:ext cx="609600" cy="391201"/>
          </a:xfrm>
          <a:prstGeom prst="rect">
            <a:avLst/>
          </a:prstGeom>
          <a:noFill/>
        </p:spPr>
      </p:pic>
      <p:pic>
        <p:nvPicPr>
          <p:cNvPr id="65" name="Picture 4" descr="http://spark.apache.org/docs/latest/img/spark-logo-hd.png"/>
          <p:cNvPicPr>
            <a:picLocks noChangeAspect="1" noChangeArrowheads="1"/>
          </p:cNvPicPr>
          <p:nvPr/>
        </p:nvPicPr>
        <p:blipFill>
          <a:blip r:embed="rId4" cstate="print"/>
          <a:srcRect/>
          <a:stretch>
            <a:fillRect/>
          </a:stretch>
        </p:blipFill>
        <p:spPr bwMode="auto">
          <a:xfrm>
            <a:off x="7239000" y="2057400"/>
            <a:ext cx="609600" cy="391201"/>
          </a:xfrm>
          <a:prstGeom prst="rect">
            <a:avLst/>
          </a:prstGeom>
          <a:noFill/>
        </p:spPr>
      </p:pic>
      <p:pic>
        <p:nvPicPr>
          <p:cNvPr id="66" name="Picture 4" descr="http://spark.apache.org/docs/latest/img/spark-logo-hd.png"/>
          <p:cNvPicPr>
            <a:picLocks noChangeAspect="1" noChangeArrowheads="1"/>
          </p:cNvPicPr>
          <p:nvPr/>
        </p:nvPicPr>
        <p:blipFill>
          <a:blip r:embed="rId5" cstate="print"/>
          <a:srcRect/>
          <a:stretch>
            <a:fillRect/>
          </a:stretch>
        </p:blipFill>
        <p:spPr bwMode="auto">
          <a:xfrm>
            <a:off x="3733800" y="1066800"/>
            <a:ext cx="1295400" cy="831302"/>
          </a:xfrm>
          <a:prstGeom prst="rect">
            <a:avLst/>
          </a:prstGeom>
          <a:noFill/>
        </p:spPr>
      </p:pic>
      <p:sp>
        <p:nvSpPr>
          <p:cNvPr id="67" name="Oval 66"/>
          <p:cNvSpPr/>
          <p:nvPr/>
        </p:nvSpPr>
        <p:spPr>
          <a:xfrm>
            <a:off x="4572000" y="4114800"/>
            <a:ext cx="457200" cy="457200"/>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Diagonal Stripe 67"/>
          <p:cNvSpPr/>
          <p:nvPr/>
        </p:nvSpPr>
        <p:spPr>
          <a:xfrm>
            <a:off x="4724400" y="4191000"/>
            <a:ext cx="228600" cy="304800"/>
          </a:xfrm>
          <a:prstGeom prst="diagStri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9" name="Oval 68"/>
          <p:cNvSpPr/>
          <p:nvPr/>
        </p:nvSpPr>
        <p:spPr>
          <a:xfrm>
            <a:off x="7086600" y="1371600"/>
            <a:ext cx="457200" cy="457200"/>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0" name="Diagonal Stripe 69"/>
          <p:cNvSpPr/>
          <p:nvPr/>
        </p:nvSpPr>
        <p:spPr>
          <a:xfrm>
            <a:off x="7239000" y="1447800"/>
            <a:ext cx="228600" cy="304800"/>
          </a:xfrm>
          <a:prstGeom prst="diagStri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1" name="Oval 70"/>
          <p:cNvSpPr/>
          <p:nvPr/>
        </p:nvSpPr>
        <p:spPr>
          <a:xfrm>
            <a:off x="7239000" y="4059600"/>
            <a:ext cx="457200" cy="457200"/>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Diagonal Stripe 71"/>
          <p:cNvSpPr/>
          <p:nvPr/>
        </p:nvSpPr>
        <p:spPr>
          <a:xfrm>
            <a:off x="7391400" y="4135800"/>
            <a:ext cx="228600" cy="304800"/>
          </a:xfrm>
          <a:prstGeom prst="diagStri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5" name="TextBox 74"/>
          <p:cNvSpPr txBox="1"/>
          <p:nvPr/>
        </p:nvSpPr>
        <p:spPr>
          <a:xfrm>
            <a:off x="1524000" y="1447800"/>
            <a:ext cx="1056700" cy="369332"/>
          </a:xfrm>
          <a:prstGeom prst="rect">
            <a:avLst/>
          </a:prstGeom>
          <a:noFill/>
        </p:spPr>
        <p:txBody>
          <a:bodyPr wrap="none" rtlCol="0">
            <a:spAutoFit/>
          </a:bodyPr>
          <a:lstStyle/>
          <a:p>
            <a:r>
              <a:rPr lang="en-US" b="1" dirty="0" err="1" smtClean="0"/>
              <a:t>Hadoop</a:t>
            </a:r>
            <a:endParaRPr lang="ru-RU" b="1" dirty="0"/>
          </a:p>
        </p:txBody>
      </p:sp>
      <p:pic>
        <p:nvPicPr>
          <p:cNvPr id="76" name="Picture 2" descr="http://www.datameer.com/images/product/index_help/logo-elephant2.png"/>
          <p:cNvPicPr>
            <a:picLocks noChangeAspect="1" noChangeArrowheads="1"/>
          </p:cNvPicPr>
          <p:nvPr/>
        </p:nvPicPr>
        <p:blipFill>
          <a:blip r:embed="rId6" cstate="print"/>
          <a:srcRect/>
          <a:stretch>
            <a:fillRect/>
          </a:stretch>
        </p:blipFill>
        <p:spPr bwMode="auto">
          <a:xfrm>
            <a:off x="914400" y="1371600"/>
            <a:ext cx="762000" cy="525854"/>
          </a:xfrm>
          <a:prstGeom prst="rect">
            <a:avLst/>
          </a:prstGeom>
          <a:noFill/>
        </p:spPr>
      </p:pic>
      <p:pic>
        <p:nvPicPr>
          <p:cNvPr id="77" name="Picture 2" descr="http://www.datameer.com/images/product/index_help/logo-elephant2.png"/>
          <p:cNvPicPr>
            <a:picLocks noChangeAspect="1" noChangeArrowheads="1"/>
          </p:cNvPicPr>
          <p:nvPr/>
        </p:nvPicPr>
        <p:blipFill>
          <a:blip r:embed="rId7" cstate="print"/>
          <a:srcRect/>
          <a:stretch>
            <a:fillRect/>
          </a:stretch>
        </p:blipFill>
        <p:spPr bwMode="auto">
          <a:xfrm>
            <a:off x="4343400" y="3048000"/>
            <a:ext cx="609600" cy="420683"/>
          </a:xfrm>
          <a:prstGeom prst="rect">
            <a:avLst/>
          </a:prstGeom>
          <a:noFill/>
        </p:spPr>
      </p:pic>
      <p:pic>
        <p:nvPicPr>
          <p:cNvPr id="78" name="Picture 2" descr="http://www.datameer.com/images/product/index_help/logo-elephant2.png"/>
          <p:cNvPicPr>
            <a:picLocks noChangeAspect="1" noChangeArrowheads="1"/>
          </p:cNvPicPr>
          <p:nvPr/>
        </p:nvPicPr>
        <p:blipFill>
          <a:blip r:embed="rId7" cstate="print"/>
          <a:srcRect/>
          <a:stretch>
            <a:fillRect/>
          </a:stretch>
        </p:blipFill>
        <p:spPr bwMode="auto">
          <a:xfrm>
            <a:off x="4343400" y="2057400"/>
            <a:ext cx="609600" cy="420683"/>
          </a:xfrm>
          <a:prstGeom prst="rect">
            <a:avLst/>
          </a:prstGeom>
          <a:noFill/>
        </p:spPr>
      </p:pic>
      <p:pic>
        <p:nvPicPr>
          <p:cNvPr id="79" name="Picture 2" descr="http://www.datameer.com/images/product/index_help/logo-elephant2.png"/>
          <p:cNvPicPr>
            <a:picLocks noChangeAspect="1" noChangeArrowheads="1"/>
          </p:cNvPicPr>
          <p:nvPr/>
        </p:nvPicPr>
        <p:blipFill>
          <a:blip r:embed="rId7" cstate="print"/>
          <a:srcRect/>
          <a:stretch>
            <a:fillRect/>
          </a:stretch>
        </p:blipFill>
        <p:spPr bwMode="auto">
          <a:xfrm>
            <a:off x="1752600" y="4114800"/>
            <a:ext cx="609600" cy="420683"/>
          </a:xfrm>
          <a:prstGeom prst="rect">
            <a:avLst/>
          </a:prstGeom>
          <a:noFill/>
        </p:spPr>
      </p:pic>
      <p:sp>
        <p:nvSpPr>
          <p:cNvPr id="80" name="TextBox 79"/>
          <p:cNvSpPr txBox="1"/>
          <p:nvPr/>
        </p:nvSpPr>
        <p:spPr>
          <a:xfrm>
            <a:off x="7620000" y="1371600"/>
            <a:ext cx="649024" cy="369332"/>
          </a:xfrm>
          <a:prstGeom prst="rect">
            <a:avLst/>
          </a:prstGeom>
          <a:noFill/>
        </p:spPr>
        <p:txBody>
          <a:bodyPr wrap="none" rtlCol="0">
            <a:spAutoFit/>
          </a:bodyPr>
          <a:lstStyle/>
          <a:p>
            <a:r>
              <a:rPr lang="en-US" dirty="0" smtClean="0"/>
              <a:t>App.</a:t>
            </a: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sosphere-dcos-2.png"/>
          <p:cNvPicPr>
            <a:picLocks noChangeAspect="1"/>
          </p:cNvPicPr>
          <p:nvPr/>
        </p:nvPicPr>
        <p:blipFill>
          <a:blip r:embed="rId2"/>
          <a:stretch>
            <a:fillRect/>
          </a:stretch>
        </p:blipFill>
        <p:spPr>
          <a:xfrm>
            <a:off x="228600" y="1600200"/>
            <a:ext cx="8660056" cy="5029200"/>
          </a:xfrm>
          <a:prstGeom prst="rect">
            <a:avLst/>
          </a:prstGeom>
        </p:spPr>
      </p:pic>
      <p:sp>
        <p:nvSpPr>
          <p:cNvPr id="6" name="TextBox 5"/>
          <p:cNvSpPr txBox="1"/>
          <p:nvPr/>
        </p:nvSpPr>
        <p:spPr>
          <a:xfrm>
            <a:off x="533400" y="1066800"/>
            <a:ext cx="7772400" cy="36933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n-US" b="1" dirty="0" smtClean="0"/>
              <a:t>Datacenter operating system (DCOS)</a:t>
            </a:r>
            <a:endParaRPr lang="ru-RU"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389120"/>
          </a:xfrm>
        </p:spPr>
        <p:txBody>
          <a:bodyPr>
            <a:normAutofit lnSpcReduction="10000"/>
          </a:bodyPr>
          <a:lstStyle/>
          <a:p>
            <a:pPr>
              <a:buNone/>
            </a:pPr>
            <a:r>
              <a:rPr lang="en-US" dirty="0" smtClean="0"/>
              <a:t>   At the moment in the International Black Sea University at the Faculty of  Science and Engineering was created Research Laboratory in the field of Big Data, were are working leading professors with several good students.</a:t>
            </a:r>
          </a:p>
          <a:p>
            <a:pPr>
              <a:buNone/>
            </a:pPr>
            <a:r>
              <a:rPr lang="ka-GE" dirty="0" smtClean="0"/>
              <a:t>   ამ ჟამად, შავი ზღვის საერთაშორისო უნივერსიტეტის მეცნიერების და საინჟინრო ფაკულტეტზე შეიქმნა კვლევის ლაბორატორია სფეროში </a:t>
            </a:r>
            <a:r>
              <a:rPr lang="en-US" dirty="0" smtClean="0"/>
              <a:t>Big Data</a:t>
            </a:r>
            <a:r>
              <a:rPr lang="ka-GE" dirty="0" smtClean="0"/>
              <a:t>, სადაც მუშაობენ წამყვანი პროფესორები რამოდენიმე კარგ სტუდენტებთან ერთად.</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lgn="ctr">
              <a:buNone/>
            </a:pPr>
            <a:r>
              <a:rPr lang="ka-GE" sz="6000" dirty="0" smtClean="0"/>
              <a:t>გმადლობთ ყურადღებისათვის</a:t>
            </a:r>
          </a:p>
          <a:p>
            <a:pPr algn="ctr">
              <a:buNone/>
            </a:pPr>
            <a:r>
              <a:rPr lang="en-US" sz="6000" dirty="0" smtClean="0"/>
              <a:t>Thanks, for your attention</a:t>
            </a:r>
            <a:endParaRPr lang="ka-GE" sz="6000" dirty="0" smtClean="0"/>
          </a:p>
          <a:p>
            <a:pPr algn="r">
              <a:buNone/>
            </a:pPr>
            <a:r>
              <a:rPr lang="ka-GE" sz="2800" dirty="0" smtClean="0"/>
              <a:t>პროფ.ნოდარ მომცელიძე</a:t>
            </a:r>
          </a:p>
          <a:p>
            <a:pPr algn="r">
              <a:buNone/>
            </a:pPr>
            <a:r>
              <a:rPr lang="en-US" sz="2800" dirty="0" smtClean="0"/>
              <a:t>Prof. </a:t>
            </a:r>
            <a:r>
              <a:rPr lang="en-US" sz="2800" dirty="0" err="1" smtClean="0"/>
              <a:t>Nodar</a:t>
            </a:r>
            <a:r>
              <a:rPr lang="en-US" sz="2800" dirty="0" smtClean="0"/>
              <a:t> </a:t>
            </a:r>
            <a:r>
              <a:rPr lang="en-US" sz="2800" dirty="0" err="1" smtClean="0"/>
              <a:t>Momtselidze</a:t>
            </a:r>
            <a:endParaRPr lang="ka-GE" sz="2800" dirty="0" smtClean="0"/>
          </a:p>
          <a:p>
            <a:pPr algn="ctr">
              <a:buNone/>
            </a:pPr>
            <a:endParaRPr lang="ru-RU"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43000" y="914400"/>
            <a:ext cx="6553200" cy="4648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lvl="1" algn="ctr">
              <a:buNone/>
            </a:pPr>
            <a:r>
              <a:rPr lang="en-US" sz="3800" dirty="0" smtClean="0">
                <a:latin typeface="Times New Roman" pitchFamily="18" charset="0"/>
                <a:cs typeface="Times New Roman" pitchFamily="18" charset="0"/>
              </a:rPr>
              <a:t>and more everyday</a:t>
            </a:r>
          </a:p>
          <a:p>
            <a:pPr lvl="1" algn="ctr">
              <a:buNone/>
            </a:pPr>
            <a:r>
              <a:rPr lang="en-US" sz="3800" dirty="0" smtClean="0">
                <a:latin typeface="Times New Roman" pitchFamily="18" charset="0"/>
                <a:cs typeface="Times New Roman" pitchFamily="18" charset="0"/>
              </a:rPr>
              <a:t>one computer can’t</a:t>
            </a:r>
            <a:r>
              <a:rPr lang="ka-GE" sz="3800" dirty="0" smtClean="0">
                <a:latin typeface="Times New Roman" pitchFamily="18" charset="0"/>
                <a:cs typeface="Times New Roman" pitchFamily="18" charset="0"/>
              </a:rPr>
              <a:t>.</a:t>
            </a:r>
            <a:endParaRPr lang="en-US" sz="3800" dirty="0" smtClean="0">
              <a:latin typeface="Times New Roman" pitchFamily="18" charset="0"/>
              <a:cs typeface="Times New Roman" pitchFamily="18" charset="0"/>
            </a:endParaRPr>
          </a:p>
          <a:p>
            <a:pPr lvl="1" algn="ctr">
              <a:buNone/>
            </a:pPr>
            <a:r>
              <a:rPr lang="en-US" sz="3800" dirty="0" smtClean="0">
                <a:latin typeface="Times New Roman" pitchFamily="18" charset="0"/>
                <a:cs typeface="Times New Roman" pitchFamily="18" charset="0"/>
              </a:rPr>
              <a:t>treat such huge info</a:t>
            </a:r>
            <a:endParaRPr lang="ka-GE" sz="3800" dirty="0" smtClean="0">
              <a:latin typeface="Times New Roman" pitchFamily="18" charset="0"/>
              <a:cs typeface="Times New Roman" pitchFamily="18" charset="0"/>
            </a:endParaRPr>
          </a:p>
          <a:p>
            <a:pPr lvl="1" algn="ctr">
              <a:buNone/>
            </a:pPr>
            <a:r>
              <a:rPr lang="ka-GE" sz="3500" dirty="0" smtClean="0">
                <a:latin typeface="Times New Roman" pitchFamily="18" charset="0"/>
                <a:cs typeface="Times New Roman" pitchFamily="18" charset="0"/>
              </a:rPr>
              <a:t>და ყოველდღიურად ემატება.</a:t>
            </a:r>
            <a:endParaRPr lang="en-US" sz="3500" dirty="0" smtClean="0">
              <a:latin typeface="Times New Roman" pitchFamily="18" charset="0"/>
              <a:cs typeface="Times New Roman" pitchFamily="18" charset="0"/>
            </a:endParaRPr>
          </a:p>
          <a:p>
            <a:pPr lvl="1" algn="ctr">
              <a:buNone/>
            </a:pPr>
            <a:r>
              <a:rPr lang="ka-GE" sz="3500" dirty="0" smtClean="0">
                <a:latin typeface="Times New Roman" pitchFamily="18" charset="0"/>
                <a:cs typeface="Times New Roman" pitchFamily="18" charset="0"/>
              </a:rPr>
              <a:t>ერთი კომპუტერი ვერ</a:t>
            </a:r>
          </a:p>
          <a:p>
            <a:pPr lvl="1" algn="ctr">
              <a:buNone/>
            </a:pPr>
            <a:r>
              <a:rPr lang="ka-GE" sz="3500" dirty="0" smtClean="0">
                <a:latin typeface="Times New Roman" pitchFamily="18" charset="0"/>
                <a:cs typeface="Times New Roman" pitchFamily="18" charset="0"/>
              </a:rPr>
              <a:t>გადაამუშავაბს ამდენ</a:t>
            </a:r>
          </a:p>
          <a:p>
            <a:pPr lvl="1" algn="ctr">
              <a:buNone/>
            </a:pPr>
            <a:r>
              <a:rPr lang="ka-GE" sz="3500" dirty="0" smtClean="0">
                <a:latin typeface="Times New Roman" pitchFamily="18" charset="0"/>
                <a:cs typeface="Times New Roman" pitchFamily="18" charset="0"/>
              </a:rPr>
              <a:t>ინფირმაციას</a:t>
            </a:r>
            <a:endParaRPr lang="ru-RU" sz="3500" dirty="0">
              <a:latin typeface="Times New Roman" pitchFamily="18" charset="0"/>
              <a:cs typeface="Times New Roman" pitchFamily="18" charset="0"/>
            </a:endParaRPr>
          </a:p>
        </p:txBody>
      </p:sp>
      <p:sp>
        <p:nvSpPr>
          <p:cNvPr id="8" name="Arc 7"/>
          <p:cNvSpPr/>
          <p:nvPr/>
        </p:nvSpPr>
        <p:spPr>
          <a:xfrm flipV="1">
            <a:off x="2971800" y="-838200"/>
            <a:ext cx="5334000" cy="6553200"/>
          </a:xfrm>
          <a:prstGeom prst="arc">
            <a:avLst>
              <a:gd name="adj1" fmla="val 16181354"/>
              <a:gd name="adj2" fmla="val 0"/>
            </a:avLst>
          </a:prstGeom>
          <a:noFill/>
          <a:ln w="381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6" name="TextBox 5"/>
          <p:cNvSpPr txBox="1"/>
          <p:nvPr/>
        </p:nvSpPr>
        <p:spPr>
          <a:xfrm>
            <a:off x="7391400" y="0"/>
            <a:ext cx="1600200" cy="2246769"/>
          </a:xfrm>
          <a:prstGeom prst="rect">
            <a:avLst/>
          </a:prstGeom>
          <a:noFill/>
        </p:spPr>
        <p:txBody>
          <a:bodyPr wrap="square" rtlCol="0">
            <a:spAutoFit/>
          </a:bodyPr>
          <a:lstStyle/>
          <a:p>
            <a:pPr algn="r"/>
            <a:endParaRPr lang="en-US" sz="2800" dirty="0" smtClean="0"/>
          </a:p>
          <a:p>
            <a:pPr algn="ctr"/>
            <a:r>
              <a:rPr lang="en-US" sz="2800" dirty="0" smtClean="0"/>
              <a:t>…</a:t>
            </a:r>
          </a:p>
          <a:p>
            <a:pPr algn="r"/>
            <a:r>
              <a:rPr lang="en-US" sz="2800" dirty="0" err="1" smtClean="0"/>
              <a:t>Exabyts</a:t>
            </a:r>
            <a:endParaRPr lang="en-US" sz="2800" dirty="0" smtClean="0"/>
          </a:p>
          <a:p>
            <a:pPr algn="r"/>
            <a:r>
              <a:rPr lang="en-US" sz="2800" dirty="0" err="1" smtClean="0"/>
              <a:t>Petabyts</a:t>
            </a:r>
            <a:endParaRPr lang="en-US" sz="2800" dirty="0" smtClean="0"/>
          </a:p>
          <a:p>
            <a:pPr algn="r"/>
            <a:r>
              <a:rPr lang="en-US" sz="2800" dirty="0" err="1" smtClean="0"/>
              <a:t>Terabyts</a:t>
            </a:r>
            <a:endParaRPr lang="ru-RU" sz="2800" dirty="0"/>
          </a:p>
        </p:txBody>
      </p:sp>
      <p:sp>
        <p:nvSpPr>
          <p:cNvPr id="7" name="Smiley Face 6"/>
          <p:cNvSpPr/>
          <p:nvPr/>
        </p:nvSpPr>
        <p:spPr>
          <a:xfrm>
            <a:off x="609600" y="4876800"/>
            <a:ext cx="1676400" cy="1447800"/>
          </a:xfrm>
          <a:prstGeom prst="smileyFace">
            <a:avLst>
              <a:gd name="adj" fmla="val -4653"/>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61288"/>
          </a:xfrm>
        </p:spPr>
        <p:txBody>
          <a:bodyPr>
            <a:noAutofit/>
          </a:bodyPr>
          <a:lstStyle/>
          <a:p>
            <a:pPr fontAlgn="base"/>
            <a:r>
              <a:rPr lang="en-US" sz="2800" b="1" dirty="0" smtClean="0">
                <a:solidFill>
                  <a:schemeClr val="accent1">
                    <a:lumMod val="50000"/>
                  </a:schemeClr>
                </a:solidFill>
              </a:rPr>
              <a:t>Don’t believe me? Here are 20 stats that should convince anyone that big data needs their attention:</a:t>
            </a:r>
            <a:endParaRPr lang="ru-RU" sz="2800" b="1" dirty="0">
              <a:solidFill>
                <a:schemeClr val="accent1">
                  <a:lumMod val="50000"/>
                </a:schemeClr>
              </a:solidFill>
            </a:endParaRPr>
          </a:p>
        </p:txBody>
      </p:sp>
      <p:sp>
        <p:nvSpPr>
          <p:cNvPr id="3" name="Content Placeholder 2"/>
          <p:cNvSpPr>
            <a:spLocks noGrp="1"/>
          </p:cNvSpPr>
          <p:nvPr>
            <p:ph idx="1"/>
          </p:nvPr>
        </p:nvSpPr>
        <p:spPr/>
        <p:txBody>
          <a:bodyPr>
            <a:normAutofit fontScale="92500" lnSpcReduction="20000"/>
          </a:bodyPr>
          <a:lstStyle/>
          <a:p>
            <a:pPr fontAlgn="base"/>
            <a:r>
              <a:rPr lang="en-US" dirty="0" smtClean="0"/>
              <a:t>The data volumes are exploding, more data has been created in the past two years than in the entire previous history of the human race.</a:t>
            </a:r>
          </a:p>
          <a:p>
            <a:pPr fontAlgn="base"/>
            <a:r>
              <a:rPr lang="en-US" dirty="0" smtClean="0"/>
              <a:t>Data is growing faster than ever before and by the year 2020, about 1.7 megabytes of new information will be created every second for every human being on the planet.</a:t>
            </a:r>
          </a:p>
          <a:p>
            <a:pPr fontAlgn="base"/>
            <a:r>
              <a:rPr lang="en-US" dirty="0" smtClean="0"/>
              <a:t>By then, our accumulated digital universe of data will grow from 4.4 </a:t>
            </a:r>
            <a:r>
              <a:rPr lang="en-US" dirty="0" err="1" smtClean="0"/>
              <a:t>zettabyets</a:t>
            </a:r>
            <a:r>
              <a:rPr lang="en-US" dirty="0" smtClean="0"/>
              <a:t> today to around 44 </a:t>
            </a:r>
            <a:r>
              <a:rPr lang="en-US" dirty="0" err="1" smtClean="0"/>
              <a:t>zetabytes</a:t>
            </a:r>
            <a:r>
              <a:rPr lang="en-US" dirty="0" smtClean="0"/>
              <a:t>, or 44 </a:t>
            </a:r>
            <a:r>
              <a:rPr lang="en-US" i="1" dirty="0" smtClean="0"/>
              <a:t>trillion</a:t>
            </a:r>
            <a:r>
              <a:rPr lang="en-US" dirty="0" smtClean="0"/>
              <a:t> gigabytes.</a:t>
            </a:r>
          </a:p>
          <a:p>
            <a:pPr fontAlgn="base"/>
            <a:r>
              <a:rPr lang="en-US" dirty="0" smtClean="0"/>
              <a:t>Every second we create new data. For example, we perform 40,000 search queries every second (on Google alone), which makes it 3.5 searches per day and 1.2 trillion searches per year.</a:t>
            </a:r>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ka-GE" sz="3200" dirty="0" smtClean="0"/>
              <a:t>გჯერავთ თუ არა, რომ არსებობს 20 დებულება </a:t>
            </a:r>
            <a:r>
              <a:rPr lang="en-US" sz="3200" dirty="0" smtClean="0"/>
              <a:t>Big Data -</a:t>
            </a:r>
            <a:r>
              <a:rPr lang="ka-GE" sz="3200" dirty="0" smtClean="0"/>
              <a:t>გამოყენებისათვის </a:t>
            </a:r>
            <a:endParaRPr lang="ru-RU" sz="3200" dirty="0"/>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ka-GE" dirty="0" smtClean="0"/>
              <a:t>ბოლო 2 წელს მონაცემების რაოდენობა გაიზარდა მეტად ვიდრე ვიდრე მთელი წინა ისტორიის განმავლობაში</a:t>
            </a:r>
          </a:p>
          <a:p>
            <a:r>
              <a:rPr lang="ka-GE" dirty="0" smtClean="0"/>
              <a:t>მონაცემები </a:t>
            </a:r>
            <a:r>
              <a:rPr lang="ka-GE" dirty="0" smtClean="0"/>
              <a:t>იზრდება უფრო სწრაფად , ვიდრე ოდესმე და 2020 წლისთვის , დაახლოებით 1.7 მბ ახალი </a:t>
            </a:r>
            <a:r>
              <a:rPr lang="ka-GE" dirty="0" smtClean="0"/>
              <a:t>ინფორმაცია </a:t>
            </a:r>
            <a:r>
              <a:rPr lang="ka-GE" dirty="0" smtClean="0"/>
              <a:t>შეიქმნება ყოველ მეორე თითოეული ადამიანისათვის.</a:t>
            </a:r>
          </a:p>
          <a:p>
            <a:r>
              <a:rPr lang="ka-GE" dirty="0" smtClean="0"/>
              <a:t>ამ წლისთვის ყოველ დღე მონაცემები გაიზრდება 4.4 ზეტაბაიტიდან 44ზეტაბაიტამდე.</a:t>
            </a:r>
          </a:p>
          <a:p>
            <a:r>
              <a:rPr lang="ka-GE" dirty="0" smtClean="0"/>
              <a:t>ჩვენ </a:t>
            </a:r>
            <a:r>
              <a:rPr lang="ka-GE" dirty="0" smtClean="0"/>
              <a:t>ვასრულებთ </a:t>
            </a:r>
            <a:r>
              <a:rPr lang="ka-GE" dirty="0" smtClean="0"/>
              <a:t>40,000 </a:t>
            </a:r>
            <a:r>
              <a:rPr lang="ka-GE" dirty="0" smtClean="0"/>
              <a:t>ძებნას </a:t>
            </a:r>
            <a:r>
              <a:rPr lang="ka-GE" dirty="0" smtClean="0"/>
              <a:t>ყოველ წამს (მარტო Google ზე ), რაც არის 1.2 ტრილიონი ძიება წელიწადში.</a:t>
            </a:r>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apache-mesos-7-638.jpg"/>
          <p:cNvPicPr>
            <a:picLocks noGrp="1" noChangeAspect="1"/>
          </p:cNvPicPr>
          <p:nvPr>
            <p:ph idx="1"/>
          </p:nvPr>
        </p:nvPicPr>
        <p:blipFill>
          <a:blip r:embed="rId2"/>
          <a:stretch>
            <a:fillRect/>
          </a:stretch>
        </p:blipFill>
        <p:spPr>
          <a:xfrm>
            <a:off x="228600" y="129946"/>
            <a:ext cx="8610600" cy="6464698"/>
          </a:xfrm>
        </p:spPr>
      </p:pic>
      <p:sp>
        <p:nvSpPr>
          <p:cNvPr id="3" name="TextBox 2"/>
          <p:cNvSpPr txBox="1"/>
          <p:nvPr/>
        </p:nvSpPr>
        <p:spPr>
          <a:xfrm>
            <a:off x="838200" y="1524000"/>
            <a:ext cx="3810000" cy="646331"/>
          </a:xfrm>
          <a:prstGeom prst="rect">
            <a:avLst/>
          </a:prstGeom>
          <a:noFill/>
        </p:spPr>
        <p:txBody>
          <a:bodyPr wrap="square" rtlCol="0">
            <a:spAutoFit/>
          </a:bodyPr>
          <a:lstStyle/>
          <a:p>
            <a:r>
              <a:rPr lang="en-US" dirty="0" smtClean="0"/>
              <a:t>To solve such problem we need many computers working in parallel</a:t>
            </a:r>
            <a:endParaRPr lang="ru-RU" dirty="0"/>
          </a:p>
        </p:txBody>
      </p:sp>
      <p:sp>
        <p:nvSpPr>
          <p:cNvPr id="5" name="TextBox 4"/>
          <p:cNvSpPr txBox="1"/>
          <p:nvPr/>
        </p:nvSpPr>
        <p:spPr>
          <a:xfrm>
            <a:off x="914400" y="4953000"/>
            <a:ext cx="3810000" cy="1200329"/>
          </a:xfrm>
          <a:prstGeom prst="rect">
            <a:avLst/>
          </a:prstGeom>
          <a:noFill/>
        </p:spPr>
        <p:txBody>
          <a:bodyPr wrap="square" rtlCol="0">
            <a:spAutoFit/>
          </a:bodyPr>
          <a:lstStyle/>
          <a:p>
            <a:r>
              <a:rPr lang="ka-GE" b="1" dirty="0" smtClean="0"/>
              <a:t>ამდენი მონაცემების გადამუშავებისათვის გვჭირდება</a:t>
            </a:r>
          </a:p>
          <a:p>
            <a:r>
              <a:rPr lang="ka-GE" b="1" dirty="0" smtClean="0"/>
              <a:t>ბევრი </a:t>
            </a:r>
            <a:r>
              <a:rPr lang="ka-GE" b="1" dirty="0" smtClean="0"/>
              <a:t>პარალელურად მომუშავე კომპუტერიები</a:t>
            </a:r>
            <a:endParaRPr lang="ru-RU"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fontScale="90000"/>
          </a:bodyPr>
          <a:lstStyle/>
          <a:p>
            <a:pPr algn="ctr"/>
            <a:r>
              <a:rPr lang="ka-GE" sz="3600" dirty="0" smtClean="0">
                <a:solidFill>
                  <a:schemeClr val="tx2">
                    <a:lumMod val="50000"/>
                  </a:schemeClr>
                </a:solidFill>
              </a:rPr>
              <a:t>            </a:t>
            </a:r>
            <a:r>
              <a:rPr lang="en-US" sz="3600" dirty="0" smtClean="0">
                <a:solidFill>
                  <a:schemeClr val="tx2">
                    <a:lumMod val="50000"/>
                  </a:schemeClr>
                </a:solidFill>
              </a:rPr>
              <a:t>Let’s take datacenter</a:t>
            </a:r>
            <a:r>
              <a:rPr lang="ka-GE" sz="3600" dirty="0" smtClean="0">
                <a:solidFill>
                  <a:schemeClr val="tx2">
                    <a:lumMod val="50000"/>
                  </a:schemeClr>
                </a:solidFill>
              </a:rPr>
              <a:t>  </a:t>
            </a:r>
            <a:r>
              <a:rPr lang="en-US" sz="3600" dirty="0" smtClean="0">
                <a:solidFill>
                  <a:schemeClr val="tx2">
                    <a:lumMod val="50000"/>
                  </a:schemeClr>
                </a:solidFill>
              </a:rPr>
              <a:t>with</a:t>
            </a:r>
            <a:r>
              <a:rPr lang="ka-GE" sz="3600" dirty="0" smtClean="0">
                <a:solidFill>
                  <a:schemeClr val="tx2">
                    <a:lumMod val="50000"/>
                  </a:schemeClr>
                </a:solidFill>
              </a:rPr>
              <a:t> 10 </a:t>
            </a:r>
            <a:r>
              <a:rPr lang="en-US" sz="3600" dirty="0" smtClean="0">
                <a:solidFill>
                  <a:schemeClr val="tx2">
                    <a:lumMod val="50000"/>
                  </a:schemeClr>
                </a:solidFill>
              </a:rPr>
              <a:t>computers</a:t>
            </a:r>
            <a:r>
              <a:rPr lang="ka-GE" sz="3600" dirty="0" smtClean="0">
                <a:solidFill>
                  <a:schemeClr val="tx2">
                    <a:lumMod val="50000"/>
                  </a:schemeClr>
                </a:solidFill>
              </a:rPr>
              <a:t>		  ავიღოთ 10 კომპუტერიანი მონაცემთა ცენტრი</a:t>
            </a:r>
            <a:endParaRPr lang="ru-RU" sz="3600" dirty="0">
              <a:solidFill>
                <a:schemeClr val="tx2">
                  <a:lumMod val="50000"/>
                </a:schemeClr>
              </a:solidFill>
            </a:endParaRPr>
          </a:p>
        </p:txBody>
      </p:sp>
      <p:grpSp>
        <p:nvGrpSpPr>
          <p:cNvPr id="7" name="Group 6"/>
          <p:cNvGrpSpPr>
            <a:grpSpLocks/>
          </p:cNvGrpSpPr>
          <p:nvPr/>
        </p:nvGrpSpPr>
        <p:grpSpPr>
          <a:xfrm>
            <a:off x="914400" y="2590800"/>
            <a:ext cx="1981200" cy="360000"/>
            <a:chOff x="914400" y="2590800"/>
            <a:chExt cx="1981200" cy="381000"/>
          </a:xfrm>
        </p:grpSpPr>
        <p:sp>
          <p:nvSpPr>
            <p:cNvPr id="4" name="Round Diagonal Corner Rectangle 3"/>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Oval 4"/>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6" name="Rectangle 5"/>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8" name="Content Placeholder 7"/>
          <p:cNvGrpSpPr>
            <a:grpSpLocks noGrp="1"/>
          </p:cNvGrpSpPr>
          <p:nvPr>
            <p:ph idx="1"/>
          </p:nvPr>
        </p:nvGrpSpPr>
        <p:grpSpPr>
          <a:xfrm>
            <a:off x="914400" y="3581400"/>
            <a:ext cx="1981200" cy="360000"/>
            <a:chOff x="914400" y="2590800"/>
            <a:chExt cx="1981200" cy="381000"/>
          </a:xfrm>
        </p:grpSpPr>
        <p:sp>
          <p:nvSpPr>
            <p:cNvPr id="9" name="Round Diagonal Corner Rectangle 8"/>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9"/>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1" name="Rectangle 10"/>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2" name="Group 11"/>
          <p:cNvGrpSpPr>
            <a:grpSpLocks/>
          </p:cNvGrpSpPr>
          <p:nvPr/>
        </p:nvGrpSpPr>
        <p:grpSpPr>
          <a:xfrm>
            <a:off x="914400" y="4572000"/>
            <a:ext cx="1981200" cy="360000"/>
            <a:chOff x="914400" y="2590800"/>
            <a:chExt cx="1981200" cy="381000"/>
          </a:xfrm>
        </p:grpSpPr>
        <p:sp>
          <p:nvSpPr>
            <p:cNvPr id="13" name="Round Diagonal Corner Rectangle 12"/>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Oval 13"/>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5" name="Rectangle 14"/>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4" name="Group 23"/>
          <p:cNvGrpSpPr>
            <a:grpSpLocks/>
          </p:cNvGrpSpPr>
          <p:nvPr/>
        </p:nvGrpSpPr>
        <p:grpSpPr>
          <a:xfrm>
            <a:off x="3657600" y="2590800"/>
            <a:ext cx="1981200" cy="360000"/>
            <a:chOff x="914400" y="2590800"/>
            <a:chExt cx="1981200" cy="381000"/>
          </a:xfrm>
        </p:grpSpPr>
        <p:sp>
          <p:nvSpPr>
            <p:cNvPr id="25" name="Round Diagonal Corner Rectangle 2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Oval 2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7" name="Rectangle 2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8" name="Group 27"/>
          <p:cNvGrpSpPr>
            <a:grpSpLocks/>
          </p:cNvGrpSpPr>
          <p:nvPr/>
        </p:nvGrpSpPr>
        <p:grpSpPr>
          <a:xfrm>
            <a:off x="3657600" y="4572000"/>
            <a:ext cx="1981200" cy="360000"/>
            <a:chOff x="914400" y="2590800"/>
            <a:chExt cx="1981200" cy="381000"/>
          </a:xfrm>
        </p:grpSpPr>
        <p:sp>
          <p:nvSpPr>
            <p:cNvPr id="29" name="Round Diagonal Corner Rectangle 28"/>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Oval 29"/>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1" name="Rectangle 30"/>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2" name="Group 31"/>
          <p:cNvGrpSpPr>
            <a:grpSpLocks/>
          </p:cNvGrpSpPr>
          <p:nvPr/>
        </p:nvGrpSpPr>
        <p:grpSpPr>
          <a:xfrm>
            <a:off x="3657600" y="3505200"/>
            <a:ext cx="1981200" cy="360000"/>
            <a:chOff x="914400" y="2590800"/>
            <a:chExt cx="1981200" cy="381000"/>
          </a:xfrm>
        </p:grpSpPr>
        <p:sp>
          <p:nvSpPr>
            <p:cNvPr id="33" name="Round Diagonal Corner Rectangle 32"/>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Oval 33"/>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5" name="Rectangle 34"/>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6" name="Group 35"/>
          <p:cNvGrpSpPr>
            <a:grpSpLocks/>
          </p:cNvGrpSpPr>
          <p:nvPr/>
        </p:nvGrpSpPr>
        <p:grpSpPr>
          <a:xfrm>
            <a:off x="6248400" y="2590800"/>
            <a:ext cx="1981200" cy="360000"/>
            <a:chOff x="914400" y="2590800"/>
            <a:chExt cx="1981200" cy="381000"/>
          </a:xfrm>
        </p:grpSpPr>
        <p:sp>
          <p:nvSpPr>
            <p:cNvPr id="37" name="Round Diagonal Corner Rectangle 36"/>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Oval 37"/>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9" name="Rectangle 38"/>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0" name="Group 39"/>
          <p:cNvGrpSpPr>
            <a:grpSpLocks/>
          </p:cNvGrpSpPr>
          <p:nvPr/>
        </p:nvGrpSpPr>
        <p:grpSpPr>
          <a:xfrm>
            <a:off x="6248400" y="4572000"/>
            <a:ext cx="1981200" cy="360000"/>
            <a:chOff x="914400" y="2590800"/>
            <a:chExt cx="1981200" cy="381000"/>
          </a:xfrm>
        </p:grpSpPr>
        <p:sp>
          <p:nvSpPr>
            <p:cNvPr id="41" name="Round Diagonal Corner Rectangle 40"/>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Oval 41"/>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43" name="Rectangle 42"/>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4" name="Group 43"/>
          <p:cNvGrpSpPr>
            <a:grpSpLocks/>
          </p:cNvGrpSpPr>
          <p:nvPr/>
        </p:nvGrpSpPr>
        <p:grpSpPr>
          <a:xfrm>
            <a:off x="6248400" y="3505200"/>
            <a:ext cx="1981200" cy="360000"/>
            <a:chOff x="914400" y="2590800"/>
            <a:chExt cx="1981200" cy="381000"/>
          </a:xfrm>
        </p:grpSpPr>
        <p:sp>
          <p:nvSpPr>
            <p:cNvPr id="45" name="Round Diagonal Corner Rectangle 4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Oval 4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47" name="Rectangle 4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8" name="Group 47"/>
          <p:cNvGrpSpPr>
            <a:grpSpLocks/>
          </p:cNvGrpSpPr>
          <p:nvPr/>
        </p:nvGrpSpPr>
        <p:grpSpPr>
          <a:xfrm>
            <a:off x="3733800" y="5562600"/>
            <a:ext cx="1981200" cy="360000"/>
            <a:chOff x="914400" y="2590800"/>
            <a:chExt cx="1981200" cy="381000"/>
          </a:xfrm>
        </p:grpSpPr>
        <p:sp>
          <p:nvSpPr>
            <p:cNvPr id="49" name="Round Diagonal Corner Rectangle 48"/>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Oval 49"/>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51" name="Rectangle 50"/>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219200"/>
          </a:xfrm>
        </p:spPr>
        <p:txBody>
          <a:bodyPr>
            <a:normAutofit fontScale="90000"/>
          </a:bodyPr>
          <a:lstStyle/>
          <a:p>
            <a:r>
              <a:rPr lang="en-US" dirty="0" smtClean="0"/>
              <a:t> </a:t>
            </a:r>
            <a:r>
              <a:rPr lang="en-US" dirty="0" smtClean="0">
                <a:solidFill>
                  <a:schemeClr val="tx2">
                    <a:lumMod val="50000"/>
                  </a:schemeClr>
                </a:solidFill>
              </a:rPr>
              <a:t>and distributed </a:t>
            </a:r>
            <a:r>
              <a:rPr lang="en-US" dirty="0" err="1" smtClean="0">
                <a:solidFill>
                  <a:schemeClr val="tx2">
                    <a:lumMod val="50000"/>
                  </a:schemeClr>
                </a:solidFill>
              </a:rPr>
              <a:t>Hadoop</a:t>
            </a:r>
            <a:r>
              <a:rPr lang="ka-GE" dirty="0" smtClean="0">
                <a:solidFill>
                  <a:schemeClr val="tx2">
                    <a:lumMod val="50000"/>
                  </a:schemeClr>
                </a:solidFill>
              </a:rPr>
              <a:t> </a:t>
            </a:r>
            <a:r>
              <a:rPr lang="en-US" dirty="0" smtClean="0">
                <a:solidFill>
                  <a:schemeClr val="tx2">
                    <a:lumMod val="50000"/>
                  </a:schemeClr>
                </a:solidFill>
              </a:rPr>
              <a:t>file system</a:t>
            </a:r>
            <a:br>
              <a:rPr lang="en-US" dirty="0" smtClean="0">
                <a:solidFill>
                  <a:schemeClr val="tx2">
                    <a:lumMod val="50000"/>
                  </a:schemeClr>
                </a:solidFill>
              </a:rPr>
            </a:br>
            <a:r>
              <a:rPr lang="en-US" dirty="0" smtClean="0">
                <a:solidFill>
                  <a:schemeClr val="tx2">
                    <a:lumMod val="50000"/>
                  </a:schemeClr>
                </a:solidFill>
              </a:rPr>
              <a:t> </a:t>
            </a:r>
            <a:r>
              <a:rPr lang="ka-GE" sz="3100" dirty="0" smtClean="0">
                <a:solidFill>
                  <a:schemeClr val="tx2">
                    <a:lumMod val="50000"/>
                  </a:schemeClr>
                </a:solidFill>
              </a:rPr>
              <a:t>და განაწილებული </a:t>
            </a:r>
            <a:r>
              <a:rPr lang="en-US" sz="3100" dirty="0" err="1" smtClean="0">
                <a:solidFill>
                  <a:schemeClr val="tx2">
                    <a:lumMod val="50000"/>
                  </a:schemeClr>
                </a:solidFill>
              </a:rPr>
              <a:t>Hadoop</a:t>
            </a:r>
            <a:r>
              <a:rPr lang="ka-GE" sz="3100" dirty="0" smtClean="0">
                <a:solidFill>
                  <a:schemeClr val="tx2">
                    <a:lumMod val="50000"/>
                  </a:schemeClr>
                </a:solidFill>
              </a:rPr>
              <a:t> ფაილური სისტემა</a:t>
            </a:r>
            <a:endParaRPr lang="ru-RU" sz="3100" dirty="0">
              <a:solidFill>
                <a:schemeClr val="tx2">
                  <a:lumMod val="50000"/>
                </a:schemeClr>
              </a:solidFill>
            </a:endParaRPr>
          </a:p>
        </p:txBody>
      </p:sp>
      <p:grpSp>
        <p:nvGrpSpPr>
          <p:cNvPr id="4" name="Group 3"/>
          <p:cNvGrpSpPr>
            <a:grpSpLocks/>
          </p:cNvGrpSpPr>
          <p:nvPr/>
        </p:nvGrpSpPr>
        <p:grpSpPr>
          <a:xfrm>
            <a:off x="914400" y="2514600"/>
            <a:ext cx="1981200" cy="360000"/>
            <a:chOff x="914400" y="2590800"/>
            <a:chExt cx="1981200" cy="381000"/>
          </a:xfrm>
        </p:grpSpPr>
        <p:sp>
          <p:nvSpPr>
            <p:cNvPr id="5" name="Round Diagonal Corner Rectangle 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Oval 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7" name="Rectangle 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8" name="Group 7"/>
          <p:cNvGrpSpPr>
            <a:grpSpLocks/>
          </p:cNvGrpSpPr>
          <p:nvPr/>
        </p:nvGrpSpPr>
        <p:grpSpPr>
          <a:xfrm>
            <a:off x="914400" y="4572000"/>
            <a:ext cx="1981200" cy="360000"/>
            <a:chOff x="914400" y="2590800"/>
            <a:chExt cx="1981200" cy="381000"/>
          </a:xfrm>
        </p:grpSpPr>
        <p:sp>
          <p:nvSpPr>
            <p:cNvPr id="9" name="Round Diagonal Corner Rectangle 8"/>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9"/>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1" name="Rectangle 10"/>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2" name="Group 11"/>
          <p:cNvGrpSpPr>
            <a:grpSpLocks/>
          </p:cNvGrpSpPr>
          <p:nvPr/>
        </p:nvGrpSpPr>
        <p:grpSpPr>
          <a:xfrm>
            <a:off x="3657600" y="2514600"/>
            <a:ext cx="1981200" cy="360000"/>
            <a:chOff x="914400" y="2590800"/>
            <a:chExt cx="1981200" cy="381000"/>
          </a:xfrm>
        </p:grpSpPr>
        <p:sp>
          <p:nvSpPr>
            <p:cNvPr id="13" name="Round Diagonal Corner Rectangle 12"/>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Oval 13"/>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5" name="Rectangle 14"/>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6" name="Group 15"/>
          <p:cNvGrpSpPr>
            <a:grpSpLocks/>
          </p:cNvGrpSpPr>
          <p:nvPr/>
        </p:nvGrpSpPr>
        <p:grpSpPr>
          <a:xfrm>
            <a:off x="3657600" y="4572000"/>
            <a:ext cx="1981200" cy="360000"/>
            <a:chOff x="914400" y="2590800"/>
            <a:chExt cx="1981200" cy="381000"/>
          </a:xfrm>
        </p:grpSpPr>
        <p:sp>
          <p:nvSpPr>
            <p:cNvPr id="17" name="Round Diagonal Corner Rectangle 16"/>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Oval 17"/>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9" name="Rectangle 18"/>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0" name="Group 19"/>
          <p:cNvGrpSpPr>
            <a:grpSpLocks/>
          </p:cNvGrpSpPr>
          <p:nvPr/>
        </p:nvGrpSpPr>
        <p:grpSpPr>
          <a:xfrm>
            <a:off x="3657600" y="3505200"/>
            <a:ext cx="1981200" cy="360000"/>
            <a:chOff x="914400" y="2590800"/>
            <a:chExt cx="1981200" cy="381000"/>
          </a:xfrm>
        </p:grpSpPr>
        <p:sp>
          <p:nvSpPr>
            <p:cNvPr id="21" name="Round Diagonal Corner Rectangle 20"/>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Oval 21"/>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3" name="Rectangle 22"/>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4" name="Group 23"/>
          <p:cNvGrpSpPr>
            <a:grpSpLocks/>
          </p:cNvGrpSpPr>
          <p:nvPr/>
        </p:nvGrpSpPr>
        <p:grpSpPr>
          <a:xfrm>
            <a:off x="6248400" y="2514600"/>
            <a:ext cx="1981200" cy="360000"/>
            <a:chOff x="914400" y="2590800"/>
            <a:chExt cx="1981200" cy="381000"/>
          </a:xfrm>
        </p:grpSpPr>
        <p:sp>
          <p:nvSpPr>
            <p:cNvPr id="25" name="Round Diagonal Corner Rectangle 24"/>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Oval 25"/>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27" name="Rectangle 26"/>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8" name="Group 27"/>
          <p:cNvGrpSpPr>
            <a:grpSpLocks/>
          </p:cNvGrpSpPr>
          <p:nvPr/>
        </p:nvGrpSpPr>
        <p:grpSpPr>
          <a:xfrm>
            <a:off x="6248400" y="4572000"/>
            <a:ext cx="1981200" cy="360000"/>
            <a:chOff x="914400" y="2590800"/>
            <a:chExt cx="1981200" cy="381000"/>
          </a:xfrm>
        </p:grpSpPr>
        <p:sp>
          <p:nvSpPr>
            <p:cNvPr id="29" name="Round Diagonal Corner Rectangle 28"/>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Oval 29"/>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1" name="Rectangle 30"/>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2" name="Group 31"/>
          <p:cNvGrpSpPr>
            <a:grpSpLocks/>
          </p:cNvGrpSpPr>
          <p:nvPr/>
        </p:nvGrpSpPr>
        <p:grpSpPr>
          <a:xfrm>
            <a:off x="6248400" y="3505200"/>
            <a:ext cx="1981200" cy="360000"/>
            <a:chOff x="914400" y="2590800"/>
            <a:chExt cx="1981200" cy="381000"/>
          </a:xfrm>
        </p:grpSpPr>
        <p:sp>
          <p:nvSpPr>
            <p:cNvPr id="33" name="Round Diagonal Corner Rectangle 32"/>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Oval 33"/>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5" name="Rectangle 34"/>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6" name="Content Placeholder 35"/>
          <p:cNvGrpSpPr>
            <a:grpSpLocks noGrp="1"/>
          </p:cNvGrpSpPr>
          <p:nvPr>
            <p:ph idx="1"/>
          </p:nvPr>
        </p:nvGrpSpPr>
        <p:grpSpPr>
          <a:xfrm>
            <a:off x="914400" y="3505200"/>
            <a:ext cx="2057400" cy="381000"/>
            <a:chOff x="914400" y="2590800"/>
            <a:chExt cx="1981200" cy="381000"/>
          </a:xfrm>
        </p:grpSpPr>
        <p:sp>
          <p:nvSpPr>
            <p:cNvPr id="37" name="Round Diagonal Corner Rectangle 36"/>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Oval 37"/>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9" name="Rectangle 38"/>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1026" name="Picture 2" descr="http://www.datameer.com/images/product/index_help/logo-elephant2.png"/>
          <p:cNvPicPr>
            <a:picLocks noChangeAspect="1" noChangeArrowheads="1"/>
          </p:cNvPicPr>
          <p:nvPr/>
        </p:nvPicPr>
        <p:blipFill>
          <a:blip r:embed="rId2" cstate="print"/>
          <a:srcRect/>
          <a:stretch>
            <a:fillRect/>
          </a:stretch>
        </p:blipFill>
        <p:spPr bwMode="auto">
          <a:xfrm>
            <a:off x="1447800" y="3962400"/>
            <a:ext cx="914400" cy="631025"/>
          </a:xfrm>
          <a:prstGeom prst="rect">
            <a:avLst/>
          </a:prstGeom>
          <a:noFill/>
        </p:spPr>
      </p:pic>
      <p:pic>
        <p:nvPicPr>
          <p:cNvPr id="41" name="Picture 2" descr="http://www.datameer.com/images/product/index_help/logo-elephant2.png"/>
          <p:cNvPicPr>
            <a:picLocks noChangeAspect="1" noChangeArrowheads="1"/>
          </p:cNvPicPr>
          <p:nvPr/>
        </p:nvPicPr>
        <p:blipFill>
          <a:blip r:embed="rId2" cstate="print"/>
          <a:srcRect/>
          <a:stretch>
            <a:fillRect/>
          </a:stretch>
        </p:blipFill>
        <p:spPr bwMode="auto">
          <a:xfrm>
            <a:off x="1524000" y="2895600"/>
            <a:ext cx="914400" cy="631025"/>
          </a:xfrm>
          <a:prstGeom prst="rect">
            <a:avLst/>
          </a:prstGeom>
          <a:noFill/>
        </p:spPr>
      </p:pic>
      <p:pic>
        <p:nvPicPr>
          <p:cNvPr id="42" name="Picture 2" descr="http://www.datameer.com/images/product/index_help/logo-elephant2.png"/>
          <p:cNvPicPr>
            <a:picLocks noChangeAspect="1" noChangeArrowheads="1"/>
          </p:cNvPicPr>
          <p:nvPr/>
        </p:nvPicPr>
        <p:blipFill>
          <a:blip r:embed="rId2" cstate="print"/>
          <a:srcRect/>
          <a:stretch>
            <a:fillRect/>
          </a:stretch>
        </p:blipFill>
        <p:spPr bwMode="auto">
          <a:xfrm>
            <a:off x="1600200" y="1905000"/>
            <a:ext cx="914400" cy="631025"/>
          </a:xfrm>
          <a:prstGeom prst="rect">
            <a:avLst/>
          </a:prstGeom>
          <a:noFill/>
        </p:spPr>
      </p:pic>
      <p:pic>
        <p:nvPicPr>
          <p:cNvPr id="43" name="Picture 2" descr="http://www.datameer.com/images/product/index_help/logo-elephant2.png"/>
          <p:cNvPicPr>
            <a:picLocks noChangeAspect="1" noChangeArrowheads="1"/>
          </p:cNvPicPr>
          <p:nvPr/>
        </p:nvPicPr>
        <p:blipFill>
          <a:blip r:embed="rId2" cstate="print"/>
          <a:srcRect/>
          <a:stretch>
            <a:fillRect/>
          </a:stretch>
        </p:blipFill>
        <p:spPr bwMode="auto">
          <a:xfrm>
            <a:off x="4191000" y="3962400"/>
            <a:ext cx="914400" cy="631025"/>
          </a:xfrm>
          <a:prstGeom prst="rect">
            <a:avLst/>
          </a:prstGeom>
          <a:noFill/>
        </p:spPr>
      </p:pic>
      <p:pic>
        <p:nvPicPr>
          <p:cNvPr id="44" name="Picture 2" descr="http://www.datameer.com/images/product/index_help/logo-elephant2.png"/>
          <p:cNvPicPr>
            <a:picLocks noChangeAspect="1" noChangeArrowheads="1"/>
          </p:cNvPicPr>
          <p:nvPr/>
        </p:nvPicPr>
        <p:blipFill>
          <a:blip r:embed="rId2" cstate="print"/>
          <a:srcRect/>
          <a:stretch>
            <a:fillRect/>
          </a:stretch>
        </p:blipFill>
        <p:spPr bwMode="auto">
          <a:xfrm>
            <a:off x="4267200" y="2895600"/>
            <a:ext cx="914400" cy="631025"/>
          </a:xfrm>
          <a:prstGeom prst="rect">
            <a:avLst/>
          </a:prstGeom>
          <a:noFill/>
        </p:spPr>
      </p:pic>
      <p:pic>
        <p:nvPicPr>
          <p:cNvPr id="45" name="Picture 2" descr="http://www.datameer.com/images/product/index_help/logo-elephant2.png"/>
          <p:cNvPicPr>
            <a:picLocks noChangeAspect="1" noChangeArrowheads="1"/>
          </p:cNvPicPr>
          <p:nvPr/>
        </p:nvPicPr>
        <p:blipFill>
          <a:blip r:embed="rId2" cstate="print"/>
          <a:srcRect/>
          <a:stretch>
            <a:fillRect/>
          </a:stretch>
        </p:blipFill>
        <p:spPr bwMode="auto">
          <a:xfrm>
            <a:off x="4343400" y="1905000"/>
            <a:ext cx="914400" cy="631025"/>
          </a:xfrm>
          <a:prstGeom prst="rect">
            <a:avLst/>
          </a:prstGeom>
          <a:noFill/>
        </p:spPr>
      </p:pic>
      <p:pic>
        <p:nvPicPr>
          <p:cNvPr id="46" name="Picture 2" descr="http://www.datameer.com/images/product/index_help/logo-elephant2.png"/>
          <p:cNvPicPr>
            <a:picLocks noChangeAspect="1" noChangeArrowheads="1"/>
          </p:cNvPicPr>
          <p:nvPr/>
        </p:nvPicPr>
        <p:blipFill>
          <a:blip r:embed="rId2" cstate="print"/>
          <a:srcRect/>
          <a:stretch>
            <a:fillRect/>
          </a:stretch>
        </p:blipFill>
        <p:spPr bwMode="auto">
          <a:xfrm>
            <a:off x="6705600" y="3962400"/>
            <a:ext cx="914400" cy="631025"/>
          </a:xfrm>
          <a:prstGeom prst="rect">
            <a:avLst/>
          </a:prstGeom>
          <a:noFill/>
        </p:spPr>
      </p:pic>
      <p:pic>
        <p:nvPicPr>
          <p:cNvPr id="47" name="Picture 2" descr="http://www.datameer.com/images/product/index_help/logo-elephant2.png"/>
          <p:cNvPicPr>
            <a:picLocks noChangeAspect="1" noChangeArrowheads="1"/>
          </p:cNvPicPr>
          <p:nvPr/>
        </p:nvPicPr>
        <p:blipFill>
          <a:blip r:embed="rId2" cstate="print"/>
          <a:srcRect/>
          <a:stretch>
            <a:fillRect/>
          </a:stretch>
        </p:blipFill>
        <p:spPr bwMode="auto">
          <a:xfrm>
            <a:off x="6781800" y="2895600"/>
            <a:ext cx="914400" cy="631025"/>
          </a:xfrm>
          <a:prstGeom prst="rect">
            <a:avLst/>
          </a:prstGeom>
          <a:noFill/>
        </p:spPr>
      </p:pic>
      <p:pic>
        <p:nvPicPr>
          <p:cNvPr id="48" name="Picture 2" descr="http://www.datameer.com/images/product/index_help/logo-elephant2.png"/>
          <p:cNvPicPr>
            <a:picLocks noChangeAspect="1" noChangeArrowheads="1"/>
          </p:cNvPicPr>
          <p:nvPr/>
        </p:nvPicPr>
        <p:blipFill>
          <a:blip r:embed="rId2" cstate="print"/>
          <a:srcRect/>
          <a:stretch>
            <a:fillRect/>
          </a:stretch>
        </p:blipFill>
        <p:spPr bwMode="auto">
          <a:xfrm>
            <a:off x="6858000" y="1905000"/>
            <a:ext cx="914400" cy="631025"/>
          </a:xfrm>
          <a:prstGeom prst="rect">
            <a:avLst/>
          </a:prstGeom>
          <a:noFill/>
        </p:spPr>
      </p:pic>
      <p:grpSp>
        <p:nvGrpSpPr>
          <p:cNvPr id="49" name="Group 48"/>
          <p:cNvGrpSpPr>
            <a:grpSpLocks/>
          </p:cNvGrpSpPr>
          <p:nvPr/>
        </p:nvGrpSpPr>
        <p:grpSpPr>
          <a:xfrm>
            <a:off x="3733800" y="5715000"/>
            <a:ext cx="1981200" cy="360000"/>
            <a:chOff x="914400" y="2590800"/>
            <a:chExt cx="1981200" cy="381000"/>
          </a:xfrm>
        </p:grpSpPr>
        <p:sp>
          <p:nvSpPr>
            <p:cNvPr id="50" name="Round Diagonal Corner Rectangle 49"/>
            <p:cNvSpPr/>
            <p:nvPr/>
          </p:nvSpPr>
          <p:spPr>
            <a:xfrm>
              <a:off x="914400" y="2590800"/>
              <a:ext cx="1981200"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Oval 50"/>
            <p:cNvSpPr/>
            <p:nvPr/>
          </p:nvSpPr>
          <p:spPr>
            <a:xfrm>
              <a:off x="1828800" y="26670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52" name="Rectangle 51"/>
            <p:cNvSpPr/>
            <p:nvPr/>
          </p:nvSpPr>
          <p:spPr>
            <a:xfrm>
              <a:off x="2438400" y="2743200"/>
              <a:ext cx="381000" cy="152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53" name="Picture 2" descr="http://www.datameer.com/images/product/index_help/logo-elephant2.png"/>
          <p:cNvPicPr>
            <a:picLocks noChangeAspect="1" noChangeArrowheads="1"/>
          </p:cNvPicPr>
          <p:nvPr/>
        </p:nvPicPr>
        <p:blipFill>
          <a:blip r:embed="rId2" cstate="print"/>
          <a:srcRect/>
          <a:stretch>
            <a:fillRect/>
          </a:stretch>
        </p:blipFill>
        <p:spPr bwMode="auto">
          <a:xfrm>
            <a:off x="4267200" y="5105400"/>
            <a:ext cx="914400" cy="631025"/>
          </a:xfrm>
          <a:prstGeom prst="rect">
            <a:avLst/>
          </a:prstGeom>
          <a:noFill/>
        </p:spPr>
      </p:pic>
      <p:sp>
        <p:nvSpPr>
          <p:cNvPr id="59" name="Title 1"/>
          <p:cNvSpPr txBox="1">
            <a:spLocks/>
          </p:cNvSpPr>
          <p:nvPr/>
        </p:nvSpPr>
        <p:spPr>
          <a:xfrm>
            <a:off x="2286000" y="5638800"/>
            <a:ext cx="1143000" cy="515112"/>
          </a:xfrm>
          <a:prstGeom prst="rect">
            <a:avLst/>
          </a:prstGeom>
        </p:spPr>
        <p:txBody>
          <a:bodyPr vert="horz" lIns="0" rIns="0" bIns="0" anchor="b">
            <a:normAutofit fontScale="7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 </a:t>
            </a:r>
            <a:r>
              <a:rPr lang="en-US" sz="2900" b="1" dirty="0" smtClean="0">
                <a:solidFill>
                  <a:schemeClr val="tx2">
                    <a:lumMod val="50000"/>
                  </a:schemeClr>
                </a:solidFill>
                <a:latin typeface="+mj-lt"/>
                <a:ea typeface="+mj-ea"/>
                <a:cs typeface="+mj-cs"/>
              </a:rPr>
              <a:t>Master</a:t>
            </a:r>
            <a:endParaRPr kumimoji="0" lang="ru-RU" sz="2900" b="1" i="0" u="none" strike="noStrike" kern="1200" cap="none" spc="0" normalizeH="0" baseline="0" noProof="0" dirty="0">
              <a:ln>
                <a:noFill/>
              </a:ln>
              <a:solidFill>
                <a:schemeClr val="tx2">
                  <a:lumMod val="50000"/>
                </a:schemeClr>
              </a:solidFill>
              <a:effectLst/>
              <a:uLnTx/>
              <a:uFillTx/>
              <a:latin typeface="+mj-lt"/>
              <a:ea typeface="+mj-ea"/>
              <a:cs typeface="+mj-cs"/>
            </a:endParaRPr>
          </a:p>
        </p:txBody>
      </p:sp>
      <p:sp>
        <p:nvSpPr>
          <p:cNvPr id="60" name="Title 1"/>
          <p:cNvSpPr txBox="1">
            <a:spLocks/>
          </p:cNvSpPr>
          <p:nvPr/>
        </p:nvSpPr>
        <p:spPr>
          <a:xfrm>
            <a:off x="3505200" y="1371600"/>
            <a:ext cx="1143000" cy="515112"/>
          </a:xfrm>
          <a:prstGeom prst="rect">
            <a:avLst/>
          </a:prstGeom>
        </p:spPr>
        <p:txBody>
          <a:bodyPr vert="horz" lIns="0" rIns="0" bIns="0" anchor="b">
            <a:normAutofit fontScale="7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dirty="0" smtClean="0">
                <a:ln>
                  <a:noFill/>
                </a:ln>
                <a:solidFill>
                  <a:schemeClr val="tx2"/>
                </a:solidFill>
                <a:effectLst/>
                <a:uLnTx/>
                <a:uFillTx/>
                <a:latin typeface="+mj-lt"/>
                <a:ea typeface="+mj-ea"/>
                <a:cs typeface="+mj-cs"/>
              </a:rPr>
              <a:t> </a:t>
            </a:r>
            <a:r>
              <a:rPr lang="en-US" sz="2900" b="1" dirty="0" smtClean="0">
                <a:solidFill>
                  <a:schemeClr val="tx2">
                    <a:lumMod val="50000"/>
                  </a:schemeClr>
                </a:solidFill>
                <a:latin typeface="+mj-lt"/>
                <a:ea typeface="+mj-ea"/>
                <a:cs typeface="+mj-cs"/>
              </a:rPr>
              <a:t>S l a v e s</a:t>
            </a:r>
            <a:endParaRPr kumimoji="0" lang="ru-RU" sz="2900" b="1" i="0" u="none" strike="noStrike" kern="1200" cap="none" spc="0" normalizeH="0" baseline="0" noProof="0" dirty="0">
              <a:ln>
                <a:noFill/>
              </a:ln>
              <a:solidFill>
                <a:schemeClr val="tx2">
                  <a:lumMod val="50000"/>
                </a:schemeClr>
              </a:solidFill>
              <a:effectLst/>
              <a:uLnTx/>
              <a:uFillTx/>
              <a:latin typeface="+mj-lt"/>
              <a:ea typeface="+mj-ea"/>
              <a:cs typeface="+mj-cs"/>
            </a:endParaRPr>
          </a:p>
        </p:txBody>
      </p:sp>
      <p:cxnSp>
        <p:nvCxnSpPr>
          <p:cNvPr id="61" name="Straight Arrow Connector 60"/>
          <p:cNvCxnSpPr/>
          <p:nvPr/>
        </p:nvCxnSpPr>
        <p:spPr>
          <a:xfrm rot="16200000" flipV="1">
            <a:off x="2171700" y="3543300"/>
            <a:ext cx="2590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6200000" flipV="1">
            <a:off x="2514600" y="4191000"/>
            <a:ext cx="1676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0800000">
            <a:off x="2667000" y="4953000"/>
            <a:ext cx="914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5400000" flipH="1" flipV="1">
            <a:off x="4419600" y="3657600"/>
            <a:ext cx="2667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flipV="1">
            <a:off x="5029200" y="4191000"/>
            <a:ext cx="1752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5791200" y="49530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it solve our problem ? </a:t>
            </a:r>
            <a:r>
              <a:rPr lang="ka-GE" dirty="0" smtClean="0"/>
              <a:t/>
            </a:r>
            <a:br>
              <a:rPr lang="ka-GE" dirty="0" smtClean="0"/>
            </a:br>
            <a:r>
              <a:rPr lang="ka-GE" sz="4000" dirty="0" smtClean="0"/>
              <a:t>ეს გადასწყვეტს ჰვენ პრობლემას?</a:t>
            </a:r>
            <a:endParaRPr lang="ru-RU" sz="4000" dirty="0"/>
          </a:p>
        </p:txBody>
      </p:sp>
      <p:sp>
        <p:nvSpPr>
          <p:cNvPr id="5" name="Smiley Face 4"/>
          <p:cNvSpPr/>
          <p:nvPr/>
        </p:nvSpPr>
        <p:spPr>
          <a:xfrm>
            <a:off x="685800" y="2362200"/>
            <a:ext cx="1676400" cy="1447800"/>
          </a:xfrm>
          <a:prstGeom prst="smileyFace">
            <a:avLst>
              <a:gd name="adj" fmla="val 205"/>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Smiley Face 5"/>
          <p:cNvSpPr/>
          <p:nvPr/>
        </p:nvSpPr>
        <p:spPr>
          <a:xfrm>
            <a:off x="6629400" y="4495800"/>
            <a:ext cx="1676400" cy="1447800"/>
          </a:xfrm>
          <a:prstGeom prst="smileyFace">
            <a:avLst>
              <a:gd name="adj" fmla="val -4653"/>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p:cNvSpPr txBox="1">
            <a:spLocks/>
          </p:cNvSpPr>
          <p:nvPr/>
        </p:nvSpPr>
        <p:spPr>
          <a:xfrm>
            <a:off x="762000" y="4572000"/>
            <a:ext cx="50292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smtClean="0">
                <a:ln>
                  <a:noFill/>
                </a:ln>
                <a:solidFill>
                  <a:schemeClr val="tx2"/>
                </a:solidFill>
                <a:effectLst/>
                <a:uLnTx/>
                <a:uFillTx/>
                <a:latin typeface="+mj-lt"/>
                <a:ea typeface="+mj-ea"/>
                <a:cs typeface="+mj-cs"/>
              </a:rPr>
              <a:t>Not exactly</a:t>
            </a:r>
            <a:r>
              <a:rPr kumimoji="0" lang="ka-GE" sz="5000" b="0" i="0" u="none" strike="noStrike" kern="1200" cap="none" spc="0" normalizeH="0" baseline="0" noProof="0" smtClean="0">
                <a:ln>
                  <a:noFill/>
                </a:ln>
                <a:solidFill>
                  <a:schemeClr val="tx2"/>
                </a:solidFill>
                <a:effectLst/>
                <a:uLnTx/>
                <a:uFillTx/>
                <a:latin typeface="+mj-lt"/>
                <a:ea typeface="+mj-ea"/>
                <a:cs typeface="+mj-cs"/>
              </a:rPr>
              <a:t>. არა.</a:t>
            </a:r>
            <a:endParaRPr kumimoji="0" lang="ru-RU"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702</TotalTime>
  <Words>549</Words>
  <Application>Microsoft Office PowerPoint</Application>
  <PresentationFormat>On-screen Show (4:3)</PresentationFormat>
  <Paragraphs>142</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Datacenter Management with Mesos დატაცენტრის მართვა Mesos-ის საშუალებით </vt:lpstr>
      <vt:lpstr>Slide 2</vt:lpstr>
      <vt:lpstr>Slide 3</vt:lpstr>
      <vt:lpstr>Don’t believe me? Here are 20 stats that should convince anyone that big data needs their attention:</vt:lpstr>
      <vt:lpstr>გჯერავთ თუ არა, რომ არსებობს 20 დებულება Big Data -გამოყენებისათვის </vt:lpstr>
      <vt:lpstr>Slide 6</vt:lpstr>
      <vt:lpstr>            Let’s take datacenter  with 10 computers    ავიღოთ 10 კომპუტერიანი მონაცემთა ცენტრი</vt:lpstr>
      <vt:lpstr> and distributed Hadoop file system  და განაწილებული Hadoop ფაილური სისტემა</vt:lpstr>
      <vt:lpstr>Is it solve our problem ?  ეს გადასწყვეტს ჰვენ პრობლემას?</vt:lpstr>
      <vt:lpstr>Slide 10</vt:lpstr>
      <vt:lpstr>Slide 11</vt:lpstr>
      <vt:lpstr>It needs system management-”Mesos” მას სჭირდება ცენტრის მართვა “მეზოსი”</vt:lpstr>
      <vt:lpstr>Slide 13</vt:lpstr>
      <vt:lpstr>Slide 14</vt:lpstr>
      <vt:lpstr>Slide 15</vt:lpstr>
      <vt:lpstr>Slide 16</vt:lpstr>
      <vt:lpstr>Step 2: Start Mesos;  ნაბიჯი 2: Mesos ის გაშვება.  </vt:lpstr>
      <vt:lpstr>Step 3: Frameworks;  ნაბიჯი 3: Frameworks. </vt:lpstr>
      <vt:lpstr>Slide 19</vt:lpstr>
      <vt:lpstr>Step 4: Profit;  ნაბიჯი 4:</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Datacenter Management with Mesos </dc:title>
  <dc:creator>Administrator</dc:creator>
  <cp:lastModifiedBy>Administrator</cp:lastModifiedBy>
  <cp:revision>99</cp:revision>
  <dcterms:created xsi:type="dcterms:W3CDTF">2006-08-16T00:00:00Z</dcterms:created>
  <dcterms:modified xsi:type="dcterms:W3CDTF">2015-11-10T04:09:43Z</dcterms:modified>
</cp:coreProperties>
</file>