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85" r:id="rId3"/>
    <p:sldId id="286" r:id="rId4"/>
    <p:sldId id="296" r:id="rId5"/>
    <p:sldId id="297" r:id="rId6"/>
    <p:sldId id="298" r:id="rId7"/>
    <p:sldId id="299" r:id="rId8"/>
    <p:sldId id="300" r:id="rId9"/>
    <p:sldId id="287" r:id="rId10"/>
    <p:sldId id="288" r:id="rId11"/>
    <p:sldId id="289" r:id="rId12"/>
    <p:sldId id="293" r:id="rId13"/>
    <p:sldId id="290" r:id="rId14"/>
    <p:sldId id="291" r:id="rId15"/>
    <p:sldId id="292" r:id="rId16"/>
    <p:sldId id="294" r:id="rId17"/>
    <p:sldId id="295" r:id="rId18"/>
    <p:sldId id="301" r:id="rId19"/>
    <p:sldId id="304" r:id="rId20"/>
    <p:sldId id="302" r:id="rId21"/>
    <p:sldId id="305" r:id="rId22"/>
    <p:sldId id="303" r:id="rId23"/>
    <p:sldId id="306" r:id="rId24"/>
    <p:sldId id="307" r:id="rId25"/>
    <p:sldId id="308" r:id="rId26"/>
    <p:sldId id="309" r:id="rId27"/>
    <p:sldId id="310" r:id="rId28"/>
    <p:sldId id="311" r:id="rId29"/>
    <p:sldId id="279" r:id="rId30"/>
  </p:sldIdLst>
  <p:sldSz cx="9144000" cy="5143500" type="screen16x9"/>
  <p:notesSz cx="6858000" cy="9144000"/>
  <p:embeddedFontLst>
    <p:embeddedFont>
      <p:font typeface="Karla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Openning" id="{69199710-B92E-43F2-B241-8AD87B054D05}">
          <p14:sldIdLst>
            <p14:sldId id="256"/>
            <p14:sldId id="285"/>
            <p14:sldId id="286"/>
          </p14:sldIdLst>
        </p14:section>
        <p14:section name="Dataset" id="{3F173D88-E980-4112-B71D-AC24C09B6E39}">
          <p14:sldIdLst>
            <p14:sldId id="296"/>
            <p14:sldId id="297"/>
            <p14:sldId id="298"/>
            <p14:sldId id="299"/>
            <p14:sldId id="300"/>
          </p14:sldIdLst>
        </p14:section>
        <p14:section name="Dashboard" id="{5E5CFC76-6440-4EB5-9732-68B6F471D961}">
          <p14:sldIdLst>
            <p14:sldId id="287"/>
            <p14:sldId id="288"/>
            <p14:sldId id="289"/>
            <p14:sldId id="293"/>
            <p14:sldId id="290"/>
            <p14:sldId id="291"/>
            <p14:sldId id="292"/>
            <p14:sldId id="294"/>
            <p14:sldId id="295"/>
          </p14:sldIdLst>
        </p14:section>
        <p14:section name="ML and HT" id="{BD57DBFD-EF9F-430D-BF15-AFE468FB49F6}">
          <p14:sldIdLst>
            <p14:sldId id="301"/>
            <p14:sldId id="304"/>
            <p14:sldId id="302"/>
            <p14:sldId id="305"/>
            <p14:sldId id="303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Ending" id="{DA10BDD2-1C7F-424B-B3B2-0CF328AE4906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0959E3-60D2-4878-9555-1CC85E9E5687}">
  <a:tblStyle styleId="{1D0959E3-60D2-4878-9555-1CC85E9E5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3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04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77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028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7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167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48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42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334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31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389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38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734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4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150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222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0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25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966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135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56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4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09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10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69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87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64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4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947647" y="1991850"/>
            <a:ext cx="724870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j-lt"/>
              </a:rPr>
              <a:t>TRỰC QUAN VÀ PHÂN TÍCH</a:t>
            </a:r>
            <a:br>
              <a:rPr lang="en" sz="3600" dirty="0">
                <a:latin typeface="+mj-lt"/>
              </a:rPr>
            </a:br>
            <a:br>
              <a:rPr lang="en" sz="1000" dirty="0">
                <a:latin typeface="+mj-lt"/>
              </a:rPr>
            </a:br>
            <a:r>
              <a:rPr lang="en" sz="4400" dirty="0">
                <a:latin typeface="+mj-lt"/>
              </a:rPr>
              <a:t>TÌNH HÌNH DỊCH BỆNH COVID-19 TẠI VIỆT NAM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F497C60-01BB-4B70-AAB7-D8F4A606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143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A3A24D2-BB3A-405C-BBD2-12A62465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7339477" y="2670371"/>
            <a:ext cx="1408014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Dashboard of Status</a:t>
            </a:r>
            <a:endParaRPr sz="1800" b="1" dirty="0"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7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5672DAD-6D86-429F-9012-F972F810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D49CDF1-0F5F-4836-A9E2-DDF708FB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7064348" y="3172077"/>
            <a:ext cx="1503830" cy="88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Dashboard of Age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92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C4C68-3B54-4C77-85BC-66B6EC06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49" y="-49"/>
            <a:ext cx="6429375" cy="5143500"/>
          </a:xfrm>
          <a:prstGeom prst="rect">
            <a:avLst/>
          </a:prstGeom>
        </p:spPr>
      </p:pic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27122" y="3746438"/>
            <a:ext cx="1777309" cy="1003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Dashboard of Nationality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9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C5977C5-01DF-441E-94D1-1A0407955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7064347" y="2856488"/>
            <a:ext cx="1777309" cy="971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Dashboard of New Cases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10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C09ABBC3-C31A-49F6-B724-4A483DAA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6350959" y="2872671"/>
            <a:ext cx="2217218" cy="736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Dashboard of Status in Danang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11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6E1511A-E86D-42E2-A1E0-B2473D05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7112899" y="3487666"/>
            <a:ext cx="1777309" cy="621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Dashboard of Total Cases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118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494434" y="1807230"/>
            <a:ext cx="615513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ABE33F"/>
                </a:solidFill>
              </a:rPr>
              <a:t>3.</a:t>
            </a:r>
            <a:endParaRPr sz="4400" dirty="0">
              <a:solidFill>
                <a:srgbClr val="ABE33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</a:t>
            </a:r>
            <a:endParaRPr sz="4400" dirty="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389163" y="2900066"/>
            <a:ext cx="636567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Linear regression and hypothesis tesing</a:t>
            </a:r>
            <a:endParaRPr sz="2400"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85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98827" y="28872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</a:t>
            </a:r>
            <a:r>
              <a:rPr lang="en" sz="3600" dirty="0"/>
              <a:t>rain &amp; test dataset</a:t>
            </a:r>
            <a:endParaRPr sz="3600"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6466791" y="3198602"/>
            <a:ext cx="1083012" cy="636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/>
              <a:t>y_train</a:t>
            </a:r>
            <a:endParaRPr sz="20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D8B57-31BF-4CD6-9991-986CE97E3F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7" y="1381508"/>
            <a:ext cx="8071229" cy="1849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E7DE9-4D25-4753-835F-83545A039B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3488" y="3169016"/>
            <a:ext cx="3633453" cy="1912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EB7D71-5F73-47A5-A5A8-AE0217108D5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18" y="3006575"/>
            <a:ext cx="374073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A292E-1833-44FE-B5BE-192D566AAC1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000152" y="3879322"/>
            <a:ext cx="4050746" cy="340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B4942-A0FA-4009-BB35-4CCAFA5437D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66791" y="4653482"/>
            <a:ext cx="1117600" cy="201295"/>
          </a:xfrm>
          <a:prstGeom prst="rect">
            <a:avLst/>
          </a:prstGeom>
        </p:spPr>
      </p:pic>
      <p:sp>
        <p:nvSpPr>
          <p:cNvPr id="11" name="Google Shape;183;p20">
            <a:extLst>
              <a:ext uri="{FF2B5EF4-FFF2-40B4-BE49-F238E27FC236}">
                <a16:creationId xmlns:a16="http://schemas.microsoft.com/office/drawing/2014/main" id="{44A4AE0D-6B24-4F7F-A42E-C25CE767635D}"/>
              </a:ext>
            </a:extLst>
          </p:cNvPr>
          <p:cNvSpPr txBox="1">
            <a:spLocks/>
          </p:cNvSpPr>
          <p:nvPr/>
        </p:nvSpPr>
        <p:spPr>
          <a:xfrm>
            <a:off x="6501379" y="3995941"/>
            <a:ext cx="1083012" cy="6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sz="2000" dirty="0" err="1"/>
              <a:t>x_test</a:t>
            </a:r>
            <a:endParaRPr lang="en-US" sz="2000" dirty="0"/>
          </a:p>
        </p:txBody>
      </p:sp>
      <p:sp>
        <p:nvSpPr>
          <p:cNvPr id="12" name="Google Shape;183;p20">
            <a:extLst>
              <a:ext uri="{FF2B5EF4-FFF2-40B4-BE49-F238E27FC236}">
                <a16:creationId xmlns:a16="http://schemas.microsoft.com/office/drawing/2014/main" id="{CF789E05-05CB-4B4C-B46A-42A58CEED619}"/>
              </a:ext>
            </a:extLst>
          </p:cNvPr>
          <p:cNvSpPr txBox="1">
            <a:spLocks/>
          </p:cNvSpPr>
          <p:nvPr/>
        </p:nvSpPr>
        <p:spPr>
          <a:xfrm>
            <a:off x="5101457" y="4388857"/>
            <a:ext cx="1083012" cy="6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sz="2000" dirty="0" err="1"/>
              <a:t>y_test</a:t>
            </a:r>
            <a:endParaRPr lang="en-US" sz="2000" dirty="0"/>
          </a:p>
        </p:txBody>
      </p:sp>
      <p:sp>
        <p:nvSpPr>
          <p:cNvPr id="15" name="Google Shape;183;p20">
            <a:extLst>
              <a:ext uri="{FF2B5EF4-FFF2-40B4-BE49-F238E27FC236}">
                <a16:creationId xmlns:a16="http://schemas.microsoft.com/office/drawing/2014/main" id="{5092F9D7-D6D1-4B6D-A610-A119AD267A3A}"/>
              </a:ext>
            </a:extLst>
          </p:cNvPr>
          <p:cNvSpPr txBox="1">
            <a:spLocks/>
          </p:cNvSpPr>
          <p:nvPr/>
        </p:nvSpPr>
        <p:spPr>
          <a:xfrm>
            <a:off x="3723369" y="3081982"/>
            <a:ext cx="1083012" cy="6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sz="2000" dirty="0" err="1"/>
              <a:t>x_train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170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2988250" y="1354750"/>
            <a:ext cx="5351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ABE33F"/>
                </a:solidFill>
              </a:rPr>
              <a:t>Thành viên nhóm</a:t>
            </a:r>
            <a:endParaRPr sz="4800" dirty="0">
              <a:solidFill>
                <a:srgbClr val="ABE33F"/>
              </a:solidFill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2988250" y="2421767"/>
            <a:ext cx="5743056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dirty="0"/>
              <a:t>1753075 – </a:t>
            </a:r>
            <a:r>
              <a:rPr lang="en-US" dirty="0">
                <a:latin typeface="+mj-lt"/>
              </a:rPr>
              <a:t>Huỳnh Đoàn Minh Ngọc</a:t>
            </a:r>
          </a:p>
          <a:p>
            <a:pPr marL="0" indent="0">
              <a:buNone/>
            </a:pPr>
            <a:r>
              <a:rPr lang="en-US" sz="3000" b="1" dirty="0"/>
              <a:t>1753086 – </a:t>
            </a:r>
            <a:r>
              <a:rPr lang="en-US" dirty="0" err="1">
                <a:latin typeface="+mj-lt"/>
              </a:rPr>
              <a:t>Tống</a:t>
            </a:r>
            <a:r>
              <a:rPr lang="en-US" dirty="0">
                <a:latin typeface="+mj-lt"/>
              </a:rPr>
              <a:t> Lê </a:t>
            </a:r>
            <a:r>
              <a:rPr lang="en-US" dirty="0" err="1">
                <a:latin typeface="+mj-lt"/>
              </a:rPr>
              <a:t>Thiên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Phúc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3000" b="1" dirty="0"/>
              <a:t>1753134 – </a:t>
            </a:r>
            <a:r>
              <a:rPr lang="en-US" dirty="0" err="1">
                <a:latin typeface="+mj-lt"/>
              </a:rPr>
              <a:t>Nguyễn</a:t>
            </a:r>
            <a:r>
              <a:rPr lang="en-US" dirty="0">
                <a:latin typeface="+mj-lt"/>
              </a:rPr>
              <a:t> Ngọc </a:t>
            </a:r>
            <a:r>
              <a:rPr lang="en-US" dirty="0" err="1">
                <a:latin typeface="+mj-lt"/>
              </a:rPr>
              <a:t>Đăng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Khanh</a:t>
            </a:r>
            <a:endParaRPr lang="en-US" dirty="0">
              <a:latin typeface="+mj-lt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1850372" y="1562101"/>
            <a:ext cx="957630" cy="85966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36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ABE33F"/>
                </a:solidFill>
              </a:rPr>
              <a:t>S</a:t>
            </a:r>
            <a:r>
              <a:rPr lang="en" sz="6000" dirty="0">
                <a:solidFill>
                  <a:srgbClr val="ABE33F"/>
                </a:solidFill>
              </a:rPr>
              <a:t>cikit-learn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10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r>
              <a:rPr lang="en-US" dirty="0"/>
              <a:t> as LR</a:t>
            </a:r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16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25404" y="27975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sklearn</a:t>
            </a:r>
            <a:endParaRPr sz="3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ABC33F-27E1-49A2-A7AB-8FD9B4EA82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867" y="1191154"/>
            <a:ext cx="8393464" cy="37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5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ABE33F"/>
                </a:solidFill>
              </a:rPr>
              <a:t>Statsmodels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10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statsmodels.api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from </a:t>
            </a:r>
            <a:r>
              <a:rPr lang="en-US" dirty="0" err="1"/>
              <a:t>statsmodels.tsa.arima_model</a:t>
            </a:r>
            <a:r>
              <a:rPr lang="en-US" dirty="0"/>
              <a:t> import ARIMA</a:t>
            </a:r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33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22237" y="28872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OLS </a:t>
            </a:r>
            <a:r>
              <a:rPr lang="en-US" sz="3600" dirty="0" err="1"/>
              <a:t>statsmodels</a:t>
            </a:r>
            <a:endParaRPr sz="3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5B90-DF99-4A5A-9379-7D64604B8D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37" y="1010751"/>
            <a:ext cx="8522936" cy="39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5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22237" y="28872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OLS </a:t>
            </a:r>
            <a:r>
              <a:rPr lang="en-US" sz="3600" dirty="0" err="1"/>
              <a:t>statsmodels</a:t>
            </a:r>
            <a:endParaRPr sz="3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ED3C1-D86D-4A9E-97A1-BD9A911559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242754"/>
            <a:ext cx="8852687" cy="3806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11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22237" y="28872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ARIMA </a:t>
            </a:r>
            <a:r>
              <a:rPr lang="en-US" sz="3600" dirty="0" err="1"/>
              <a:t>statsmodels</a:t>
            </a:r>
            <a:endParaRPr sz="3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017982-CF84-413B-8186-ABFF6E14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6" y="1187652"/>
            <a:ext cx="80676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22237" y="28872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ARIMA </a:t>
            </a:r>
            <a:r>
              <a:rPr lang="en-US" sz="3600" dirty="0" err="1"/>
              <a:t>statsmodels</a:t>
            </a:r>
            <a:endParaRPr sz="3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11D7B-097B-4863-BBB4-111EB1AFD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95" y="958385"/>
            <a:ext cx="5457753" cy="41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71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22237" y="28872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ARIMA </a:t>
            </a:r>
            <a:r>
              <a:rPr lang="en-US" sz="3600" dirty="0" err="1"/>
              <a:t>statsmodels</a:t>
            </a:r>
            <a:endParaRPr sz="3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2CF4C-D1D7-4F0F-BB15-6B1FD759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76" y="1196096"/>
            <a:ext cx="5328647" cy="37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99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22237" y="28872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ARIMA </a:t>
            </a:r>
            <a:r>
              <a:rPr lang="en-US" sz="3600" dirty="0" err="1"/>
              <a:t>statsmodels</a:t>
            </a:r>
            <a:endParaRPr sz="3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81AD4-B2D8-454F-B2BB-0CB94500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0" y="1057769"/>
            <a:ext cx="7785540" cy="38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1753075 – Huynh Doan Minh Ngoc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1753086 – Tong Le Thien Phuc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1753134 – Nguyen Ngoc Dang Khanh</a:t>
            </a:r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8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468787" y="33366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NỘI DUNG TRÌNH BÀY</a:t>
            </a:r>
            <a:endParaRPr sz="3600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1503423" y="3880684"/>
            <a:ext cx="6400800" cy="73152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Machine learning</a:t>
            </a:r>
            <a:endParaRPr sz="32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1153450" y="2783461"/>
            <a:ext cx="6400800" cy="73152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Dashboard</a:t>
            </a:r>
            <a:endParaRPr sz="3200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805729" y="1686238"/>
            <a:ext cx="6400800" cy="73152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Dataset</a:t>
            </a:r>
            <a:endParaRPr sz="3200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72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ABE33F"/>
                </a:solidFill>
              </a:rPr>
              <a:t>1.</a:t>
            </a:r>
            <a:endParaRPr sz="4400" dirty="0">
              <a:solidFill>
                <a:srgbClr val="ABE33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DATASET</a:t>
            </a:r>
            <a:endParaRPr sz="4400" dirty="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Crawl and preprocessing</a:t>
            </a:r>
            <a:endParaRPr sz="2400"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84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01472" y="257144"/>
            <a:ext cx="2414900" cy="758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</a:t>
            </a:r>
            <a:endParaRPr sz="4000"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78392" y="3918998"/>
            <a:ext cx="1430530" cy="758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https://ncov.moh.gov.vn/ </a:t>
            </a: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B5E78-5319-4AED-83A3-AEC26C2ED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54"/>
          <a:stretch/>
        </p:blipFill>
        <p:spPr>
          <a:xfrm>
            <a:off x="1508922" y="941156"/>
            <a:ext cx="7635078" cy="42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3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01472" y="257144"/>
            <a:ext cx="2414900" cy="758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</a:t>
            </a:r>
            <a:endParaRPr sz="40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97CEE-28FC-438F-A8D3-AB54C794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12" y="1121370"/>
            <a:ext cx="4084633" cy="3628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A1EAD-05DB-4E49-B8E9-B661693D3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357" y="1015905"/>
            <a:ext cx="3968890" cy="35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01472" y="257144"/>
            <a:ext cx="2414900" cy="758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</a:t>
            </a:r>
            <a:endParaRPr sz="4000"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-74335" y="3789526"/>
            <a:ext cx="1684650" cy="758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https://www.worldometers.info/coronavirus/</a:t>
            </a: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30945-BA78-4377-9009-7A3418998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34"/>
          <a:stretch/>
        </p:blipFill>
        <p:spPr>
          <a:xfrm>
            <a:off x="1549571" y="1137894"/>
            <a:ext cx="7594429" cy="40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0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01472" y="257144"/>
            <a:ext cx="2414900" cy="758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</a:t>
            </a:r>
            <a:endParaRPr sz="40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C435B-0ADC-4414-A849-65844AB6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38" y="1067867"/>
            <a:ext cx="9144000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ABE33F"/>
                </a:solidFill>
              </a:rPr>
              <a:t>2.</a:t>
            </a:r>
            <a:endParaRPr sz="4400" dirty="0">
              <a:solidFill>
                <a:srgbClr val="ABE33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DASHBOARD</a:t>
            </a:r>
            <a:endParaRPr sz="4400" dirty="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Visualization and analysis</a:t>
            </a:r>
            <a:endParaRPr sz="2400"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198527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221</Words>
  <Application>Microsoft Office PowerPoint</Application>
  <PresentationFormat>On-screen Show (16:9)</PresentationFormat>
  <Paragraphs>80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Raleway</vt:lpstr>
      <vt:lpstr>Karla</vt:lpstr>
      <vt:lpstr>Escalus template</vt:lpstr>
      <vt:lpstr>TRỰC QUAN VÀ PHÂN TÍCH  TÌNH HÌNH DỊCH BỆNH COVID-19 TẠI VIỆT NAM </vt:lpstr>
      <vt:lpstr>Thành viên nhóm</vt:lpstr>
      <vt:lpstr>NỘI DUNG TRÌNH BÀY</vt:lpstr>
      <vt:lpstr>1. DATASET</vt:lpstr>
      <vt:lpstr>Dataset</vt:lpstr>
      <vt:lpstr>Dataset</vt:lpstr>
      <vt:lpstr>Dataset</vt:lpstr>
      <vt:lpstr>Dataset</vt:lpstr>
      <vt:lpstr>2.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MACHINE LEARNING</vt:lpstr>
      <vt:lpstr>Train &amp; test dataset</vt:lpstr>
      <vt:lpstr>Scikit-learn</vt:lpstr>
      <vt:lpstr>sklearn</vt:lpstr>
      <vt:lpstr>Statsmodels</vt:lpstr>
      <vt:lpstr>OLS statsmodels</vt:lpstr>
      <vt:lpstr>OLS statsmodels</vt:lpstr>
      <vt:lpstr>ARIMA statsmodels</vt:lpstr>
      <vt:lpstr>ARIMA statsmodels</vt:lpstr>
      <vt:lpstr>ARIMA statsmodels</vt:lpstr>
      <vt:lpstr>ARIMA statsmodels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TRỰC QUAN VÀ PHÂN TÍCH  TÌNH HÌNH DỊCH BỆNH COVID-19 TẠI VIỆT NAM</dc:title>
  <dc:creator>Huynh Doan Minh Ngoc</dc:creator>
  <cp:lastModifiedBy>Huynh Doan Minh Ngoc</cp:lastModifiedBy>
  <cp:revision>33</cp:revision>
  <dcterms:modified xsi:type="dcterms:W3CDTF">2020-09-21T16:04:46Z</dcterms:modified>
</cp:coreProperties>
</file>