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6"/>
  </p:notesMasterIdLst>
  <p:sldIdLst>
    <p:sldId id="256" r:id="rId2"/>
    <p:sldId id="286" r:id="rId3"/>
    <p:sldId id="287" r:id="rId4"/>
    <p:sldId id="288" r:id="rId5"/>
    <p:sldId id="290" r:id="rId6"/>
    <p:sldId id="289" r:id="rId7"/>
    <p:sldId id="300" r:id="rId8"/>
    <p:sldId id="291" r:id="rId9"/>
    <p:sldId id="292" r:id="rId10"/>
    <p:sldId id="293" r:id="rId11"/>
    <p:sldId id="294" r:id="rId12"/>
    <p:sldId id="295" r:id="rId13"/>
    <p:sldId id="270" r:id="rId14"/>
    <p:sldId id="297" r:id="rId15"/>
    <p:sldId id="296" r:id="rId16"/>
    <p:sldId id="305" r:id="rId17"/>
    <p:sldId id="303" r:id="rId18"/>
    <p:sldId id="302" r:id="rId19"/>
    <p:sldId id="301" r:id="rId20"/>
    <p:sldId id="299" r:id="rId21"/>
    <p:sldId id="304" r:id="rId22"/>
    <p:sldId id="306" r:id="rId23"/>
    <p:sldId id="307" r:id="rId24"/>
    <p:sldId id="279" r:id="rId25"/>
  </p:sldIdLst>
  <p:sldSz cx="9144000" cy="5143500" type="screen16x9"/>
  <p:notesSz cx="6858000" cy="9144000"/>
  <p:embeddedFontLst>
    <p:embeddedFont>
      <p:font typeface="Sniglet" panose="020B0604020202020204" charset="0"/>
      <p:regular r:id="rId27"/>
    </p:embeddedFont>
    <p:embeddedFont>
      <p:font typeface="Walter Turncoat" panose="020B0604020202020204" charset="0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Beginning" id="{6A14F509-E04A-42C1-A4CE-D67CD882CE99}">
          <p14:sldIdLst>
            <p14:sldId id="256"/>
            <p14:sldId id="286"/>
            <p14:sldId id="287"/>
          </p14:sldIdLst>
        </p14:section>
        <p14:section name="Dataset" id="{8FF82073-6030-47DC-BAAC-D4D7127377A8}">
          <p14:sldIdLst>
            <p14:sldId id="288"/>
            <p14:sldId id="290"/>
            <p14:sldId id="289"/>
            <p14:sldId id="300"/>
            <p14:sldId id="291"/>
            <p14:sldId id="292"/>
            <p14:sldId id="293"/>
            <p14:sldId id="294"/>
            <p14:sldId id="295"/>
            <p14:sldId id="270"/>
            <p14:sldId id="297"/>
            <p14:sldId id="296"/>
          </p14:sldIdLst>
        </p14:section>
        <p14:section name="Model &amp; Result" id="{C0872C69-950B-45B7-988E-7832A82FD286}">
          <p14:sldIdLst>
            <p14:sldId id="305"/>
            <p14:sldId id="303"/>
            <p14:sldId id="302"/>
            <p14:sldId id="301"/>
            <p14:sldId id="299"/>
            <p14:sldId id="304"/>
          </p14:sldIdLst>
        </p14:section>
        <p14:section name="Demo&amp;Result" id="{569DFE7C-EFDA-429D-8801-014586BEC6C0}">
          <p14:sldIdLst>
            <p14:sldId id="306"/>
            <p14:sldId id="307"/>
          </p14:sldIdLst>
        </p14:section>
        <p14:section name="Ending" id="{A879EFA0-7532-4232-A190-236146002937}">
          <p14:sldIdLst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421292A-85F1-4171-92E3-9B7572BA4675}">
  <a:tblStyle styleId="{5421292A-85F1-4171-92E3-9B7572BA467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94660"/>
  </p:normalViewPr>
  <p:slideViewPr>
    <p:cSldViewPr snapToGrid="0">
      <p:cViewPr varScale="1">
        <p:scale>
          <a:sx n="83" d="100"/>
          <a:sy n="83" d="100"/>
        </p:scale>
        <p:origin x="8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Accuracy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3189458903573151E-2"/>
          <c:y val="0.14110949803149606"/>
          <c:w val="0.91947108835537217"/>
          <c:h val="0.6953599901574802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Logistic Regression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cor &gt; 0.01</c:v>
                </c:pt>
                <c:pt idx="1">
                  <c:v>cor &gt; 0.05</c:v>
                </c:pt>
                <c:pt idx="2">
                  <c:v>cor &gt; 0.1</c:v>
                </c:pt>
                <c:pt idx="3">
                  <c:v>cor &gt; 0.11</c:v>
                </c:pt>
                <c:pt idx="4">
                  <c:v>cor &gt; 0.12</c:v>
                </c:pt>
                <c:pt idx="5">
                  <c:v>cor &gt; 0.14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0.92929300000000004</c:v>
                </c:pt>
                <c:pt idx="1">
                  <c:v>0.92929300000000004</c:v>
                </c:pt>
                <c:pt idx="2">
                  <c:v>0.92929300000000004</c:v>
                </c:pt>
                <c:pt idx="3">
                  <c:v>0.93434300000000003</c:v>
                </c:pt>
                <c:pt idx="4">
                  <c:v>0.93434300000000003</c:v>
                </c:pt>
                <c:pt idx="5">
                  <c:v>0.90403999999999995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D99-4988-A2A3-4A1CEB20603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Naïve Bayes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cor &gt; 0.01</c:v>
                </c:pt>
                <c:pt idx="1">
                  <c:v>cor &gt; 0.05</c:v>
                </c:pt>
                <c:pt idx="2">
                  <c:v>cor &gt; 0.1</c:v>
                </c:pt>
                <c:pt idx="3">
                  <c:v>cor &gt; 0.11</c:v>
                </c:pt>
                <c:pt idx="4">
                  <c:v>cor &gt; 0.12</c:v>
                </c:pt>
                <c:pt idx="5">
                  <c:v>cor &gt; 0.14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0.88888900000000004</c:v>
                </c:pt>
                <c:pt idx="1">
                  <c:v>0.90909099999999998</c:v>
                </c:pt>
                <c:pt idx="2">
                  <c:v>0.91414099999999998</c:v>
                </c:pt>
                <c:pt idx="3">
                  <c:v>0.91414099999999998</c:v>
                </c:pt>
                <c:pt idx="4">
                  <c:v>0.90909099999999998</c:v>
                </c:pt>
                <c:pt idx="5">
                  <c:v>0.90403999999999995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D99-4988-A2A3-4A1CEB206034}"/>
            </c:ext>
          </c:extLst>
        </c:ser>
        <c:dLbls>
          <c:dLblPos val="b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666141455"/>
        <c:axId val="2025971215"/>
      </c:lineChart>
      <c:catAx>
        <c:axId val="1666141455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5971215"/>
        <c:crosses val="autoZero"/>
        <c:auto val="1"/>
        <c:lblAlgn val="ctr"/>
        <c:lblOffset val="100"/>
        <c:noMultiLvlLbl val="0"/>
      </c:catAx>
      <c:valAx>
        <c:axId val="2025971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61414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35408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87303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79530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81630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72030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09703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62684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62111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7800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52582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51122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56390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90653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84243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2339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4424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8855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Transaction amount: so </a:t>
            </a:r>
            <a:r>
              <a:rPr lang="en-US" dirty="0" err="1"/>
              <a:t>tien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dich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8590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7518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2131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1024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✘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ctrTitle"/>
          </p:nvPr>
        </p:nvSpPr>
        <p:spPr>
          <a:xfrm>
            <a:off x="685795" y="1761086"/>
            <a:ext cx="7772400" cy="24019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buNone/>
            </a:pPr>
            <a:r>
              <a:rPr lang="en-US" sz="5400" dirty="0"/>
              <a:t>CREDIT CARD</a:t>
            </a:r>
            <a:br>
              <a:rPr lang="en-US" sz="5400" dirty="0"/>
            </a:br>
            <a:r>
              <a:rPr lang="en-US" sz="5400" dirty="0"/>
              <a:t>FRAUD DETECTION</a:t>
            </a:r>
            <a:endParaRPr sz="5400" dirty="0"/>
          </a:p>
        </p:txBody>
      </p:sp>
      <p:sp>
        <p:nvSpPr>
          <p:cNvPr id="54" name="Google Shape;54;p11"/>
          <p:cNvSpPr/>
          <p:nvPr/>
        </p:nvSpPr>
        <p:spPr>
          <a:xfrm>
            <a:off x="4134327" y="3958293"/>
            <a:ext cx="3565075" cy="174095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1"/>
          <p:cNvSpPr/>
          <p:nvPr/>
        </p:nvSpPr>
        <p:spPr>
          <a:xfrm>
            <a:off x="1138541" y="3147050"/>
            <a:ext cx="2718844" cy="1015968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1"/>
          <p:cNvSpPr/>
          <p:nvPr/>
        </p:nvSpPr>
        <p:spPr>
          <a:xfrm>
            <a:off x="-366967" y="5435493"/>
            <a:ext cx="1052762" cy="922444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389;p38">
            <a:extLst>
              <a:ext uri="{FF2B5EF4-FFF2-40B4-BE49-F238E27FC236}">
                <a16:creationId xmlns:a16="http://schemas.microsoft.com/office/drawing/2014/main" id="{05C1CC22-E93B-4290-AA22-D7D683505B43}"/>
              </a:ext>
            </a:extLst>
          </p:cNvPr>
          <p:cNvSpPr/>
          <p:nvPr/>
        </p:nvSpPr>
        <p:spPr>
          <a:xfrm>
            <a:off x="3983538" y="571443"/>
            <a:ext cx="1176913" cy="1189643"/>
          </a:xfrm>
          <a:custGeom>
            <a:avLst/>
            <a:gdLst/>
            <a:ahLst/>
            <a:cxnLst/>
            <a:rect l="l" t="t" r="r" b="b"/>
            <a:pathLst>
              <a:path w="17082" h="17228" extrusionOk="0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>
            <a:spLocks noGrp="1"/>
          </p:cNvSpPr>
          <p:nvPr>
            <p:ph type="title"/>
          </p:nvPr>
        </p:nvSpPr>
        <p:spPr>
          <a:xfrm>
            <a:off x="-6000" y="1012408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Time Distribution of Credit Card Data</a:t>
            </a:r>
            <a:endParaRPr dirty="0"/>
          </a:p>
        </p:txBody>
      </p:sp>
      <p:sp>
        <p:nvSpPr>
          <p:cNvPr id="176" name="Google Shape;176;p23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3"/>
          <p:cNvSpPr/>
          <p:nvPr/>
        </p:nvSpPr>
        <p:spPr>
          <a:xfrm>
            <a:off x="4337475" y="537593"/>
            <a:ext cx="397258" cy="292507"/>
          </a:xfrm>
          <a:custGeom>
            <a:avLst/>
            <a:gdLst/>
            <a:ahLst/>
            <a:cxnLst/>
            <a:rect l="l" t="t" r="r" b="b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C07A3E-8E6E-452F-B4D3-E470CDCF6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275" y="1697450"/>
            <a:ext cx="4831832" cy="31187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2611845-7AA6-4E87-BBB6-AE5D574FE0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8486" y="1601928"/>
            <a:ext cx="1826109" cy="330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866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Amount Distribution of Credit Card Data</a:t>
            </a:r>
            <a:endParaRPr dirty="0"/>
          </a:p>
        </p:txBody>
      </p:sp>
      <p:sp>
        <p:nvSpPr>
          <p:cNvPr id="176" name="Google Shape;176;p23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3"/>
          <p:cNvSpPr/>
          <p:nvPr/>
        </p:nvSpPr>
        <p:spPr>
          <a:xfrm>
            <a:off x="4337475" y="537593"/>
            <a:ext cx="397258" cy="292507"/>
          </a:xfrm>
          <a:custGeom>
            <a:avLst/>
            <a:gdLst/>
            <a:ahLst/>
            <a:cxnLst/>
            <a:rect l="l" t="t" r="r" b="b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C225D8D-1387-474F-BD35-06CAF181C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754" y="1588794"/>
            <a:ext cx="4794955" cy="32199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6987FBE-EAC1-4CFF-9CAF-4299D794B9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8676" y="1548117"/>
            <a:ext cx="1925772" cy="330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359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>
            <a:spLocks noGrp="1"/>
          </p:cNvSpPr>
          <p:nvPr>
            <p:ph type="title"/>
          </p:nvPr>
        </p:nvSpPr>
        <p:spPr>
          <a:xfrm>
            <a:off x="-6025" y="991027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 Attribute</a:t>
            </a:r>
            <a:endParaRPr dirty="0"/>
          </a:p>
        </p:txBody>
      </p:sp>
      <p:graphicFrame>
        <p:nvGraphicFramePr>
          <p:cNvPr id="175" name="Google Shape;175;p23"/>
          <p:cNvGraphicFramePr/>
          <p:nvPr>
            <p:extLst>
              <p:ext uri="{D42A27DB-BD31-4B8C-83A1-F6EECF244321}">
                <p14:modId xmlns:p14="http://schemas.microsoft.com/office/powerpoint/2010/main" val="2222841730"/>
              </p:ext>
            </p:extLst>
          </p:nvPr>
        </p:nvGraphicFramePr>
        <p:xfrm>
          <a:off x="5274173" y="2032565"/>
          <a:ext cx="3685410" cy="2251575"/>
        </p:xfrm>
        <a:graphic>
          <a:graphicData uri="http://schemas.openxmlformats.org/drawingml/2006/table">
            <a:tbl>
              <a:tblPr>
                <a:noFill/>
                <a:tableStyleId>{5421292A-85F1-4171-92E3-9B7572BA4675}</a:tableStyleId>
              </a:tblPr>
              <a:tblGrid>
                <a:gridCol w="1779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50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FF00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Ratio</a:t>
                      </a:r>
                      <a:r>
                        <a:rPr lang="en-US" sz="18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: 0.173%</a:t>
                      </a: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Number of transactions</a:t>
                      </a: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05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Fraudulent</a:t>
                      </a: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     492</a:t>
                      </a: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05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Non-fraudulent</a:t>
                      </a: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     284,315</a:t>
                      </a: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6" name="Google Shape;176;p23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3"/>
          <p:cNvSpPr/>
          <p:nvPr/>
        </p:nvSpPr>
        <p:spPr>
          <a:xfrm>
            <a:off x="4337475" y="537593"/>
            <a:ext cx="397258" cy="292507"/>
          </a:xfrm>
          <a:custGeom>
            <a:avLst/>
            <a:gdLst/>
            <a:ahLst/>
            <a:cxnLst/>
            <a:rect l="l" t="t" r="r" b="b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0CD850F-57BF-44C7-92C2-7E0791A89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222" y="1650202"/>
            <a:ext cx="4415955" cy="3016303"/>
          </a:xfrm>
          <a:prstGeom prst="rect">
            <a:avLst/>
          </a:prstGeom>
        </p:spPr>
      </p:pic>
      <p:sp>
        <p:nvSpPr>
          <p:cNvPr id="10" name="Google Shape;409;p38">
            <a:extLst>
              <a:ext uri="{FF2B5EF4-FFF2-40B4-BE49-F238E27FC236}">
                <a16:creationId xmlns:a16="http://schemas.microsoft.com/office/drawing/2014/main" id="{9FDF8343-1FCF-4EBB-9FA4-1517DD784769}"/>
              </a:ext>
            </a:extLst>
          </p:cNvPr>
          <p:cNvSpPr/>
          <p:nvPr/>
        </p:nvSpPr>
        <p:spPr>
          <a:xfrm>
            <a:off x="7203115" y="3721676"/>
            <a:ext cx="363230" cy="363755"/>
          </a:xfrm>
          <a:custGeom>
            <a:avLst/>
            <a:gdLst/>
            <a:ahLst/>
            <a:cxnLst/>
            <a:rect l="l" t="t" r="r" b="b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410;p38">
            <a:extLst>
              <a:ext uri="{FF2B5EF4-FFF2-40B4-BE49-F238E27FC236}">
                <a16:creationId xmlns:a16="http://schemas.microsoft.com/office/drawing/2014/main" id="{02D897D0-BD24-4752-92E7-ADD2E6736B9B}"/>
              </a:ext>
            </a:extLst>
          </p:cNvPr>
          <p:cNvSpPr/>
          <p:nvPr/>
        </p:nvSpPr>
        <p:spPr>
          <a:xfrm>
            <a:off x="7200470" y="2971153"/>
            <a:ext cx="365875" cy="374398"/>
          </a:xfrm>
          <a:custGeom>
            <a:avLst/>
            <a:gdLst/>
            <a:ahLst/>
            <a:cxnLst/>
            <a:rect l="l" t="t" r="r" b="b"/>
            <a:pathLst>
              <a:path w="16741" h="17131" extrusionOk="0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0987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>
            <a:spLocks noGrp="1"/>
          </p:cNvSpPr>
          <p:nvPr>
            <p:ph type="ctrTitle" idx="4294967295"/>
          </p:nvPr>
        </p:nvSpPr>
        <p:spPr>
          <a:xfrm>
            <a:off x="685800" y="162710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$60,127.97</a:t>
            </a:r>
            <a:endParaRPr sz="9600" dirty="0"/>
          </a:p>
        </p:txBody>
      </p:sp>
      <p:sp>
        <p:nvSpPr>
          <p:cNvPr id="200" name="Google Shape;200;p25"/>
          <p:cNvSpPr txBox="1">
            <a:spLocks noGrp="1"/>
          </p:cNvSpPr>
          <p:nvPr>
            <p:ph type="subTitle" idx="4294967295"/>
          </p:nvPr>
        </p:nvSpPr>
        <p:spPr>
          <a:xfrm>
            <a:off x="685800" y="339950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/>
              <a:t>Total amount of fraud transactions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(Nearly 0.24%)</a:t>
            </a:r>
            <a:endParaRPr dirty="0"/>
          </a:p>
        </p:txBody>
      </p:sp>
      <p:sp>
        <p:nvSpPr>
          <p:cNvPr id="201" name="Google Shape;201;p25"/>
          <p:cNvSpPr/>
          <p:nvPr/>
        </p:nvSpPr>
        <p:spPr>
          <a:xfrm rot="231374">
            <a:off x="2662148" y="3038544"/>
            <a:ext cx="3491296" cy="326027"/>
          </a:xfrm>
          <a:custGeom>
            <a:avLst/>
            <a:gdLst/>
            <a:ahLst/>
            <a:cxnLst/>
            <a:rect l="l" t="t" r="r" b="b"/>
            <a:pathLst>
              <a:path w="82170" h="8963" extrusionOk="0">
                <a:moveTo>
                  <a:pt x="60471" y="1"/>
                </a:moveTo>
                <a:lnTo>
                  <a:pt x="60547" y="39"/>
                </a:lnTo>
                <a:lnTo>
                  <a:pt x="60660" y="1"/>
                </a:lnTo>
                <a:close/>
                <a:moveTo>
                  <a:pt x="63019" y="95"/>
                </a:moveTo>
                <a:lnTo>
                  <a:pt x="62924" y="190"/>
                </a:lnTo>
                <a:lnTo>
                  <a:pt x="63019" y="190"/>
                </a:lnTo>
                <a:lnTo>
                  <a:pt x="63019" y="95"/>
                </a:lnTo>
                <a:close/>
                <a:moveTo>
                  <a:pt x="82075" y="944"/>
                </a:moveTo>
                <a:lnTo>
                  <a:pt x="82075" y="1039"/>
                </a:lnTo>
                <a:lnTo>
                  <a:pt x="81980" y="1133"/>
                </a:lnTo>
                <a:lnTo>
                  <a:pt x="81792" y="1133"/>
                </a:lnTo>
                <a:lnTo>
                  <a:pt x="81697" y="1039"/>
                </a:lnTo>
                <a:lnTo>
                  <a:pt x="81509" y="1227"/>
                </a:lnTo>
                <a:lnTo>
                  <a:pt x="81886" y="1227"/>
                </a:lnTo>
                <a:lnTo>
                  <a:pt x="82169" y="1039"/>
                </a:lnTo>
                <a:lnTo>
                  <a:pt x="82075" y="944"/>
                </a:lnTo>
                <a:close/>
                <a:moveTo>
                  <a:pt x="44151" y="1510"/>
                </a:moveTo>
                <a:lnTo>
                  <a:pt x="43962" y="1605"/>
                </a:lnTo>
                <a:lnTo>
                  <a:pt x="44245" y="1605"/>
                </a:lnTo>
                <a:lnTo>
                  <a:pt x="44151" y="1510"/>
                </a:lnTo>
                <a:close/>
                <a:moveTo>
                  <a:pt x="43019" y="1699"/>
                </a:moveTo>
                <a:lnTo>
                  <a:pt x="42830" y="1793"/>
                </a:lnTo>
                <a:lnTo>
                  <a:pt x="42956" y="1762"/>
                </a:lnTo>
                <a:lnTo>
                  <a:pt x="43019" y="1699"/>
                </a:lnTo>
                <a:close/>
                <a:moveTo>
                  <a:pt x="13585" y="5472"/>
                </a:moveTo>
                <a:lnTo>
                  <a:pt x="13585" y="5504"/>
                </a:lnTo>
                <a:lnTo>
                  <a:pt x="13585" y="5504"/>
                </a:lnTo>
                <a:lnTo>
                  <a:pt x="13680" y="5472"/>
                </a:lnTo>
                <a:close/>
                <a:moveTo>
                  <a:pt x="15095" y="6321"/>
                </a:moveTo>
                <a:lnTo>
                  <a:pt x="14812" y="6416"/>
                </a:lnTo>
                <a:lnTo>
                  <a:pt x="14812" y="6321"/>
                </a:lnTo>
                <a:close/>
                <a:moveTo>
                  <a:pt x="60547" y="39"/>
                </a:moveTo>
                <a:lnTo>
                  <a:pt x="60377" y="95"/>
                </a:lnTo>
                <a:lnTo>
                  <a:pt x="60471" y="190"/>
                </a:lnTo>
                <a:lnTo>
                  <a:pt x="60094" y="378"/>
                </a:lnTo>
                <a:lnTo>
                  <a:pt x="59811" y="473"/>
                </a:lnTo>
                <a:lnTo>
                  <a:pt x="59717" y="473"/>
                </a:lnTo>
                <a:lnTo>
                  <a:pt x="59622" y="378"/>
                </a:lnTo>
                <a:lnTo>
                  <a:pt x="59811" y="378"/>
                </a:lnTo>
                <a:lnTo>
                  <a:pt x="59811" y="284"/>
                </a:lnTo>
                <a:lnTo>
                  <a:pt x="59811" y="190"/>
                </a:lnTo>
                <a:lnTo>
                  <a:pt x="58962" y="190"/>
                </a:lnTo>
                <a:lnTo>
                  <a:pt x="58773" y="284"/>
                </a:lnTo>
                <a:lnTo>
                  <a:pt x="58396" y="473"/>
                </a:lnTo>
                <a:lnTo>
                  <a:pt x="58585" y="473"/>
                </a:lnTo>
                <a:lnTo>
                  <a:pt x="58396" y="661"/>
                </a:lnTo>
                <a:lnTo>
                  <a:pt x="58207" y="661"/>
                </a:lnTo>
                <a:lnTo>
                  <a:pt x="58302" y="567"/>
                </a:lnTo>
                <a:lnTo>
                  <a:pt x="58113" y="661"/>
                </a:lnTo>
                <a:lnTo>
                  <a:pt x="57924" y="661"/>
                </a:lnTo>
                <a:lnTo>
                  <a:pt x="57453" y="473"/>
                </a:lnTo>
                <a:lnTo>
                  <a:pt x="56981" y="284"/>
                </a:lnTo>
                <a:lnTo>
                  <a:pt x="56604" y="284"/>
                </a:lnTo>
                <a:lnTo>
                  <a:pt x="56604" y="473"/>
                </a:lnTo>
                <a:lnTo>
                  <a:pt x="56415" y="567"/>
                </a:lnTo>
                <a:lnTo>
                  <a:pt x="57075" y="473"/>
                </a:lnTo>
                <a:lnTo>
                  <a:pt x="56698" y="661"/>
                </a:lnTo>
                <a:lnTo>
                  <a:pt x="57170" y="567"/>
                </a:lnTo>
                <a:lnTo>
                  <a:pt x="57075" y="661"/>
                </a:lnTo>
                <a:lnTo>
                  <a:pt x="57075" y="756"/>
                </a:lnTo>
                <a:lnTo>
                  <a:pt x="56321" y="756"/>
                </a:lnTo>
                <a:lnTo>
                  <a:pt x="56226" y="567"/>
                </a:lnTo>
                <a:lnTo>
                  <a:pt x="56132" y="473"/>
                </a:lnTo>
                <a:lnTo>
                  <a:pt x="55849" y="473"/>
                </a:lnTo>
                <a:lnTo>
                  <a:pt x="55471" y="567"/>
                </a:lnTo>
                <a:lnTo>
                  <a:pt x="55000" y="661"/>
                </a:lnTo>
                <a:lnTo>
                  <a:pt x="55094" y="661"/>
                </a:lnTo>
                <a:lnTo>
                  <a:pt x="53868" y="850"/>
                </a:lnTo>
                <a:lnTo>
                  <a:pt x="52830" y="1039"/>
                </a:lnTo>
                <a:lnTo>
                  <a:pt x="52830" y="1039"/>
                </a:lnTo>
                <a:lnTo>
                  <a:pt x="52924" y="850"/>
                </a:lnTo>
                <a:lnTo>
                  <a:pt x="53019" y="756"/>
                </a:lnTo>
                <a:lnTo>
                  <a:pt x="53019" y="756"/>
                </a:lnTo>
                <a:lnTo>
                  <a:pt x="52358" y="944"/>
                </a:lnTo>
                <a:lnTo>
                  <a:pt x="51981" y="1039"/>
                </a:lnTo>
                <a:lnTo>
                  <a:pt x="51887" y="1133"/>
                </a:lnTo>
                <a:lnTo>
                  <a:pt x="51887" y="1227"/>
                </a:lnTo>
                <a:lnTo>
                  <a:pt x="51604" y="1039"/>
                </a:lnTo>
                <a:lnTo>
                  <a:pt x="50755" y="1039"/>
                </a:lnTo>
                <a:lnTo>
                  <a:pt x="50755" y="944"/>
                </a:lnTo>
                <a:lnTo>
                  <a:pt x="50755" y="850"/>
                </a:lnTo>
                <a:lnTo>
                  <a:pt x="50660" y="850"/>
                </a:lnTo>
                <a:lnTo>
                  <a:pt x="50660" y="1039"/>
                </a:lnTo>
                <a:lnTo>
                  <a:pt x="49623" y="1322"/>
                </a:lnTo>
                <a:lnTo>
                  <a:pt x="49151" y="1416"/>
                </a:lnTo>
                <a:lnTo>
                  <a:pt x="48679" y="1416"/>
                </a:lnTo>
                <a:lnTo>
                  <a:pt x="48679" y="1322"/>
                </a:lnTo>
                <a:lnTo>
                  <a:pt x="48773" y="1322"/>
                </a:lnTo>
                <a:lnTo>
                  <a:pt x="48585" y="1133"/>
                </a:lnTo>
                <a:lnTo>
                  <a:pt x="47547" y="1133"/>
                </a:lnTo>
                <a:lnTo>
                  <a:pt x="46981" y="1322"/>
                </a:lnTo>
                <a:lnTo>
                  <a:pt x="46038" y="1699"/>
                </a:lnTo>
                <a:lnTo>
                  <a:pt x="46038" y="1699"/>
                </a:lnTo>
                <a:lnTo>
                  <a:pt x="46132" y="1605"/>
                </a:lnTo>
                <a:lnTo>
                  <a:pt x="46038" y="1510"/>
                </a:lnTo>
                <a:lnTo>
                  <a:pt x="45755" y="1699"/>
                </a:lnTo>
                <a:lnTo>
                  <a:pt x="45660" y="1793"/>
                </a:lnTo>
                <a:lnTo>
                  <a:pt x="45566" y="1793"/>
                </a:lnTo>
                <a:lnTo>
                  <a:pt x="45472" y="1699"/>
                </a:lnTo>
                <a:lnTo>
                  <a:pt x="45472" y="1510"/>
                </a:lnTo>
                <a:lnTo>
                  <a:pt x="45755" y="1510"/>
                </a:lnTo>
                <a:lnTo>
                  <a:pt x="45566" y="1416"/>
                </a:lnTo>
                <a:lnTo>
                  <a:pt x="45189" y="1416"/>
                </a:lnTo>
                <a:lnTo>
                  <a:pt x="44245" y="1605"/>
                </a:lnTo>
                <a:lnTo>
                  <a:pt x="42736" y="2076"/>
                </a:lnTo>
                <a:lnTo>
                  <a:pt x="42736" y="2076"/>
                </a:lnTo>
                <a:lnTo>
                  <a:pt x="43113" y="1793"/>
                </a:lnTo>
                <a:lnTo>
                  <a:pt x="43491" y="1605"/>
                </a:lnTo>
                <a:lnTo>
                  <a:pt x="43208" y="1699"/>
                </a:lnTo>
                <a:lnTo>
                  <a:pt x="42956" y="1762"/>
                </a:lnTo>
                <a:lnTo>
                  <a:pt x="42924" y="1793"/>
                </a:lnTo>
                <a:lnTo>
                  <a:pt x="42453" y="1982"/>
                </a:lnTo>
                <a:lnTo>
                  <a:pt x="42075" y="1982"/>
                </a:lnTo>
                <a:lnTo>
                  <a:pt x="41981" y="1888"/>
                </a:lnTo>
                <a:lnTo>
                  <a:pt x="40377" y="1888"/>
                </a:lnTo>
                <a:lnTo>
                  <a:pt x="38962" y="1982"/>
                </a:lnTo>
                <a:lnTo>
                  <a:pt x="39057" y="2076"/>
                </a:lnTo>
                <a:lnTo>
                  <a:pt x="38962" y="2171"/>
                </a:lnTo>
                <a:lnTo>
                  <a:pt x="38679" y="2265"/>
                </a:lnTo>
                <a:lnTo>
                  <a:pt x="38774" y="2076"/>
                </a:lnTo>
                <a:lnTo>
                  <a:pt x="38679" y="2076"/>
                </a:lnTo>
                <a:lnTo>
                  <a:pt x="38585" y="2171"/>
                </a:lnTo>
                <a:lnTo>
                  <a:pt x="38491" y="2265"/>
                </a:lnTo>
                <a:lnTo>
                  <a:pt x="38302" y="2171"/>
                </a:lnTo>
                <a:lnTo>
                  <a:pt x="38208" y="1982"/>
                </a:lnTo>
                <a:lnTo>
                  <a:pt x="37453" y="1982"/>
                </a:lnTo>
                <a:lnTo>
                  <a:pt x="37736" y="2171"/>
                </a:lnTo>
                <a:lnTo>
                  <a:pt x="37264" y="2171"/>
                </a:lnTo>
                <a:lnTo>
                  <a:pt x="37076" y="2076"/>
                </a:lnTo>
                <a:lnTo>
                  <a:pt x="36793" y="2171"/>
                </a:lnTo>
                <a:lnTo>
                  <a:pt x="36887" y="1982"/>
                </a:lnTo>
                <a:lnTo>
                  <a:pt x="35943" y="2359"/>
                </a:lnTo>
                <a:lnTo>
                  <a:pt x="34906" y="2548"/>
                </a:lnTo>
                <a:lnTo>
                  <a:pt x="33868" y="2737"/>
                </a:lnTo>
                <a:lnTo>
                  <a:pt x="32925" y="2737"/>
                </a:lnTo>
                <a:lnTo>
                  <a:pt x="33113" y="2642"/>
                </a:lnTo>
                <a:lnTo>
                  <a:pt x="32830" y="2642"/>
                </a:lnTo>
                <a:lnTo>
                  <a:pt x="32547" y="2737"/>
                </a:lnTo>
                <a:lnTo>
                  <a:pt x="32076" y="2925"/>
                </a:lnTo>
                <a:lnTo>
                  <a:pt x="31321" y="2925"/>
                </a:lnTo>
                <a:lnTo>
                  <a:pt x="30472" y="3020"/>
                </a:lnTo>
                <a:lnTo>
                  <a:pt x="29623" y="3114"/>
                </a:lnTo>
                <a:lnTo>
                  <a:pt x="27736" y="3397"/>
                </a:lnTo>
                <a:lnTo>
                  <a:pt x="26698" y="3491"/>
                </a:lnTo>
                <a:lnTo>
                  <a:pt x="26415" y="3586"/>
                </a:lnTo>
                <a:lnTo>
                  <a:pt x="26321" y="3680"/>
                </a:lnTo>
                <a:lnTo>
                  <a:pt x="26132" y="3586"/>
                </a:lnTo>
                <a:lnTo>
                  <a:pt x="25944" y="3491"/>
                </a:lnTo>
                <a:lnTo>
                  <a:pt x="25755" y="3586"/>
                </a:lnTo>
                <a:lnTo>
                  <a:pt x="25661" y="3869"/>
                </a:lnTo>
                <a:lnTo>
                  <a:pt x="25189" y="3774"/>
                </a:lnTo>
                <a:lnTo>
                  <a:pt x="24623" y="3774"/>
                </a:lnTo>
                <a:lnTo>
                  <a:pt x="23491" y="3963"/>
                </a:lnTo>
                <a:lnTo>
                  <a:pt x="22642" y="4057"/>
                </a:lnTo>
                <a:lnTo>
                  <a:pt x="21793" y="4152"/>
                </a:lnTo>
                <a:lnTo>
                  <a:pt x="21887" y="4057"/>
                </a:lnTo>
                <a:lnTo>
                  <a:pt x="21698" y="4152"/>
                </a:lnTo>
                <a:lnTo>
                  <a:pt x="21510" y="4340"/>
                </a:lnTo>
                <a:lnTo>
                  <a:pt x="21415" y="4529"/>
                </a:lnTo>
                <a:lnTo>
                  <a:pt x="21227" y="4623"/>
                </a:lnTo>
                <a:lnTo>
                  <a:pt x="21132" y="4529"/>
                </a:lnTo>
                <a:lnTo>
                  <a:pt x="20944" y="4435"/>
                </a:lnTo>
                <a:lnTo>
                  <a:pt x="20378" y="4340"/>
                </a:lnTo>
                <a:lnTo>
                  <a:pt x="19906" y="4435"/>
                </a:lnTo>
                <a:lnTo>
                  <a:pt x="19529" y="4623"/>
                </a:lnTo>
                <a:lnTo>
                  <a:pt x="19434" y="4529"/>
                </a:lnTo>
                <a:lnTo>
                  <a:pt x="19340" y="4529"/>
                </a:lnTo>
                <a:lnTo>
                  <a:pt x="18868" y="4623"/>
                </a:lnTo>
                <a:lnTo>
                  <a:pt x="17925" y="5001"/>
                </a:lnTo>
                <a:lnTo>
                  <a:pt x="17925" y="4812"/>
                </a:lnTo>
                <a:lnTo>
                  <a:pt x="17736" y="5001"/>
                </a:lnTo>
                <a:lnTo>
                  <a:pt x="17548" y="5095"/>
                </a:lnTo>
                <a:lnTo>
                  <a:pt x="17359" y="5189"/>
                </a:lnTo>
                <a:lnTo>
                  <a:pt x="16887" y="5284"/>
                </a:lnTo>
                <a:lnTo>
                  <a:pt x="16982" y="5189"/>
                </a:lnTo>
                <a:lnTo>
                  <a:pt x="16982" y="5189"/>
                </a:lnTo>
                <a:lnTo>
                  <a:pt x="16321" y="5284"/>
                </a:lnTo>
                <a:lnTo>
                  <a:pt x="15755" y="5472"/>
                </a:lnTo>
                <a:lnTo>
                  <a:pt x="15189" y="5567"/>
                </a:lnTo>
                <a:lnTo>
                  <a:pt x="14623" y="5567"/>
                </a:lnTo>
                <a:lnTo>
                  <a:pt x="15283" y="5472"/>
                </a:lnTo>
                <a:lnTo>
                  <a:pt x="15189" y="5378"/>
                </a:lnTo>
                <a:lnTo>
                  <a:pt x="15095" y="5284"/>
                </a:lnTo>
                <a:lnTo>
                  <a:pt x="15095" y="5189"/>
                </a:lnTo>
                <a:lnTo>
                  <a:pt x="15095" y="5095"/>
                </a:lnTo>
                <a:lnTo>
                  <a:pt x="14906" y="5189"/>
                </a:lnTo>
                <a:lnTo>
                  <a:pt x="14529" y="5284"/>
                </a:lnTo>
                <a:lnTo>
                  <a:pt x="13680" y="5472"/>
                </a:lnTo>
                <a:lnTo>
                  <a:pt x="13680" y="5567"/>
                </a:lnTo>
                <a:lnTo>
                  <a:pt x="13585" y="5567"/>
                </a:lnTo>
                <a:lnTo>
                  <a:pt x="13585" y="5504"/>
                </a:lnTo>
                <a:lnTo>
                  <a:pt x="13585" y="5504"/>
                </a:lnTo>
                <a:lnTo>
                  <a:pt x="13397" y="5567"/>
                </a:lnTo>
                <a:lnTo>
                  <a:pt x="13208" y="5661"/>
                </a:lnTo>
                <a:lnTo>
                  <a:pt x="13302" y="5755"/>
                </a:lnTo>
                <a:lnTo>
                  <a:pt x="13585" y="5661"/>
                </a:lnTo>
                <a:lnTo>
                  <a:pt x="13868" y="5661"/>
                </a:lnTo>
                <a:lnTo>
                  <a:pt x="13585" y="5850"/>
                </a:lnTo>
                <a:lnTo>
                  <a:pt x="13302" y="5850"/>
                </a:lnTo>
                <a:lnTo>
                  <a:pt x="13019" y="5755"/>
                </a:lnTo>
                <a:lnTo>
                  <a:pt x="12736" y="5755"/>
                </a:lnTo>
                <a:lnTo>
                  <a:pt x="11133" y="6227"/>
                </a:lnTo>
                <a:lnTo>
                  <a:pt x="11038" y="6133"/>
                </a:lnTo>
                <a:lnTo>
                  <a:pt x="10472" y="6321"/>
                </a:lnTo>
                <a:lnTo>
                  <a:pt x="10001" y="6416"/>
                </a:lnTo>
                <a:lnTo>
                  <a:pt x="9434" y="6510"/>
                </a:lnTo>
                <a:lnTo>
                  <a:pt x="8680" y="6699"/>
                </a:lnTo>
                <a:lnTo>
                  <a:pt x="7642" y="6888"/>
                </a:lnTo>
                <a:lnTo>
                  <a:pt x="6416" y="7076"/>
                </a:lnTo>
                <a:lnTo>
                  <a:pt x="3963" y="7454"/>
                </a:lnTo>
                <a:lnTo>
                  <a:pt x="1604" y="7831"/>
                </a:lnTo>
                <a:lnTo>
                  <a:pt x="944" y="8020"/>
                </a:lnTo>
                <a:lnTo>
                  <a:pt x="567" y="7925"/>
                </a:lnTo>
                <a:lnTo>
                  <a:pt x="284" y="7831"/>
                </a:lnTo>
                <a:lnTo>
                  <a:pt x="189" y="7831"/>
                </a:lnTo>
                <a:lnTo>
                  <a:pt x="189" y="7925"/>
                </a:lnTo>
                <a:lnTo>
                  <a:pt x="189" y="8208"/>
                </a:lnTo>
                <a:lnTo>
                  <a:pt x="1" y="8397"/>
                </a:lnTo>
                <a:lnTo>
                  <a:pt x="1" y="8586"/>
                </a:lnTo>
                <a:lnTo>
                  <a:pt x="1" y="8680"/>
                </a:lnTo>
                <a:lnTo>
                  <a:pt x="95" y="8774"/>
                </a:lnTo>
                <a:lnTo>
                  <a:pt x="472" y="8869"/>
                </a:lnTo>
                <a:lnTo>
                  <a:pt x="755" y="8869"/>
                </a:lnTo>
                <a:lnTo>
                  <a:pt x="567" y="8963"/>
                </a:lnTo>
                <a:lnTo>
                  <a:pt x="755" y="8963"/>
                </a:lnTo>
                <a:lnTo>
                  <a:pt x="1038" y="8869"/>
                </a:lnTo>
                <a:lnTo>
                  <a:pt x="1416" y="8586"/>
                </a:lnTo>
                <a:lnTo>
                  <a:pt x="1416" y="8774"/>
                </a:lnTo>
                <a:lnTo>
                  <a:pt x="1510" y="8869"/>
                </a:lnTo>
                <a:lnTo>
                  <a:pt x="1699" y="8774"/>
                </a:lnTo>
                <a:lnTo>
                  <a:pt x="1793" y="8774"/>
                </a:lnTo>
                <a:lnTo>
                  <a:pt x="2265" y="8586"/>
                </a:lnTo>
                <a:lnTo>
                  <a:pt x="2642" y="8491"/>
                </a:lnTo>
                <a:lnTo>
                  <a:pt x="3397" y="8491"/>
                </a:lnTo>
                <a:lnTo>
                  <a:pt x="4152" y="8397"/>
                </a:lnTo>
                <a:lnTo>
                  <a:pt x="4623" y="8397"/>
                </a:lnTo>
                <a:lnTo>
                  <a:pt x="5001" y="8114"/>
                </a:lnTo>
                <a:lnTo>
                  <a:pt x="5001" y="8208"/>
                </a:lnTo>
                <a:lnTo>
                  <a:pt x="5284" y="8114"/>
                </a:lnTo>
                <a:lnTo>
                  <a:pt x="5850" y="7831"/>
                </a:lnTo>
                <a:lnTo>
                  <a:pt x="5944" y="7925"/>
                </a:lnTo>
                <a:lnTo>
                  <a:pt x="5850" y="8020"/>
                </a:lnTo>
                <a:lnTo>
                  <a:pt x="5850" y="8114"/>
                </a:lnTo>
                <a:lnTo>
                  <a:pt x="5944" y="8020"/>
                </a:lnTo>
                <a:lnTo>
                  <a:pt x="6416" y="7925"/>
                </a:lnTo>
                <a:lnTo>
                  <a:pt x="7170" y="7925"/>
                </a:lnTo>
                <a:lnTo>
                  <a:pt x="7170" y="8020"/>
                </a:lnTo>
                <a:lnTo>
                  <a:pt x="7076" y="8114"/>
                </a:lnTo>
                <a:lnTo>
                  <a:pt x="7265" y="8020"/>
                </a:lnTo>
                <a:lnTo>
                  <a:pt x="7359" y="7925"/>
                </a:lnTo>
                <a:lnTo>
                  <a:pt x="7359" y="7831"/>
                </a:lnTo>
                <a:lnTo>
                  <a:pt x="7548" y="8020"/>
                </a:lnTo>
                <a:lnTo>
                  <a:pt x="8397" y="7642"/>
                </a:lnTo>
                <a:lnTo>
                  <a:pt x="8963" y="7454"/>
                </a:lnTo>
                <a:lnTo>
                  <a:pt x="9151" y="7359"/>
                </a:lnTo>
                <a:lnTo>
                  <a:pt x="9246" y="7359"/>
                </a:lnTo>
                <a:lnTo>
                  <a:pt x="9151" y="7171"/>
                </a:lnTo>
                <a:lnTo>
                  <a:pt x="9246" y="7076"/>
                </a:lnTo>
                <a:lnTo>
                  <a:pt x="9340" y="7076"/>
                </a:lnTo>
                <a:lnTo>
                  <a:pt x="9340" y="7171"/>
                </a:lnTo>
                <a:lnTo>
                  <a:pt x="9434" y="7076"/>
                </a:lnTo>
                <a:lnTo>
                  <a:pt x="9529" y="7171"/>
                </a:lnTo>
                <a:lnTo>
                  <a:pt x="9434" y="7265"/>
                </a:lnTo>
                <a:lnTo>
                  <a:pt x="9340" y="7265"/>
                </a:lnTo>
                <a:lnTo>
                  <a:pt x="9340" y="7359"/>
                </a:lnTo>
                <a:lnTo>
                  <a:pt x="9717" y="7171"/>
                </a:lnTo>
                <a:lnTo>
                  <a:pt x="10095" y="7076"/>
                </a:lnTo>
                <a:lnTo>
                  <a:pt x="10095" y="7171"/>
                </a:lnTo>
                <a:lnTo>
                  <a:pt x="10001" y="7171"/>
                </a:lnTo>
                <a:lnTo>
                  <a:pt x="9906" y="7265"/>
                </a:lnTo>
                <a:lnTo>
                  <a:pt x="9906" y="7359"/>
                </a:lnTo>
                <a:lnTo>
                  <a:pt x="9623" y="7265"/>
                </a:lnTo>
                <a:lnTo>
                  <a:pt x="9717" y="7454"/>
                </a:lnTo>
                <a:lnTo>
                  <a:pt x="10850" y="7076"/>
                </a:lnTo>
                <a:lnTo>
                  <a:pt x="11038" y="7076"/>
                </a:lnTo>
                <a:lnTo>
                  <a:pt x="11133" y="7171"/>
                </a:lnTo>
                <a:lnTo>
                  <a:pt x="11321" y="7265"/>
                </a:lnTo>
                <a:lnTo>
                  <a:pt x="11416" y="7265"/>
                </a:lnTo>
                <a:lnTo>
                  <a:pt x="11604" y="7171"/>
                </a:lnTo>
                <a:lnTo>
                  <a:pt x="11793" y="6982"/>
                </a:lnTo>
                <a:lnTo>
                  <a:pt x="11887" y="6888"/>
                </a:lnTo>
                <a:lnTo>
                  <a:pt x="12170" y="6888"/>
                </a:lnTo>
                <a:lnTo>
                  <a:pt x="12076" y="7076"/>
                </a:lnTo>
                <a:lnTo>
                  <a:pt x="12265" y="7076"/>
                </a:lnTo>
                <a:lnTo>
                  <a:pt x="12359" y="6888"/>
                </a:lnTo>
                <a:lnTo>
                  <a:pt x="12548" y="6793"/>
                </a:lnTo>
                <a:lnTo>
                  <a:pt x="12736" y="6793"/>
                </a:lnTo>
                <a:lnTo>
                  <a:pt x="12453" y="6982"/>
                </a:lnTo>
                <a:lnTo>
                  <a:pt x="12925" y="6982"/>
                </a:lnTo>
                <a:lnTo>
                  <a:pt x="13491" y="6888"/>
                </a:lnTo>
                <a:lnTo>
                  <a:pt x="14434" y="6605"/>
                </a:lnTo>
                <a:lnTo>
                  <a:pt x="15849" y="6510"/>
                </a:lnTo>
                <a:lnTo>
                  <a:pt x="16510" y="6416"/>
                </a:lnTo>
                <a:lnTo>
                  <a:pt x="16982" y="6227"/>
                </a:lnTo>
                <a:lnTo>
                  <a:pt x="17831" y="6038"/>
                </a:lnTo>
                <a:lnTo>
                  <a:pt x="18680" y="6038"/>
                </a:lnTo>
                <a:lnTo>
                  <a:pt x="19057" y="5850"/>
                </a:lnTo>
                <a:lnTo>
                  <a:pt x="19340" y="5755"/>
                </a:lnTo>
                <a:lnTo>
                  <a:pt x="20472" y="5661"/>
                </a:lnTo>
                <a:lnTo>
                  <a:pt x="21604" y="5567"/>
                </a:lnTo>
                <a:lnTo>
                  <a:pt x="22736" y="5378"/>
                </a:lnTo>
                <a:lnTo>
                  <a:pt x="23774" y="5095"/>
                </a:lnTo>
                <a:lnTo>
                  <a:pt x="23774" y="5284"/>
                </a:lnTo>
                <a:lnTo>
                  <a:pt x="24151" y="5189"/>
                </a:lnTo>
                <a:lnTo>
                  <a:pt x="24246" y="5189"/>
                </a:lnTo>
                <a:lnTo>
                  <a:pt x="24246" y="5095"/>
                </a:lnTo>
                <a:lnTo>
                  <a:pt x="24623" y="5001"/>
                </a:lnTo>
                <a:lnTo>
                  <a:pt x="25000" y="5095"/>
                </a:lnTo>
                <a:lnTo>
                  <a:pt x="25378" y="5095"/>
                </a:lnTo>
                <a:lnTo>
                  <a:pt x="25755" y="4906"/>
                </a:lnTo>
                <a:lnTo>
                  <a:pt x="25755" y="5095"/>
                </a:lnTo>
                <a:lnTo>
                  <a:pt x="25849" y="5001"/>
                </a:lnTo>
                <a:lnTo>
                  <a:pt x="26132" y="4906"/>
                </a:lnTo>
                <a:lnTo>
                  <a:pt x="27264" y="4906"/>
                </a:lnTo>
                <a:lnTo>
                  <a:pt x="28491" y="4718"/>
                </a:lnTo>
                <a:lnTo>
                  <a:pt x="28302" y="4529"/>
                </a:lnTo>
                <a:lnTo>
                  <a:pt x="28491" y="4435"/>
                </a:lnTo>
                <a:lnTo>
                  <a:pt x="28585" y="4340"/>
                </a:lnTo>
                <a:lnTo>
                  <a:pt x="28774" y="4529"/>
                </a:lnTo>
                <a:lnTo>
                  <a:pt x="28679" y="4623"/>
                </a:lnTo>
                <a:lnTo>
                  <a:pt x="29717" y="4623"/>
                </a:lnTo>
                <a:lnTo>
                  <a:pt x="30189" y="4529"/>
                </a:lnTo>
                <a:lnTo>
                  <a:pt x="31510" y="4246"/>
                </a:lnTo>
                <a:lnTo>
                  <a:pt x="32076" y="4057"/>
                </a:lnTo>
                <a:lnTo>
                  <a:pt x="32547" y="3869"/>
                </a:lnTo>
                <a:lnTo>
                  <a:pt x="32642" y="3963"/>
                </a:lnTo>
                <a:lnTo>
                  <a:pt x="32830" y="4057"/>
                </a:lnTo>
                <a:lnTo>
                  <a:pt x="33019" y="4057"/>
                </a:lnTo>
                <a:lnTo>
                  <a:pt x="33679" y="3869"/>
                </a:lnTo>
                <a:lnTo>
                  <a:pt x="33962" y="3586"/>
                </a:lnTo>
                <a:lnTo>
                  <a:pt x="34623" y="3586"/>
                </a:lnTo>
                <a:lnTo>
                  <a:pt x="35660" y="3491"/>
                </a:lnTo>
                <a:lnTo>
                  <a:pt x="37170" y="3586"/>
                </a:lnTo>
                <a:lnTo>
                  <a:pt x="37547" y="3397"/>
                </a:lnTo>
                <a:lnTo>
                  <a:pt x="38019" y="3303"/>
                </a:lnTo>
                <a:lnTo>
                  <a:pt x="39151" y="3208"/>
                </a:lnTo>
                <a:lnTo>
                  <a:pt x="41038" y="3208"/>
                </a:lnTo>
                <a:lnTo>
                  <a:pt x="41038" y="3114"/>
                </a:lnTo>
                <a:lnTo>
                  <a:pt x="41226" y="3020"/>
                </a:lnTo>
                <a:lnTo>
                  <a:pt x="41981" y="2925"/>
                </a:lnTo>
                <a:lnTo>
                  <a:pt x="44811" y="2925"/>
                </a:lnTo>
                <a:lnTo>
                  <a:pt x="45000" y="2831"/>
                </a:lnTo>
                <a:lnTo>
                  <a:pt x="45189" y="2642"/>
                </a:lnTo>
                <a:lnTo>
                  <a:pt x="45283" y="2548"/>
                </a:lnTo>
                <a:lnTo>
                  <a:pt x="45566" y="2548"/>
                </a:lnTo>
                <a:lnTo>
                  <a:pt x="45472" y="2737"/>
                </a:lnTo>
                <a:lnTo>
                  <a:pt x="45472" y="2737"/>
                </a:lnTo>
                <a:lnTo>
                  <a:pt x="46132" y="2548"/>
                </a:lnTo>
                <a:lnTo>
                  <a:pt x="46887" y="2548"/>
                </a:lnTo>
                <a:lnTo>
                  <a:pt x="47547" y="2454"/>
                </a:lnTo>
                <a:lnTo>
                  <a:pt x="48207" y="2265"/>
                </a:lnTo>
                <a:lnTo>
                  <a:pt x="48302" y="2359"/>
                </a:lnTo>
                <a:lnTo>
                  <a:pt x="49434" y="2359"/>
                </a:lnTo>
                <a:lnTo>
                  <a:pt x="49717" y="2265"/>
                </a:lnTo>
                <a:lnTo>
                  <a:pt x="50094" y="2171"/>
                </a:lnTo>
                <a:lnTo>
                  <a:pt x="50755" y="2076"/>
                </a:lnTo>
                <a:lnTo>
                  <a:pt x="52170" y="1982"/>
                </a:lnTo>
                <a:lnTo>
                  <a:pt x="54056" y="1793"/>
                </a:lnTo>
                <a:lnTo>
                  <a:pt x="56132" y="1510"/>
                </a:lnTo>
                <a:lnTo>
                  <a:pt x="56037" y="1605"/>
                </a:lnTo>
                <a:lnTo>
                  <a:pt x="55943" y="1699"/>
                </a:lnTo>
                <a:lnTo>
                  <a:pt x="55754" y="1699"/>
                </a:lnTo>
                <a:lnTo>
                  <a:pt x="55471" y="1793"/>
                </a:lnTo>
                <a:lnTo>
                  <a:pt x="55377" y="1888"/>
                </a:lnTo>
                <a:lnTo>
                  <a:pt x="56415" y="1605"/>
                </a:lnTo>
                <a:lnTo>
                  <a:pt x="56887" y="1510"/>
                </a:lnTo>
                <a:lnTo>
                  <a:pt x="56981" y="1605"/>
                </a:lnTo>
                <a:lnTo>
                  <a:pt x="56887" y="1699"/>
                </a:lnTo>
                <a:lnTo>
                  <a:pt x="57358" y="1605"/>
                </a:lnTo>
                <a:lnTo>
                  <a:pt x="57736" y="1605"/>
                </a:lnTo>
                <a:lnTo>
                  <a:pt x="58207" y="1510"/>
                </a:lnTo>
                <a:lnTo>
                  <a:pt x="58679" y="1510"/>
                </a:lnTo>
                <a:lnTo>
                  <a:pt x="58773" y="1416"/>
                </a:lnTo>
                <a:lnTo>
                  <a:pt x="58868" y="1322"/>
                </a:lnTo>
                <a:lnTo>
                  <a:pt x="59056" y="1133"/>
                </a:lnTo>
                <a:lnTo>
                  <a:pt x="59151" y="1227"/>
                </a:lnTo>
                <a:lnTo>
                  <a:pt x="59339" y="1227"/>
                </a:lnTo>
                <a:lnTo>
                  <a:pt x="59434" y="1322"/>
                </a:lnTo>
                <a:lnTo>
                  <a:pt x="59339" y="1510"/>
                </a:lnTo>
                <a:lnTo>
                  <a:pt x="59811" y="1416"/>
                </a:lnTo>
                <a:lnTo>
                  <a:pt x="60000" y="1322"/>
                </a:lnTo>
                <a:lnTo>
                  <a:pt x="60094" y="1416"/>
                </a:lnTo>
                <a:lnTo>
                  <a:pt x="60377" y="1322"/>
                </a:lnTo>
                <a:lnTo>
                  <a:pt x="60660" y="1227"/>
                </a:lnTo>
                <a:lnTo>
                  <a:pt x="61320" y="1133"/>
                </a:lnTo>
                <a:lnTo>
                  <a:pt x="61981" y="1227"/>
                </a:lnTo>
                <a:lnTo>
                  <a:pt x="62641" y="1227"/>
                </a:lnTo>
                <a:lnTo>
                  <a:pt x="62547" y="1133"/>
                </a:lnTo>
                <a:lnTo>
                  <a:pt x="63207" y="1039"/>
                </a:lnTo>
                <a:lnTo>
                  <a:pt x="63019" y="1133"/>
                </a:lnTo>
                <a:lnTo>
                  <a:pt x="63585" y="1133"/>
                </a:lnTo>
                <a:lnTo>
                  <a:pt x="63302" y="1039"/>
                </a:lnTo>
                <a:lnTo>
                  <a:pt x="63773" y="850"/>
                </a:lnTo>
                <a:lnTo>
                  <a:pt x="64151" y="756"/>
                </a:lnTo>
                <a:lnTo>
                  <a:pt x="64434" y="850"/>
                </a:lnTo>
                <a:lnTo>
                  <a:pt x="64434" y="1133"/>
                </a:lnTo>
                <a:lnTo>
                  <a:pt x="65283" y="850"/>
                </a:lnTo>
                <a:lnTo>
                  <a:pt x="65283" y="944"/>
                </a:lnTo>
                <a:lnTo>
                  <a:pt x="65471" y="944"/>
                </a:lnTo>
                <a:lnTo>
                  <a:pt x="65566" y="850"/>
                </a:lnTo>
                <a:lnTo>
                  <a:pt x="65754" y="944"/>
                </a:lnTo>
                <a:lnTo>
                  <a:pt x="66132" y="850"/>
                </a:lnTo>
                <a:lnTo>
                  <a:pt x="66981" y="850"/>
                </a:lnTo>
                <a:lnTo>
                  <a:pt x="66981" y="944"/>
                </a:lnTo>
                <a:lnTo>
                  <a:pt x="66886" y="1039"/>
                </a:lnTo>
                <a:lnTo>
                  <a:pt x="66792" y="1039"/>
                </a:lnTo>
                <a:lnTo>
                  <a:pt x="66792" y="1133"/>
                </a:lnTo>
                <a:lnTo>
                  <a:pt x="67641" y="944"/>
                </a:lnTo>
                <a:lnTo>
                  <a:pt x="68113" y="850"/>
                </a:lnTo>
                <a:lnTo>
                  <a:pt x="68584" y="850"/>
                </a:lnTo>
                <a:lnTo>
                  <a:pt x="68773" y="944"/>
                </a:lnTo>
                <a:lnTo>
                  <a:pt x="68962" y="944"/>
                </a:lnTo>
                <a:lnTo>
                  <a:pt x="69150" y="850"/>
                </a:lnTo>
                <a:lnTo>
                  <a:pt x="70849" y="944"/>
                </a:lnTo>
                <a:lnTo>
                  <a:pt x="71509" y="850"/>
                </a:lnTo>
                <a:lnTo>
                  <a:pt x="72169" y="756"/>
                </a:lnTo>
                <a:lnTo>
                  <a:pt x="73207" y="756"/>
                </a:lnTo>
                <a:lnTo>
                  <a:pt x="73584" y="944"/>
                </a:lnTo>
                <a:lnTo>
                  <a:pt x="73962" y="944"/>
                </a:lnTo>
                <a:lnTo>
                  <a:pt x="73773" y="756"/>
                </a:lnTo>
                <a:lnTo>
                  <a:pt x="74056" y="567"/>
                </a:lnTo>
                <a:lnTo>
                  <a:pt x="74150" y="567"/>
                </a:lnTo>
                <a:lnTo>
                  <a:pt x="74150" y="756"/>
                </a:lnTo>
                <a:lnTo>
                  <a:pt x="74339" y="850"/>
                </a:lnTo>
                <a:lnTo>
                  <a:pt x="74433" y="756"/>
                </a:lnTo>
                <a:lnTo>
                  <a:pt x="74716" y="661"/>
                </a:lnTo>
                <a:lnTo>
                  <a:pt x="75188" y="661"/>
                </a:lnTo>
                <a:lnTo>
                  <a:pt x="75188" y="756"/>
                </a:lnTo>
                <a:lnTo>
                  <a:pt x="74999" y="850"/>
                </a:lnTo>
                <a:lnTo>
                  <a:pt x="75377" y="756"/>
                </a:lnTo>
                <a:lnTo>
                  <a:pt x="75754" y="756"/>
                </a:lnTo>
                <a:lnTo>
                  <a:pt x="75471" y="850"/>
                </a:lnTo>
                <a:lnTo>
                  <a:pt x="75565" y="944"/>
                </a:lnTo>
                <a:lnTo>
                  <a:pt x="76226" y="1039"/>
                </a:lnTo>
                <a:lnTo>
                  <a:pt x="76320" y="850"/>
                </a:lnTo>
                <a:lnTo>
                  <a:pt x="76509" y="850"/>
                </a:lnTo>
                <a:lnTo>
                  <a:pt x="76792" y="756"/>
                </a:lnTo>
                <a:lnTo>
                  <a:pt x="77075" y="661"/>
                </a:lnTo>
                <a:lnTo>
                  <a:pt x="76886" y="850"/>
                </a:lnTo>
                <a:lnTo>
                  <a:pt x="76981" y="944"/>
                </a:lnTo>
                <a:lnTo>
                  <a:pt x="77264" y="1039"/>
                </a:lnTo>
                <a:lnTo>
                  <a:pt x="77547" y="1133"/>
                </a:lnTo>
                <a:lnTo>
                  <a:pt x="77924" y="1227"/>
                </a:lnTo>
                <a:lnTo>
                  <a:pt x="78018" y="1133"/>
                </a:lnTo>
                <a:lnTo>
                  <a:pt x="77924" y="1039"/>
                </a:lnTo>
                <a:lnTo>
                  <a:pt x="78207" y="944"/>
                </a:lnTo>
                <a:lnTo>
                  <a:pt x="78490" y="1039"/>
                </a:lnTo>
                <a:lnTo>
                  <a:pt x="78773" y="1039"/>
                </a:lnTo>
                <a:lnTo>
                  <a:pt x="79056" y="1133"/>
                </a:lnTo>
                <a:lnTo>
                  <a:pt x="79716" y="944"/>
                </a:lnTo>
                <a:lnTo>
                  <a:pt x="80282" y="756"/>
                </a:lnTo>
                <a:lnTo>
                  <a:pt x="80282" y="850"/>
                </a:lnTo>
                <a:lnTo>
                  <a:pt x="80188" y="944"/>
                </a:lnTo>
                <a:lnTo>
                  <a:pt x="80848" y="1039"/>
                </a:lnTo>
                <a:lnTo>
                  <a:pt x="81131" y="1039"/>
                </a:lnTo>
                <a:lnTo>
                  <a:pt x="81131" y="1133"/>
                </a:lnTo>
                <a:lnTo>
                  <a:pt x="81037" y="1227"/>
                </a:lnTo>
                <a:lnTo>
                  <a:pt x="81697" y="1039"/>
                </a:lnTo>
                <a:lnTo>
                  <a:pt x="81886" y="944"/>
                </a:lnTo>
                <a:lnTo>
                  <a:pt x="81792" y="850"/>
                </a:lnTo>
                <a:lnTo>
                  <a:pt x="81414" y="850"/>
                </a:lnTo>
                <a:lnTo>
                  <a:pt x="80943" y="944"/>
                </a:lnTo>
                <a:lnTo>
                  <a:pt x="81037" y="756"/>
                </a:lnTo>
                <a:lnTo>
                  <a:pt x="80754" y="944"/>
                </a:lnTo>
                <a:lnTo>
                  <a:pt x="80660" y="756"/>
                </a:lnTo>
                <a:lnTo>
                  <a:pt x="80754" y="661"/>
                </a:lnTo>
                <a:lnTo>
                  <a:pt x="80188" y="661"/>
                </a:lnTo>
                <a:lnTo>
                  <a:pt x="80188" y="567"/>
                </a:lnTo>
                <a:lnTo>
                  <a:pt x="80282" y="567"/>
                </a:lnTo>
                <a:lnTo>
                  <a:pt x="79528" y="473"/>
                </a:lnTo>
                <a:lnTo>
                  <a:pt x="79339" y="567"/>
                </a:lnTo>
                <a:lnTo>
                  <a:pt x="79245" y="567"/>
                </a:lnTo>
                <a:lnTo>
                  <a:pt x="79245" y="661"/>
                </a:lnTo>
                <a:lnTo>
                  <a:pt x="79056" y="850"/>
                </a:lnTo>
                <a:lnTo>
                  <a:pt x="78867" y="378"/>
                </a:lnTo>
                <a:lnTo>
                  <a:pt x="78679" y="473"/>
                </a:lnTo>
                <a:lnTo>
                  <a:pt x="78396" y="567"/>
                </a:lnTo>
                <a:lnTo>
                  <a:pt x="78018" y="661"/>
                </a:lnTo>
                <a:lnTo>
                  <a:pt x="77924" y="661"/>
                </a:lnTo>
                <a:lnTo>
                  <a:pt x="77830" y="567"/>
                </a:lnTo>
                <a:lnTo>
                  <a:pt x="77075" y="567"/>
                </a:lnTo>
                <a:lnTo>
                  <a:pt x="77264" y="473"/>
                </a:lnTo>
                <a:lnTo>
                  <a:pt x="77169" y="284"/>
                </a:lnTo>
                <a:lnTo>
                  <a:pt x="76981" y="378"/>
                </a:lnTo>
                <a:lnTo>
                  <a:pt x="76792" y="473"/>
                </a:lnTo>
                <a:lnTo>
                  <a:pt x="76037" y="473"/>
                </a:lnTo>
                <a:lnTo>
                  <a:pt x="74716" y="190"/>
                </a:lnTo>
                <a:lnTo>
                  <a:pt x="74433" y="378"/>
                </a:lnTo>
                <a:lnTo>
                  <a:pt x="74056" y="378"/>
                </a:lnTo>
                <a:lnTo>
                  <a:pt x="74150" y="190"/>
                </a:lnTo>
                <a:lnTo>
                  <a:pt x="74056" y="190"/>
                </a:lnTo>
                <a:lnTo>
                  <a:pt x="73773" y="284"/>
                </a:lnTo>
                <a:lnTo>
                  <a:pt x="73773" y="95"/>
                </a:lnTo>
                <a:lnTo>
                  <a:pt x="73301" y="190"/>
                </a:lnTo>
                <a:lnTo>
                  <a:pt x="72830" y="190"/>
                </a:lnTo>
                <a:lnTo>
                  <a:pt x="72830" y="378"/>
                </a:lnTo>
                <a:lnTo>
                  <a:pt x="72924" y="473"/>
                </a:lnTo>
                <a:lnTo>
                  <a:pt x="72924" y="567"/>
                </a:lnTo>
                <a:lnTo>
                  <a:pt x="72735" y="661"/>
                </a:lnTo>
                <a:lnTo>
                  <a:pt x="72735" y="567"/>
                </a:lnTo>
                <a:lnTo>
                  <a:pt x="72547" y="473"/>
                </a:lnTo>
                <a:lnTo>
                  <a:pt x="72452" y="378"/>
                </a:lnTo>
                <a:lnTo>
                  <a:pt x="72641" y="284"/>
                </a:lnTo>
                <a:lnTo>
                  <a:pt x="71603" y="284"/>
                </a:lnTo>
                <a:lnTo>
                  <a:pt x="70849" y="190"/>
                </a:lnTo>
                <a:lnTo>
                  <a:pt x="70660" y="284"/>
                </a:lnTo>
                <a:lnTo>
                  <a:pt x="69905" y="473"/>
                </a:lnTo>
                <a:lnTo>
                  <a:pt x="69056" y="473"/>
                </a:lnTo>
                <a:lnTo>
                  <a:pt x="68207" y="378"/>
                </a:lnTo>
                <a:lnTo>
                  <a:pt x="67547" y="284"/>
                </a:lnTo>
                <a:lnTo>
                  <a:pt x="67641" y="190"/>
                </a:lnTo>
                <a:lnTo>
                  <a:pt x="67735" y="190"/>
                </a:lnTo>
                <a:lnTo>
                  <a:pt x="67169" y="95"/>
                </a:lnTo>
                <a:lnTo>
                  <a:pt x="66698" y="95"/>
                </a:lnTo>
                <a:lnTo>
                  <a:pt x="66886" y="190"/>
                </a:lnTo>
                <a:lnTo>
                  <a:pt x="65283" y="190"/>
                </a:lnTo>
                <a:lnTo>
                  <a:pt x="64905" y="95"/>
                </a:lnTo>
                <a:lnTo>
                  <a:pt x="64905" y="190"/>
                </a:lnTo>
                <a:lnTo>
                  <a:pt x="65000" y="190"/>
                </a:lnTo>
                <a:lnTo>
                  <a:pt x="65094" y="284"/>
                </a:lnTo>
                <a:lnTo>
                  <a:pt x="65094" y="378"/>
                </a:lnTo>
                <a:lnTo>
                  <a:pt x="64528" y="284"/>
                </a:lnTo>
                <a:lnTo>
                  <a:pt x="63962" y="190"/>
                </a:lnTo>
                <a:lnTo>
                  <a:pt x="63773" y="284"/>
                </a:lnTo>
                <a:lnTo>
                  <a:pt x="63585" y="473"/>
                </a:lnTo>
                <a:lnTo>
                  <a:pt x="63396" y="567"/>
                </a:lnTo>
                <a:lnTo>
                  <a:pt x="63302" y="567"/>
                </a:lnTo>
                <a:lnTo>
                  <a:pt x="63207" y="473"/>
                </a:lnTo>
                <a:lnTo>
                  <a:pt x="63207" y="284"/>
                </a:lnTo>
                <a:lnTo>
                  <a:pt x="63396" y="284"/>
                </a:lnTo>
                <a:lnTo>
                  <a:pt x="63490" y="190"/>
                </a:lnTo>
                <a:lnTo>
                  <a:pt x="63113" y="190"/>
                </a:lnTo>
                <a:lnTo>
                  <a:pt x="61981" y="284"/>
                </a:lnTo>
                <a:lnTo>
                  <a:pt x="61320" y="284"/>
                </a:lnTo>
                <a:lnTo>
                  <a:pt x="61226" y="190"/>
                </a:lnTo>
                <a:lnTo>
                  <a:pt x="61320" y="95"/>
                </a:lnTo>
                <a:lnTo>
                  <a:pt x="60849" y="190"/>
                </a:lnTo>
                <a:lnTo>
                  <a:pt x="60547" y="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2" name="Google Shape;202;p25"/>
          <p:cNvGrpSpPr/>
          <p:nvPr/>
        </p:nvGrpSpPr>
        <p:grpSpPr>
          <a:xfrm rot="-8273672">
            <a:off x="7095801" y="1152607"/>
            <a:ext cx="1166676" cy="1032863"/>
            <a:chOff x="1113100" y="2199475"/>
            <a:chExt cx="801900" cy="709925"/>
          </a:xfrm>
        </p:grpSpPr>
        <p:sp>
          <p:nvSpPr>
            <p:cNvPr id="203" name="Google Shape;203;p25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l" t="t" r="r" b="b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5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l" t="t" r="r" b="b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" name="Google Shape;205;p25"/>
          <p:cNvGrpSpPr/>
          <p:nvPr/>
        </p:nvGrpSpPr>
        <p:grpSpPr>
          <a:xfrm rot="2272541">
            <a:off x="1155376" y="1203156"/>
            <a:ext cx="1115297" cy="322611"/>
            <a:chOff x="271125" y="812725"/>
            <a:chExt cx="766525" cy="221725"/>
          </a:xfrm>
        </p:grpSpPr>
        <p:sp>
          <p:nvSpPr>
            <p:cNvPr id="206" name="Google Shape;206;p25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5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" name="Google Shape;208;p25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5" name="Google Shape;200;p25">
            <a:extLst>
              <a:ext uri="{FF2B5EF4-FFF2-40B4-BE49-F238E27FC236}">
                <a16:creationId xmlns:a16="http://schemas.microsoft.com/office/drawing/2014/main" id="{D0B710CA-BA4D-4E55-9BEC-7C12790BDA15}"/>
              </a:ext>
            </a:extLst>
          </p:cNvPr>
          <p:cNvSpPr txBox="1">
            <a:spLocks/>
          </p:cNvSpPr>
          <p:nvPr/>
        </p:nvSpPr>
        <p:spPr>
          <a:xfrm>
            <a:off x="583069" y="738430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indent="0" algn="ctr">
              <a:buFont typeface="Sniglet"/>
              <a:buNone/>
            </a:pPr>
            <a:r>
              <a:rPr lang="en-US" sz="2400" dirty="0"/>
              <a:t>Only 2 days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>
            <a:spLocks noGrp="1"/>
          </p:cNvSpPr>
          <p:nvPr>
            <p:ph type="title"/>
          </p:nvPr>
        </p:nvSpPr>
        <p:spPr>
          <a:xfrm>
            <a:off x="-6025" y="845031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Find Highest Correlations</a:t>
            </a:r>
            <a:endParaRPr dirty="0"/>
          </a:p>
        </p:txBody>
      </p:sp>
      <p:sp>
        <p:nvSpPr>
          <p:cNvPr id="176" name="Google Shape;176;p23"/>
          <p:cNvSpPr/>
          <p:nvPr/>
        </p:nvSpPr>
        <p:spPr>
          <a:xfrm>
            <a:off x="4141750" y="135253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3"/>
          <p:cNvSpPr/>
          <p:nvPr/>
        </p:nvSpPr>
        <p:spPr>
          <a:xfrm>
            <a:off x="4337475" y="391597"/>
            <a:ext cx="397258" cy="292507"/>
          </a:xfrm>
          <a:custGeom>
            <a:avLst/>
            <a:gdLst/>
            <a:ahLst/>
            <a:cxnLst/>
            <a:rect l="l" t="t" r="r" b="b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FC3623-0DA8-4DAE-B9A9-2A0515115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62" y="1398350"/>
            <a:ext cx="4726282" cy="3353553"/>
          </a:xfrm>
          <a:prstGeom prst="rect">
            <a:avLst/>
          </a:prstGeom>
        </p:spPr>
      </p:pic>
      <p:sp>
        <p:nvSpPr>
          <p:cNvPr id="12" name="Google Shape;96;p16">
            <a:extLst>
              <a:ext uri="{FF2B5EF4-FFF2-40B4-BE49-F238E27FC236}">
                <a16:creationId xmlns:a16="http://schemas.microsoft.com/office/drawing/2014/main" id="{9AD5E781-AAC2-4C6E-89E1-39A0A3CD7881}"/>
              </a:ext>
            </a:extLst>
          </p:cNvPr>
          <p:cNvSpPr txBox="1">
            <a:spLocks/>
          </p:cNvSpPr>
          <p:nvPr/>
        </p:nvSpPr>
        <p:spPr>
          <a:xfrm>
            <a:off x="5429051" y="2045733"/>
            <a:ext cx="3222316" cy="20587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55600">
              <a:lnSpc>
                <a:spcPct val="150000"/>
              </a:lnSpc>
              <a:spcBef>
                <a:spcPts val="600"/>
              </a:spcBef>
              <a:buClr>
                <a:srgbClr val="FFFFFF"/>
              </a:buClr>
              <a:buSzPts val="2000"/>
              <a:buFont typeface="Sniglet"/>
              <a:buChar char="✘"/>
            </a:pPr>
            <a:r>
              <a:rPr lang="en-US" sz="2000" dirty="0">
                <a:solidFill>
                  <a:srgbClr val="FFFFFF"/>
                </a:solidFill>
                <a:latin typeface="Sniglet"/>
                <a:sym typeface="Sniglet"/>
              </a:rPr>
              <a:t>Time &amp; V3 (-0.42)</a:t>
            </a:r>
          </a:p>
          <a:p>
            <a:pPr marL="457200" indent="-355600">
              <a:lnSpc>
                <a:spcPct val="150000"/>
              </a:lnSpc>
              <a:buClr>
                <a:srgbClr val="FFFFFF"/>
              </a:buClr>
              <a:buSzPts val="2000"/>
              <a:buFont typeface="Sniglet"/>
              <a:buChar char="✘"/>
            </a:pPr>
            <a:r>
              <a:rPr lang="en-US" sz="2000" dirty="0">
                <a:solidFill>
                  <a:srgbClr val="FFFFFF"/>
                </a:solidFill>
                <a:latin typeface="Sniglet"/>
                <a:sym typeface="Sniglet"/>
              </a:rPr>
              <a:t>Amount &amp; V2 (-0.53)</a:t>
            </a:r>
          </a:p>
          <a:p>
            <a:pPr marL="457200" indent="-355600">
              <a:lnSpc>
                <a:spcPct val="150000"/>
              </a:lnSpc>
              <a:buClr>
                <a:srgbClr val="FFFFFF"/>
              </a:buClr>
              <a:buSzPts val="2000"/>
              <a:buFont typeface="Sniglet"/>
              <a:buChar char="✘"/>
            </a:pPr>
            <a:r>
              <a:rPr lang="en-US" sz="2000" dirty="0">
                <a:solidFill>
                  <a:srgbClr val="FFFFFF"/>
                </a:solidFill>
                <a:latin typeface="Sniglet"/>
                <a:sym typeface="Sniglet"/>
              </a:rPr>
              <a:t>Amount &amp; V4 (0.4)</a:t>
            </a:r>
          </a:p>
        </p:txBody>
      </p:sp>
    </p:spTree>
    <p:extLst>
      <p:ext uri="{BB962C8B-B14F-4D97-AF65-F5344CB8AC3E}">
        <p14:creationId xmlns:p14="http://schemas.microsoft.com/office/powerpoint/2010/main" val="1544222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>
            <a:spLocks noGrp="1"/>
          </p:cNvSpPr>
          <p:nvPr>
            <p:ph type="title"/>
          </p:nvPr>
        </p:nvSpPr>
        <p:spPr>
          <a:xfrm>
            <a:off x="-6025" y="845031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Find Highest Correlations Of Class Attribute</a:t>
            </a:r>
            <a:endParaRPr dirty="0"/>
          </a:p>
        </p:txBody>
      </p:sp>
      <p:sp>
        <p:nvSpPr>
          <p:cNvPr id="176" name="Google Shape;176;p23"/>
          <p:cNvSpPr/>
          <p:nvPr/>
        </p:nvSpPr>
        <p:spPr>
          <a:xfrm>
            <a:off x="4141750" y="135253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3"/>
          <p:cNvSpPr/>
          <p:nvPr/>
        </p:nvSpPr>
        <p:spPr>
          <a:xfrm>
            <a:off x="4337475" y="391597"/>
            <a:ext cx="397258" cy="292507"/>
          </a:xfrm>
          <a:custGeom>
            <a:avLst/>
            <a:gdLst/>
            <a:ahLst/>
            <a:cxnLst/>
            <a:rect l="l" t="t" r="r" b="b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59033D-1C91-4284-BBA3-C041FDDE0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149" y="1387646"/>
            <a:ext cx="2011411" cy="36940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4CA314-10CD-41BC-846D-F4AC2B66C2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0144" y="1387646"/>
            <a:ext cx="3306861" cy="369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884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1533925" y="3092143"/>
            <a:ext cx="607615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2.</a:t>
            </a:r>
            <a:endParaRPr sz="6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CHOSING MODEL AND DATA</a:t>
            </a:r>
            <a:endParaRPr dirty="0"/>
          </a:p>
        </p:txBody>
      </p:sp>
      <p:sp>
        <p:nvSpPr>
          <p:cNvPr id="83" name="Google Shape;83;p14"/>
          <p:cNvSpPr/>
          <p:nvPr/>
        </p:nvSpPr>
        <p:spPr>
          <a:xfrm>
            <a:off x="3617075" y="624857"/>
            <a:ext cx="1824693" cy="1702276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1442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Choose Attributes for Training</a:t>
            </a:r>
            <a:endParaRPr dirty="0"/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1"/>
          </p:nvPr>
        </p:nvSpPr>
        <p:spPr>
          <a:xfrm>
            <a:off x="3861202" y="1651410"/>
            <a:ext cx="4721864" cy="26781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n-US" sz="2200" dirty="0"/>
              <a:t>10 columns </a:t>
            </a:r>
            <a:r>
              <a:rPr lang="en-US" sz="2200" dirty="0">
                <a:sym typeface="Wingdings" panose="05000000000000000000" pitchFamily="2" charset="2"/>
              </a:rPr>
              <a:t> 10 attributes</a:t>
            </a:r>
            <a:endParaRPr sz="2200" dirty="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-US" sz="2200" dirty="0"/>
              <a:t>Based on correlation values</a:t>
            </a:r>
            <a:endParaRPr sz="2200" dirty="0"/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2200" dirty="0"/>
              <a:t>Avoiding </a:t>
            </a:r>
            <a:r>
              <a:rPr lang="en-US" sz="2200" dirty="0" err="1"/>
              <a:t>overfiting</a:t>
            </a:r>
            <a:endParaRPr sz="2200" dirty="0"/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" sz="100" dirty="0"/>
          </a:p>
          <a:p>
            <a:pPr marL="0" lvl="0" indent="0">
              <a:lnSpc>
                <a:spcPct val="150000"/>
              </a:lnSpc>
              <a:buNone/>
            </a:pPr>
            <a:r>
              <a:rPr lang="en" dirty="0"/>
              <a:t>10 chosen columns </a:t>
            </a:r>
            <a:r>
              <a:rPr lang="en-US" dirty="0"/>
              <a:t>are: </a:t>
            </a:r>
            <a:r>
              <a:rPr lang="en-US" sz="2400" b="1" dirty="0">
                <a:solidFill>
                  <a:srgbClr val="FFFF00"/>
                </a:solidFill>
              </a:rPr>
              <a:t>Class, V17, V14, V12, V10, V16, V3, V7, V11, V4.</a:t>
            </a:r>
            <a:endParaRPr lang="en" b="1" dirty="0">
              <a:solidFill>
                <a:srgbClr val="FFFF00"/>
              </a:solidFill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4363252" y="476438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27D20EE-C52B-4F6B-89F6-41B880F82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395" y="1633275"/>
            <a:ext cx="2595732" cy="300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395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Before Training</a:t>
            </a:r>
            <a:endParaRPr dirty="0"/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1"/>
          </p:nvPr>
        </p:nvSpPr>
        <p:spPr>
          <a:xfrm>
            <a:off x="743971" y="1577994"/>
            <a:ext cx="7929923" cy="26781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sz="2200" dirty="0"/>
              <a:t>Splitting dataset to 2 paths: </a:t>
            </a:r>
            <a:r>
              <a:rPr lang="en-US" sz="2200" dirty="0">
                <a:solidFill>
                  <a:srgbClr val="FFFF00"/>
                </a:solidFill>
              </a:rPr>
              <a:t>training</a:t>
            </a:r>
            <a:r>
              <a:rPr lang="en-US" sz="2200" dirty="0"/>
              <a:t>, </a:t>
            </a:r>
            <a:r>
              <a:rPr lang="en-US" sz="2200" dirty="0">
                <a:solidFill>
                  <a:srgbClr val="FFFF00"/>
                </a:solidFill>
              </a:rPr>
              <a:t>validation</a:t>
            </a:r>
            <a:r>
              <a:rPr lang="en-US" sz="2200" dirty="0"/>
              <a:t> and </a:t>
            </a:r>
            <a:r>
              <a:rPr lang="en-US" sz="2200" dirty="0">
                <a:solidFill>
                  <a:srgbClr val="FFFF00"/>
                </a:solidFill>
              </a:rPr>
              <a:t>testing</a:t>
            </a:r>
          </a:p>
          <a:p>
            <a:pPr lvl="1">
              <a:lnSpc>
                <a:spcPct val="150000"/>
              </a:lnSpc>
              <a:buChar char="✘"/>
            </a:pPr>
            <a:r>
              <a:rPr lang="en-US" sz="2200" dirty="0"/>
              <a:t>Test_size = 0.2</a:t>
            </a:r>
          </a:p>
          <a:p>
            <a:pPr lvl="1">
              <a:lnSpc>
                <a:spcPct val="150000"/>
              </a:lnSpc>
              <a:buChar char="✘"/>
            </a:pPr>
            <a:r>
              <a:rPr lang="en-US" sz="2200" dirty="0" err="1"/>
              <a:t>Train_size</a:t>
            </a:r>
            <a:r>
              <a:rPr lang="en-US" sz="2200" dirty="0"/>
              <a:t> = 0.75 (of 0.8 dataset)</a:t>
            </a:r>
          </a:p>
          <a:p>
            <a:pPr lvl="1">
              <a:lnSpc>
                <a:spcPct val="150000"/>
              </a:lnSpc>
              <a:buChar char="✘"/>
            </a:pPr>
            <a:r>
              <a:rPr lang="en-US" sz="2200" dirty="0" err="1"/>
              <a:t>Val_size</a:t>
            </a:r>
            <a:r>
              <a:rPr lang="en-US" sz="2200" dirty="0"/>
              <a:t> = 0.25 (of 0.8 dataset)</a:t>
            </a:r>
          </a:p>
          <a:p>
            <a:pPr marL="457200" lvl="0" indent="-3556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n-US" sz="2200" dirty="0"/>
              <a:t>Using </a:t>
            </a:r>
            <a:r>
              <a:rPr lang="en-US" sz="2200" dirty="0">
                <a:solidFill>
                  <a:srgbClr val="FFFF00"/>
                </a:solidFill>
              </a:rPr>
              <a:t>z-score</a:t>
            </a:r>
            <a:r>
              <a:rPr lang="en-US" sz="2200" dirty="0"/>
              <a:t> to normalize</a:t>
            </a:r>
            <a:endParaRPr sz="2200" dirty="0"/>
          </a:p>
        </p:txBody>
      </p:sp>
      <p:sp>
        <p:nvSpPr>
          <p:cNvPr id="97" name="Google Shape;97;p16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4363252" y="476438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38899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-6025" y="104481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Models for Training</a:t>
            </a:r>
            <a:endParaRPr dirty="0"/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1"/>
          </p:nvPr>
        </p:nvSpPr>
        <p:spPr>
          <a:xfrm>
            <a:off x="1346272" y="1785750"/>
            <a:ext cx="7000155" cy="26781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n-US" sz="2200" dirty="0"/>
              <a:t>Logistic Regression</a:t>
            </a:r>
            <a:endParaRPr sz="2200" dirty="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-US" sz="2200" dirty="0"/>
              <a:t>Naïve Bayes Model</a:t>
            </a: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-US" sz="2200" dirty="0"/>
              <a:t>Training with </a:t>
            </a:r>
            <a:r>
              <a:rPr lang="en-US" sz="2200" dirty="0">
                <a:solidFill>
                  <a:srgbClr val="FFFF00"/>
                </a:solidFill>
              </a:rPr>
              <a:t>20 epochs </a:t>
            </a:r>
            <a:r>
              <a:rPr lang="en-US" sz="2200" dirty="0"/>
              <a:t>to find best threshold (using validation dataset)</a:t>
            </a:r>
            <a:endParaRPr sz="2200" dirty="0"/>
          </a:p>
        </p:txBody>
      </p:sp>
      <p:sp>
        <p:nvSpPr>
          <p:cNvPr id="97" name="Google Shape;97;p16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8" name="Google Shape;391;p38">
            <a:extLst>
              <a:ext uri="{FF2B5EF4-FFF2-40B4-BE49-F238E27FC236}">
                <a16:creationId xmlns:a16="http://schemas.microsoft.com/office/drawing/2014/main" id="{8A26EE75-DFD1-4C0F-857E-64780F2829E3}"/>
              </a:ext>
            </a:extLst>
          </p:cNvPr>
          <p:cNvSpPr/>
          <p:nvPr/>
        </p:nvSpPr>
        <p:spPr>
          <a:xfrm>
            <a:off x="4289878" y="486327"/>
            <a:ext cx="492437" cy="398329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3229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 idx="4294967295"/>
          </p:nvPr>
        </p:nvSpPr>
        <p:spPr>
          <a:xfrm>
            <a:off x="1822508" y="1351534"/>
            <a:ext cx="5457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GROUP 02</a:t>
            </a:r>
            <a:endParaRPr sz="4800" dirty="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4294967295"/>
          </p:nvPr>
        </p:nvSpPr>
        <p:spPr>
          <a:xfrm>
            <a:off x="1367557" y="2425463"/>
            <a:ext cx="6408885" cy="20336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71500" lvl="0" indent="-571500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3200" dirty="0"/>
              <a:t>1753075  –   </a:t>
            </a:r>
            <a:r>
              <a:rPr lang="en-US" sz="2800" dirty="0"/>
              <a:t>Huynh Doan Minh Ngoc</a:t>
            </a:r>
            <a:endParaRPr lang="en-US" sz="3200" dirty="0"/>
          </a:p>
          <a:p>
            <a:pPr marL="571500" lvl="0" indent="-571500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3200" dirty="0"/>
              <a:t>1753074  –   </a:t>
            </a:r>
            <a:r>
              <a:rPr lang="en-US" sz="2800" dirty="0"/>
              <a:t>Nguyen Kim Ngan</a:t>
            </a:r>
            <a:endParaRPr lang="en-US" sz="3200" dirty="0"/>
          </a:p>
          <a:p>
            <a:pPr marL="571500" lvl="0" indent="-571500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3200" dirty="0"/>
              <a:t>1753086  –  </a:t>
            </a:r>
            <a:r>
              <a:rPr lang="en-US" sz="2800" dirty="0"/>
              <a:t>Tong Le </a:t>
            </a:r>
            <a:r>
              <a:rPr lang="en-US" sz="2800" dirty="0" err="1"/>
              <a:t>Thien</a:t>
            </a:r>
            <a:r>
              <a:rPr lang="en-US" sz="2800" dirty="0"/>
              <a:t> </a:t>
            </a:r>
            <a:r>
              <a:rPr lang="en-US" sz="2800" dirty="0" err="1"/>
              <a:t>Phuc</a:t>
            </a:r>
            <a:endParaRPr sz="3200" dirty="0"/>
          </a:p>
        </p:txBody>
      </p:sp>
      <p:sp>
        <p:nvSpPr>
          <p:cNvPr id="75" name="Google Shape;75;p13"/>
          <p:cNvSpPr/>
          <p:nvPr/>
        </p:nvSpPr>
        <p:spPr>
          <a:xfrm>
            <a:off x="4249880" y="630379"/>
            <a:ext cx="602256" cy="637792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993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>
            <a:spLocks noGrp="1"/>
          </p:cNvSpPr>
          <p:nvPr>
            <p:ph type="title"/>
          </p:nvPr>
        </p:nvSpPr>
        <p:spPr>
          <a:xfrm>
            <a:off x="808259" y="213417"/>
            <a:ext cx="6745146" cy="5614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Accuracy Of 2 Models (validation set)</a:t>
            </a:r>
            <a:endParaRPr dirty="0"/>
          </a:p>
        </p:txBody>
      </p:sp>
      <p:sp>
        <p:nvSpPr>
          <p:cNvPr id="176" name="Google Shape;176;p23"/>
          <p:cNvSpPr/>
          <p:nvPr/>
        </p:nvSpPr>
        <p:spPr>
          <a:xfrm>
            <a:off x="215276" y="134083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28DB876-C2AF-4878-B01C-67FB42B2B4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0059132"/>
              </p:ext>
            </p:extLst>
          </p:nvPr>
        </p:nvGraphicFramePr>
        <p:xfrm>
          <a:off x="892783" y="795191"/>
          <a:ext cx="8056771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Google Shape;400;p38">
            <a:extLst>
              <a:ext uri="{FF2B5EF4-FFF2-40B4-BE49-F238E27FC236}">
                <a16:creationId xmlns:a16="http://schemas.microsoft.com/office/drawing/2014/main" id="{B283C5D7-8720-42E8-B5BA-9D09398D4181}"/>
              </a:ext>
            </a:extLst>
          </p:cNvPr>
          <p:cNvSpPr/>
          <p:nvPr/>
        </p:nvSpPr>
        <p:spPr>
          <a:xfrm>
            <a:off x="368292" y="398229"/>
            <a:ext cx="487507" cy="343174"/>
          </a:xfrm>
          <a:custGeom>
            <a:avLst/>
            <a:gdLst/>
            <a:ahLst/>
            <a:cxnLst/>
            <a:rect l="l" t="t" r="r" b="b"/>
            <a:pathLst>
              <a:path w="18153" h="13384" extrusionOk="0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334;p37">
            <a:extLst>
              <a:ext uri="{FF2B5EF4-FFF2-40B4-BE49-F238E27FC236}">
                <a16:creationId xmlns:a16="http://schemas.microsoft.com/office/drawing/2014/main" id="{0A2C7FEF-F1AC-4666-95F5-B99F706F600D}"/>
              </a:ext>
            </a:extLst>
          </p:cNvPr>
          <p:cNvSpPr/>
          <p:nvPr/>
        </p:nvSpPr>
        <p:spPr>
          <a:xfrm>
            <a:off x="6806587" y="1374580"/>
            <a:ext cx="362617" cy="362012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334;p37">
            <a:extLst>
              <a:ext uri="{FF2B5EF4-FFF2-40B4-BE49-F238E27FC236}">
                <a16:creationId xmlns:a16="http://schemas.microsoft.com/office/drawing/2014/main" id="{C176A029-B907-48D1-B526-3A993C3D9392}"/>
              </a:ext>
            </a:extLst>
          </p:cNvPr>
          <p:cNvSpPr/>
          <p:nvPr/>
        </p:nvSpPr>
        <p:spPr>
          <a:xfrm>
            <a:off x="6806586" y="2209738"/>
            <a:ext cx="362617" cy="362012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327;p37">
            <a:extLst>
              <a:ext uri="{FF2B5EF4-FFF2-40B4-BE49-F238E27FC236}">
                <a16:creationId xmlns:a16="http://schemas.microsoft.com/office/drawing/2014/main" id="{44B3873C-4CE9-429C-AC75-848654965308}"/>
              </a:ext>
            </a:extLst>
          </p:cNvPr>
          <p:cNvGrpSpPr/>
          <p:nvPr/>
        </p:nvGrpSpPr>
        <p:grpSpPr>
          <a:xfrm rot="12149502">
            <a:off x="7937606" y="1266465"/>
            <a:ext cx="627222" cy="855851"/>
            <a:chOff x="1113100" y="2199475"/>
            <a:chExt cx="801900" cy="709925"/>
          </a:xfrm>
        </p:grpSpPr>
        <p:sp>
          <p:nvSpPr>
            <p:cNvPr id="20" name="Google Shape;328;p37">
              <a:extLst>
                <a:ext uri="{FF2B5EF4-FFF2-40B4-BE49-F238E27FC236}">
                  <a16:creationId xmlns:a16="http://schemas.microsoft.com/office/drawing/2014/main" id="{85F43C41-9A95-4437-ABB4-449C9070D11F}"/>
                </a:ext>
              </a:extLst>
            </p:cNvPr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l" t="t" r="r" b="b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29;p37">
              <a:extLst>
                <a:ext uri="{FF2B5EF4-FFF2-40B4-BE49-F238E27FC236}">
                  <a16:creationId xmlns:a16="http://schemas.microsoft.com/office/drawing/2014/main" id="{15182783-AE39-479C-9E53-96EDF1D02E4E}"/>
                </a:ext>
              </a:extLst>
            </p:cNvPr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l" t="t" r="r" b="b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102662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>
            <a:spLocks noGrp="1"/>
          </p:cNvSpPr>
          <p:nvPr>
            <p:ph type="title"/>
          </p:nvPr>
        </p:nvSpPr>
        <p:spPr>
          <a:xfrm>
            <a:off x="966631" y="270581"/>
            <a:ext cx="7759438" cy="5614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Compare results of Different Chosen Dataset </a:t>
            </a:r>
            <a:endParaRPr dirty="0"/>
          </a:p>
        </p:txBody>
      </p:sp>
      <p:sp>
        <p:nvSpPr>
          <p:cNvPr id="176" name="Google Shape;176;p23"/>
          <p:cNvSpPr/>
          <p:nvPr/>
        </p:nvSpPr>
        <p:spPr>
          <a:xfrm>
            <a:off x="215276" y="134083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AF1D2B2-6F53-4BBB-87A9-E257E9DE4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101" y="3652747"/>
            <a:ext cx="4280884" cy="1138628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4FA73EB-4D57-4744-A090-7D4A9BE3EE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652" y="1039061"/>
            <a:ext cx="4332348" cy="1133699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612CFE62-E398-40C3-A62C-AD26688E04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652" y="2361556"/>
            <a:ext cx="4290241" cy="1133699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2780E1-8496-4D5B-BC4A-E98437698A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8457" y="1083089"/>
            <a:ext cx="4308955" cy="1089337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89FE9E79-A606-4218-A5C7-1ECD482D9D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79101" y="2381272"/>
            <a:ext cx="4304276" cy="1113983"/>
          </a:xfrm>
          <a:prstGeom prst="rect">
            <a:avLst/>
          </a:prstGeom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A1C898-82DD-43CE-A46C-DC79FE0544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9652" y="3665792"/>
            <a:ext cx="4285562" cy="1079479"/>
          </a:xfrm>
          <a:prstGeom prst="rect">
            <a:avLst/>
          </a:prstGeom>
        </p:spPr>
      </p:pic>
      <p:sp>
        <p:nvSpPr>
          <p:cNvPr id="24" name="Google Shape;336;p37">
            <a:extLst>
              <a:ext uri="{FF2B5EF4-FFF2-40B4-BE49-F238E27FC236}">
                <a16:creationId xmlns:a16="http://schemas.microsoft.com/office/drawing/2014/main" id="{3A32C364-F660-401F-A256-0F2E3DBF1A2E}"/>
              </a:ext>
            </a:extLst>
          </p:cNvPr>
          <p:cNvSpPr/>
          <p:nvPr/>
        </p:nvSpPr>
        <p:spPr>
          <a:xfrm>
            <a:off x="1143001" y="1054429"/>
            <a:ext cx="416858" cy="251714"/>
          </a:xfrm>
          <a:custGeom>
            <a:avLst/>
            <a:gdLst/>
            <a:ahLst/>
            <a:cxnLst/>
            <a:rect l="l" t="t" r="r" b="b"/>
            <a:pathLst>
              <a:path w="71886" h="68584" extrusionOk="0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336;p37">
            <a:extLst>
              <a:ext uri="{FF2B5EF4-FFF2-40B4-BE49-F238E27FC236}">
                <a16:creationId xmlns:a16="http://schemas.microsoft.com/office/drawing/2014/main" id="{F03FE0A7-7305-46D8-83F4-C484C71D4F77}"/>
              </a:ext>
            </a:extLst>
          </p:cNvPr>
          <p:cNvSpPr/>
          <p:nvPr/>
        </p:nvSpPr>
        <p:spPr>
          <a:xfrm>
            <a:off x="5607424" y="1083089"/>
            <a:ext cx="416858" cy="251714"/>
          </a:xfrm>
          <a:custGeom>
            <a:avLst/>
            <a:gdLst/>
            <a:ahLst/>
            <a:cxnLst/>
            <a:rect l="l" t="t" r="r" b="b"/>
            <a:pathLst>
              <a:path w="71886" h="68584" extrusionOk="0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336;p37">
            <a:extLst>
              <a:ext uri="{FF2B5EF4-FFF2-40B4-BE49-F238E27FC236}">
                <a16:creationId xmlns:a16="http://schemas.microsoft.com/office/drawing/2014/main" id="{18295E07-0DCF-4BD2-AEBE-2577551F8A59}"/>
              </a:ext>
            </a:extLst>
          </p:cNvPr>
          <p:cNvSpPr/>
          <p:nvPr/>
        </p:nvSpPr>
        <p:spPr>
          <a:xfrm>
            <a:off x="1142041" y="2365904"/>
            <a:ext cx="416858" cy="251714"/>
          </a:xfrm>
          <a:custGeom>
            <a:avLst/>
            <a:gdLst/>
            <a:ahLst/>
            <a:cxnLst/>
            <a:rect l="l" t="t" r="r" b="b"/>
            <a:pathLst>
              <a:path w="71886" h="68584" extrusionOk="0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" name="Google Shape;336;p37">
            <a:extLst>
              <a:ext uri="{FF2B5EF4-FFF2-40B4-BE49-F238E27FC236}">
                <a16:creationId xmlns:a16="http://schemas.microsoft.com/office/drawing/2014/main" id="{80C93E19-70F9-4FFA-A864-B48A060CE8FC}"/>
              </a:ext>
            </a:extLst>
          </p:cNvPr>
          <p:cNvSpPr/>
          <p:nvPr/>
        </p:nvSpPr>
        <p:spPr>
          <a:xfrm>
            <a:off x="5575728" y="2394564"/>
            <a:ext cx="416858" cy="251714"/>
          </a:xfrm>
          <a:custGeom>
            <a:avLst/>
            <a:gdLst/>
            <a:ahLst/>
            <a:cxnLst/>
            <a:rect l="l" t="t" r="r" b="b"/>
            <a:pathLst>
              <a:path w="71886" h="68584" extrusionOk="0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336;p37">
            <a:extLst>
              <a:ext uri="{FF2B5EF4-FFF2-40B4-BE49-F238E27FC236}">
                <a16:creationId xmlns:a16="http://schemas.microsoft.com/office/drawing/2014/main" id="{171A43CC-C429-4368-90BB-A3494B3C02ED}"/>
              </a:ext>
            </a:extLst>
          </p:cNvPr>
          <p:cNvSpPr/>
          <p:nvPr/>
        </p:nvSpPr>
        <p:spPr>
          <a:xfrm>
            <a:off x="1111305" y="3681049"/>
            <a:ext cx="416858" cy="251714"/>
          </a:xfrm>
          <a:custGeom>
            <a:avLst/>
            <a:gdLst/>
            <a:ahLst/>
            <a:cxnLst/>
            <a:rect l="l" t="t" r="r" b="b"/>
            <a:pathLst>
              <a:path w="71886" h="68584" extrusionOk="0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336;p37">
            <a:extLst>
              <a:ext uri="{FF2B5EF4-FFF2-40B4-BE49-F238E27FC236}">
                <a16:creationId xmlns:a16="http://schemas.microsoft.com/office/drawing/2014/main" id="{17E2AE79-C278-44C0-A974-743C2111DEEA}"/>
              </a:ext>
            </a:extLst>
          </p:cNvPr>
          <p:cNvSpPr/>
          <p:nvPr/>
        </p:nvSpPr>
        <p:spPr>
          <a:xfrm>
            <a:off x="5575728" y="3671289"/>
            <a:ext cx="416858" cy="251714"/>
          </a:xfrm>
          <a:custGeom>
            <a:avLst/>
            <a:gdLst/>
            <a:ahLst/>
            <a:cxnLst/>
            <a:rect l="l" t="t" r="r" b="b"/>
            <a:pathLst>
              <a:path w="71886" h="68584" extrusionOk="0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54;p38">
            <a:extLst>
              <a:ext uri="{FF2B5EF4-FFF2-40B4-BE49-F238E27FC236}">
                <a16:creationId xmlns:a16="http://schemas.microsoft.com/office/drawing/2014/main" id="{78D7671E-4889-460E-9C23-C4EAC50BFAFE}"/>
              </a:ext>
            </a:extLst>
          </p:cNvPr>
          <p:cNvSpPr/>
          <p:nvPr/>
        </p:nvSpPr>
        <p:spPr>
          <a:xfrm>
            <a:off x="412854" y="327539"/>
            <a:ext cx="368541" cy="45628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73899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685800" y="269432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3.</a:t>
            </a:r>
            <a:endParaRPr sz="6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DEMO AND RESULT</a:t>
            </a:r>
            <a:endParaRPr dirty="0"/>
          </a:p>
        </p:txBody>
      </p:sp>
      <p:sp>
        <p:nvSpPr>
          <p:cNvPr id="83" name="Google Shape;83;p14"/>
          <p:cNvSpPr/>
          <p:nvPr/>
        </p:nvSpPr>
        <p:spPr>
          <a:xfrm>
            <a:off x="3617075" y="986005"/>
            <a:ext cx="1824693" cy="1702276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59366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>
            <a:spLocks noGrp="1"/>
          </p:cNvSpPr>
          <p:nvPr>
            <p:ph type="title"/>
          </p:nvPr>
        </p:nvSpPr>
        <p:spPr>
          <a:xfrm>
            <a:off x="966631" y="270581"/>
            <a:ext cx="7759438" cy="5614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Compare Accuracy of Two Models (test set)</a:t>
            </a:r>
            <a:endParaRPr dirty="0"/>
          </a:p>
        </p:txBody>
      </p:sp>
      <p:sp>
        <p:nvSpPr>
          <p:cNvPr id="176" name="Google Shape;176;p23"/>
          <p:cNvSpPr/>
          <p:nvPr/>
        </p:nvSpPr>
        <p:spPr>
          <a:xfrm>
            <a:off x="215276" y="134083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30" name="Google Shape;354;p38">
            <a:extLst>
              <a:ext uri="{FF2B5EF4-FFF2-40B4-BE49-F238E27FC236}">
                <a16:creationId xmlns:a16="http://schemas.microsoft.com/office/drawing/2014/main" id="{78D7671E-4889-460E-9C23-C4EAC50BFAFE}"/>
              </a:ext>
            </a:extLst>
          </p:cNvPr>
          <p:cNvSpPr/>
          <p:nvPr/>
        </p:nvSpPr>
        <p:spPr>
          <a:xfrm>
            <a:off x="412854" y="327539"/>
            <a:ext cx="368541" cy="45628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6B2A8B3-0214-435F-B6C2-1F9DCD7EE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241" y="927381"/>
            <a:ext cx="5243423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dirty="0">
                <a:solidFill>
                  <a:srgbClr val="FFFFFF"/>
                </a:solidFill>
                <a:latin typeface="Sniglet"/>
                <a:sym typeface="Sniglet"/>
              </a:rPr>
              <a:t>Accuracy of </a:t>
            </a:r>
            <a:r>
              <a:rPr lang="en-US" altLang="en-US" sz="2200" dirty="0">
                <a:solidFill>
                  <a:srgbClr val="FFFF00"/>
                </a:solidFill>
                <a:latin typeface="Sniglet"/>
                <a:sym typeface="Sniglet"/>
              </a:rPr>
              <a:t>logistic regression </a:t>
            </a:r>
            <a:r>
              <a:rPr lang="en-US" altLang="en-US" sz="2200" dirty="0">
                <a:solidFill>
                  <a:srgbClr val="FFFFFF"/>
                </a:solidFill>
                <a:latin typeface="Sniglet"/>
                <a:sym typeface="Sniglet"/>
              </a:rPr>
              <a:t>model: 0.94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2200" dirty="0">
                <a:solidFill>
                  <a:srgbClr val="FFFFFF"/>
                </a:solidFill>
                <a:latin typeface="Sniglet"/>
                <a:sym typeface="Sniglet"/>
              </a:rPr>
              <a:t>Accuracy of </a:t>
            </a:r>
            <a:r>
              <a:rPr lang="en-US" sz="2200" dirty="0">
                <a:solidFill>
                  <a:srgbClr val="FFFF00"/>
                </a:solidFill>
                <a:latin typeface="Sniglet"/>
                <a:sym typeface="Sniglet"/>
              </a:rPr>
              <a:t>Naïve Bayes </a:t>
            </a:r>
            <a:r>
              <a:rPr lang="en-US" sz="2200" dirty="0">
                <a:solidFill>
                  <a:srgbClr val="FFFFFF"/>
                </a:solidFill>
                <a:latin typeface="Sniglet"/>
                <a:sym typeface="Sniglet"/>
              </a:rPr>
              <a:t>model: 0.98</a:t>
            </a:r>
            <a:endParaRPr lang="en-US" altLang="en-US" sz="2200" dirty="0">
              <a:solidFill>
                <a:srgbClr val="FFFFFF"/>
              </a:solidFill>
              <a:latin typeface="Sniglet"/>
              <a:sym typeface="Snigle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5BDF9B-81BC-49F7-8B84-2DA35FFFA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350" y="1722451"/>
            <a:ext cx="4068445" cy="30044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32B915-D6FF-4857-AD62-DD7809AA76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695" y="1722451"/>
            <a:ext cx="4100975" cy="3004457"/>
          </a:xfrm>
          <a:prstGeom prst="rect">
            <a:avLst/>
          </a:prstGeom>
        </p:spPr>
      </p:pic>
      <p:sp>
        <p:nvSpPr>
          <p:cNvPr id="22" name="Rectangle 2">
            <a:extLst>
              <a:ext uri="{FF2B5EF4-FFF2-40B4-BE49-F238E27FC236}">
                <a16:creationId xmlns:a16="http://schemas.microsoft.com/office/drawing/2014/main" id="{CA912DF6-05DF-4FB2-88F7-B32885A71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631" y="4790780"/>
            <a:ext cx="238046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dirty="0">
                <a:solidFill>
                  <a:srgbClr val="FFFFFF"/>
                </a:solidFill>
                <a:latin typeface="Sniglet"/>
                <a:sym typeface="Sniglet"/>
              </a:rPr>
              <a:t>Logistic </a:t>
            </a:r>
            <a:r>
              <a:rPr lang="en-US" altLang="en-US" sz="2200" dirty="0" err="1">
                <a:solidFill>
                  <a:srgbClr val="FFFFFF"/>
                </a:solidFill>
                <a:latin typeface="Sniglet"/>
                <a:sym typeface="Sniglet"/>
              </a:rPr>
              <a:t>Regresison</a:t>
            </a:r>
            <a:endParaRPr lang="en-US" altLang="en-US" sz="2200" dirty="0">
              <a:solidFill>
                <a:srgbClr val="FFFFFF"/>
              </a:solidFill>
              <a:latin typeface="Sniglet"/>
              <a:sym typeface="Sniglet"/>
            </a:endParaRPr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4A7F2028-5786-4E05-8997-B0FDFCE4D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0930" y="4790780"/>
            <a:ext cx="150201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dirty="0">
                <a:solidFill>
                  <a:srgbClr val="FFFFFF"/>
                </a:solidFill>
                <a:latin typeface="Sniglet"/>
                <a:sym typeface="Sniglet"/>
              </a:rPr>
              <a:t>Naïve Bayes</a:t>
            </a:r>
          </a:p>
        </p:txBody>
      </p:sp>
    </p:spTree>
    <p:extLst>
      <p:ext uri="{BB962C8B-B14F-4D97-AF65-F5344CB8AC3E}">
        <p14:creationId xmlns:p14="http://schemas.microsoft.com/office/powerpoint/2010/main" val="34399315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4"/>
          <p:cNvSpPr txBox="1">
            <a:spLocks noGrp="1"/>
          </p:cNvSpPr>
          <p:nvPr>
            <p:ph type="ctrTitle" idx="4294967295"/>
          </p:nvPr>
        </p:nvSpPr>
        <p:spPr>
          <a:xfrm>
            <a:off x="847307" y="1586302"/>
            <a:ext cx="7636545" cy="17927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T</a:t>
            </a:r>
            <a:r>
              <a:rPr lang="en" sz="4800" dirty="0"/>
              <a:t>hanks </a:t>
            </a:r>
            <a:r>
              <a:rPr lang="en-US" sz="4800" dirty="0"/>
              <a:t>For Listening</a:t>
            </a:r>
            <a:r>
              <a:rPr lang="en" sz="4800" dirty="0"/>
              <a:t>!</a:t>
            </a:r>
            <a:endParaRPr sz="4800" dirty="0"/>
          </a:p>
        </p:txBody>
      </p:sp>
      <p:sp>
        <p:nvSpPr>
          <p:cNvPr id="298" name="Google Shape;298;p34"/>
          <p:cNvSpPr txBox="1">
            <a:spLocks noGrp="1"/>
          </p:cNvSpPr>
          <p:nvPr>
            <p:ph type="subTitle" idx="4294967295"/>
          </p:nvPr>
        </p:nvSpPr>
        <p:spPr>
          <a:xfrm>
            <a:off x="1275150" y="2911063"/>
            <a:ext cx="6516460" cy="17927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/>
              <a:t>Any questions?</a:t>
            </a:r>
            <a:endParaRPr sz="36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Group 02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99" name="Google Shape;299;p34"/>
          <p:cNvSpPr/>
          <p:nvPr/>
        </p:nvSpPr>
        <p:spPr>
          <a:xfrm>
            <a:off x="4207274" y="603475"/>
            <a:ext cx="687464" cy="691590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34"/>
          <p:cNvSpPr/>
          <p:nvPr/>
        </p:nvSpPr>
        <p:spPr>
          <a:xfrm>
            <a:off x="1893762" y="2379681"/>
            <a:ext cx="1442481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>
            <a:spLocks noGrp="1"/>
          </p:cNvSpPr>
          <p:nvPr>
            <p:ph type="title"/>
          </p:nvPr>
        </p:nvSpPr>
        <p:spPr>
          <a:xfrm>
            <a:off x="-12000" y="997740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CONTENTS</a:t>
            </a:r>
            <a:endParaRPr dirty="0"/>
          </a:p>
        </p:txBody>
      </p:sp>
      <p:sp>
        <p:nvSpPr>
          <p:cNvPr id="161" name="Google Shape;161;p22"/>
          <p:cNvSpPr/>
          <p:nvPr/>
        </p:nvSpPr>
        <p:spPr>
          <a:xfrm>
            <a:off x="3368560" y="1980374"/>
            <a:ext cx="2582358" cy="21330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Choosing model and data</a:t>
            </a:r>
            <a:endParaRPr sz="2800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62" name="Google Shape;162;p22"/>
          <p:cNvSpPr/>
          <p:nvPr/>
        </p:nvSpPr>
        <p:spPr>
          <a:xfrm>
            <a:off x="1393657" y="1958844"/>
            <a:ext cx="2272942" cy="21330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Dataset</a:t>
            </a:r>
            <a:endParaRPr sz="2800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63" name="Google Shape;163;p22"/>
          <p:cNvSpPr/>
          <p:nvPr/>
        </p:nvSpPr>
        <p:spPr>
          <a:xfrm>
            <a:off x="5630290" y="2016469"/>
            <a:ext cx="2203683" cy="21330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Demo and Result</a:t>
            </a:r>
            <a:endParaRPr sz="2800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64" name="Google Shape;164;p22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1393657" y="1986144"/>
            <a:ext cx="2279311" cy="205027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3365635" y="1954824"/>
            <a:ext cx="2589492" cy="2158411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5627304" y="2043769"/>
            <a:ext cx="2209858" cy="205027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2" name="Google Shape;229;p27">
            <a:extLst>
              <a:ext uri="{FF2B5EF4-FFF2-40B4-BE49-F238E27FC236}">
                <a16:creationId xmlns:a16="http://schemas.microsoft.com/office/drawing/2014/main" id="{8C9A36CE-586F-419F-8C26-6E1766ADEFAB}"/>
              </a:ext>
            </a:extLst>
          </p:cNvPr>
          <p:cNvSpPr/>
          <p:nvPr/>
        </p:nvSpPr>
        <p:spPr>
          <a:xfrm>
            <a:off x="4274710" y="485776"/>
            <a:ext cx="492437" cy="398329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7158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685800" y="2102654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1.</a:t>
            </a:r>
            <a:endParaRPr sz="6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DATASET</a:t>
            </a:r>
            <a:endParaRPr dirty="0"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xfrm>
            <a:off x="685800" y="3283165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We use Kaggle dataset in this project</a:t>
            </a:r>
            <a:endParaRPr sz="2400" dirty="0"/>
          </a:p>
        </p:txBody>
      </p:sp>
      <p:sp>
        <p:nvSpPr>
          <p:cNvPr id="83" name="Google Shape;83;p14"/>
          <p:cNvSpPr/>
          <p:nvPr/>
        </p:nvSpPr>
        <p:spPr>
          <a:xfrm>
            <a:off x="3617075" y="394337"/>
            <a:ext cx="1824693" cy="1702276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6" name="Google Shape;54;p11">
            <a:extLst>
              <a:ext uri="{FF2B5EF4-FFF2-40B4-BE49-F238E27FC236}">
                <a16:creationId xmlns:a16="http://schemas.microsoft.com/office/drawing/2014/main" id="{ED9CA4D2-42C6-4875-9AA4-0E3B7E6455F8}"/>
              </a:ext>
            </a:extLst>
          </p:cNvPr>
          <p:cNvSpPr/>
          <p:nvPr/>
        </p:nvSpPr>
        <p:spPr>
          <a:xfrm>
            <a:off x="3194611" y="3766193"/>
            <a:ext cx="844927" cy="109672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1190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>
            <a:spLocks noGrp="1"/>
          </p:cNvSpPr>
          <p:nvPr>
            <p:ph type="ctrTitle" idx="4294967295"/>
          </p:nvPr>
        </p:nvSpPr>
        <p:spPr>
          <a:xfrm>
            <a:off x="2030500" y="289412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284,807</a:t>
            </a:r>
            <a:endParaRPr sz="7200" dirty="0"/>
          </a:p>
        </p:txBody>
      </p:sp>
      <p:sp>
        <p:nvSpPr>
          <p:cNvPr id="214" name="Google Shape;214;p26"/>
          <p:cNvSpPr txBox="1">
            <a:spLocks noGrp="1"/>
          </p:cNvSpPr>
          <p:nvPr>
            <p:ph type="subTitle" idx="4294967295"/>
          </p:nvPr>
        </p:nvSpPr>
        <p:spPr>
          <a:xfrm>
            <a:off x="2030500" y="1151973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/>
              <a:t>Instances</a:t>
            </a:r>
            <a:endParaRPr sz="2400" dirty="0"/>
          </a:p>
        </p:txBody>
      </p:sp>
      <p:sp>
        <p:nvSpPr>
          <p:cNvPr id="215" name="Google Shape;215;p26"/>
          <p:cNvSpPr txBox="1">
            <a:spLocks noGrp="1"/>
          </p:cNvSpPr>
          <p:nvPr>
            <p:ph type="ctrTitle" idx="4294967295"/>
          </p:nvPr>
        </p:nvSpPr>
        <p:spPr>
          <a:xfrm>
            <a:off x="2030500" y="3375512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100%</a:t>
            </a:r>
            <a:endParaRPr sz="7200" dirty="0"/>
          </a:p>
        </p:txBody>
      </p:sp>
      <p:sp>
        <p:nvSpPr>
          <p:cNvPr id="216" name="Google Shape;216;p26"/>
          <p:cNvSpPr txBox="1">
            <a:spLocks noGrp="1"/>
          </p:cNvSpPr>
          <p:nvPr>
            <p:ph type="subTitle" idx="4294967295"/>
          </p:nvPr>
        </p:nvSpPr>
        <p:spPr>
          <a:xfrm>
            <a:off x="2030500" y="4238073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/>
              <a:t>Non-null data of each attribute</a:t>
            </a:r>
            <a:endParaRPr sz="2400" dirty="0"/>
          </a:p>
        </p:txBody>
      </p:sp>
      <p:sp>
        <p:nvSpPr>
          <p:cNvPr id="217" name="Google Shape;217;p26"/>
          <p:cNvSpPr txBox="1">
            <a:spLocks noGrp="1"/>
          </p:cNvSpPr>
          <p:nvPr>
            <p:ph type="ctrTitle" idx="4294967295"/>
          </p:nvPr>
        </p:nvSpPr>
        <p:spPr>
          <a:xfrm>
            <a:off x="2030500" y="1832462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31</a:t>
            </a:r>
            <a:endParaRPr sz="4800" dirty="0"/>
          </a:p>
        </p:txBody>
      </p:sp>
      <p:sp>
        <p:nvSpPr>
          <p:cNvPr id="218" name="Google Shape;218;p26"/>
          <p:cNvSpPr txBox="1">
            <a:spLocks noGrp="1"/>
          </p:cNvSpPr>
          <p:nvPr>
            <p:ph type="subTitle" idx="4294967295"/>
          </p:nvPr>
        </p:nvSpPr>
        <p:spPr>
          <a:xfrm>
            <a:off x="2030500" y="2695023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/>
              <a:t>Attributes</a:t>
            </a:r>
            <a:endParaRPr sz="2400" dirty="0"/>
          </a:p>
        </p:txBody>
      </p:sp>
      <p:sp>
        <p:nvSpPr>
          <p:cNvPr id="221" name="Google Shape;221;p26"/>
          <p:cNvSpPr/>
          <p:nvPr/>
        </p:nvSpPr>
        <p:spPr>
          <a:xfrm>
            <a:off x="6328700" y="3630037"/>
            <a:ext cx="807529" cy="772460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3" name="Google Shape;213;p26">
            <a:extLst>
              <a:ext uri="{FF2B5EF4-FFF2-40B4-BE49-F238E27FC236}">
                <a16:creationId xmlns:a16="http://schemas.microsoft.com/office/drawing/2014/main" id="{C87DCB49-677C-428B-AFEB-9F68411B1E1F}"/>
              </a:ext>
            </a:extLst>
          </p:cNvPr>
          <p:cNvSpPr txBox="1">
            <a:spLocks/>
          </p:cNvSpPr>
          <p:nvPr/>
        </p:nvSpPr>
        <p:spPr>
          <a:xfrm>
            <a:off x="293914" y="1069142"/>
            <a:ext cx="3240741" cy="1543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n-US" sz="4000" dirty="0">
                <a:solidFill>
                  <a:srgbClr val="FFFF00"/>
                </a:solidFill>
              </a:rPr>
              <a:t>KAGGLE</a:t>
            </a:r>
          </a:p>
          <a:p>
            <a:r>
              <a:rPr lang="en-US" sz="4000" dirty="0">
                <a:solidFill>
                  <a:srgbClr val="FFFF00"/>
                </a:solidFill>
              </a:rPr>
              <a:t>DATASET</a:t>
            </a:r>
            <a:endParaRPr lang="en" sz="4000" dirty="0">
              <a:solidFill>
                <a:srgbClr val="FFFF00"/>
              </a:solidFill>
            </a:endParaRPr>
          </a:p>
        </p:txBody>
      </p:sp>
      <p:pic>
        <p:nvPicPr>
          <p:cNvPr id="1026" name="Picture 2" descr="Knowledgefeed vol. 30: How to get into Kaggle? - Vienna Data ...">
            <a:extLst>
              <a:ext uri="{FF2B5EF4-FFF2-40B4-BE49-F238E27FC236}">
                <a16:creationId xmlns:a16="http://schemas.microsoft.com/office/drawing/2014/main" id="{2D780F3F-FBD3-49AD-81F3-146D5170E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728" y="2571750"/>
            <a:ext cx="2069112" cy="1157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4468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5"/>
          <p:cNvSpPr txBox="1">
            <a:spLocks noGrp="1"/>
          </p:cNvSpPr>
          <p:nvPr>
            <p:ph type="title"/>
          </p:nvPr>
        </p:nvSpPr>
        <p:spPr>
          <a:xfrm>
            <a:off x="-6000" y="624949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KAGGLE DATASET</a:t>
            </a:r>
            <a:endParaRPr sz="3200" dirty="0"/>
          </a:p>
        </p:txBody>
      </p:sp>
      <p:sp>
        <p:nvSpPr>
          <p:cNvPr id="307" name="Google Shape;307;p35"/>
          <p:cNvSpPr txBox="1">
            <a:spLocks noGrp="1"/>
          </p:cNvSpPr>
          <p:nvPr>
            <p:ph type="body" idx="1"/>
          </p:nvPr>
        </p:nvSpPr>
        <p:spPr>
          <a:xfrm>
            <a:off x="923038" y="1293673"/>
            <a:ext cx="7297924" cy="3512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FFFF"/>
                </a:solidFill>
              </a:rPr>
              <a:t>31 columns</a:t>
            </a:r>
            <a:endParaRPr sz="2400" dirty="0">
              <a:solidFill>
                <a:srgbClr val="FFFFFF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✘"/>
            </a:pPr>
            <a:r>
              <a:rPr lang="en-US" sz="2400" dirty="0">
                <a:solidFill>
                  <a:srgbClr val="FFFF00"/>
                </a:solidFill>
              </a:rPr>
              <a:t>Time</a:t>
            </a:r>
            <a:r>
              <a:rPr lang="en-US" sz="2400" dirty="0">
                <a:solidFill>
                  <a:srgbClr val="FFFFFF"/>
                </a:solidFill>
              </a:rPr>
              <a:t>: number of seconds elapsed</a:t>
            </a:r>
            <a:endParaRPr sz="2400" dirty="0">
              <a:solidFill>
                <a:srgbClr val="FFFFFF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✘"/>
            </a:pPr>
            <a:r>
              <a:rPr lang="en-US" sz="2400" dirty="0">
                <a:solidFill>
                  <a:srgbClr val="FFFF00"/>
                </a:solidFill>
              </a:rPr>
              <a:t>Amount</a:t>
            </a:r>
            <a:r>
              <a:rPr lang="en-US" sz="2400" dirty="0">
                <a:solidFill>
                  <a:srgbClr val="FFFFFF"/>
                </a:solidFill>
              </a:rPr>
              <a:t>: transaction amount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✘"/>
            </a:pPr>
            <a:r>
              <a:rPr lang="en-US" sz="2400" dirty="0">
                <a:solidFill>
                  <a:srgbClr val="FFFF00"/>
                </a:solidFill>
              </a:rPr>
              <a:t>Class</a:t>
            </a:r>
            <a:r>
              <a:rPr lang="en-US" sz="2400" dirty="0"/>
              <a:t>: </a:t>
            </a:r>
          </a:p>
          <a:p>
            <a:pPr lvl="2" indent="-381000">
              <a:lnSpc>
                <a:spcPct val="115000"/>
              </a:lnSpc>
              <a:buSzPts val="2400"/>
              <a:buChar char="✘"/>
            </a:pPr>
            <a:r>
              <a:rPr lang="en-US" sz="2400" dirty="0">
                <a:solidFill>
                  <a:srgbClr val="92D050"/>
                </a:solidFill>
              </a:rPr>
              <a:t>1</a:t>
            </a:r>
            <a:r>
              <a:rPr lang="en-US" sz="2400" dirty="0"/>
              <a:t> : fraudulent transactions</a:t>
            </a:r>
          </a:p>
          <a:p>
            <a:pPr lvl="2" indent="-381000">
              <a:lnSpc>
                <a:spcPct val="115000"/>
              </a:lnSpc>
              <a:buSzPts val="2400"/>
              <a:buChar char="✘"/>
            </a:pPr>
            <a:r>
              <a:rPr lang="en-US" sz="2400" dirty="0">
                <a:solidFill>
                  <a:srgbClr val="92D050"/>
                </a:solidFill>
              </a:rPr>
              <a:t>0</a:t>
            </a:r>
            <a:r>
              <a:rPr lang="en-US" sz="2400" dirty="0"/>
              <a:t> otherwise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✘"/>
            </a:pPr>
            <a:r>
              <a:rPr lang="en-US" sz="2400" dirty="0">
                <a:solidFill>
                  <a:srgbClr val="FFFF00"/>
                </a:solidFill>
              </a:rPr>
              <a:t>V1 – V28</a:t>
            </a:r>
            <a:r>
              <a:rPr lang="en-US" sz="2400" dirty="0"/>
              <a:t>: Result of a PCA Dimensionality reduction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308" name="Google Shape;308;p35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0995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/>
          <p:nvPr/>
        </p:nvSpPr>
        <p:spPr>
          <a:xfrm>
            <a:off x="1083999" y="1536598"/>
            <a:ext cx="7452360" cy="3550140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</a:endParaRPr>
          </a:p>
        </p:txBody>
      </p:sp>
      <p:sp>
        <p:nvSpPr>
          <p:cNvPr id="184" name="Google Shape;184;p24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Maps</a:t>
            </a:r>
            <a:endParaRPr dirty="0"/>
          </a:p>
        </p:txBody>
      </p:sp>
      <p:sp>
        <p:nvSpPr>
          <p:cNvPr id="185" name="Google Shape;185;p24"/>
          <p:cNvSpPr/>
          <p:nvPr/>
        </p:nvSpPr>
        <p:spPr>
          <a:xfrm>
            <a:off x="2316295" y="507627"/>
            <a:ext cx="1241412" cy="798447"/>
          </a:xfrm>
          <a:prstGeom prst="wedgeRectCallout">
            <a:avLst>
              <a:gd name="adj1" fmla="val 120937"/>
              <a:gd name="adj2" fmla="val 185336"/>
            </a:avLst>
          </a:prstGeom>
          <a:solidFill>
            <a:srgbClr val="000000">
              <a:alpha val="326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8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survey locations</a:t>
            </a:r>
            <a:endParaRPr sz="1800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86" name="Google Shape;186;p24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4"/>
          <p:cNvSpPr/>
          <p:nvPr/>
        </p:nvSpPr>
        <p:spPr>
          <a:xfrm>
            <a:off x="4328692" y="500639"/>
            <a:ext cx="414830" cy="366421"/>
          </a:xfrm>
          <a:custGeom>
            <a:avLst/>
            <a:gdLst/>
            <a:ahLst/>
            <a:cxnLst/>
            <a:rect l="l" t="t" r="r" b="b"/>
            <a:pathLst>
              <a:path w="18981" h="16766" extrusionOk="0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DCC151-6521-45A1-A2CD-72EB859382A1}"/>
              </a:ext>
            </a:extLst>
          </p:cNvPr>
          <p:cNvSpPr/>
          <p:nvPr/>
        </p:nvSpPr>
        <p:spPr>
          <a:xfrm>
            <a:off x="-966544" y="4768702"/>
            <a:ext cx="9605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European</a:t>
            </a:r>
          </a:p>
        </p:txBody>
      </p:sp>
      <p:sp>
        <p:nvSpPr>
          <p:cNvPr id="19" name="Google Shape;348;p38">
            <a:extLst>
              <a:ext uri="{FF2B5EF4-FFF2-40B4-BE49-F238E27FC236}">
                <a16:creationId xmlns:a16="http://schemas.microsoft.com/office/drawing/2014/main" id="{85583C53-8BFB-47C5-A7C8-D0BAA32CC73F}"/>
              </a:ext>
            </a:extLst>
          </p:cNvPr>
          <p:cNvSpPr/>
          <p:nvPr/>
        </p:nvSpPr>
        <p:spPr>
          <a:xfrm>
            <a:off x="4305334" y="1899376"/>
            <a:ext cx="327832" cy="456202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3885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Random 10 samples from the dataset</a:t>
            </a:r>
            <a:endParaRPr dirty="0"/>
          </a:p>
        </p:txBody>
      </p:sp>
      <p:sp>
        <p:nvSpPr>
          <p:cNvPr id="176" name="Google Shape;176;p23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3"/>
          <p:cNvSpPr/>
          <p:nvPr/>
        </p:nvSpPr>
        <p:spPr>
          <a:xfrm>
            <a:off x="4337475" y="537593"/>
            <a:ext cx="397258" cy="292507"/>
          </a:xfrm>
          <a:custGeom>
            <a:avLst/>
            <a:gdLst/>
            <a:ahLst/>
            <a:cxnLst/>
            <a:rect l="l" t="t" r="r" b="b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38935DB-1457-446A-B319-FE356C9EC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631" y="1582912"/>
            <a:ext cx="6588203" cy="314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243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ctrTitle" idx="4294967295"/>
          </p:nvPr>
        </p:nvSpPr>
        <p:spPr>
          <a:xfrm>
            <a:off x="2084132" y="2250375"/>
            <a:ext cx="5049725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Exploratory Data Analysis </a:t>
            </a:r>
            <a:endParaRPr sz="4800" dirty="0"/>
          </a:p>
        </p:txBody>
      </p:sp>
      <p:sp>
        <p:nvSpPr>
          <p:cNvPr id="105" name="Google Shape;105;p17"/>
          <p:cNvSpPr txBox="1">
            <a:spLocks noGrp="1"/>
          </p:cNvSpPr>
          <p:nvPr>
            <p:ph type="subTitle" idx="4294967295"/>
          </p:nvPr>
        </p:nvSpPr>
        <p:spPr>
          <a:xfrm>
            <a:off x="2004000" y="3830044"/>
            <a:ext cx="5136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Few initial comparisons between three attributes: Time, Amount, Class</a:t>
            </a:r>
            <a:endParaRPr dirty="0"/>
          </a:p>
        </p:txBody>
      </p:sp>
      <p:grpSp>
        <p:nvGrpSpPr>
          <p:cNvPr id="106" name="Google Shape;106;p17"/>
          <p:cNvGrpSpPr/>
          <p:nvPr/>
        </p:nvGrpSpPr>
        <p:grpSpPr>
          <a:xfrm rot="-7230029">
            <a:off x="6083565" y="1388959"/>
            <a:ext cx="1516808" cy="960909"/>
            <a:chOff x="238125" y="1918825"/>
            <a:chExt cx="1042450" cy="660400"/>
          </a:xfrm>
        </p:grpSpPr>
        <p:sp>
          <p:nvSpPr>
            <p:cNvPr id="107" name="Google Shape;107;p17"/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gdLst/>
              <a:ahLst/>
              <a:cxnLst/>
              <a:rect l="l" t="t" r="r" b="b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gdLst/>
              <a:ahLst/>
              <a:cxnLst/>
              <a:rect l="l" t="t" r="r" b="b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17"/>
          <p:cNvGrpSpPr/>
          <p:nvPr/>
        </p:nvGrpSpPr>
        <p:grpSpPr>
          <a:xfrm rot="4843953" flipH="1">
            <a:off x="2064273" y="1409900"/>
            <a:ext cx="1166676" cy="1032863"/>
            <a:chOff x="1113100" y="2199475"/>
            <a:chExt cx="801900" cy="709925"/>
          </a:xfrm>
        </p:grpSpPr>
        <p:sp>
          <p:nvSpPr>
            <p:cNvPr id="110" name="Google Shape;110;p17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l" t="t" r="r" b="b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7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l" t="t" r="r" b="b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17"/>
          <p:cNvGrpSpPr/>
          <p:nvPr/>
        </p:nvGrpSpPr>
        <p:grpSpPr>
          <a:xfrm rot="2011211">
            <a:off x="2656279" y="473479"/>
            <a:ext cx="1046869" cy="269659"/>
            <a:chOff x="271125" y="812725"/>
            <a:chExt cx="766525" cy="221725"/>
          </a:xfrm>
        </p:grpSpPr>
        <p:sp>
          <p:nvSpPr>
            <p:cNvPr id="113" name="Google Shape;113;p17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7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" name="Google Shape;116;p17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5" name="Google Shape;399;p38">
            <a:extLst>
              <a:ext uri="{FF2B5EF4-FFF2-40B4-BE49-F238E27FC236}">
                <a16:creationId xmlns:a16="http://schemas.microsoft.com/office/drawing/2014/main" id="{175AA64A-F798-4E52-9C74-1B881FE3C466}"/>
              </a:ext>
            </a:extLst>
          </p:cNvPr>
          <p:cNvSpPr/>
          <p:nvPr/>
        </p:nvSpPr>
        <p:spPr>
          <a:xfrm>
            <a:off x="3873326" y="602598"/>
            <a:ext cx="1782942" cy="1523524"/>
          </a:xfrm>
          <a:custGeom>
            <a:avLst/>
            <a:gdLst/>
            <a:ahLst/>
            <a:cxnLst/>
            <a:rect l="l" t="t" r="r" b="b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1144811"/>
      </p:ext>
    </p:extLst>
  </p:cSld>
  <p:clrMapOvr>
    <a:masterClrMapping/>
  </p:clrMapOvr>
</p:sld>
</file>

<file path=ppt/theme/theme1.xml><?xml version="1.0" encoding="utf-8"?>
<a:theme xmlns:a="http://schemas.openxmlformats.org/drawingml/2006/main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377</Words>
  <Application>Microsoft Office PowerPoint</Application>
  <PresentationFormat>On-screen Show (16:9)</PresentationFormat>
  <Paragraphs>111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Walter Turncoat</vt:lpstr>
      <vt:lpstr>Sniglet</vt:lpstr>
      <vt:lpstr>Arial</vt:lpstr>
      <vt:lpstr>Ursula template</vt:lpstr>
      <vt:lpstr>CREDIT CARD FRAUD DETECTION</vt:lpstr>
      <vt:lpstr>GROUP 02</vt:lpstr>
      <vt:lpstr>CONTENTS</vt:lpstr>
      <vt:lpstr>1.  DATASET</vt:lpstr>
      <vt:lpstr>284,807</vt:lpstr>
      <vt:lpstr>KAGGLE DATASET</vt:lpstr>
      <vt:lpstr>Maps</vt:lpstr>
      <vt:lpstr>Random 10 samples from the dataset</vt:lpstr>
      <vt:lpstr>Exploratory Data Analysis </vt:lpstr>
      <vt:lpstr>Time Distribution of Credit Card Data</vt:lpstr>
      <vt:lpstr>Amount Distribution of Credit Card Data</vt:lpstr>
      <vt:lpstr>Class Attribute</vt:lpstr>
      <vt:lpstr>$60,127.97</vt:lpstr>
      <vt:lpstr>Find Highest Correlations</vt:lpstr>
      <vt:lpstr>Find Highest Correlations Of Class Attribute</vt:lpstr>
      <vt:lpstr>2.  CHOSING MODEL AND DATA</vt:lpstr>
      <vt:lpstr>Choose Attributes for Training</vt:lpstr>
      <vt:lpstr>Before Training</vt:lpstr>
      <vt:lpstr>Models for Training</vt:lpstr>
      <vt:lpstr>Accuracy Of 2 Models (validation set)</vt:lpstr>
      <vt:lpstr>Compare results of Different Chosen Dataset </vt:lpstr>
      <vt:lpstr>3.  DEMO AND RESULT</vt:lpstr>
      <vt:lpstr>Compare Accuracy of Two Models (test set)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Huynh Doan Minh Ngoc</dc:creator>
  <cp:lastModifiedBy>Huynh Doan Minh Ngoc</cp:lastModifiedBy>
  <cp:revision>54</cp:revision>
  <dcterms:modified xsi:type="dcterms:W3CDTF">2020-06-22T05:25:52Z</dcterms:modified>
</cp:coreProperties>
</file>