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2"/>
  </p:sldMasterIdLst>
  <p:notesMasterIdLst>
    <p:notesMasterId r:id="rId27"/>
  </p:notesMasterIdLst>
  <p:sldIdLst>
    <p:sldId id="275" r:id="rId3"/>
    <p:sldId id="276" r:id="rId4"/>
    <p:sldId id="277" r:id="rId5"/>
    <p:sldId id="278" r:id="rId6"/>
    <p:sldId id="280" r:id="rId7"/>
    <p:sldId id="279" r:id="rId8"/>
    <p:sldId id="281" r:id="rId9"/>
    <p:sldId id="282" r:id="rId10"/>
    <p:sldId id="283" r:id="rId11"/>
    <p:sldId id="284" r:id="rId12"/>
    <p:sldId id="285" r:id="rId13"/>
    <p:sldId id="286" r:id="rId14"/>
    <p:sldId id="287" r:id="rId15"/>
    <p:sldId id="289" r:id="rId16"/>
    <p:sldId id="290" r:id="rId17"/>
    <p:sldId id="291" r:id="rId18"/>
    <p:sldId id="292" r:id="rId19"/>
    <p:sldId id="293" r:id="rId20"/>
    <p:sldId id="288" r:id="rId21"/>
    <p:sldId id="294" r:id="rId22"/>
    <p:sldId id="295" r:id="rId23"/>
    <p:sldId id="296" r:id="rId24"/>
    <p:sldId id="297" r:id="rId25"/>
    <p:sldId id="298"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Untitled Section" id="{C2BC5EA3-B41A-4E52-94D8-5342021F81C2}">
          <p14:sldIdLst>
            <p14:sldId id="275"/>
            <p14:sldId id="276"/>
            <p14:sldId id="277"/>
            <p14:sldId id="278"/>
            <p14:sldId id="280"/>
            <p14:sldId id="279"/>
            <p14:sldId id="281"/>
            <p14:sldId id="282"/>
            <p14:sldId id="283"/>
            <p14:sldId id="284"/>
            <p14:sldId id="285"/>
            <p14:sldId id="286"/>
            <p14:sldId id="287"/>
            <p14:sldId id="289"/>
            <p14:sldId id="290"/>
            <p14:sldId id="291"/>
            <p14:sldId id="292"/>
            <p14:sldId id="293"/>
            <p14:sldId id="288"/>
            <p14:sldId id="294"/>
            <p14:sldId id="295"/>
            <p14:sldId id="296"/>
            <p14:sldId id="297"/>
            <p14:sldId id="2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025" autoAdjust="0"/>
  </p:normalViewPr>
  <p:slideViewPr>
    <p:cSldViewPr>
      <p:cViewPr>
        <p:scale>
          <a:sx n="75" d="100"/>
          <a:sy n="75" d="100"/>
        </p:scale>
        <p:origin x="126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414DF28-5AA0-4CDA-86AA-8AD3F2CB1541}" type="slidenum">
              <a:rPr lang="en-US"/>
              <a:pPr/>
              <a:t>‹#›</a:t>
            </a:fld>
            <a:endParaRPr lang="en-US"/>
          </a:p>
        </p:txBody>
      </p:sp>
    </p:spTree>
    <p:extLst>
      <p:ext uri="{BB962C8B-B14F-4D97-AF65-F5344CB8AC3E}">
        <p14:creationId xmlns:p14="http://schemas.microsoft.com/office/powerpoint/2010/main" val="882316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anose="020B0604020202020204" pitchFamily="34" charset="0"/>
              <a:ea typeface="ＭＳ Ｐゴシック" panose="020B0600070205080204" pitchFamily="34" charset="-128"/>
            </a:endParaRP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72D9C93B-4BE3-444C-834D-02699B798255}" type="slidenum">
              <a:rPr lang="en-US" sz="1200"/>
              <a:pPr eaLnBrk="1" hangingPunct="1"/>
              <a:t>1</a:t>
            </a:fld>
            <a:endParaRPr lang="en-US" sz="1200"/>
          </a:p>
        </p:txBody>
      </p:sp>
    </p:spTree>
    <p:extLst>
      <p:ext uri="{BB962C8B-B14F-4D97-AF65-F5344CB8AC3E}">
        <p14:creationId xmlns:p14="http://schemas.microsoft.com/office/powerpoint/2010/main" val="71346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anose="020B0604020202020204" pitchFamily="34" charset="0"/>
              <a:ea typeface="ＭＳ Ｐゴシック" panose="020B0600070205080204" pitchFamily="34" charset="-128"/>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9967C35-1032-4BD8-AA4C-74A89C44F14A}" type="slidenum">
              <a:rPr lang="en-US" sz="1200"/>
              <a:pPr eaLnBrk="1" hangingPunct="1"/>
              <a:t>2</a:t>
            </a:fld>
            <a:endParaRPr lang="en-US" sz="1200"/>
          </a:p>
        </p:txBody>
      </p:sp>
    </p:spTree>
    <p:extLst>
      <p:ext uri="{BB962C8B-B14F-4D97-AF65-F5344CB8AC3E}">
        <p14:creationId xmlns:p14="http://schemas.microsoft.com/office/powerpoint/2010/main" val="164726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14DF28-5AA0-4CDA-86AA-8AD3F2CB1541}" type="slidenum">
              <a:rPr lang="en-US" smtClean="0"/>
              <a:pPr/>
              <a:t>7</a:t>
            </a:fld>
            <a:endParaRPr lang="en-US"/>
          </a:p>
        </p:txBody>
      </p:sp>
    </p:spTree>
    <p:extLst>
      <p:ext uri="{BB962C8B-B14F-4D97-AF65-F5344CB8AC3E}">
        <p14:creationId xmlns:p14="http://schemas.microsoft.com/office/powerpoint/2010/main" val="2649486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14DF28-5AA0-4CDA-86AA-8AD3F2CB1541}" type="slidenum">
              <a:rPr lang="en-US" smtClean="0"/>
              <a:pPr/>
              <a:t>20</a:t>
            </a:fld>
            <a:endParaRPr lang="en-US"/>
          </a:p>
        </p:txBody>
      </p:sp>
    </p:spTree>
    <p:extLst>
      <p:ext uri="{BB962C8B-B14F-4D97-AF65-F5344CB8AC3E}">
        <p14:creationId xmlns:p14="http://schemas.microsoft.com/office/powerpoint/2010/main" val="397315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14DF28-5AA0-4CDA-86AA-8AD3F2CB1541}" type="slidenum">
              <a:rPr lang="en-US" smtClean="0"/>
              <a:pPr/>
              <a:t>21</a:t>
            </a:fld>
            <a:endParaRPr lang="en-US"/>
          </a:p>
        </p:txBody>
      </p:sp>
    </p:spTree>
    <p:extLst>
      <p:ext uri="{BB962C8B-B14F-4D97-AF65-F5344CB8AC3E}">
        <p14:creationId xmlns:p14="http://schemas.microsoft.com/office/powerpoint/2010/main" val="3261681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14DF28-5AA0-4CDA-86AA-8AD3F2CB1541}" type="slidenum">
              <a:rPr lang="en-US" smtClean="0"/>
              <a:pPr/>
              <a:t>22</a:t>
            </a:fld>
            <a:endParaRPr lang="en-US"/>
          </a:p>
        </p:txBody>
      </p:sp>
    </p:spTree>
    <p:extLst>
      <p:ext uri="{BB962C8B-B14F-4D97-AF65-F5344CB8AC3E}">
        <p14:creationId xmlns:p14="http://schemas.microsoft.com/office/powerpoint/2010/main" val="220694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fld id="{8631A110-1039-4B75-9C20-63365235F700}" type="slidenum">
              <a:rPr lang="en-US"/>
              <a:pPr/>
              <a:t>‹#›</a:t>
            </a:fld>
            <a:endParaRPr lang="en-US"/>
          </a:p>
        </p:txBody>
      </p:sp>
    </p:spTree>
    <p:extLst>
      <p:ext uri="{BB962C8B-B14F-4D97-AF65-F5344CB8AC3E}">
        <p14:creationId xmlns:p14="http://schemas.microsoft.com/office/powerpoint/2010/main" val="968963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8E4E631D-D6EC-4CFE-8114-7F1590FFE038}" type="slidenum">
              <a:rPr lang="en-US"/>
              <a:pPr/>
              <a:t>‹#›</a:t>
            </a:fld>
            <a:endParaRPr lang="en-US"/>
          </a:p>
        </p:txBody>
      </p:sp>
    </p:spTree>
    <p:extLst>
      <p:ext uri="{BB962C8B-B14F-4D97-AF65-F5344CB8AC3E}">
        <p14:creationId xmlns:p14="http://schemas.microsoft.com/office/powerpoint/2010/main" val="199118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884CC6D4-ED9C-40C0-9662-43821CE322C3}" type="slidenum">
              <a:rPr lang="en-US"/>
              <a:pPr/>
              <a:t>‹#›</a:t>
            </a:fld>
            <a:endParaRPr lang="en-US"/>
          </a:p>
        </p:txBody>
      </p:sp>
    </p:spTree>
    <p:extLst>
      <p:ext uri="{BB962C8B-B14F-4D97-AF65-F5344CB8AC3E}">
        <p14:creationId xmlns:p14="http://schemas.microsoft.com/office/powerpoint/2010/main" val="257963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a:lstStyle>
            <a:lvl1pPr>
              <a:defRPr/>
            </a:lvl1pPr>
          </a:lstStyle>
          <a:p>
            <a:endParaRPr lang="en-US"/>
          </a:p>
        </p:txBody>
      </p:sp>
      <p:sp>
        <p:nvSpPr>
          <p:cNvPr id="5" name="Slide Number Placeholder 8"/>
          <p:cNvSpPr>
            <a:spLocks noGrp="1"/>
          </p:cNvSpPr>
          <p:nvPr>
            <p:ph type="sldNum" sz="quarter" idx="11"/>
          </p:nvPr>
        </p:nvSpPr>
        <p:spPr/>
        <p:txBody>
          <a:bodyPr/>
          <a:lstStyle>
            <a:lvl1pPr>
              <a:defRPr/>
            </a:lvl1pPr>
          </a:lstStyle>
          <a:p>
            <a:fld id="{A9D3558A-3FB4-45D9-B5C0-960CD4B0A5DD}" type="slidenum">
              <a:rPr lang="en-US"/>
              <a:pPr/>
              <a:t>‹#›</a:t>
            </a:fld>
            <a:endParaRPr lang="en-US"/>
          </a:p>
        </p:txBody>
      </p:sp>
      <p:sp>
        <p:nvSpPr>
          <p:cNvPr id="6" name="Footer Placeholder 9"/>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48250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fld id="{C2F5E39B-F2F9-4C21-81BA-9985E1A8E361}" type="slidenum">
              <a:rPr lang="en-US"/>
              <a:pPr/>
              <a:t>‹#›</a:t>
            </a:fld>
            <a:endParaRPr lang="en-US"/>
          </a:p>
        </p:txBody>
      </p:sp>
    </p:spTree>
    <p:extLst>
      <p:ext uri="{BB962C8B-B14F-4D97-AF65-F5344CB8AC3E}">
        <p14:creationId xmlns:p14="http://schemas.microsoft.com/office/powerpoint/2010/main" val="40799662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7544783D-676B-401B-BAC3-FEC6541A61FB}" type="slidenum">
              <a:rPr lang="en-US"/>
              <a:pPr/>
              <a:t>‹#›</a:t>
            </a:fld>
            <a:endParaRPr lang="en-US"/>
          </a:p>
        </p:txBody>
      </p:sp>
    </p:spTree>
    <p:extLst>
      <p:ext uri="{BB962C8B-B14F-4D97-AF65-F5344CB8AC3E}">
        <p14:creationId xmlns:p14="http://schemas.microsoft.com/office/powerpoint/2010/main" val="248998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endParaRPr lang="en-US"/>
          </a:p>
        </p:txBody>
      </p:sp>
      <p:sp>
        <p:nvSpPr>
          <p:cNvPr id="8" name="Footer Placeholder 2"/>
          <p:cNvSpPr>
            <a:spLocks noGrp="1"/>
          </p:cNvSpPr>
          <p:nvPr>
            <p:ph type="ftr" sz="quarter" idx="11"/>
          </p:nvPr>
        </p:nvSpPr>
        <p:spPr/>
        <p:txBody>
          <a:bodyPr/>
          <a:lstStyle>
            <a:lvl1pPr>
              <a:defRPr/>
            </a:lvl1pPr>
          </a:lstStyle>
          <a:p>
            <a:endParaRPr lang="en-US"/>
          </a:p>
        </p:txBody>
      </p:sp>
      <p:sp>
        <p:nvSpPr>
          <p:cNvPr id="9" name="Slide Number Placeholder 22"/>
          <p:cNvSpPr>
            <a:spLocks noGrp="1"/>
          </p:cNvSpPr>
          <p:nvPr>
            <p:ph type="sldNum" sz="quarter" idx="12"/>
          </p:nvPr>
        </p:nvSpPr>
        <p:spPr/>
        <p:txBody>
          <a:bodyPr/>
          <a:lstStyle>
            <a:lvl1pPr>
              <a:defRPr/>
            </a:lvl1pPr>
          </a:lstStyle>
          <a:p>
            <a:fld id="{262234A1-FE83-4F80-9032-25238B08DA8A}" type="slidenum">
              <a:rPr lang="en-US"/>
              <a:pPr/>
              <a:t>‹#›</a:t>
            </a:fld>
            <a:endParaRPr lang="en-US"/>
          </a:p>
        </p:txBody>
      </p:sp>
    </p:spTree>
    <p:extLst>
      <p:ext uri="{BB962C8B-B14F-4D97-AF65-F5344CB8AC3E}">
        <p14:creationId xmlns:p14="http://schemas.microsoft.com/office/powerpoint/2010/main" val="271474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a:lstStyle>
            <a:lvl1pPr>
              <a:defRPr/>
            </a:lvl1pPr>
          </a:lstStyle>
          <a:p>
            <a:endParaRPr lang="en-US"/>
          </a:p>
        </p:txBody>
      </p:sp>
      <p:sp>
        <p:nvSpPr>
          <p:cNvPr id="4" name="Slide Number Placeholder 6"/>
          <p:cNvSpPr>
            <a:spLocks noGrp="1"/>
          </p:cNvSpPr>
          <p:nvPr>
            <p:ph type="sldNum" sz="quarter" idx="11"/>
          </p:nvPr>
        </p:nvSpPr>
        <p:spPr/>
        <p:txBody>
          <a:bodyPr/>
          <a:lstStyle>
            <a:lvl1pPr>
              <a:defRPr/>
            </a:lvl1pPr>
          </a:lstStyle>
          <a:p>
            <a:fld id="{AE6EDAE4-F314-46AD-94D3-4471844C15CF}" type="slidenum">
              <a:rPr lang="en-US"/>
              <a:pPr/>
              <a:t>‹#›</a:t>
            </a:fld>
            <a:endParaRPr lang="en-US"/>
          </a:p>
        </p:txBody>
      </p:sp>
      <p:sp>
        <p:nvSpPr>
          <p:cNvPr id="5" name="Footer Placeholder 7"/>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736234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22"/>
          <p:cNvSpPr>
            <a:spLocks noGrp="1"/>
          </p:cNvSpPr>
          <p:nvPr>
            <p:ph type="sldNum" sz="quarter" idx="12"/>
          </p:nvPr>
        </p:nvSpPr>
        <p:spPr/>
        <p:txBody>
          <a:bodyPr/>
          <a:lstStyle>
            <a:lvl1pPr>
              <a:defRPr/>
            </a:lvl1pPr>
          </a:lstStyle>
          <a:p>
            <a:fld id="{F1730881-248D-47EC-9348-C7F484920CE7}" type="slidenum">
              <a:rPr lang="en-US"/>
              <a:pPr/>
              <a:t>‹#›</a:t>
            </a:fld>
            <a:endParaRPr lang="en-US"/>
          </a:p>
        </p:txBody>
      </p:sp>
    </p:spTree>
    <p:extLst>
      <p:ext uri="{BB962C8B-B14F-4D97-AF65-F5344CB8AC3E}">
        <p14:creationId xmlns:p14="http://schemas.microsoft.com/office/powerpoint/2010/main" val="52638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Arial" charset="0"/>
              <a:ea typeface="Arial" charset="0"/>
              <a:cs typeface="Arial" charset="0"/>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Arial" charset="0"/>
              <a:ea typeface="Arial" charset="0"/>
              <a:cs typeface="Arial" charset="0"/>
            </a:endParaRPr>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Arial" charset="0"/>
              <a:ea typeface="Arial" charset="0"/>
              <a:cs typeface="Arial" charset="0"/>
            </a:endParaRPr>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a:lstStyle>
            <a:lvl1pPr>
              <a:defRPr/>
            </a:lvl1pPr>
          </a:lstStyle>
          <a:p>
            <a:endParaRPr lang="en-US"/>
          </a:p>
        </p:txBody>
      </p:sp>
      <p:sp>
        <p:nvSpPr>
          <p:cNvPr id="13" name="Slide Number Placeholder 21"/>
          <p:cNvSpPr>
            <a:spLocks noGrp="1"/>
          </p:cNvSpPr>
          <p:nvPr>
            <p:ph type="sldNum" sz="quarter" idx="11"/>
          </p:nvPr>
        </p:nvSpPr>
        <p:spPr/>
        <p:txBody>
          <a:bodyPr/>
          <a:lstStyle>
            <a:lvl1pPr>
              <a:defRPr/>
            </a:lvl1pPr>
          </a:lstStyle>
          <a:p>
            <a:fld id="{62D7908B-7403-4D3E-83CF-EAFDDB172899}" type="slidenum">
              <a:rPr lang="en-US"/>
              <a:pPr/>
              <a:t>‹#›</a:t>
            </a:fld>
            <a:endParaRPr lang="en-US"/>
          </a:p>
        </p:txBody>
      </p:sp>
      <p:sp>
        <p:nvSpPr>
          <p:cNvPr id="14" name="Footer Placeholder 22"/>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1641790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Arial" charset="0"/>
              <a:ea typeface="Arial" charset="0"/>
              <a:cs typeface="Arial" charset="0"/>
            </a:endParaRPr>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Arial" charset="0"/>
              <a:ea typeface="Arial" charset="0"/>
              <a:cs typeface="Arial" charset="0"/>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a:lstStyle>
            <a:lvl1pPr>
              <a:defRPr/>
            </a:lvl1pPr>
          </a:lstStyle>
          <a:p>
            <a:endParaRPr lang="en-US"/>
          </a:p>
        </p:txBody>
      </p:sp>
      <p:sp>
        <p:nvSpPr>
          <p:cNvPr id="13" name="Slide Number Placeholder 17"/>
          <p:cNvSpPr>
            <a:spLocks noGrp="1"/>
          </p:cNvSpPr>
          <p:nvPr>
            <p:ph type="sldNum" sz="quarter" idx="11"/>
          </p:nvPr>
        </p:nvSpPr>
        <p:spPr/>
        <p:txBody>
          <a:bodyPr/>
          <a:lstStyle>
            <a:lvl1pPr>
              <a:defRPr/>
            </a:lvl1pPr>
          </a:lstStyle>
          <a:p>
            <a:fld id="{C017E76C-A900-417D-AA00-A31AB5322803}" type="slidenum">
              <a:rPr lang="en-US"/>
              <a:pPr/>
              <a:t>‹#›</a:t>
            </a:fld>
            <a:endParaRPr lang="en-US"/>
          </a:p>
        </p:txBody>
      </p:sp>
      <p:sp>
        <p:nvSpPr>
          <p:cNvPr id="14" name="Footer Placeholder 20"/>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67565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Arial" charset="0"/>
              <a:ea typeface="Arial" charset="0"/>
              <a:cs typeface="Arial"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wrap="square" lIns="91440" tIns="45720" rIns="91440" bIns="45720" numCol="1" anchor="b" anchorCtr="0" compatLnSpc="1">
            <a:prstTxWarp prst="textNoShape">
              <a:avLst/>
            </a:prstTxWarp>
            <a:normAutofit/>
          </a:bodyPr>
          <a:lstStyle/>
          <a:p>
            <a:pPr lvl="0"/>
            <a:r>
              <a:rPr lang="en-US" smtClean="0"/>
              <a:t>Click to edit Master title style</a:t>
            </a:r>
            <a:endParaRPr lang="en-US" smtClean="0"/>
          </a:p>
        </p:txBody>
      </p:sp>
      <p:sp>
        <p:nvSpPr>
          <p:cNvPr id="1028" name="Text Placeholder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tx2"/>
                </a:solidFill>
              </a:defRPr>
            </a:lvl1pPr>
          </a:lstStyle>
          <a:p>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Arial" charset="0"/>
              <a:ea typeface="Arial" charset="0"/>
              <a:cs typeface="Arial" charset="0"/>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sz="1800">
              <a:solidFill>
                <a:srgbClr val="FFFFFF"/>
              </a:solidFill>
              <a:latin typeface="Century Schoolbook" pitchFamily="-65" charset="0"/>
            </a:endParaRPr>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defRPr>
            </a:lvl1pPr>
          </a:lstStyle>
          <a:p>
            <a:fld id="{FAA390EC-ED76-438A-B2C1-9655F2C52EF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58" r:id="rId4"/>
    <p:sldLayoutId id="2147483959" r:id="rId5"/>
    <p:sldLayoutId id="2147483966" r:id="rId6"/>
    <p:sldLayoutId id="2147483960" r:id="rId7"/>
    <p:sldLayoutId id="2147483967" r:id="rId8"/>
    <p:sldLayoutId id="2147483968" r:id="rId9"/>
    <p:sldLayoutId id="2147483961" r:id="rId10"/>
    <p:sldLayoutId id="2147483962" r:id="rId11"/>
  </p:sldLayoutIdLst>
  <p:txStyles>
    <p:titleStyle>
      <a:lvl1pPr algn="l" rtl="0" eaLnBrk="1" fontAlgn="base" hangingPunct="1">
        <a:spcBef>
          <a:spcPct val="0"/>
        </a:spcBef>
        <a:spcAft>
          <a:spcPct val="0"/>
        </a:spcAft>
        <a:defRPr sz="3000" kern="1200" cap="small">
          <a:solidFill>
            <a:schemeClr val="tx2"/>
          </a:solidFill>
          <a:latin typeface="+mj-lt"/>
          <a:ea typeface="ＭＳ Ｐゴシック" charset="-128"/>
          <a:cs typeface="ＭＳ Ｐゴシック" charset="-128"/>
        </a:defRPr>
      </a:lvl1pPr>
      <a:lvl2pPr algn="l" rtl="0" eaLnBrk="1" fontAlgn="base" hangingPunct="1">
        <a:spcBef>
          <a:spcPct val="0"/>
        </a:spcBef>
        <a:spcAft>
          <a:spcPct val="0"/>
        </a:spcAft>
        <a:defRPr sz="3000">
          <a:solidFill>
            <a:schemeClr val="tx2"/>
          </a:solidFill>
          <a:latin typeface="Century Schoolbook" charset="0"/>
          <a:ea typeface="ＭＳ Ｐゴシック" charset="-128"/>
          <a:cs typeface="ＭＳ Ｐゴシック" charset="-128"/>
        </a:defRPr>
      </a:lvl2pPr>
      <a:lvl3pPr algn="l" rtl="0" eaLnBrk="1" fontAlgn="base" hangingPunct="1">
        <a:spcBef>
          <a:spcPct val="0"/>
        </a:spcBef>
        <a:spcAft>
          <a:spcPct val="0"/>
        </a:spcAft>
        <a:defRPr sz="3000">
          <a:solidFill>
            <a:schemeClr val="tx2"/>
          </a:solidFill>
          <a:latin typeface="Century Schoolbook" charset="0"/>
          <a:ea typeface="ＭＳ Ｐゴシック" charset="-128"/>
          <a:cs typeface="ＭＳ Ｐゴシック" charset="-128"/>
        </a:defRPr>
      </a:lvl3pPr>
      <a:lvl4pPr algn="l" rtl="0" eaLnBrk="1" fontAlgn="base" hangingPunct="1">
        <a:spcBef>
          <a:spcPct val="0"/>
        </a:spcBef>
        <a:spcAft>
          <a:spcPct val="0"/>
        </a:spcAft>
        <a:defRPr sz="3000">
          <a:solidFill>
            <a:schemeClr val="tx2"/>
          </a:solidFill>
          <a:latin typeface="Century Schoolbook" charset="0"/>
          <a:ea typeface="ＭＳ Ｐゴシック" charset="-128"/>
          <a:cs typeface="ＭＳ Ｐゴシック" charset="-128"/>
        </a:defRPr>
      </a:lvl4pPr>
      <a:lvl5pPr algn="l" rtl="0" eaLnBrk="1" fontAlgn="base" hangingPunct="1">
        <a:spcBef>
          <a:spcPct val="0"/>
        </a:spcBef>
        <a:spcAft>
          <a:spcPct val="0"/>
        </a:spcAft>
        <a:defRPr sz="3000">
          <a:solidFill>
            <a:schemeClr val="tx2"/>
          </a:solidFill>
          <a:latin typeface="Century Schoolbook" charset="0"/>
          <a:ea typeface="ＭＳ Ｐゴシック" charset="-128"/>
          <a:cs typeface="ＭＳ Ｐゴシック" charset="-128"/>
        </a:defRPr>
      </a:lvl5pPr>
      <a:lvl6pPr marL="457200" algn="l" rtl="0" eaLnBrk="1" fontAlgn="base" hangingPunct="1">
        <a:spcBef>
          <a:spcPct val="0"/>
        </a:spcBef>
        <a:spcAft>
          <a:spcPct val="0"/>
        </a:spcAft>
        <a:defRPr sz="3000">
          <a:solidFill>
            <a:schemeClr val="tx2"/>
          </a:solidFill>
          <a:latin typeface="Century Schoolbook" charset="0"/>
          <a:ea typeface="ＭＳ Ｐゴシック" charset="-128"/>
          <a:cs typeface="ＭＳ Ｐゴシック" charset="-128"/>
        </a:defRPr>
      </a:lvl6pPr>
      <a:lvl7pPr marL="914400" algn="l" rtl="0" eaLnBrk="1" fontAlgn="base" hangingPunct="1">
        <a:spcBef>
          <a:spcPct val="0"/>
        </a:spcBef>
        <a:spcAft>
          <a:spcPct val="0"/>
        </a:spcAft>
        <a:defRPr sz="3000">
          <a:solidFill>
            <a:schemeClr val="tx2"/>
          </a:solidFill>
          <a:latin typeface="Century Schoolbook" charset="0"/>
          <a:ea typeface="ＭＳ Ｐゴシック" charset="-128"/>
          <a:cs typeface="ＭＳ Ｐゴシック" charset="-128"/>
        </a:defRPr>
      </a:lvl7pPr>
      <a:lvl8pPr marL="1371600" algn="l" rtl="0" eaLnBrk="1" fontAlgn="base" hangingPunct="1">
        <a:spcBef>
          <a:spcPct val="0"/>
        </a:spcBef>
        <a:spcAft>
          <a:spcPct val="0"/>
        </a:spcAft>
        <a:defRPr sz="3000">
          <a:solidFill>
            <a:schemeClr val="tx2"/>
          </a:solidFill>
          <a:latin typeface="Century Schoolbook" charset="0"/>
          <a:ea typeface="ＭＳ Ｐゴシック" charset="-128"/>
          <a:cs typeface="ＭＳ Ｐゴシック" charset="-128"/>
        </a:defRPr>
      </a:lvl8pPr>
      <a:lvl9pPr marL="1828800" algn="l" rtl="0" eaLnBrk="1" fontAlgn="base" hangingPunct="1">
        <a:spcBef>
          <a:spcPct val="0"/>
        </a:spcBef>
        <a:spcAft>
          <a:spcPct val="0"/>
        </a:spcAft>
        <a:defRPr sz="3000">
          <a:solidFill>
            <a:schemeClr val="tx2"/>
          </a:solidFill>
          <a:latin typeface="Century Schoolbook" charset="0"/>
          <a:ea typeface="ＭＳ Ｐゴシック" charset="-128"/>
          <a:cs typeface="ＭＳ Ｐゴシック" charset="-128"/>
        </a:defRPr>
      </a:lvl9pPr>
    </p:titleStyle>
    <p:bodyStyle>
      <a:lvl1pPr marL="273050" indent="-273050" algn="l" rtl="0" eaLnBrk="1" fontAlgn="base" hangingPunct="1">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ＭＳ Ｐゴシック" charset="-128"/>
          <a:cs typeface="ＭＳ Ｐゴシック" charset="-128"/>
        </a:defRPr>
      </a:lvl1pPr>
      <a:lvl2pPr marL="639763" indent="-273050" algn="l" rtl="0" eaLnBrk="1" fontAlgn="base" hangingPunct="1">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ＭＳ Ｐゴシック" charset="-128"/>
          <a:cs typeface="+mn-cs"/>
        </a:defRPr>
      </a:lvl2pPr>
      <a:lvl3pPr marL="914400" indent="-182563" algn="l" rtl="0" eaLnBrk="1" fontAlgn="base" hangingPunct="1">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ＭＳ Ｐゴシック" charset="-128"/>
          <a:cs typeface="+mn-cs"/>
        </a:defRPr>
      </a:lvl3pPr>
      <a:lvl4pPr marL="1187450" indent="-182563" algn="l" rtl="0" eaLnBrk="1" fontAlgn="base" hangingPunct="1">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ＭＳ Ｐゴシック" charset="-128"/>
          <a:cs typeface="+mn-cs"/>
        </a:defRPr>
      </a:lvl4pPr>
      <a:lvl5pPr marL="1462088" indent="-182563" algn="l" rtl="0" eaLnBrk="1" fontAlgn="base" hangingPunct="1">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ＭＳ Ｐゴシック" charset="-128"/>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customXml" Target="../../customXml/item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bwMode="auto">
          <a:xfrm>
            <a:off x="2286000" y="3124200"/>
            <a:ext cx="6705600" cy="1893888"/>
          </a:xfrm>
        </p:spPr>
        <p:txBody>
          <a:bodyPr anchor="t">
            <a:normAutofit fontScale="90000"/>
          </a:bodyPr>
          <a:lstStyle/>
          <a:p>
            <a:r>
              <a:rPr lang="en-US" cap="none" smtClean="0">
                <a:latin typeface="Times New Roman" panose="02020603050405020304" pitchFamily="18" charset="0"/>
                <a:ea typeface="ＭＳ Ｐゴシック" panose="020B0600070205080204" pitchFamily="34" charset="-128"/>
              </a:rPr>
              <a:t>Automatic </a:t>
            </a:r>
            <a:r>
              <a:rPr lang="en-US" cap="none">
                <a:latin typeface="Times New Roman" panose="02020603050405020304" pitchFamily="18" charset="0"/>
                <a:ea typeface="ＭＳ Ｐゴシック" panose="020B0600070205080204" pitchFamily="34" charset="-128"/>
              </a:rPr>
              <a:t/>
            </a:r>
            <a:br>
              <a:rPr lang="en-US" cap="none">
                <a:latin typeface="Times New Roman" panose="02020603050405020304" pitchFamily="18" charset="0"/>
                <a:ea typeface="ＭＳ Ｐゴシック" panose="020B0600070205080204" pitchFamily="34" charset="-128"/>
              </a:rPr>
            </a:br>
            <a:r>
              <a:rPr lang="en-US" cap="none">
                <a:latin typeface="Times New Roman" panose="02020603050405020304" pitchFamily="18" charset="0"/>
                <a:ea typeface="ＭＳ Ｐゴシック" panose="020B0600070205080204" pitchFamily="34" charset="-128"/>
              </a:rPr>
              <a:t>Number Plate </a:t>
            </a:r>
            <a:r>
              <a:rPr lang="en-US" cap="none">
                <a:latin typeface="Times New Roman" panose="02020603050405020304" pitchFamily="18" charset="0"/>
                <a:ea typeface="ＭＳ Ｐゴシック" panose="020B0600070205080204" pitchFamily="34" charset="-128"/>
              </a:rPr>
              <a:t>Recognition(ANPR</a:t>
            </a:r>
            <a:r>
              <a:rPr lang="en-US" cap="none" smtClean="0">
                <a:latin typeface="Times New Roman" panose="02020603050405020304" pitchFamily="18" charset="0"/>
                <a:ea typeface="ＭＳ Ｐゴシック" panose="020B0600070205080204" pitchFamily="34" charset="-128"/>
              </a:rPr>
              <a:t>)</a:t>
            </a:r>
            <a:r>
              <a:rPr lang="en-US" b="0" cap="none" smtClean="0">
                <a:latin typeface="Times New Roman" panose="02020603050405020304" pitchFamily="18" charset="0"/>
                <a:ea typeface="ＭＳ Ｐゴシック" panose="020B0600070205080204" pitchFamily="34" charset="-128"/>
              </a:rPr>
              <a:t/>
            </a:r>
            <a:br>
              <a:rPr lang="en-US" b="0" cap="none" smtClean="0">
                <a:latin typeface="Times New Roman" panose="02020603050405020304" pitchFamily="18" charset="0"/>
                <a:ea typeface="ＭＳ Ｐゴシック" panose="020B0600070205080204" pitchFamily="34" charset="-128"/>
              </a:rPr>
            </a:br>
            <a:r>
              <a:rPr lang="en-US" b="0" cap="none">
                <a:latin typeface="Times New Roman" panose="02020603050405020304" pitchFamily="18" charset="0"/>
                <a:ea typeface="ＭＳ Ｐゴシック" panose="020B0600070205080204" pitchFamily="34" charset="-128"/>
              </a:rPr>
              <a:t/>
            </a:r>
            <a:br>
              <a:rPr lang="en-US" b="0" cap="none">
                <a:latin typeface="Times New Roman" panose="02020603050405020304" pitchFamily="18" charset="0"/>
                <a:ea typeface="ＭＳ Ｐゴシック" panose="020B0600070205080204" pitchFamily="34" charset="-128"/>
              </a:rPr>
            </a:br>
            <a:endParaRPr lang="en-US" b="0" cap="none" smtClean="0">
              <a:latin typeface="Times New Roman" panose="02020603050405020304" pitchFamily="18" charset="0"/>
              <a:ea typeface="ＭＳ Ｐゴシック" panose="020B0600070205080204" pitchFamily="34" charset="-128"/>
            </a:endParaRPr>
          </a:p>
        </p:txBody>
      </p:sp>
      <p:sp>
        <p:nvSpPr>
          <p:cNvPr id="14339" name="Content Placeholder 2"/>
          <p:cNvSpPr>
            <a:spLocks noGrp="1"/>
          </p:cNvSpPr>
          <p:nvPr>
            <p:ph type="subTitle" idx="1"/>
          </p:nvPr>
        </p:nvSpPr>
        <p:spPr>
          <a:xfrm>
            <a:off x="2286000" y="5006282"/>
            <a:ext cx="6172200" cy="1371600"/>
          </a:xfrm>
        </p:spPr>
        <p:txBody>
          <a:bodyPr/>
          <a:lstStyle/>
          <a:p>
            <a:pPr eaLnBrk="1" hangingPunct="1">
              <a:lnSpc>
                <a:spcPct val="80000"/>
              </a:lnSpc>
            </a:pPr>
            <a:endParaRPr lang="en-US" sz="1300" b="0" smtClean="0">
              <a:latin typeface="Times New Roman" panose="02020603050405020304" pitchFamily="18" charset="0"/>
              <a:ea typeface="ＭＳ Ｐゴシック" panose="020B0600070205080204" pitchFamily="34" charset="-128"/>
            </a:endParaRPr>
          </a:p>
          <a:p>
            <a:pPr eaLnBrk="1" hangingPunct="1">
              <a:lnSpc>
                <a:spcPct val="80000"/>
              </a:lnSpc>
            </a:pPr>
            <a:r>
              <a:rPr lang="en-US" sz="1300" smtClean="0">
                <a:latin typeface="Times New Roman" panose="02020603050405020304" pitchFamily="18" charset="0"/>
                <a:ea typeface="ＭＳ Ｐゴシック" panose="020B0600070205080204" pitchFamily="34" charset="-128"/>
              </a:rPr>
              <a:t>Thực hiện:</a:t>
            </a:r>
          </a:p>
          <a:p>
            <a:pPr eaLnBrk="1" hangingPunct="1">
              <a:lnSpc>
                <a:spcPct val="80000"/>
              </a:lnSpc>
            </a:pPr>
            <a:r>
              <a:rPr lang="en-US" sz="1300" smtClean="0">
                <a:latin typeface="Times New Roman" panose="02020603050405020304" pitchFamily="18" charset="0"/>
                <a:ea typeface="ＭＳ Ｐゴシック" panose="020B0600070205080204" pitchFamily="34" charset="-128"/>
              </a:rPr>
              <a:t>0812142 	Lê Ngọc Hiếu</a:t>
            </a:r>
          </a:p>
          <a:p>
            <a:pPr>
              <a:lnSpc>
                <a:spcPct val="80000"/>
              </a:lnSpc>
            </a:pPr>
            <a:r>
              <a:rPr lang="en-US" sz="1300">
                <a:latin typeface="Times New Roman" panose="02020603050405020304" pitchFamily="18" charset="0"/>
                <a:ea typeface="ＭＳ Ｐゴシック" panose="020B0600070205080204" pitchFamily="34" charset="-128"/>
              </a:rPr>
              <a:t>1012400	Nguyễn </a:t>
            </a:r>
            <a:r>
              <a:rPr lang="en-US" sz="1300">
                <a:latin typeface="Times New Roman" panose="02020603050405020304" pitchFamily="18" charset="0"/>
                <a:ea typeface="ＭＳ Ｐゴシック" panose="020B0600070205080204" pitchFamily="34" charset="-128"/>
              </a:rPr>
              <a:t>Tấn </a:t>
            </a:r>
            <a:r>
              <a:rPr lang="en-US" sz="1300" smtClean="0">
                <a:latin typeface="Times New Roman" panose="02020603050405020304" pitchFamily="18" charset="0"/>
                <a:ea typeface="ＭＳ Ｐゴシック" panose="020B0600070205080204" pitchFamily="34" charset="-128"/>
              </a:rPr>
              <a:t>Thành</a:t>
            </a:r>
            <a:endParaRPr lang="en-US" sz="1300" smtClean="0">
              <a:latin typeface="Times New Roman" panose="02020603050405020304" pitchFamily="18" charset="0"/>
              <a:ea typeface="ＭＳ Ｐゴシック" panose="020B0600070205080204" pitchFamily="34" charset="-128"/>
            </a:endParaRPr>
          </a:p>
          <a:p>
            <a:pPr eaLnBrk="1" hangingPunct="1">
              <a:lnSpc>
                <a:spcPct val="80000"/>
              </a:lnSpc>
            </a:pPr>
            <a:r>
              <a:rPr lang="en-US" sz="1300" smtClean="0">
                <a:latin typeface="Times New Roman" panose="02020603050405020304" pitchFamily="18" charset="0"/>
                <a:ea typeface="ＭＳ Ｐゴシック" panose="020B0600070205080204" pitchFamily="34" charset="-128"/>
              </a:rPr>
              <a:t>1012546	Đoàn Hoàng Vỹ</a:t>
            </a:r>
          </a:p>
          <a:p>
            <a:pPr eaLnBrk="1" hangingPunct="1">
              <a:lnSpc>
                <a:spcPct val="80000"/>
              </a:lnSpc>
            </a:pPr>
            <a:endParaRPr lang="en-US" sz="1300" smtClean="0">
              <a:latin typeface="Times New Roman" panose="02020603050405020304" pitchFamily="18" charset="0"/>
              <a:ea typeface="ＭＳ Ｐゴシック" panose="020B0600070205080204" pitchFamily="34" charset="-128"/>
            </a:endParaRPr>
          </a:p>
          <a:p>
            <a:pPr>
              <a:lnSpc>
                <a:spcPct val="80000"/>
              </a:lnSpc>
            </a:pPr>
            <a:r>
              <a:rPr lang="en-US" sz="1300">
                <a:latin typeface="Times New Roman" panose="02020603050405020304" pitchFamily="18" charset="0"/>
                <a:ea typeface="ＭＳ Ｐゴシック" panose="020B0600070205080204" pitchFamily="34" charset="-128"/>
              </a:rPr>
              <a:t>GVHD: Phạm Trọng Nghĩa</a:t>
            </a:r>
            <a:endParaRPr lang="en-US" sz="1300" smtClean="0">
              <a:latin typeface="Times New Roman" panose="02020603050405020304" pitchFamily="18" charset="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CHO BÀI TOÁN APNR	</a:t>
            </a:r>
          </a:p>
        </p:txBody>
      </p:sp>
      <p:pic>
        <p:nvPicPr>
          <p:cNvPr id="4" name="Content Placeholder 3"/>
          <p:cNvPicPr>
            <a:picLocks noGrp="1" noChangeAspect="1"/>
          </p:cNvPicPr>
          <p:nvPr>
            <p:ph sz="quarter" idx="1"/>
          </p:nvPr>
        </p:nvPicPr>
        <p:blipFill>
          <a:blip r:embed="rId2"/>
          <a:stretch>
            <a:fillRect/>
          </a:stretch>
        </p:blipFill>
        <p:spPr>
          <a:xfrm>
            <a:off x="1051514" y="1600200"/>
            <a:ext cx="5851422" cy="5257800"/>
          </a:xfrm>
          <a:prstGeom prst="rect">
            <a:avLst/>
          </a:prstGeom>
        </p:spPr>
      </p:pic>
      <p:sp>
        <p:nvSpPr>
          <p:cNvPr id="5" name="TextBox 4"/>
          <p:cNvSpPr txBox="1"/>
          <p:nvPr/>
        </p:nvSpPr>
        <p:spPr>
          <a:xfrm>
            <a:off x="7239000" y="3048000"/>
            <a:ext cx="838200" cy="1477328"/>
          </a:xfrm>
          <a:prstGeom prst="rect">
            <a:avLst/>
          </a:prstGeom>
          <a:noFill/>
        </p:spPr>
        <p:txBody>
          <a:bodyPr wrap="square" rtlCol="0">
            <a:spAutoFit/>
          </a:bodyPr>
          <a:lstStyle/>
          <a:p>
            <a:r>
              <a:rPr lang="en-US" smtClean="0"/>
              <a:t>Sơ đồ thuật toán chi tiết </a:t>
            </a:r>
            <a:endParaRPr lang="en-US"/>
          </a:p>
        </p:txBody>
      </p:sp>
    </p:spTree>
    <p:extLst>
      <p:ext uri="{BB962C8B-B14F-4D97-AF65-F5344CB8AC3E}">
        <p14:creationId xmlns:p14="http://schemas.microsoft.com/office/powerpoint/2010/main" val="2368267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Plate Detection</a:t>
            </a:r>
            <a:endParaRPr lang="en-US"/>
          </a:p>
        </p:txBody>
      </p:sp>
      <p:sp>
        <p:nvSpPr>
          <p:cNvPr id="3" name="Content Placeholder 2"/>
          <p:cNvSpPr>
            <a:spLocks noGrp="1"/>
          </p:cNvSpPr>
          <p:nvPr>
            <p:ph sz="quarter" idx="1"/>
          </p:nvPr>
        </p:nvSpPr>
        <p:spPr/>
        <p:txBody>
          <a:bodyPr/>
          <a:lstStyle/>
          <a:p>
            <a:r>
              <a:rPr lang="en-US" smtClean="0"/>
              <a:t>Plate detection: Dùng để phát hiện vị trí phân đoạn ảnh chứa biển số xe.</a:t>
            </a:r>
          </a:p>
          <a:p>
            <a:r>
              <a:rPr lang="en-US" smtClean="0"/>
              <a:t>Plate detection chia làm 2 bước nhỏ:</a:t>
            </a:r>
          </a:p>
          <a:p>
            <a:pPr lvl="1"/>
            <a:r>
              <a:rPr lang="en-US" smtClean="0"/>
              <a:t>Segmentation: Rút trích những phân đoạn của bức ảnh có khả năng là biển số xe.</a:t>
            </a:r>
          </a:p>
          <a:p>
            <a:pPr lvl="1"/>
            <a:r>
              <a:rPr lang="en-US" smtClean="0"/>
              <a:t>Segment Classification: Xác nhận lại những phân đoạn ảnh đã được đánh dấu là biển số xe có đúng là biển số xe hay không.</a:t>
            </a:r>
            <a:endParaRPr lang="en-US"/>
          </a:p>
        </p:txBody>
      </p:sp>
    </p:spTree>
    <p:extLst>
      <p:ext uri="{BB962C8B-B14F-4D97-AF65-F5344CB8AC3E}">
        <p14:creationId xmlns:p14="http://schemas.microsoft.com/office/powerpoint/2010/main" val="2571897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Plate </a:t>
            </a:r>
            <a:r>
              <a:rPr lang="en-US" smtClean="0"/>
              <a:t>Detection - Segmentation</a:t>
            </a:r>
            <a:endParaRPr lang="en-US"/>
          </a:p>
        </p:txBody>
      </p:sp>
      <p:sp>
        <p:nvSpPr>
          <p:cNvPr id="3" name="Content Placeholder 2"/>
          <p:cNvSpPr>
            <a:spLocks noGrp="1"/>
          </p:cNvSpPr>
          <p:nvPr>
            <p:ph sz="quarter" idx="1"/>
          </p:nvPr>
        </p:nvSpPr>
        <p:spPr/>
        <p:txBody>
          <a:bodyPr/>
          <a:lstStyle/>
          <a:p>
            <a:r>
              <a:rPr lang="en-US" smtClean="0"/>
              <a:t>Segmentation là công đoạn chia bức ảnh thành nhiều thành phần nhỏ hơn để có thể đơn giản hóa trong phân tích và rút trích đặc trưng.</a:t>
            </a:r>
          </a:p>
          <a:p>
            <a:r>
              <a:rPr lang="en-US" smtClean="0"/>
              <a:t>Biên, cạnh là đặc trưng quan trọng cho Segmentation(vì biển số xe chứa cạnh).</a:t>
            </a:r>
          </a:p>
          <a:p>
            <a:r>
              <a:rPr lang="en-US" smtClean="0"/>
              <a:t>Có thể dùng các đặc trưng khác như kích thước biển số, màu sắc để tìm ra phân đoạn ảnh chứa biển số.</a:t>
            </a:r>
          </a:p>
        </p:txBody>
      </p:sp>
    </p:spTree>
    <p:extLst>
      <p:ext uri="{BB962C8B-B14F-4D97-AF65-F5344CB8AC3E}">
        <p14:creationId xmlns:p14="http://schemas.microsoft.com/office/powerpoint/2010/main" val="1871162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Plate </a:t>
            </a:r>
            <a:r>
              <a:rPr lang="en-US" smtClean="0"/>
              <a:t>Detection - Segmentation</a:t>
            </a:r>
            <a:endParaRPr lang="en-US"/>
          </a:p>
        </p:txBody>
      </p:sp>
      <p:sp>
        <p:nvSpPr>
          <p:cNvPr id="3" name="Content Placeholder 2"/>
          <p:cNvSpPr>
            <a:spLocks noGrp="1"/>
          </p:cNvSpPr>
          <p:nvPr>
            <p:ph sz="quarter" idx="1"/>
          </p:nvPr>
        </p:nvSpPr>
        <p:spPr/>
        <p:txBody>
          <a:bodyPr/>
          <a:lstStyle/>
          <a:p>
            <a:r>
              <a:rPr lang="en-US" smtClean="0"/>
              <a:t>Segmentation gồm các bước chính sau:</a:t>
            </a:r>
          </a:p>
          <a:p>
            <a:pPr lvl="1"/>
            <a:r>
              <a:rPr lang="en-US" smtClean="0"/>
              <a:t>Chuyển ảnh thành ảnh độ xám.</a:t>
            </a:r>
          </a:p>
          <a:p>
            <a:pPr lvl="1"/>
            <a:r>
              <a:rPr lang="en-US" smtClean="0"/>
              <a:t>Lọc ảnh để loại trừ nhiễu.</a:t>
            </a:r>
          </a:p>
          <a:p>
            <a:pPr lvl="1"/>
            <a:r>
              <a:rPr lang="en-US" smtClean="0"/>
              <a:t>Dùng bộ lọc Sobel để phát hiện biên cạnh(cụ thể ở đây là cạnh dọc).</a:t>
            </a:r>
          </a:p>
          <a:p>
            <a:pPr lvl="1"/>
            <a:r>
              <a:rPr lang="en-US" smtClean="0"/>
              <a:t>Threshold.</a:t>
            </a:r>
          </a:p>
          <a:p>
            <a:pPr lvl="1"/>
            <a:r>
              <a:rPr lang="en-US"/>
              <a:t>Dùng </a:t>
            </a:r>
            <a:r>
              <a:rPr lang="en-US" smtClean="0"/>
              <a:t>“Close </a:t>
            </a:r>
            <a:r>
              <a:rPr lang="en-US"/>
              <a:t>morphologic </a:t>
            </a:r>
            <a:r>
              <a:rPr lang="en-US" smtClean="0"/>
              <a:t>operation” (thao tác đóng nhị phân) để lấp khoảng trống giữa các cạnh.</a:t>
            </a:r>
          </a:p>
          <a:p>
            <a:pPr lvl="1"/>
            <a:r>
              <a:rPr lang="en-US" smtClean="0"/>
              <a:t>Xác định các vùng liên thông(biển số xe là một vùng liên thông).</a:t>
            </a:r>
          </a:p>
          <a:p>
            <a:pPr lvl="1"/>
            <a:r>
              <a:rPr lang="en-US" smtClean="0"/>
              <a:t>Áp dụng một số tính đặc trưng khác của biển số xe để loại bỏ các vùng không thích hợp.</a:t>
            </a:r>
          </a:p>
          <a:p>
            <a:pPr lvl="1"/>
            <a:endParaRPr lang="en-US"/>
          </a:p>
        </p:txBody>
      </p:sp>
    </p:spTree>
    <p:extLst>
      <p:ext uri="{BB962C8B-B14F-4D97-AF65-F5344CB8AC3E}">
        <p14:creationId xmlns:p14="http://schemas.microsoft.com/office/powerpoint/2010/main" val="1654717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Plate Detection - Segmentation</a:t>
            </a:r>
          </a:p>
        </p:txBody>
      </p:sp>
      <p:pic>
        <p:nvPicPr>
          <p:cNvPr id="4" name="Content Placeholder 3"/>
          <p:cNvPicPr>
            <a:picLocks noGrp="1" noChangeAspect="1"/>
          </p:cNvPicPr>
          <p:nvPr>
            <p:ph sz="quarter" idx="1"/>
            <p:custDataLst>
              <p:custData r:id="rId1"/>
            </p:custDataLst>
          </p:nvPr>
        </p:nvPicPr>
        <p:blipFill>
          <a:blip r:embed="rId3"/>
          <a:stretch>
            <a:fillRect/>
          </a:stretch>
        </p:blipFill>
        <p:spPr>
          <a:xfrm>
            <a:off x="457200" y="1802217"/>
            <a:ext cx="7467600" cy="4469591"/>
          </a:xfrm>
          <a:prstGeom prst="rect">
            <a:avLst/>
          </a:prstGeom>
        </p:spPr>
      </p:pic>
      <p:sp>
        <p:nvSpPr>
          <p:cNvPr id="5" name="TextBox 4"/>
          <p:cNvSpPr txBox="1"/>
          <p:nvPr/>
        </p:nvSpPr>
        <p:spPr>
          <a:xfrm>
            <a:off x="5181600" y="6471721"/>
            <a:ext cx="3124200" cy="369332"/>
          </a:xfrm>
          <a:prstGeom prst="rect">
            <a:avLst/>
          </a:prstGeom>
          <a:noFill/>
        </p:spPr>
        <p:txBody>
          <a:bodyPr wrap="square" rtlCol="0">
            <a:spAutoFit/>
          </a:bodyPr>
          <a:lstStyle/>
          <a:p>
            <a:r>
              <a:rPr lang="en-US" smtClean="0"/>
              <a:t>Chuyển thành ảnh độ xám</a:t>
            </a:r>
            <a:endParaRPr lang="en-US"/>
          </a:p>
        </p:txBody>
      </p:sp>
    </p:spTree>
    <p:extLst>
      <p:ext uri="{BB962C8B-B14F-4D97-AF65-F5344CB8AC3E}">
        <p14:creationId xmlns:p14="http://schemas.microsoft.com/office/powerpoint/2010/main" val="546927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Plate Detection - Segmentation</a:t>
            </a:r>
          </a:p>
        </p:txBody>
      </p:sp>
      <p:pic>
        <p:nvPicPr>
          <p:cNvPr id="4" name="Content Placeholder 3"/>
          <p:cNvPicPr>
            <a:picLocks noGrp="1" noChangeAspect="1"/>
          </p:cNvPicPr>
          <p:nvPr>
            <p:ph sz="quarter" idx="1"/>
          </p:nvPr>
        </p:nvPicPr>
        <p:blipFill>
          <a:blip r:embed="rId2"/>
          <a:stretch>
            <a:fillRect/>
          </a:stretch>
        </p:blipFill>
        <p:spPr>
          <a:xfrm>
            <a:off x="457200" y="1802217"/>
            <a:ext cx="7467600" cy="4469591"/>
          </a:xfrm>
          <a:prstGeom prst="rect">
            <a:avLst/>
          </a:prstGeom>
        </p:spPr>
      </p:pic>
      <p:sp>
        <p:nvSpPr>
          <p:cNvPr id="5" name="TextBox 4"/>
          <p:cNvSpPr txBox="1"/>
          <p:nvPr/>
        </p:nvSpPr>
        <p:spPr>
          <a:xfrm>
            <a:off x="4648200" y="6471721"/>
            <a:ext cx="3657600" cy="369332"/>
          </a:xfrm>
          <a:prstGeom prst="rect">
            <a:avLst/>
          </a:prstGeom>
          <a:noFill/>
        </p:spPr>
        <p:txBody>
          <a:bodyPr wrap="square" rtlCol="0">
            <a:spAutoFit/>
          </a:bodyPr>
          <a:lstStyle/>
          <a:p>
            <a:r>
              <a:rPr lang="en-US" smtClean="0"/>
              <a:t>Lọc sobel để tìm cạnh thẳng đứng</a:t>
            </a:r>
            <a:endParaRPr lang="en-US"/>
          </a:p>
        </p:txBody>
      </p:sp>
    </p:spTree>
    <p:extLst>
      <p:ext uri="{BB962C8B-B14F-4D97-AF65-F5344CB8AC3E}">
        <p14:creationId xmlns:p14="http://schemas.microsoft.com/office/powerpoint/2010/main" val="4180248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Plate Detection - Segmentation</a:t>
            </a:r>
          </a:p>
        </p:txBody>
      </p:sp>
      <p:pic>
        <p:nvPicPr>
          <p:cNvPr id="4" name="Content Placeholder 3"/>
          <p:cNvPicPr>
            <a:picLocks noGrp="1" noChangeAspect="1"/>
          </p:cNvPicPr>
          <p:nvPr>
            <p:ph sz="quarter" idx="1"/>
          </p:nvPr>
        </p:nvPicPr>
        <p:blipFill>
          <a:blip r:embed="rId2"/>
          <a:stretch>
            <a:fillRect/>
          </a:stretch>
        </p:blipFill>
        <p:spPr>
          <a:xfrm>
            <a:off x="457200" y="1802217"/>
            <a:ext cx="7467600" cy="4469591"/>
          </a:xfrm>
          <a:prstGeom prst="rect">
            <a:avLst/>
          </a:prstGeom>
        </p:spPr>
      </p:pic>
      <p:sp>
        <p:nvSpPr>
          <p:cNvPr id="5" name="TextBox 4"/>
          <p:cNvSpPr txBox="1"/>
          <p:nvPr/>
        </p:nvSpPr>
        <p:spPr>
          <a:xfrm>
            <a:off x="5181600" y="6471721"/>
            <a:ext cx="3124200" cy="369332"/>
          </a:xfrm>
          <a:prstGeom prst="rect">
            <a:avLst/>
          </a:prstGeom>
          <a:noFill/>
        </p:spPr>
        <p:txBody>
          <a:bodyPr wrap="square" rtlCol="0">
            <a:spAutoFit/>
          </a:bodyPr>
          <a:lstStyle/>
          <a:p>
            <a:r>
              <a:rPr lang="en-US" smtClean="0"/>
              <a:t>Tách ngưỡng</a:t>
            </a:r>
            <a:endParaRPr lang="en-US"/>
          </a:p>
        </p:txBody>
      </p:sp>
    </p:spTree>
    <p:extLst>
      <p:ext uri="{BB962C8B-B14F-4D97-AF65-F5344CB8AC3E}">
        <p14:creationId xmlns:p14="http://schemas.microsoft.com/office/powerpoint/2010/main" val="3285074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Plate Detection - Segmentation</a:t>
            </a:r>
          </a:p>
        </p:txBody>
      </p:sp>
      <p:pic>
        <p:nvPicPr>
          <p:cNvPr id="5" name="Content Placeholder 4"/>
          <p:cNvPicPr>
            <a:picLocks noGrp="1" noChangeAspect="1"/>
          </p:cNvPicPr>
          <p:nvPr>
            <p:ph sz="quarter" idx="1"/>
          </p:nvPr>
        </p:nvPicPr>
        <p:blipFill>
          <a:blip r:embed="rId2"/>
          <a:stretch>
            <a:fillRect/>
          </a:stretch>
        </p:blipFill>
        <p:spPr>
          <a:xfrm>
            <a:off x="457200" y="1802217"/>
            <a:ext cx="7467600" cy="4469591"/>
          </a:xfrm>
          <a:prstGeom prst="rect">
            <a:avLst/>
          </a:prstGeom>
        </p:spPr>
      </p:pic>
      <p:sp>
        <p:nvSpPr>
          <p:cNvPr id="6" name="TextBox 5"/>
          <p:cNvSpPr txBox="1"/>
          <p:nvPr/>
        </p:nvSpPr>
        <p:spPr>
          <a:xfrm>
            <a:off x="5181600" y="6471721"/>
            <a:ext cx="3124200" cy="369332"/>
          </a:xfrm>
          <a:prstGeom prst="rect">
            <a:avLst/>
          </a:prstGeom>
          <a:noFill/>
        </p:spPr>
        <p:txBody>
          <a:bodyPr wrap="square" rtlCol="0">
            <a:spAutoFit/>
          </a:bodyPr>
          <a:lstStyle/>
          <a:p>
            <a:r>
              <a:rPr lang="en-US" smtClean="0"/>
              <a:t>Lấp khoảng trống</a:t>
            </a:r>
            <a:endParaRPr lang="en-US"/>
          </a:p>
        </p:txBody>
      </p:sp>
    </p:spTree>
    <p:extLst>
      <p:ext uri="{BB962C8B-B14F-4D97-AF65-F5344CB8AC3E}">
        <p14:creationId xmlns:p14="http://schemas.microsoft.com/office/powerpoint/2010/main" val="3453323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Plate Detection - Segmentation</a:t>
            </a:r>
          </a:p>
        </p:txBody>
      </p:sp>
      <p:pic>
        <p:nvPicPr>
          <p:cNvPr id="4" name="Content Placeholder 3"/>
          <p:cNvPicPr>
            <a:picLocks noGrp="1" noChangeAspect="1"/>
          </p:cNvPicPr>
          <p:nvPr>
            <p:ph sz="quarter" idx="1"/>
          </p:nvPr>
        </p:nvPicPr>
        <p:blipFill>
          <a:blip r:embed="rId2"/>
          <a:stretch>
            <a:fillRect/>
          </a:stretch>
        </p:blipFill>
        <p:spPr>
          <a:xfrm>
            <a:off x="457200" y="1802217"/>
            <a:ext cx="7467600" cy="4469591"/>
          </a:xfrm>
          <a:prstGeom prst="rect">
            <a:avLst/>
          </a:prstGeom>
        </p:spPr>
      </p:pic>
      <p:sp>
        <p:nvSpPr>
          <p:cNvPr id="5" name="TextBox 4"/>
          <p:cNvSpPr txBox="1"/>
          <p:nvPr/>
        </p:nvSpPr>
        <p:spPr>
          <a:xfrm>
            <a:off x="4572000" y="6471721"/>
            <a:ext cx="4038600" cy="369332"/>
          </a:xfrm>
          <a:prstGeom prst="rect">
            <a:avLst/>
          </a:prstGeom>
          <a:noFill/>
        </p:spPr>
        <p:txBody>
          <a:bodyPr wrap="square" rtlCol="0">
            <a:spAutoFit/>
          </a:bodyPr>
          <a:lstStyle/>
          <a:p>
            <a:r>
              <a:rPr lang="en-US" smtClean="0"/>
              <a:t>Xác định các thành phần liên thông</a:t>
            </a:r>
            <a:endParaRPr lang="en-US"/>
          </a:p>
        </p:txBody>
      </p:sp>
    </p:spTree>
    <p:extLst>
      <p:ext uri="{BB962C8B-B14F-4D97-AF65-F5344CB8AC3E}">
        <p14:creationId xmlns:p14="http://schemas.microsoft.com/office/powerpoint/2010/main" val="289393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Plate </a:t>
            </a:r>
            <a:r>
              <a:rPr lang="en-US"/>
              <a:t>Detection </a:t>
            </a:r>
            <a:r>
              <a:rPr lang="en-US" smtClean="0"/>
              <a:t>- CLASSIFICATION</a:t>
            </a:r>
            <a:endParaRPr lang="en-US"/>
          </a:p>
        </p:txBody>
      </p:sp>
      <p:sp>
        <p:nvSpPr>
          <p:cNvPr id="3" name="Content Placeholder 2"/>
          <p:cNvSpPr>
            <a:spLocks noGrp="1"/>
          </p:cNvSpPr>
          <p:nvPr>
            <p:ph sz="quarter" idx="1"/>
          </p:nvPr>
        </p:nvSpPr>
        <p:spPr/>
        <p:txBody>
          <a:bodyPr/>
          <a:lstStyle/>
          <a:p>
            <a:r>
              <a:rPr lang="en-US" smtClean="0"/>
              <a:t>Classification: Sau khi thực hiện Segment sẽ thu được những phân vùng ảnh có khả năng chứa biển số xe. Bước này sẽ được dùng để phân loại những phân vùng đó để xác định phân vùng nào là biển số xe, phân vùng nào không phải biển số xe.</a:t>
            </a:r>
          </a:p>
          <a:p>
            <a:r>
              <a:rPr lang="en-US" smtClean="0"/>
              <a:t>Giải pháp để thực hiện: SVM.</a:t>
            </a:r>
          </a:p>
          <a:p>
            <a:pPr marL="0" indent="0">
              <a:buNone/>
            </a:pPr>
            <a:endParaRPr lang="en-US"/>
          </a:p>
        </p:txBody>
      </p:sp>
      <p:pic>
        <p:nvPicPr>
          <p:cNvPr id="4" name="Picture 3"/>
          <p:cNvPicPr>
            <a:picLocks noChangeAspect="1"/>
          </p:cNvPicPr>
          <p:nvPr/>
        </p:nvPicPr>
        <p:blipFill>
          <a:blip r:embed="rId2"/>
          <a:stretch>
            <a:fillRect/>
          </a:stretch>
        </p:blipFill>
        <p:spPr>
          <a:xfrm>
            <a:off x="444500" y="2819400"/>
            <a:ext cx="8161618" cy="3286125"/>
          </a:xfrm>
          <a:prstGeom prst="rect">
            <a:avLst/>
          </a:prstGeom>
        </p:spPr>
      </p:pic>
    </p:spTree>
    <p:extLst>
      <p:ext uri="{BB962C8B-B14F-4D97-AF65-F5344CB8AC3E}">
        <p14:creationId xmlns:p14="http://schemas.microsoft.com/office/powerpoint/2010/main" val="218738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GB" cap="none" smtClean="0">
                <a:ea typeface="ＭＳ Ｐゴシック" panose="020B0600070205080204" pitchFamily="34" charset="-128"/>
              </a:rPr>
              <a:t>Nội dung</a:t>
            </a:r>
            <a:endParaRPr lang="en-GB" cap="none" smtClean="0">
              <a:ea typeface="ＭＳ Ｐゴシック" panose="020B0600070205080204" pitchFamily="34" charset="-128"/>
            </a:endParaRPr>
          </a:p>
        </p:txBody>
      </p:sp>
      <p:sp>
        <p:nvSpPr>
          <p:cNvPr id="16387" name="Content Placeholder 2"/>
          <p:cNvSpPr>
            <a:spLocks noGrp="1"/>
          </p:cNvSpPr>
          <p:nvPr>
            <p:ph sz="quarter" idx="1"/>
          </p:nvPr>
        </p:nvSpPr>
        <p:spPr>
          <a:xfrm>
            <a:off x="457200" y="1600200"/>
            <a:ext cx="7467600" cy="4873625"/>
          </a:xfrm>
        </p:spPr>
        <p:txBody>
          <a:bodyPr/>
          <a:lstStyle/>
          <a:p>
            <a:pPr eaLnBrk="1" hangingPunct="1">
              <a:lnSpc>
                <a:spcPct val="80000"/>
              </a:lnSpc>
              <a:buFont typeface="Wingdings" panose="05000000000000000000" pitchFamily="2" charset="2"/>
              <a:buChar char="§"/>
            </a:pPr>
            <a:endParaRPr lang="en-GB" sz="2300" smtClean="0">
              <a:ea typeface="ＭＳ Ｐゴシック" panose="020B0600070205080204" pitchFamily="34" charset="-128"/>
            </a:endParaRPr>
          </a:p>
          <a:p>
            <a:pPr eaLnBrk="1" hangingPunct="1"/>
            <a:endParaRPr lang="en-GB" smtClean="0">
              <a:ea typeface="ＭＳ Ｐゴシック" panose="020B0600070205080204" pitchFamily="34" charset="-128"/>
            </a:endParaRPr>
          </a:p>
        </p:txBody>
      </p:sp>
      <p:sp>
        <p:nvSpPr>
          <p:cNvPr id="16388" name="Rectangle 2"/>
          <p:cNvSpPr txBox="1">
            <a:spLocks noChangeArrowheads="1"/>
          </p:cNvSpPr>
          <p:nvPr/>
        </p:nvSpPr>
        <p:spPr bwMode="auto">
          <a:xfrm>
            <a:off x="1320800" y="1392237"/>
            <a:ext cx="7137400" cy="508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GB" sz="4400">
              <a:solidFill>
                <a:schemeClr val="tx2"/>
              </a:solidFill>
              <a:latin typeface="Tw Cen MT" pitchFamily="-65" charset="-18"/>
            </a:endParaRPr>
          </a:p>
        </p:txBody>
      </p:sp>
      <p:grpSp>
        <p:nvGrpSpPr>
          <p:cNvPr id="5" name="Group 3"/>
          <p:cNvGrpSpPr>
            <a:grpSpLocks/>
          </p:cNvGrpSpPr>
          <p:nvPr/>
        </p:nvGrpSpPr>
        <p:grpSpPr bwMode="auto">
          <a:xfrm>
            <a:off x="1828800" y="2024063"/>
            <a:ext cx="762000" cy="665162"/>
            <a:chOff x="1110" y="2656"/>
            <a:chExt cx="1549" cy="1351"/>
          </a:xfrm>
        </p:grpSpPr>
        <p:sp>
          <p:nvSpPr>
            <p:cNvPr id="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en-US"/>
            </a:p>
          </p:txBody>
        </p:sp>
      </p:grpSp>
      <p:grpSp>
        <p:nvGrpSpPr>
          <p:cNvPr id="9" name="Group 7"/>
          <p:cNvGrpSpPr>
            <a:grpSpLocks/>
          </p:cNvGrpSpPr>
          <p:nvPr/>
        </p:nvGrpSpPr>
        <p:grpSpPr bwMode="auto">
          <a:xfrm>
            <a:off x="1828800" y="2938463"/>
            <a:ext cx="762000" cy="665162"/>
            <a:chOff x="3174" y="2656"/>
            <a:chExt cx="1549" cy="1351"/>
          </a:xfrm>
        </p:grpSpPr>
        <p:sp>
          <p:nvSpPr>
            <p:cNvPr id="1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1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1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en-US"/>
            </a:p>
          </p:txBody>
        </p:sp>
      </p:grpSp>
      <p:sp>
        <p:nvSpPr>
          <p:cNvPr id="1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14" name="Text Box 12"/>
          <p:cNvSpPr txBox="1">
            <a:spLocks noChangeArrowheads="1"/>
          </p:cNvSpPr>
          <p:nvPr/>
        </p:nvSpPr>
        <p:spPr bwMode="auto">
          <a:xfrm>
            <a:off x="2616871" y="2080479"/>
            <a:ext cx="4621458" cy="830997"/>
          </a:xfrm>
          <a:prstGeom prst="rect">
            <a:avLst/>
          </a:prstGeom>
          <a:noFill/>
          <a:ln w="9525" algn="ctr">
            <a:noFill/>
            <a:miter lim="800000"/>
            <a:headEnd/>
            <a:tailEnd/>
          </a:ln>
          <a:effectLst/>
        </p:spPr>
        <p:txBody>
          <a:bodyPr wrap="none">
            <a:spAutoFit/>
          </a:bodyPr>
          <a:lstStyle/>
          <a:p>
            <a:pPr eaLnBrk="0" hangingPunct="0"/>
            <a:r>
              <a:rPr lang="en-US" sz="2400" b="0" dirty="0" err="1" smtClean="0">
                <a:solidFill>
                  <a:schemeClr val="tx2"/>
                </a:solidFill>
                <a:latin typeface="Times New Roman" pitchFamily="18" charset="0"/>
                <a:cs typeface="Times New Roman" pitchFamily="18" charset="0"/>
              </a:rPr>
              <a:t>Giới</a:t>
            </a:r>
            <a:r>
              <a:rPr lang="en-US" sz="2400" b="0" dirty="0" smtClean="0">
                <a:solidFill>
                  <a:schemeClr val="tx2"/>
                </a:solidFill>
                <a:latin typeface="Times New Roman" pitchFamily="18" charset="0"/>
                <a:cs typeface="Times New Roman" pitchFamily="18" charset="0"/>
              </a:rPr>
              <a:t> </a:t>
            </a:r>
            <a:r>
              <a:rPr lang="en-US" sz="2400" b="0" err="1" smtClean="0">
                <a:solidFill>
                  <a:schemeClr val="tx2"/>
                </a:solidFill>
                <a:latin typeface="Times New Roman" pitchFamily="18" charset="0"/>
                <a:cs typeface="Times New Roman" pitchFamily="18" charset="0"/>
              </a:rPr>
              <a:t>thiệu</a:t>
            </a:r>
            <a:r>
              <a:rPr lang="en-US" sz="2400" b="0" smtClean="0">
                <a:solidFill>
                  <a:schemeClr val="tx2"/>
                </a:solidFill>
                <a:latin typeface="Times New Roman" pitchFamily="18" charset="0"/>
                <a:cs typeface="Times New Roman" pitchFamily="18" charset="0"/>
              </a:rPr>
              <a:t> </a:t>
            </a:r>
            <a:r>
              <a:rPr lang="en-US" sz="2400">
                <a:solidFill>
                  <a:schemeClr val="tx2"/>
                </a:solidFill>
                <a:latin typeface="Times New Roman" pitchFamily="18" charset="0"/>
                <a:cs typeface="Times New Roman" pitchFamily="18" charset="0"/>
              </a:rPr>
              <a:t>ANPR &amp; Bài toán ANPR</a:t>
            </a:r>
          </a:p>
          <a:p>
            <a:pPr eaLnBrk="0" hangingPunct="0"/>
            <a:endParaRPr lang="en-US" sz="2400" b="0" dirty="0">
              <a:solidFill>
                <a:schemeClr val="tx2"/>
              </a:solidFill>
              <a:latin typeface="Times New Roman" pitchFamily="18" charset="0"/>
              <a:cs typeface="Times New Roman" pitchFamily="18" charset="0"/>
            </a:endParaRPr>
          </a:p>
        </p:txBody>
      </p:sp>
      <p:sp>
        <p:nvSpPr>
          <p:cNvPr id="15"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1</a:t>
            </a:r>
          </a:p>
        </p:txBody>
      </p:sp>
      <p:sp>
        <p:nvSpPr>
          <p:cNvPr id="1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18"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2</a:t>
            </a:r>
          </a:p>
        </p:txBody>
      </p:sp>
      <p:grpSp>
        <p:nvGrpSpPr>
          <p:cNvPr id="19" name="Group 17"/>
          <p:cNvGrpSpPr>
            <a:grpSpLocks/>
          </p:cNvGrpSpPr>
          <p:nvPr/>
        </p:nvGrpSpPr>
        <p:grpSpPr bwMode="auto">
          <a:xfrm>
            <a:off x="1828800" y="3830638"/>
            <a:ext cx="762000" cy="66516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en-US"/>
            </a:p>
          </p:txBody>
        </p:sp>
      </p:grpSp>
      <p:grpSp>
        <p:nvGrpSpPr>
          <p:cNvPr id="23" name="Group 21"/>
          <p:cNvGrpSpPr>
            <a:grpSpLocks/>
          </p:cNvGrpSpPr>
          <p:nvPr/>
        </p:nvGrpSpPr>
        <p:grpSpPr bwMode="auto">
          <a:xfrm>
            <a:off x="1828800" y="4745038"/>
            <a:ext cx="762000" cy="665162"/>
            <a:chOff x="3174" y="2656"/>
            <a:chExt cx="1549" cy="1351"/>
          </a:xfrm>
        </p:grpSpPr>
        <p:sp>
          <p:nvSpPr>
            <p:cNvPr id="2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2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2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en-US"/>
            </a:p>
          </p:txBody>
        </p:sp>
      </p:grpSp>
      <p:sp>
        <p:nvSpPr>
          <p:cNvPr id="2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29"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3</a:t>
            </a:r>
          </a:p>
        </p:txBody>
      </p:sp>
      <p:sp>
        <p:nvSpPr>
          <p:cNvPr id="3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31" name="Text Box 29"/>
          <p:cNvSpPr txBox="1">
            <a:spLocks noChangeArrowheads="1"/>
          </p:cNvSpPr>
          <p:nvPr/>
        </p:nvSpPr>
        <p:spPr bwMode="auto">
          <a:xfrm>
            <a:off x="2628900" y="3971579"/>
            <a:ext cx="2146742" cy="461665"/>
          </a:xfrm>
          <a:prstGeom prst="rect">
            <a:avLst/>
          </a:prstGeom>
          <a:noFill/>
          <a:ln w="9525" algn="ctr">
            <a:noFill/>
            <a:miter lim="800000"/>
            <a:headEnd/>
            <a:tailEnd/>
          </a:ln>
          <a:effectLst/>
        </p:spPr>
        <p:txBody>
          <a:bodyPr wrap="none">
            <a:spAutoFit/>
          </a:bodyPr>
          <a:lstStyle/>
          <a:p>
            <a:pPr eaLnBrk="0" hangingPunct="0"/>
            <a:r>
              <a:rPr lang="en-US" sz="2400" b="0" smtClean="0">
                <a:solidFill>
                  <a:schemeClr val="tx2"/>
                </a:solidFill>
                <a:latin typeface="Times New Roman" pitchFamily="18" charset="0"/>
                <a:cs typeface="Times New Roman" pitchFamily="18" charset="0"/>
              </a:rPr>
              <a:t>Plate </a:t>
            </a:r>
            <a:r>
              <a:rPr lang="en-US" sz="2400" b="0" smtClean="0">
                <a:solidFill>
                  <a:schemeClr val="tx2"/>
                </a:solidFill>
                <a:latin typeface="Times New Roman" pitchFamily="18" charset="0"/>
                <a:cs typeface="Times New Roman" pitchFamily="18" charset="0"/>
              </a:rPr>
              <a:t>Detection</a:t>
            </a:r>
            <a:endParaRPr lang="en-US" sz="2400" b="0" dirty="0">
              <a:solidFill>
                <a:schemeClr val="tx2"/>
              </a:solidFill>
              <a:latin typeface="Times New Roman" pitchFamily="18" charset="0"/>
              <a:cs typeface="Times New Roman" pitchFamily="18" charset="0"/>
            </a:endParaRPr>
          </a:p>
        </p:txBody>
      </p:sp>
      <p:sp>
        <p:nvSpPr>
          <p:cNvPr id="32"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4</a:t>
            </a:r>
          </a:p>
        </p:txBody>
      </p:sp>
      <p:sp>
        <p:nvSpPr>
          <p:cNvPr id="34" name="Line 28"/>
          <p:cNvSpPr>
            <a:spLocks noChangeShapeType="1"/>
          </p:cNvSpPr>
          <p:nvPr/>
        </p:nvSpPr>
        <p:spPr bwMode="auto">
          <a:xfrm>
            <a:off x="2379663" y="6377357"/>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grpSp>
        <p:nvGrpSpPr>
          <p:cNvPr id="35" name="Group 21"/>
          <p:cNvGrpSpPr>
            <a:grpSpLocks/>
          </p:cNvGrpSpPr>
          <p:nvPr/>
        </p:nvGrpSpPr>
        <p:grpSpPr bwMode="auto">
          <a:xfrm>
            <a:off x="1779943" y="5675895"/>
            <a:ext cx="762000" cy="665162"/>
            <a:chOff x="3174" y="2656"/>
            <a:chExt cx="1549" cy="1351"/>
          </a:xfrm>
        </p:grpSpPr>
        <p:sp>
          <p:nvSpPr>
            <p:cNvPr id="36"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37"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38"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en-US"/>
            </a:p>
          </p:txBody>
        </p:sp>
      </p:grpSp>
      <p:sp>
        <p:nvSpPr>
          <p:cNvPr id="40" name="Text Box 30"/>
          <p:cNvSpPr txBox="1">
            <a:spLocks noChangeArrowheads="1"/>
          </p:cNvSpPr>
          <p:nvPr/>
        </p:nvSpPr>
        <p:spPr bwMode="gray">
          <a:xfrm>
            <a:off x="2024562" y="5795018"/>
            <a:ext cx="356188" cy="461665"/>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5</a:t>
            </a:r>
            <a:endParaRPr lang="en-US" sz="2400">
              <a:solidFill>
                <a:schemeClr val="bg1"/>
              </a:solidFill>
            </a:endParaRPr>
          </a:p>
        </p:txBody>
      </p:sp>
      <p:sp>
        <p:nvSpPr>
          <p:cNvPr id="41" name="Text Box 26"/>
          <p:cNvSpPr txBox="1">
            <a:spLocks noChangeArrowheads="1"/>
          </p:cNvSpPr>
          <p:nvPr/>
        </p:nvSpPr>
        <p:spPr bwMode="auto">
          <a:xfrm>
            <a:off x="2628900" y="3042161"/>
            <a:ext cx="3899465" cy="461665"/>
          </a:xfrm>
          <a:prstGeom prst="rect">
            <a:avLst/>
          </a:prstGeom>
          <a:noFill/>
          <a:ln w="9525" algn="ctr">
            <a:noFill/>
            <a:miter lim="800000"/>
            <a:headEnd/>
            <a:tailEnd/>
          </a:ln>
          <a:effectLst/>
        </p:spPr>
        <p:txBody>
          <a:bodyPr wrap="none">
            <a:spAutoFit/>
          </a:bodyPr>
          <a:lstStyle/>
          <a:p>
            <a:pPr eaLnBrk="0" hangingPunct="0"/>
            <a:r>
              <a:rPr lang="en-US" sz="2400" b="0" smtClean="0">
                <a:solidFill>
                  <a:schemeClr val="tx2"/>
                </a:solidFill>
                <a:latin typeface="Times New Roman" pitchFamily="18" charset="0"/>
                <a:cs typeface="Times New Roman" pitchFamily="18" charset="0"/>
              </a:rPr>
              <a:t>Thuật giải cho bài toán APNR</a:t>
            </a:r>
            <a:endParaRPr lang="en-US" sz="2400" b="0" dirty="0">
              <a:solidFill>
                <a:schemeClr val="tx2"/>
              </a:solidFill>
              <a:latin typeface="Times New Roman" pitchFamily="18" charset="0"/>
              <a:cs typeface="Times New Roman" pitchFamily="18" charset="0"/>
            </a:endParaRPr>
          </a:p>
        </p:txBody>
      </p:sp>
      <p:sp>
        <p:nvSpPr>
          <p:cNvPr id="42" name="Text Box 29"/>
          <p:cNvSpPr txBox="1">
            <a:spLocks noChangeArrowheads="1"/>
          </p:cNvSpPr>
          <p:nvPr/>
        </p:nvSpPr>
        <p:spPr bwMode="auto">
          <a:xfrm>
            <a:off x="2628900" y="4837370"/>
            <a:ext cx="2377574" cy="461665"/>
          </a:xfrm>
          <a:prstGeom prst="rect">
            <a:avLst/>
          </a:prstGeom>
          <a:noFill/>
          <a:ln w="9525" algn="ctr">
            <a:noFill/>
            <a:miter lim="800000"/>
            <a:headEnd/>
            <a:tailEnd/>
          </a:ln>
          <a:effectLst/>
        </p:spPr>
        <p:txBody>
          <a:bodyPr wrap="none">
            <a:spAutoFit/>
          </a:bodyPr>
          <a:lstStyle/>
          <a:p>
            <a:pPr eaLnBrk="0" hangingPunct="0"/>
            <a:r>
              <a:rPr lang="en-US" sz="2400" b="0" smtClean="0">
                <a:solidFill>
                  <a:schemeClr val="tx2"/>
                </a:solidFill>
                <a:latin typeface="Times New Roman" pitchFamily="18" charset="0"/>
                <a:cs typeface="Times New Roman" pitchFamily="18" charset="0"/>
              </a:rPr>
              <a:t>Plate </a:t>
            </a:r>
            <a:r>
              <a:rPr lang="en-US" sz="2400" b="0" smtClean="0">
                <a:solidFill>
                  <a:schemeClr val="tx2"/>
                </a:solidFill>
                <a:latin typeface="Times New Roman" pitchFamily="18" charset="0"/>
                <a:cs typeface="Times New Roman" pitchFamily="18" charset="0"/>
              </a:rPr>
              <a:t>Recognition</a:t>
            </a:r>
            <a:endParaRPr lang="en-US" sz="2400" b="0" dirty="0">
              <a:solidFill>
                <a:schemeClr val="tx2"/>
              </a:solidFill>
              <a:latin typeface="Times New Roman" pitchFamily="18" charset="0"/>
              <a:cs typeface="Times New Roman" pitchFamily="18" charset="0"/>
            </a:endParaRPr>
          </a:p>
        </p:txBody>
      </p:sp>
      <p:sp>
        <p:nvSpPr>
          <p:cNvPr id="43" name="Text Box 29"/>
          <p:cNvSpPr txBox="1">
            <a:spLocks noChangeArrowheads="1"/>
          </p:cNvSpPr>
          <p:nvPr/>
        </p:nvSpPr>
        <p:spPr bwMode="auto">
          <a:xfrm>
            <a:off x="2628900" y="5813177"/>
            <a:ext cx="936475" cy="461665"/>
          </a:xfrm>
          <a:prstGeom prst="rect">
            <a:avLst/>
          </a:prstGeom>
          <a:noFill/>
          <a:ln w="9525" algn="ctr">
            <a:noFill/>
            <a:miter lim="800000"/>
            <a:headEnd/>
            <a:tailEnd/>
          </a:ln>
          <a:effectLst/>
        </p:spPr>
        <p:txBody>
          <a:bodyPr wrap="none">
            <a:spAutoFit/>
          </a:bodyPr>
          <a:lstStyle/>
          <a:p>
            <a:pPr eaLnBrk="0" hangingPunct="0"/>
            <a:r>
              <a:rPr lang="en-US" sz="2400" b="0" smtClean="0">
                <a:solidFill>
                  <a:schemeClr val="tx2"/>
                </a:solidFill>
                <a:latin typeface="Times New Roman" pitchFamily="18" charset="0"/>
                <a:cs typeface="Times New Roman" pitchFamily="18" charset="0"/>
              </a:rPr>
              <a:t>Demo</a:t>
            </a:r>
            <a:endParaRPr lang="en-US" sz="2400" b="0"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PlaTE RECOGNITION</a:t>
            </a:r>
            <a:endParaRPr lang="en-US"/>
          </a:p>
        </p:txBody>
      </p:sp>
      <p:sp>
        <p:nvSpPr>
          <p:cNvPr id="3" name="Content Placeholder 2"/>
          <p:cNvSpPr>
            <a:spLocks noGrp="1"/>
          </p:cNvSpPr>
          <p:nvPr>
            <p:ph sz="quarter" idx="1"/>
          </p:nvPr>
        </p:nvSpPr>
        <p:spPr/>
        <p:txBody>
          <a:bodyPr/>
          <a:lstStyle/>
          <a:p>
            <a:r>
              <a:rPr lang="en-US" smtClean="0"/>
              <a:t>Plate recognition: Sau khi xác định đúng vị trí biển số xe, bước này dùng để xác định nội dung của biển số xe(đọc biển số xe).</a:t>
            </a:r>
          </a:p>
          <a:p>
            <a:r>
              <a:rPr lang="en-US" smtClean="0"/>
              <a:t>Plate recognition gồm các bước sau:</a:t>
            </a:r>
          </a:p>
          <a:p>
            <a:pPr lvl="1"/>
            <a:r>
              <a:rPr lang="en-US" smtClean="0"/>
              <a:t>OCR Segmentation: Rút trích từng kí tự của biển số.</a:t>
            </a:r>
          </a:p>
          <a:p>
            <a:pPr lvl="1"/>
            <a:r>
              <a:rPr lang="en-US" smtClean="0"/>
              <a:t>Feature Extraction: Sau khi có phân vùng ảnh chứa một kí tự, bước này dùng để rút trích đặt trưng của phân vùng ảnh đó. Đặc trưng này dùng để tạo tập huấn luyện cho mạng nơron và phân loại.</a:t>
            </a:r>
          </a:p>
          <a:p>
            <a:pPr lvl="1"/>
            <a:r>
              <a:rPr lang="en-US" smtClean="0"/>
              <a:t>OCR Classification: Dùng mạng nơron để nhận dạng kí tự trong phân vùng ảnh.</a:t>
            </a:r>
          </a:p>
          <a:p>
            <a:pPr lvl="1"/>
            <a:endParaRPr lang="en-US" smtClean="0"/>
          </a:p>
          <a:p>
            <a:pPr lvl="1"/>
            <a:endParaRPr lang="en-US"/>
          </a:p>
        </p:txBody>
      </p:sp>
    </p:spTree>
    <p:extLst>
      <p:ext uri="{BB962C8B-B14F-4D97-AF65-F5344CB8AC3E}">
        <p14:creationId xmlns:p14="http://schemas.microsoft.com/office/powerpoint/2010/main" val="942804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PlaTE RECOGNITION</a:t>
            </a:r>
            <a:endParaRPr lang="en-US"/>
          </a:p>
        </p:txBody>
      </p:sp>
      <p:sp>
        <p:nvSpPr>
          <p:cNvPr id="3" name="Content Placeholder 2"/>
          <p:cNvSpPr>
            <a:spLocks noGrp="1"/>
          </p:cNvSpPr>
          <p:nvPr>
            <p:ph sz="quarter" idx="1"/>
          </p:nvPr>
        </p:nvSpPr>
        <p:spPr/>
        <p:txBody>
          <a:bodyPr/>
          <a:lstStyle/>
          <a:p>
            <a:pPr lvl="1"/>
            <a:r>
              <a:rPr lang="en-US" smtClean="0"/>
              <a:t>OCR Segmentation – rút trích kí tự: Dựa vào tính chất mỗi kí tự trên biển số xe chính là một phân vùng liên thông ta có thể tìm contour. Dựa vào contour có thể rút trích ra từng kí tự của biển số xe.</a:t>
            </a:r>
          </a:p>
          <a:p>
            <a:pPr lvl="1"/>
            <a:endParaRPr lang="en-US" smtClean="0"/>
          </a:p>
          <a:p>
            <a:pPr lvl="1"/>
            <a:endParaRPr lang="en-US" smtClean="0"/>
          </a:p>
          <a:p>
            <a:pPr lvl="1"/>
            <a:endParaRPr lang="en-US"/>
          </a:p>
        </p:txBody>
      </p:sp>
      <p:pic>
        <p:nvPicPr>
          <p:cNvPr id="4" name="Picture 3"/>
          <p:cNvPicPr>
            <a:picLocks noChangeAspect="1"/>
          </p:cNvPicPr>
          <p:nvPr/>
        </p:nvPicPr>
        <p:blipFill>
          <a:blip r:embed="rId3"/>
          <a:stretch>
            <a:fillRect/>
          </a:stretch>
        </p:blipFill>
        <p:spPr>
          <a:xfrm>
            <a:off x="838200" y="2978277"/>
            <a:ext cx="2914650" cy="3495675"/>
          </a:xfrm>
          <a:prstGeom prst="rect">
            <a:avLst/>
          </a:prstGeom>
        </p:spPr>
      </p:pic>
    </p:spTree>
    <p:extLst>
      <p:ext uri="{BB962C8B-B14F-4D97-AF65-F5344CB8AC3E}">
        <p14:creationId xmlns:p14="http://schemas.microsoft.com/office/powerpoint/2010/main" val="3741413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PlaTE RECOGNITION</a:t>
            </a:r>
            <a:endParaRPr lang="en-US"/>
          </a:p>
        </p:txBody>
      </p:sp>
      <p:sp>
        <p:nvSpPr>
          <p:cNvPr id="3" name="Content Placeholder 2"/>
          <p:cNvSpPr>
            <a:spLocks noGrp="1"/>
          </p:cNvSpPr>
          <p:nvPr>
            <p:ph sz="quarter" idx="1"/>
          </p:nvPr>
        </p:nvSpPr>
        <p:spPr/>
        <p:txBody>
          <a:bodyPr/>
          <a:lstStyle/>
          <a:p>
            <a:pPr lvl="1"/>
            <a:r>
              <a:rPr lang="en-US"/>
              <a:t>Feature Extraction</a:t>
            </a:r>
            <a:r>
              <a:rPr lang="en-US" smtClean="0"/>
              <a:t>– rút trích đặc trưng:</a:t>
            </a:r>
          </a:p>
          <a:p>
            <a:pPr lvl="2"/>
            <a:r>
              <a:rPr lang="en-US" smtClean="0"/>
              <a:t>Sau khi đã xác định được những phân vùng ảnh nhỏ chứa từng kí tự riêng lẽ thì ta cần rút trích đặc trưng của ảnh đó.</a:t>
            </a:r>
          </a:p>
          <a:p>
            <a:pPr lvl="2"/>
            <a:r>
              <a:rPr lang="en-US" smtClean="0"/>
              <a:t>Những đặc trưng được rút trích sẽ được dùng để training và classification.</a:t>
            </a:r>
          </a:p>
          <a:p>
            <a:pPr lvl="2"/>
            <a:r>
              <a:rPr lang="en-US" smtClean="0"/>
              <a:t>Một số đặc trưng có thể dùng như: histogram, tạo ảnh mẫu nhỏ hơn từ ảnh gốc.</a:t>
            </a:r>
          </a:p>
          <a:p>
            <a:pPr marL="731837" lvl="2" indent="0">
              <a:buNone/>
            </a:pPr>
            <a:endParaRPr lang="en-US" smtClean="0"/>
          </a:p>
          <a:p>
            <a:pPr lvl="2"/>
            <a:endParaRPr lang="en-US"/>
          </a:p>
        </p:txBody>
      </p:sp>
      <p:pic>
        <p:nvPicPr>
          <p:cNvPr id="5" name="Picture 4"/>
          <p:cNvPicPr>
            <a:picLocks noChangeAspect="1"/>
          </p:cNvPicPr>
          <p:nvPr/>
        </p:nvPicPr>
        <p:blipFill>
          <a:blip r:embed="rId3"/>
          <a:stretch>
            <a:fillRect/>
          </a:stretch>
        </p:blipFill>
        <p:spPr>
          <a:xfrm>
            <a:off x="1633291" y="1527238"/>
            <a:ext cx="5115418" cy="5019675"/>
          </a:xfrm>
          <a:prstGeom prst="rect">
            <a:avLst/>
          </a:prstGeom>
        </p:spPr>
      </p:pic>
    </p:spTree>
    <p:extLst>
      <p:ext uri="{BB962C8B-B14F-4D97-AF65-F5344CB8AC3E}">
        <p14:creationId xmlns:p14="http://schemas.microsoft.com/office/powerpoint/2010/main" val="409796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PlaTE RECOGNITION</a:t>
            </a:r>
          </a:p>
        </p:txBody>
      </p:sp>
      <p:sp>
        <p:nvSpPr>
          <p:cNvPr id="3" name="Content Placeholder 2"/>
          <p:cNvSpPr>
            <a:spLocks noGrp="1"/>
          </p:cNvSpPr>
          <p:nvPr>
            <p:ph sz="quarter" idx="1"/>
          </p:nvPr>
        </p:nvSpPr>
        <p:spPr/>
        <p:txBody>
          <a:bodyPr/>
          <a:lstStyle/>
          <a:p>
            <a:r>
              <a:rPr lang="en-US"/>
              <a:t>OCR </a:t>
            </a:r>
            <a:r>
              <a:rPr lang="en-US" smtClean="0"/>
              <a:t>Classification: Sau khi rút trích được từng kí tự của biển số xe, ta dùng mạng nơron để phân loại xem kí tự đó là kí tự gì.</a:t>
            </a:r>
            <a:endParaRPr lang="en-US"/>
          </a:p>
        </p:txBody>
      </p:sp>
    </p:spTree>
    <p:extLst>
      <p:ext uri="{BB962C8B-B14F-4D97-AF65-F5344CB8AC3E}">
        <p14:creationId xmlns:p14="http://schemas.microsoft.com/office/powerpoint/2010/main" val="1591609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a:p>
        </p:txBody>
      </p:sp>
      <p:pic>
        <p:nvPicPr>
          <p:cNvPr id="4" name="Content Placeholder 3"/>
          <p:cNvPicPr>
            <a:picLocks noGrp="1" noChangeAspect="1"/>
          </p:cNvPicPr>
          <p:nvPr>
            <p:ph sz="quarter" idx="1"/>
          </p:nvPr>
        </p:nvPicPr>
        <p:blipFill>
          <a:blip r:embed="rId2"/>
          <a:stretch>
            <a:fillRect/>
          </a:stretch>
        </p:blipFill>
        <p:spPr>
          <a:xfrm>
            <a:off x="2564450" y="2362200"/>
            <a:ext cx="3253100" cy="2582863"/>
          </a:xfrm>
          <a:prstGeom prst="rect">
            <a:avLst/>
          </a:prstGeom>
        </p:spPr>
      </p:pic>
    </p:spTree>
    <p:extLst>
      <p:ext uri="{BB962C8B-B14F-4D97-AF65-F5344CB8AC3E}">
        <p14:creationId xmlns:p14="http://schemas.microsoft.com/office/powerpoint/2010/main" val="998978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a:t>
            </a:r>
            <a:r>
              <a:rPr lang="en-US" sz="3200">
                <a:latin typeface="Times New Roman" pitchFamily="18" charset="0"/>
                <a:cs typeface="Times New Roman" pitchFamily="18" charset="0"/>
              </a:rPr>
              <a:t>Giới </a:t>
            </a:r>
            <a:r>
              <a:rPr lang="en-US" sz="3200">
                <a:latin typeface="Times New Roman" pitchFamily="18" charset="0"/>
                <a:cs typeface="Times New Roman" pitchFamily="18" charset="0"/>
              </a:rPr>
              <a:t>thiệu </a:t>
            </a:r>
            <a:r>
              <a:rPr lang="en-US" sz="3200" smtClean="0">
                <a:latin typeface="Times New Roman" pitchFamily="18" charset="0"/>
                <a:cs typeface="Times New Roman" pitchFamily="18" charset="0"/>
              </a:rPr>
              <a:t>ANPR</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a:buNone/>
            </a:pPr>
            <a:r>
              <a:rPr lang="en-US">
                <a:solidFill>
                  <a:schemeClr val="tx2"/>
                </a:solidFill>
                <a:latin typeface="Times New Roman" pitchFamily="18" charset="0"/>
                <a:cs typeface="Times New Roman" pitchFamily="18" charset="0"/>
              </a:rPr>
              <a:t>Automatic Number Plate Recognition (ANPR) là một phương pháp giám sát sử dụng Optical Character Recognition (OCR) và các phương pháp khác chẳng hạn như phân đoạn và các phương pháp khác có thể đọc được biển số xe.</a:t>
            </a:r>
          </a:p>
          <a:p>
            <a:pPr lvl="1">
              <a:lnSpc>
                <a:spcPct val="80000"/>
              </a:lnSpc>
            </a:pPr>
            <a:endParaRPr lang="en-US" sz="2900"/>
          </a:p>
          <a:p>
            <a:endParaRPr lang="en-US"/>
          </a:p>
        </p:txBody>
      </p:sp>
      <p:pic>
        <p:nvPicPr>
          <p:cNvPr id="4" name="Picture 3"/>
          <p:cNvPicPr>
            <a:picLocks noChangeAspect="1"/>
          </p:cNvPicPr>
          <p:nvPr/>
        </p:nvPicPr>
        <p:blipFill>
          <a:blip r:embed="rId2"/>
          <a:stretch>
            <a:fillRect/>
          </a:stretch>
        </p:blipFill>
        <p:spPr>
          <a:xfrm>
            <a:off x="838200" y="3581400"/>
            <a:ext cx="7593556" cy="2362200"/>
          </a:xfrm>
          <a:prstGeom prst="rect">
            <a:avLst/>
          </a:prstGeom>
        </p:spPr>
      </p:pic>
    </p:spTree>
    <p:extLst>
      <p:ext uri="{BB962C8B-B14F-4D97-AF65-F5344CB8AC3E}">
        <p14:creationId xmlns:p14="http://schemas.microsoft.com/office/powerpoint/2010/main" val="2952282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a:t>
            </a:r>
            <a:r>
              <a:rPr lang="en-US" sz="2800">
                <a:latin typeface="Times New Roman" pitchFamily="18" charset="0"/>
                <a:cs typeface="Times New Roman" pitchFamily="18" charset="0"/>
              </a:rPr>
              <a:t>Giới </a:t>
            </a:r>
            <a:r>
              <a:rPr lang="en-US" sz="2800">
                <a:latin typeface="Times New Roman" pitchFamily="18" charset="0"/>
                <a:cs typeface="Times New Roman" pitchFamily="18" charset="0"/>
              </a:rPr>
              <a:t>thiệu </a:t>
            </a:r>
            <a:r>
              <a:rPr lang="en-US" sz="2800" smtClean="0">
                <a:latin typeface="Times New Roman" pitchFamily="18" charset="0"/>
                <a:cs typeface="Times New Roman" pitchFamily="18" charset="0"/>
              </a:rPr>
              <a:t>ANPR</a:t>
            </a:r>
            <a:endParaRPr lang="en-US"/>
          </a:p>
        </p:txBody>
      </p:sp>
      <p:sp>
        <p:nvSpPr>
          <p:cNvPr id="3" name="Content Placeholder 2"/>
          <p:cNvSpPr>
            <a:spLocks noGrp="1"/>
          </p:cNvSpPr>
          <p:nvPr>
            <p:ph sz="quarter" idx="1"/>
          </p:nvPr>
        </p:nvSpPr>
        <p:spPr/>
        <p:txBody>
          <a:bodyPr/>
          <a:lstStyle/>
          <a:p>
            <a:r>
              <a:rPr lang="en-US" smtClean="0"/>
              <a:t>APNR còn có được nói đến với các thuật ngữ sau:</a:t>
            </a:r>
          </a:p>
          <a:p>
            <a:pPr lvl="1"/>
            <a:r>
              <a:rPr lang="en-US" b="1" smtClean="0"/>
              <a:t>Automatic </a:t>
            </a:r>
            <a:r>
              <a:rPr lang="en-US" b="1"/>
              <a:t>license-plate recognition</a:t>
            </a:r>
            <a:r>
              <a:rPr lang="en-US"/>
              <a:t> (ALPR)</a:t>
            </a:r>
          </a:p>
          <a:p>
            <a:pPr lvl="1"/>
            <a:r>
              <a:rPr lang="en-US" b="1"/>
              <a:t>Automatic license-plate reader</a:t>
            </a:r>
            <a:r>
              <a:rPr lang="en-US"/>
              <a:t> (ALPR)</a:t>
            </a:r>
          </a:p>
          <a:p>
            <a:pPr lvl="1"/>
            <a:r>
              <a:rPr lang="en-US" b="1"/>
              <a:t>Automatic vehicle identification</a:t>
            </a:r>
            <a:r>
              <a:rPr lang="en-US"/>
              <a:t> (AVI)</a:t>
            </a:r>
          </a:p>
          <a:p>
            <a:pPr lvl="1"/>
            <a:r>
              <a:rPr lang="en-US" b="1"/>
              <a:t>Car plate recognition</a:t>
            </a:r>
            <a:r>
              <a:rPr lang="en-US"/>
              <a:t> (CPR)</a:t>
            </a:r>
          </a:p>
          <a:p>
            <a:pPr lvl="1"/>
            <a:r>
              <a:rPr lang="en-US" b="1"/>
              <a:t>License-plate recognition</a:t>
            </a:r>
            <a:r>
              <a:rPr lang="en-US"/>
              <a:t> (LPR)</a:t>
            </a:r>
          </a:p>
          <a:p>
            <a:pPr lvl="1"/>
            <a:r>
              <a:rPr lang="en-US" b="1"/>
              <a:t>Lecture Automatique de Plaques d'Immatriculation</a:t>
            </a:r>
            <a:r>
              <a:rPr lang="en-US"/>
              <a:t> (LAPI)</a:t>
            </a:r>
          </a:p>
          <a:p>
            <a:pPr lvl="1"/>
            <a:r>
              <a:rPr lang="en-US" b="1"/>
              <a:t>Mobile license-plate reader</a:t>
            </a:r>
            <a:r>
              <a:rPr lang="en-US"/>
              <a:t> (MLPR)</a:t>
            </a:r>
          </a:p>
          <a:p>
            <a:endParaRPr lang="en-US"/>
          </a:p>
        </p:txBody>
      </p:sp>
    </p:spTree>
    <p:extLst>
      <p:ext uri="{BB962C8B-B14F-4D97-AF65-F5344CB8AC3E}">
        <p14:creationId xmlns:p14="http://schemas.microsoft.com/office/powerpoint/2010/main" val="3356530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a:t>
            </a:r>
            <a:r>
              <a:rPr lang="en-US" sz="2800">
                <a:latin typeface="Times New Roman" pitchFamily="18" charset="0"/>
                <a:cs typeface="Times New Roman" pitchFamily="18" charset="0"/>
              </a:rPr>
              <a:t>Giới </a:t>
            </a:r>
            <a:r>
              <a:rPr lang="en-US" sz="2800">
                <a:latin typeface="Times New Roman" pitchFamily="18" charset="0"/>
                <a:cs typeface="Times New Roman" pitchFamily="18" charset="0"/>
              </a:rPr>
              <a:t>thiệu </a:t>
            </a:r>
            <a:r>
              <a:rPr lang="en-US" sz="2800" smtClean="0">
                <a:latin typeface="Times New Roman" pitchFamily="18" charset="0"/>
                <a:cs typeface="Times New Roman" pitchFamily="18" charset="0"/>
              </a:rPr>
              <a:t>ANPR</a:t>
            </a:r>
            <a:endParaRPr lang="en-US"/>
          </a:p>
        </p:txBody>
      </p:sp>
      <p:sp>
        <p:nvSpPr>
          <p:cNvPr id="3" name="Content Placeholder 2"/>
          <p:cNvSpPr>
            <a:spLocks noGrp="1"/>
          </p:cNvSpPr>
          <p:nvPr>
            <p:ph sz="quarter" idx="1"/>
          </p:nvPr>
        </p:nvSpPr>
        <p:spPr/>
        <p:txBody>
          <a:bodyPr/>
          <a:lstStyle/>
          <a:p>
            <a:pPr lvl="1"/>
            <a:r>
              <a:rPr lang="en-US" b="1" smtClean="0"/>
              <a:t>Ứng dụng của APNR</a:t>
            </a:r>
          </a:p>
          <a:p>
            <a:pPr lvl="2"/>
            <a:r>
              <a:rPr lang="en-US" smtClean="0"/>
              <a:t>Thu phí giao thông.</a:t>
            </a:r>
          </a:p>
          <a:p>
            <a:pPr lvl="2"/>
            <a:r>
              <a:rPr lang="en-US" smtClean="0"/>
              <a:t>Giám sát các phương tiện tham gia giao thông.</a:t>
            </a:r>
          </a:p>
          <a:p>
            <a:pPr lvl="2"/>
            <a:r>
              <a:rPr lang="en-US" smtClean="0"/>
              <a:t>Chống trộm xe, các bãi giữ xe thông minh.</a:t>
            </a:r>
          </a:p>
          <a:p>
            <a:pPr lvl="2"/>
            <a:r>
              <a:rPr lang="en-US" smtClean="0"/>
              <a:t>Điều tiết giao thông.</a:t>
            </a:r>
            <a:endParaRPr lang="en-US"/>
          </a:p>
          <a:p>
            <a:endParaRPr lang="en-US"/>
          </a:p>
        </p:txBody>
      </p:sp>
    </p:spTree>
    <p:extLst>
      <p:ext uri="{BB962C8B-B14F-4D97-AF65-F5344CB8AC3E}">
        <p14:creationId xmlns:p14="http://schemas.microsoft.com/office/powerpoint/2010/main" val="2273479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a:t>
            </a:r>
            <a:r>
              <a:rPr lang="en-US"/>
              <a:t>. </a:t>
            </a:r>
            <a:r>
              <a:rPr lang="en-US" sz="2800" smtClean="0">
                <a:latin typeface="Times New Roman" pitchFamily="18" charset="0"/>
                <a:cs typeface="Times New Roman" pitchFamily="18" charset="0"/>
              </a:rPr>
              <a:t>Bài </a:t>
            </a:r>
            <a:r>
              <a:rPr lang="en-US" sz="2800">
                <a:latin typeface="Times New Roman" pitchFamily="18" charset="0"/>
                <a:cs typeface="Times New Roman" pitchFamily="18" charset="0"/>
              </a:rPr>
              <a:t>toán ANPR</a:t>
            </a:r>
            <a:endParaRPr lang="en-US"/>
          </a:p>
        </p:txBody>
      </p:sp>
      <p:sp>
        <p:nvSpPr>
          <p:cNvPr id="3" name="Content Placeholder 2"/>
          <p:cNvSpPr>
            <a:spLocks noGrp="1"/>
          </p:cNvSpPr>
          <p:nvPr>
            <p:ph sz="quarter" idx="1"/>
          </p:nvPr>
        </p:nvSpPr>
        <p:spPr/>
        <p:txBody>
          <a:bodyPr/>
          <a:lstStyle/>
          <a:p>
            <a:r>
              <a:rPr lang="en-US" smtClean="0"/>
              <a:t>Yêu cầu của bài toán APNR:</a:t>
            </a:r>
          </a:p>
          <a:p>
            <a:pPr lvl="1"/>
            <a:r>
              <a:rPr lang="en-US" smtClean="0"/>
              <a:t>Input: Ảnh hoặc video.</a:t>
            </a:r>
          </a:p>
          <a:p>
            <a:pPr lvl="1"/>
            <a:r>
              <a:rPr lang="en-US" smtClean="0"/>
              <a:t>Output: Xác định biển số xe và xuất ra kết quả.</a:t>
            </a:r>
            <a:endParaRPr lang="en-US"/>
          </a:p>
        </p:txBody>
      </p:sp>
    </p:spTree>
    <p:extLst>
      <p:ext uri="{BB962C8B-B14F-4D97-AF65-F5344CB8AC3E}">
        <p14:creationId xmlns:p14="http://schemas.microsoft.com/office/powerpoint/2010/main" val="408309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toán apnr</a:t>
            </a:r>
            <a:endParaRPr lang="en-US"/>
          </a:p>
        </p:txBody>
      </p:sp>
      <p:sp>
        <p:nvSpPr>
          <p:cNvPr id="3" name="Content Placeholder 2"/>
          <p:cNvSpPr>
            <a:spLocks noGrp="1"/>
          </p:cNvSpPr>
          <p:nvPr>
            <p:ph sz="quarter" idx="1"/>
          </p:nvPr>
        </p:nvSpPr>
        <p:spPr/>
        <p:txBody>
          <a:bodyPr/>
          <a:lstStyle/>
          <a:p>
            <a:r>
              <a:rPr lang="en-US" smtClean="0"/>
              <a:t>Đặc trưng của biển số xe: Để có thể giải quyết được bài toán APNR chúng ta cần xác định được các đặc trưng của biển số xe.</a:t>
            </a:r>
          </a:p>
          <a:p>
            <a:r>
              <a:rPr lang="en-US" smtClean="0"/>
              <a:t>Đặc trưng của biển số xe:</a:t>
            </a:r>
          </a:p>
          <a:p>
            <a:pPr lvl="1"/>
            <a:r>
              <a:rPr lang="en-US" smtClean="0"/>
              <a:t>Hình dáng biển số xe.</a:t>
            </a:r>
          </a:p>
          <a:p>
            <a:pPr lvl="1"/>
            <a:r>
              <a:rPr lang="en-US" smtClean="0"/>
              <a:t>Màu sắc của biển số xe.</a:t>
            </a:r>
          </a:p>
          <a:p>
            <a:pPr lvl="1"/>
            <a:r>
              <a:rPr lang="en-US" smtClean="0"/>
              <a:t>Tiêu chuẩn về kích thước của biển số xe.</a:t>
            </a:r>
          </a:p>
          <a:p>
            <a:pPr lvl="1"/>
            <a:r>
              <a:rPr lang="en-US" smtClean="0"/>
              <a:t>Số lượng kí tự trong biển số xe.</a:t>
            </a:r>
          </a:p>
        </p:txBody>
      </p:sp>
    </p:spTree>
    <p:extLst>
      <p:ext uri="{BB962C8B-B14F-4D97-AF65-F5344CB8AC3E}">
        <p14:creationId xmlns:p14="http://schemas.microsoft.com/office/powerpoint/2010/main" val="220795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 APNR</a:t>
            </a:r>
            <a:endParaRPr lang="en-US"/>
          </a:p>
        </p:txBody>
      </p:sp>
      <p:sp>
        <p:nvSpPr>
          <p:cNvPr id="3" name="Content Placeholder 2"/>
          <p:cNvSpPr>
            <a:spLocks noGrp="1"/>
          </p:cNvSpPr>
          <p:nvPr>
            <p:ph sz="quarter" idx="1"/>
          </p:nvPr>
        </p:nvSpPr>
        <p:spPr/>
        <p:txBody>
          <a:bodyPr/>
          <a:lstStyle/>
          <a:p>
            <a:r>
              <a:rPr lang="en-US" smtClean="0"/>
              <a:t>Có nhiều phương pháp để giải quyết bài toán APNR nhưng một bài toán APNR thường gồm 2 phần chính.</a:t>
            </a:r>
          </a:p>
          <a:p>
            <a:pPr lvl="1"/>
            <a:r>
              <a:rPr lang="en-US" smtClean="0"/>
              <a:t>Plate Detection: Phát hiện vùng chứa biển số xe.</a:t>
            </a:r>
          </a:p>
          <a:p>
            <a:pPr lvl="1"/>
            <a:r>
              <a:rPr lang="en-US" smtClean="0"/>
              <a:t>Plate Recognition: Nhận dạng các kí tự trong biển số xe.</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7295992" cy="5137595"/>
          </a:xfrm>
          <a:prstGeom prst="rect">
            <a:avLst/>
          </a:prstGeom>
        </p:spPr>
      </p:pic>
    </p:spTree>
    <p:extLst>
      <p:ext uri="{BB962C8B-B14F-4D97-AF65-F5344CB8AC3E}">
        <p14:creationId xmlns:p14="http://schemas.microsoft.com/office/powerpoint/2010/main" val="301887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CHO BÀI TOÁN APNR	</a:t>
            </a:r>
            <a:endParaRPr lang="en-US"/>
          </a:p>
        </p:txBody>
      </p:sp>
      <p:pic>
        <p:nvPicPr>
          <p:cNvPr id="4" name="Content Placeholder 3"/>
          <p:cNvPicPr>
            <a:picLocks noGrp="1" noChangeAspect="1"/>
          </p:cNvPicPr>
          <p:nvPr>
            <p:ph sz="quarter" idx="1"/>
          </p:nvPr>
        </p:nvPicPr>
        <p:blipFill>
          <a:blip r:embed="rId2"/>
          <a:stretch>
            <a:fillRect/>
          </a:stretch>
        </p:blipFill>
        <p:spPr>
          <a:xfrm>
            <a:off x="1524000" y="1600200"/>
            <a:ext cx="4952591" cy="5280268"/>
          </a:xfrm>
          <a:prstGeom prst="rect">
            <a:avLst/>
          </a:prstGeom>
        </p:spPr>
      </p:pic>
      <p:sp>
        <p:nvSpPr>
          <p:cNvPr id="5" name="TextBox 4"/>
          <p:cNvSpPr txBox="1"/>
          <p:nvPr/>
        </p:nvSpPr>
        <p:spPr>
          <a:xfrm>
            <a:off x="6781800" y="2743200"/>
            <a:ext cx="1447800" cy="1200329"/>
          </a:xfrm>
          <a:prstGeom prst="rect">
            <a:avLst/>
          </a:prstGeom>
          <a:noFill/>
        </p:spPr>
        <p:txBody>
          <a:bodyPr wrap="square" rtlCol="0">
            <a:spAutoFit/>
          </a:bodyPr>
          <a:lstStyle/>
          <a:p>
            <a:r>
              <a:rPr lang="en-US" smtClean="0"/>
              <a:t>Sơ đồ thuật toán tổng quát của bài toán APNR</a:t>
            </a:r>
            <a:endParaRPr lang="en-US"/>
          </a:p>
        </p:txBody>
      </p:sp>
    </p:spTree>
    <p:extLst>
      <p:ext uri="{BB962C8B-B14F-4D97-AF65-F5344CB8AC3E}">
        <p14:creationId xmlns:p14="http://schemas.microsoft.com/office/powerpoint/2010/main" val="8233973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497B36AE-6B2A-48D1-BE11-5F654481B14F}" vid="{497CFCBC-1DDE-41F0-B63A-42F55FF1BD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b3e63dbf-12fe-4d52-9318-3e5b171b5740" Revision="1" Stencil="System.MyShapes" StencilVersion="1.0"/>
</Control>
</file>

<file path=customXml/itemProps1.xml><?xml version="1.0" encoding="utf-8"?>
<ds:datastoreItem xmlns:ds="http://schemas.openxmlformats.org/officeDocument/2006/customXml" ds:itemID="{9CC0D61C-0E36-4672-9E3F-64F43639EF5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Presentation1</Template>
  <TotalTime>218</TotalTime>
  <Words>986</Words>
  <Application>Microsoft Office PowerPoint</Application>
  <PresentationFormat>On-screen Show (4:3)</PresentationFormat>
  <Paragraphs>109</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ＭＳ Ｐゴシック</vt:lpstr>
      <vt:lpstr>Arial</vt:lpstr>
      <vt:lpstr>Century Schoolbook</vt:lpstr>
      <vt:lpstr>Times New Roman</vt:lpstr>
      <vt:lpstr>Tw Cen MT</vt:lpstr>
      <vt:lpstr>Wingdings</vt:lpstr>
      <vt:lpstr>Wingdings 2</vt:lpstr>
      <vt:lpstr>Oriel</vt:lpstr>
      <vt:lpstr>Automatic  Number Plate Recognition(ANPR)  </vt:lpstr>
      <vt:lpstr>Nội dung</vt:lpstr>
      <vt:lpstr>1. Giới thiệu ANPR</vt:lpstr>
      <vt:lpstr>1. Giới thiệu ANPR</vt:lpstr>
      <vt:lpstr>1. Giới thiệu ANPR</vt:lpstr>
      <vt:lpstr>1. Bài toán ANPR</vt:lpstr>
      <vt:lpstr>Bài toán apnr</vt:lpstr>
      <vt:lpstr>Thuật toán APNR</vt:lpstr>
      <vt:lpstr>GIẢI THUẬT CHO BÀI TOÁN APNR </vt:lpstr>
      <vt:lpstr>GIẢI THUẬT CHO BÀI TOÁN APNR </vt:lpstr>
      <vt:lpstr>Plate Detection</vt:lpstr>
      <vt:lpstr>Plate Detection - Segmentation</vt:lpstr>
      <vt:lpstr>Plate Detection - Segmentation</vt:lpstr>
      <vt:lpstr>Plate Detection - Segmentation</vt:lpstr>
      <vt:lpstr>Plate Detection - Segmentation</vt:lpstr>
      <vt:lpstr>Plate Detection - Segmentation</vt:lpstr>
      <vt:lpstr>Plate Detection - Segmentation</vt:lpstr>
      <vt:lpstr>Plate Detection - Segmentation</vt:lpstr>
      <vt:lpstr>Plate Detection - CLASSIFICATION</vt:lpstr>
      <vt:lpstr>PlaTE RECOGNITION</vt:lpstr>
      <vt:lpstr>PlaTE RECOGNITION</vt:lpstr>
      <vt:lpstr>PlaTE RECOGNITION</vt:lpstr>
      <vt:lpstr>PlaTE RECOGNITION</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Number Plate Recognition(ANPR)</dc:title>
  <dc:creator>NGOCHIEU</dc:creator>
  <cp:lastModifiedBy>NGOCHIEU</cp:lastModifiedBy>
  <cp:revision>24</cp:revision>
  <dcterms:created xsi:type="dcterms:W3CDTF">2013-12-15T11:20:29Z</dcterms:created>
  <dcterms:modified xsi:type="dcterms:W3CDTF">2013-12-15T14:59:13Z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