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905" r:id="rId2"/>
    <p:sldId id="908" r:id="rId3"/>
    <p:sldId id="913" r:id="rId4"/>
    <p:sldId id="915" r:id="rId5"/>
    <p:sldId id="916" r:id="rId6"/>
    <p:sldId id="917" r:id="rId7"/>
    <p:sldId id="918" r:id="rId8"/>
    <p:sldId id="914" r:id="rId9"/>
    <p:sldId id="919" r:id="rId10"/>
    <p:sldId id="921" r:id="rId11"/>
    <p:sldId id="920" r:id="rId12"/>
    <p:sldId id="911" r:id="rId13"/>
    <p:sldId id="922" r:id="rId14"/>
    <p:sldId id="925" r:id="rId15"/>
    <p:sldId id="928" r:id="rId16"/>
    <p:sldId id="927" r:id="rId17"/>
    <p:sldId id="926" r:id="rId18"/>
    <p:sldId id="923" r:id="rId19"/>
    <p:sldId id="924" r:id="rId20"/>
    <p:sldId id="932" r:id="rId21"/>
    <p:sldId id="933" r:id="rId22"/>
    <p:sldId id="931" r:id="rId23"/>
    <p:sldId id="929" r:id="rId24"/>
    <p:sldId id="910" r:id="rId25"/>
    <p:sldId id="912" r:id="rId26"/>
    <p:sldId id="934" r:id="rId27"/>
    <p:sldId id="935" r:id="rId28"/>
    <p:sldId id="936" r:id="rId29"/>
    <p:sldId id="937" r:id="rId30"/>
    <p:sldId id="941" r:id="rId31"/>
    <p:sldId id="938" r:id="rId32"/>
    <p:sldId id="939" r:id="rId33"/>
    <p:sldId id="94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BF25052-F8DA-4688-91C2-CA7B1378B7CA}"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543321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25052-F8DA-4688-91C2-CA7B1378B7CA}"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29867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25052-F8DA-4688-91C2-CA7B1378B7CA}"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995077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êu đề và Nội dung">
    <p:spTree>
      <p:nvGrpSpPr>
        <p:cNvPr id="1" name=""/>
        <p:cNvGrpSpPr/>
        <p:nvPr/>
      </p:nvGrpSpPr>
      <p:grpSpPr>
        <a:xfrm>
          <a:off x="0" y="0"/>
          <a:ext cx="0" cy="0"/>
          <a:chOff x="0" y="0"/>
          <a:chExt cx="0" cy="0"/>
        </a:xfrm>
      </p:grpSpPr>
      <p:sp>
        <p:nvSpPr>
          <p:cNvPr id="17" name="Hình chữ nhật 16"/>
          <p:cNvSpPr/>
          <p:nvPr userDrawn="1"/>
        </p:nvSpPr>
        <p:spPr>
          <a:xfrm>
            <a:off x="0" y="6356350"/>
            <a:ext cx="12192000" cy="36512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êu đề 1"/>
          <p:cNvSpPr>
            <a:spLocks noGrp="1"/>
          </p:cNvSpPr>
          <p:nvPr>
            <p:ph type="title" hasCustomPrompt="1"/>
          </p:nvPr>
        </p:nvSpPr>
        <p:spPr>
          <a:xfrm>
            <a:off x="2400300" y="340521"/>
            <a:ext cx="9525000" cy="830262"/>
          </a:xfrm>
        </p:spPr>
        <p:txBody>
          <a:bodyPr>
            <a:normAutofit/>
          </a:bodyPr>
          <a:lstStyle>
            <a:lvl1pPr>
              <a:defRPr sz="3600"/>
            </a:lvl1pPr>
          </a:lstStyle>
          <a:p>
            <a:r>
              <a:rPr lang="vi-VN" dirty="0"/>
              <a:t>Bấm để sửa kiểu tiêu đề Bản cái</a:t>
            </a:r>
            <a:endParaRPr lang="en-US" dirty="0"/>
          </a:p>
        </p:txBody>
      </p:sp>
      <p:sp>
        <p:nvSpPr>
          <p:cNvPr id="3" name="Chỗ dành sẵn cho Nội dung 2"/>
          <p:cNvSpPr>
            <a:spLocks noGrp="1"/>
          </p:cNvSpPr>
          <p:nvPr>
            <p:ph idx="1" hasCustomPrompt="1"/>
          </p:nvPr>
        </p:nvSpPr>
        <p:spPr>
          <a:xfrm>
            <a:off x="838200" y="1397004"/>
            <a:ext cx="10515600" cy="4779959"/>
          </a:xfrm>
        </p:spPr>
        <p:txBody>
          <a:bodyPr/>
          <a:lstStyle>
            <a:lvl1pPr>
              <a:defRPr sz="3200">
                <a:latin typeface="+mj-lt"/>
              </a:defRPr>
            </a:lvl1pPr>
            <a:lvl2pPr>
              <a:defRPr sz="2800">
                <a:latin typeface="+mj-lt"/>
              </a:defRPr>
            </a:lvl2pPr>
            <a:lvl3pPr>
              <a:defRPr sz="2400">
                <a:latin typeface="+mj-lt"/>
              </a:defRPr>
            </a:lvl3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a:p>
            <a:pPr lvl="1"/>
            <a:r>
              <a:rPr lang="vi-VN" dirty="0" err="1"/>
              <a:t>Mức</a:t>
            </a:r>
            <a:r>
              <a:rPr lang="vi-VN" dirty="0"/>
              <a:t> hai</a:t>
            </a:r>
          </a:p>
          <a:p>
            <a:pPr lvl="2"/>
            <a:r>
              <a:rPr lang="vi-VN" dirty="0" err="1"/>
              <a:t>Mức</a:t>
            </a:r>
            <a:r>
              <a:rPr lang="vi-VN" dirty="0"/>
              <a:t> ba</a:t>
            </a:r>
          </a:p>
        </p:txBody>
      </p:sp>
      <p:sp>
        <p:nvSpPr>
          <p:cNvPr id="4" name="Chỗ dành sẵn cho Ngày tháng 3"/>
          <p:cNvSpPr>
            <a:spLocks noGrp="1"/>
          </p:cNvSpPr>
          <p:nvPr>
            <p:ph type="dt" sz="half" idx="10"/>
          </p:nvPr>
        </p:nvSpPr>
        <p:spPr>
          <a:xfrm>
            <a:off x="838200" y="6356350"/>
            <a:ext cx="2743200" cy="365125"/>
          </a:xfrm>
        </p:spPr>
        <p:txBody>
          <a:bodyPr/>
          <a:lstStyle>
            <a:lvl1pPr>
              <a:defRPr>
                <a:solidFill>
                  <a:schemeClr val="bg1"/>
                </a:solidFill>
              </a:defRPr>
            </a:lvl1pPr>
          </a:lstStyle>
          <a:p>
            <a:r>
              <a:rPr lang="en-US"/>
              <a:t>6/25/2020</a:t>
            </a:r>
            <a:endParaRPr lang="en-US" dirty="0"/>
          </a:p>
        </p:txBody>
      </p:sp>
      <p:sp>
        <p:nvSpPr>
          <p:cNvPr id="5" name="Chỗ dành sẵn cho Chân trang 4"/>
          <p:cNvSpPr>
            <a:spLocks noGrp="1"/>
          </p:cNvSpPr>
          <p:nvPr>
            <p:ph type="ftr" sz="quarter" idx="11"/>
          </p:nvPr>
        </p:nvSpPr>
        <p:spPr>
          <a:xfrm>
            <a:off x="4038600" y="6356350"/>
            <a:ext cx="4114800" cy="365125"/>
          </a:xfrm>
        </p:spPr>
        <p:txBody>
          <a:bodyPr/>
          <a:lstStyle>
            <a:lvl1pPr>
              <a:defRPr>
                <a:solidFill>
                  <a:schemeClr val="bg1"/>
                </a:solidFill>
              </a:defRPr>
            </a:lvl1pPr>
          </a:lstStyle>
          <a:p>
            <a:r>
              <a:rPr lang="en-US" dirty="0" err="1"/>
              <a:t>Thái</a:t>
            </a:r>
            <a:r>
              <a:rPr lang="en-US" dirty="0"/>
              <a:t> </a:t>
            </a:r>
            <a:r>
              <a:rPr lang="en-US" dirty="0" err="1"/>
              <a:t>độ</a:t>
            </a:r>
            <a:r>
              <a:rPr lang="en-US" dirty="0"/>
              <a:t> </a:t>
            </a:r>
            <a:r>
              <a:rPr lang="en-US" dirty="0" err="1"/>
              <a:t>sống</a:t>
            </a:r>
            <a:r>
              <a:rPr lang="en-US" dirty="0"/>
              <a:t> 1</a:t>
            </a:r>
          </a:p>
        </p:txBody>
      </p:sp>
      <p:sp>
        <p:nvSpPr>
          <p:cNvPr id="6" name="Chỗ dành sẵn cho Số hiệu Bản chiếu 5"/>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US"/>
              <a:t>1</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2892" y="59120"/>
            <a:ext cx="2151412" cy="1188655"/>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Đường nối Thẳng 10"/>
          <p:cNvCxnSpPr/>
          <p:nvPr userDrawn="1"/>
        </p:nvCxnSpPr>
        <p:spPr>
          <a:xfrm>
            <a:off x="2400300" y="1195388"/>
            <a:ext cx="8953500"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96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F25052-F8DA-4688-91C2-CA7B1378B7CA}"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71696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F25052-F8DA-4688-91C2-CA7B1378B7CA}"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545414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F25052-F8DA-4688-91C2-CA7B1378B7CA}"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192340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F25052-F8DA-4688-91C2-CA7B1378B7CA}"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81805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BF25052-F8DA-4688-91C2-CA7B1378B7CA}"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09848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F25052-F8DA-4688-91C2-CA7B1378B7CA}"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1208818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F25052-F8DA-4688-91C2-CA7B1378B7CA}"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3161848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BF25052-F8DA-4688-91C2-CA7B1378B7CA}"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540EE-F7EF-4029-B240-EA1F8F18C5EF}" type="slidenum">
              <a:rPr lang="en-US" smtClean="0"/>
              <a:t>‹#›</a:t>
            </a:fld>
            <a:endParaRPr lang="en-US"/>
          </a:p>
        </p:txBody>
      </p:sp>
    </p:spTree>
    <p:extLst>
      <p:ext uri="{BB962C8B-B14F-4D97-AF65-F5344CB8AC3E}">
        <p14:creationId xmlns:p14="http://schemas.microsoft.com/office/powerpoint/2010/main" val="236044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F25052-F8DA-4688-91C2-CA7B1378B7CA}" type="datetimeFigureOut">
              <a:rPr lang="en-US" smtClean="0"/>
              <a:t>4/12/2025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540EE-F7EF-4029-B240-EA1F8F18C5EF}" type="slidenum">
              <a:rPr lang="en-US" smtClean="0"/>
              <a:t>‹#›</a:t>
            </a:fld>
            <a:endParaRPr lang="en-US"/>
          </a:p>
        </p:txBody>
      </p:sp>
    </p:spTree>
    <p:extLst>
      <p:ext uri="{BB962C8B-B14F-4D97-AF65-F5344CB8AC3E}">
        <p14:creationId xmlns:p14="http://schemas.microsoft.com/office/powerpoint/2010/main" val="1201187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s://vietnamnet.vn/nan-ket-xe-khien-tp-hcm-mat-6-ty-usd-nam-2039075.html" TargetMode="External"/><Relationship Id="rId2" Type="http://schemas.openxmlformats.org/officeDocument/2006/relationships/hyperlink" Target="https://tuoitre.vn/tp-hcm-ho-tro-nguoi-dan-doi-xe-may-dien-tu-quy-1-2024-2023073114492025.htm"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hyperlink" Target="https://tuoitre.vn/ca-nam-2023-tp-hcm-co-hon-4-400-vu-un-u-giao-thong-tai-24-diem-nong-ket-xe-20240104182803626.htm"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vnexpress.net/ket-xe-o-trung-tam-tp-hcm-tang-17-dip-can-tet-4838647.html" TargetMode="External"/><Relationship Id="rId2" Type="http://schemas.openxmlformats.org/officeDocument/2006/relationships/hyperlink" Target="https://vnexpress.net/vi-sao-xe-may-la-thu-pham-un-tac-o-sai-gon-3574256.html"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s://tuoitre.vn/loai-chat-beo-nao-co-loi-hon-cho-suc-khoe-20250410075923289.htm"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a:extLst>
              <a:ext uri="{FF2B5EF4-FFF2-40B4-BE49-F238E27FC236}">
                <a16:creationId xmlns:a16="http://schemas.microsoft.com/office/drawing/2014/main" id="{5623F260-3CDE-476C-B319-7F4FB79A004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
        <p:nvSpPr>
          <p:cNvPr id="10" name="Tiêu đề 1">
            <a:extLst>
              <a:ext uri="{FF2B5EF4-FFF2-40B4-BE49-F238E27FC236}">
                <a16:creationId xmlns:a16="http://schemas.microsoft.com/office/drawing/2014/main" id="{CDB5216E-3221-4764-BB4A-ECDB21864798}"/>
              </a:ext>
            </a:extLst>
          </p:cNvPr>
          <p:cNvSpPr>
            <a:spLocks noGrp="1"/>
          </p:cNvSpPr>
          <p:nvPr>
            <p:ph type="title"/>
          </p:nvPr>
        </p:nvSpPr>
        <p:spPr>
          <a:xfrm>
            <a:off x="1304925" y="211137"/>
            <a:ext cx="10515600" cy="874713"/>
          </a:xfrm>
        </p:spPr>
        <p:txBody>
          <a:bodyPr>
            <a:normAutofit/>
          </a:bodyPr>
          <a:lstStyle/>
          <a:p>
            <a:pPr algn="ctr"/>
            <a:r>
              <a:rPr lang="en-US" sz="2800" b="1" dirty="0">
                <a:latin typeface="Times New Roman" panose="02020603050405020304" pitchFamily="18" charset="0"/>
                <a:cs typeface="Times New Roman" panose="02020603050405020304" pitchFamily="18" charset="0"/>
              </a:rPr>
              <a:t>TR</a:t>
            </a:r>
            <a:r>
              <a:rPr lang="vi-VN" sz="2800" b="1" dirty="0">
                <a:latin typeface="Times New Roman" panose="02020603050405020304" pitchFamily="18" charset="0"/>
                <a:cs typeface="Times New Roman" panose="02020603050405020304" pitchFamily="18" charset="0"/>
              </a:rPr>
              <a:t>Ư</a:t>
            </a:r>
            <a:r>
              <a:rPr lang="en-US" sz="2800" b="1" dirty="0">
                <a:latin typeface="Times New Roman" panose="02020603050405020304" pitchFamily="18" charset="0"/>
                <a:cs typeface="Times New Roman" panose="02020603050405020304" pitchFamily="18" charset="0"/>
              </a:rPr>
              <a:t>ỜNG ĐẠI HỌC TÔN ĐỨC THẮNG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PHÒNG CÔNG TÁC HỌC SINH </a:t>
            </a:r>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VIÊN</a:t>
            </a:r>
          </a:p>
        </p:txBody>
      </p:sp>
      <p:sp>
        <p:nvSpPr>
          <p:cNvPr id="11" name="Chỗ dành sẵn cho Nội dung 2">
            <a:extLst>
              <a:ext uri="{FF2B5EF4-FFF2-40B4-BE49-F238E27FC236}">
                <a16:creationId xmlns:a16="http://schemas.microsoft.com/office/drawing/2014/main" id="{70FA6E97-BEA7-464F-8B28-D3145E034D01}"/>
              </a:ext>
            </a:extLst>
          </p:cNvPr>
          <p:cNvSpPr>
            <a:spLocks noGrp="1"/>
          </p:cNvSpPr>
          <p:nvPr>
            <p:ph idx="1"/>
          </p:nvPr>
        </p:nvSpPr>
        <p:spPr>
          <a:xfrm>
            <a:off x="498680" y="1474149"/>
            <a:ext cx="11321845" cy="2212948"/>
          </a:xfrm>
        </p:spPr>
        <p:txBody>
          <a:bodyPr>
            <a:normAutofit/>
          </a:bodyPr>
          <a:lstStyle/>
          <a:p>
            <a:pPr marL="0" indent="0" algn="ctr">
              <a:buNone/>
            </a:pPr>
            <a:r>
              <a:rPr lang="en-US" sz="4800" b="1" dirty="0">
                <a:latin typeface="Times New Roman" panose="02020603050405020304" pitchFamily="18" charset="0"/>
                <a:cs typeface="Times New Roman" panose="02020603050405020304" pitchFamily="18" charset="0"/>
              </a:rPr>
              <a:t>BÁO CÁO KẾT QUẢ THỰC HÀNH</a:t>
            </a:r>
          </a:p>
          <a:p>
            <a:pPr marL="0" indent="0" algn="ctr">
              <a:buNone/>
            </a:pPr>
            <a:r>
              <a:rPr lang="en-US" sz="4000" dirty="0" err="1">
                <a:latin typeface="Times New Roman" panose="02020603050405020304" pitchFamily="18" charset="0"/>
                <a:cs typeface="Times New Roman" panose="02020603050405020304" pitchFamily="18" charset="0"/>
              </a:rPr>
              <a:t>Môn</a:t>
            </a:r>
            <a:r>
              <a:rPr lang="en-US" sz="4000" dirty="0">
                <a:latin typeface="Times New Roman" panose="02020603050405020304" pitchFamily="18" charset="0"/>
                <a:cs typeface="Times New Roman" panose="02020603050405020304" pitchFamily="18" charset="0"/>
              </a:rPr>
              <a:t>: T</a:t>
            </a:r>
            <a:r>
              <a:rPr lang="vi-VN" sz="4000" dirty="0">
                <a:latin typeface="Times New Roman" panose="02020603050405020304" pitchFamily="18" charset="0"/>
                <a:cs typeface="Times New Roman" panose="02020603050405020304" pitchFamily="18" charset="0"/>
              </a:rPr>
              <a:t>ư</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duy</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phản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biện</a:t>
            </a:r>
            <a:endParaRPr lang="en-US" sz="4000" dirty="0">
              <a:latin typeface="Times New Roman" panose="02020603050405020304" pitchFamily="18" charset="0"/>
              <a:cs typeface="Times New Roman" panose="02020603050405020304" pitchFamily="18" charset="0"/>
            </a:endParaRPr>
          </a:p>
          <a:p>
            <a:pPr marL="0" indent="0" algn="ctr">
              <a:buNone/>
            </a:pPr>
            <a:r>
              <a:rPr lang="en-US" sz="4000" dirty="0" err="1">
                <a:latin typeface="Times New Roman" panose="02020603050405020304" pitchFamily="18" charset="0"/>
                <a:cs typeface="Times New Roman" panose="02020603050405020304" pitchFamily="18" charset="0"/>
              </a:rPr>
              <a:t>Mã</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môn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học</a:t>
            </a:r>
            <a:r>
              <a:rPr lang="en-US" sz="4000" dirty="0">
                <a:latin typeface="Times New Roman" panose="02020603050405020304" pitchFamily="18" charset="0"/>
                <a:cs typeface="Times New Roman" panose="02020603050405020304" pitchFamily="18" charset="0"/>
              </a:rPr>
              <a:t>: L00046</a:t>
            </a:r>
          </a:p>
          <a:p>
            <a:pPr marL="0" indent="0" algn="ctr">
              <a:buNone/>
            </a:pPr>
            <a:endParaRPr lang="en-US" sz="5400" dirty="0">
              <a:latin typeface="Times New Roman" panose="02020603050405020304" pitchFamily="18" charset="0"/>
              <a:cs typeface="Times New Roman" panose="02020603050405020304" pitchFamily="18" charset="0"/>
            </a:endParaRPr>
          </a:p>
          <a:p>
            <a:pPr marL="0" indent="0" algn="ctr">
              <a:buNone/>
            </a:pPr>
            <a:endParaRPr lang="en-US" sz="5400" dirty="0">
              <a:latin typeface="Times New Roman" panose="02020603050405020304" pitchFamily="18" charset="0"/>
              <a:cs typeface="Times New Roman" panose="02020603050405020304" pitchFamily="18" charset="0"/>
            </a:endParaRPr>
          </a:p>
        </p:txBody>
      </p:sp>
      <p:sp>
        <p:nvSpPr>
          <p:cNvPr id="12" name="Chỗ dành sẵn cho Nội dung 2">
            <a:extLst>
              <a:ext uri="{FF2B5EF4-FFF2-40B4-BE49-F238E27FC236}">
                <a16:creationId xmlns:a16="http://schemas.microsoft.com/office/drawing/2014/main" id="{59CEF62D-5A09-435C-818C-ECB37E51ED04}"/>
              </a:ext>
            </a:extLst>
          </p:cNvPr>
          <p:cNvSpPr txBox="1">
            <a:spLocks/>
          </p:cNvSpPr>
          <p:nvPr/>
        </p:nvSpPr>
        <p:spPr>
          <a:xfrm>
            <a:off x="317090" y="3755103"/>
            <a:ext cx="11321845" cy="221294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tên</a:t>
            </a:r>
            <a:r>
              <a:rPr lang="en-US">
                <a:latin typeface="Times New Roman" panose="02020603050405020304" pitchFamily="18" charset="0"/>
                <a:cs typeface="Times New Roman" panose="02020603050405020304" pitchFamily="18" charset="0"/>
              </a:rPr>
              <a:t>: Ngô Chí Thuận</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atin typeface="Times New Roman" panose="02020603050405020304" pitchFamily="18" charset="0"/>
                <a:cs typeface="Times New Roman" panose="02020603050405020304" pitchFamily="18" charset="0"/>
              </a:rPr>
              <a:t>MSSV: 523H0102 </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err="1">
                <a:latin typeface="Times New Roman" panose="02020603050405020304" pitchFamily="18" charset="0"/>
                <a:cs typeface="Times New Roman" panose="02020603050405020304" pitchFamily="18" charset="0"/>
              </a:rPr>
              <a:t>Lớp</a:t>
            </a:r>
            <a:r>
              <a:rPr lang="en-US">
                <a:latin typeface="Times New Roman" panose="02020603050405020304" pitchFamily="18" charset="0"/>
                <a:cs typeface="Times New Roman" panose="02020603050405020304" pitchFamily="18" charset="0"/>
              </a:rPr>
              <a:t>: 23H50203</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a:latin typeface="Times New Roman" panose="02020603050405020304" pitchFamily="18" charset="0"/>
                <a:cs typeface="Times New Roman" panose="02020603050405020304" pitchFamily="18" charset="0"/>
              </a:rPr>
              <a:t>Khoa: Công nghệ thông tin</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Mã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học</a:t>
            </a:r>
            <a:r>
              <a:rPr lang="en-US">
                <a:latin typeface="Times New Roman" panose="02020603050405020304" pitchFamily="18" charset="0"/>
                <a:cs typeface="Times New Roman" panose="02020603050405020304" pitchFamily="18" charset="0"/>
              </a:rPr>
              <a:t>: 61</a:t>
            </a: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96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F1115-548C-BAC7-2CA6-A3C203C7734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44662AC-5609-3164-621B-7ECB67494252}"/>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41FFFCFE-EDB5-B889-8C1C-E35F12D49187}"/>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3F87B9-70AB-C453-F245-5D72FE42AE96}"/>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5</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của</a:t>
            </a:r>
            <a:r>
              <a:rPr lang="en-US" sz="3000">
                <a:latin typeface="Times New Roman" panose="02020603050405020304" pitchFamily="18" charset="0"/>
                <a:cs typeface="Times New Roman" panose="02020603050405020304" pitchFamily="18" charset="0"/>
              </a:rPr>
              <a:t> Em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vấn</a:t>
            </a:r>
            <a:r>
              <a:rPr lang="en-US" sz="3000">
                <a:latin typeface="Times New Roman" panose="02020603050405020304" pitchFamily="18" charset="0"/>
                <a:cs typeface="Times New Roman" panose="02020603050405020304" pitchFamily="18" charset="0"/>
              </a:rPr>
              <a:t> đề</a:t>
            </a:r>
            <a:endParaRPr lang="en-US" sz="3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 Việc cấm tuyệt đối là cách tiếp cận cực đoan, không phù hợp với bối cảnh học tập hiện đại, nơi công nghệ đóng vai trò trung tâm.</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 Thay vì cấm, nên giáo dục học sinh về ý thức và kỹ năng sử dụng công nghệ đúng cách.</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 Có thể áp dụng mô hình quản lý như thu điện thoại đầu buổi, quy định giờ sử dụng, hay yêu cầu bật chế độ học tập.</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 Cấm hoàn toàn có thể khiến học sinh tìm cách giấu giếm, dẫn đến hậu quả tiêu cực hơn.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9F49CEB3-12BA-7D69-8C4E-02E5A6B83367}"/>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14617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732DB-3C5D-FE77-2160-C85573D1D66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20CA91E-0B0C-52AB-CF65-0A69A9401E53}"/>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7B9306D7-FD13-EA5B-B501-BC9EA023412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8E573C-37D8-36E7-035A-C163964DE3EF}"/>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6</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Kết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endParaRPr lang="en-US" sz="3000" dirty="0">
              <a:latin typeface="Times New Roman" panose="02020603050405020304" pitchFamily="18" charset="0"/>
              <a:cs typeface="Times New Roman" panose="02020603050405020304" pitchFamily="18" charset="0"/>
            </a:endParaRPr>
          </a:p>
          <a:p>
            <a:pPr marL="0" indent="0">
              <a:buNone/>
            </a:pPr>
            <a:r>
              <a:rPr lang="vi-VN" sz="3000">
                <a:latin typeface="Times New Roman" panose="02020603050405020304" pitchFamily="18" charset="0"/>
                <a:cs typeface="Times New Roman" panose="02020603050405020304" pitchFamily="18" charset="0"/>
              </a:rPr>
              <a:t>Việc sử dụng điện thoại trong trường học cần</a:t>
            </a:r>
            <a:r>
              <a:rPr lang="en-US" sz="3000">
                <a:latin typeface="Times New Roman" panose="02020603050405020304" pitchFamily="18" charset="0"/>
                <a:cs typeface="Times New Roman" panose="02020603050405020304" pitchFamily="18" charset="0"/>
              </a:rPr>
              <a:t> được</a:t>
            </a:r>
            <a:r>
              <a:rPr lang="vi-VN" sz="3000">
                <a:latin typeface="Times New Roman" panose="02020603050405020304" pitchFamily="18" charset="0"/>
                <a:cs typeface="Times New Roman" panose="02020603050405020304" pitchFamily="18" charset="0"/>
              </a:rPr>
              <a:t> quản lý thông minh, không nên cấm tuyệt đối. Cần có quy định và đi kèm với giáo dục ý thức </a:t>
            </a:r>
            <a:r>
              <a:rPr lang="en-US" sz="3000">
                <a:latin typeface="Times New Roman" panose="02020603050405020304" pitchFamily="18" charset="0"/>
                <a:cs typeface="Times New Roman" panose="02020603050405020304" pitchFamily="18" charset="0"/>
              </a:rPr>
              <a:t>về </a:t>
            </a:r>
            <a:r>
              <a:rPr lang="vi-VN" sz="3000">
                <a:latin typeface="Times New Roman" panose="02020603050405020304" pitchFamily="18" charset="0"/>
                <a:cs typeface="Times New Roman" panose="02020603050405020304" pitchFamily="18" charset="0"/>
              </a:rPr>
              <a:t>công nghệ. Điều này giúp học sinh tận dụng lợi ích của công nghệ mà vẫn đảm bảo kỷ luật học đường.</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EA2994A2-5E1E-F226-FCA6-3A3C1BD8021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053462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2:</a:t>
            </a:r>
          </a:p>
          <a:p>
            <a:pPr marL="514350" indent="-514350">
              <a:lnSpc>
                <a:spcPct val="130000"/>
              </a:lnSpc>
              <a:spcBef>
                <a:spcPts val="0"/>
              </a:spcBef>
              <a:buAutoNum type="arabicPeriod"/>
            </a:pPr>
            <a:r>
              <a:rPr lang="en-US" sz="3000">
                <a:latin typeface="Times New Roman" panose="02020603050405020304" pitchFamily="18" charset="0"/>
                <a:cs typeface="Times New Roman" panose="02020603050405020304" pitchFamily="18" charset="0"/>
              </a:rPr>
              <a:t>Mô </a:t>
            </a:r>
            <a:r>
              <a:rPr lang="en-US" sz="3000" dirty="0" err="1">
                <a:latin typeface="Times New Roman" panose="02020603050405020304" pitchFamily="18" charset="0"/>
                <a:cs typeface="Times New Roman" panose="02020603050405020304" pitchFamily="18" charset="0"/>
              </a:rPr>
              <a:t>tả</a:t>
            </a:r>
            <a:r>
              <a:rPr lang="en-US" sz="3000" dirty="0">
                <a:latin typeface="Times New Roman" panose="02020603050405020304" pitchFamily="18" charset="0"/>
                <a:cs typeface="Times New Roman" panose="02020603050405020304" pitchFamily="18" charset="0"/>
              </a:rPr>
              <a:t> chi </a:t>
            </a:r>
            <a:r>
              <a:rPr lang="en-US" sz="3000" dirty="0" err="1">
                <a:latin typeface="Times New Roman" panose="02020603050405020304" pitchFamily="18" charset="0"/>
                <a:cs typeface="Times New Roman" panose="02020603050405020304" pitchFamily="18" charset="0"/>
              </a:rPr>
              <a:t>tiết</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tình</a:t>
            </a:r>
            <a:r>
              <a:rPr lang="en-US" sz="3000">
                <a:latin typeface="Times New Roman" panose="02020603050405020304" pitchFamily="18" charset="0"/>
                <a:cs typeface="Times New Roman" panose="02020603050405020304" pitchFamily="18" charset="0"/>
              </a:rPr>
              <a:t> huống</a:t>
            </a:r>
          </a:p>
          <a:p>
            <a:pPr marL="0" indent="0">
              <a:lnSpc>
                <a:spcPct val="130000"/>
              </a:lnSpc>
              <a:spcBef>
                <a:spcPts val="0"/>
              </a:spcBef>
              <a:buNone/>
            </a:pPr>
            <a:r>
              <a:rPr lang="vi-VN" sz="3000">
                <a:latin typeface="Times New Roman" panose="02020603050405020304" pitchFamily="18" charset="0"/>
                <a:cs typeface="Times New Roman" panose="02020603050405020304" pitchFamily="18" charset="0"/>
              </a:rPr>
              <a:t>Vào một buổi sáng thứ Hai</a:t>
            </a:r>
            <a:r>
              <a:rPr lang="en-US" sz="3000">
                <a:latin typeface="Times New Roman" panose="02020603050405020304" pitchFamily="18" charset="0"/>
                <a:cs typeface="Times New Roman" panose="02020603050405020304" pitchFamily="18" charset="0"/>
              </a:rPr>
              <a:t> ngày 17/03/2025</a:t>
            </a:r>
            <a:r>
              <a:rPr lang="vi-VN" sz="3000">
                <a:latin typeface="Times New Roman" panose="02020603050405020304" pitchFamily="18" charset="0"/>
                <a:cs typeface="Times New Roman" panose="02020603050405020304" pitchFamily="18" charset="0"/>
              </a:rPr>
              <a:t>, </a:t>
            </a:r>
            <a:r>
              <a:rPr lang="en-US" sz="3000">
                <a:latin typeface="Times New Roman" panose="02020603050405020304" pitchFamily="18" charset="0"/>
                <a:cs typeface="Times New Roman" panose="02020603050405020304" pitchFamily="18" charset="0"/>
              </a:rPr>
              <a:t>bản thân em</a:t>
            </a:r>
            <a:r>
              <a:rPr lang="vi-VN" sz="3000">
                <a:latin typeface="Times New Roman" panose="02020603050405020304" pitchFamily="18" charset="0"/>
                <a:cs typeface="Times New Roman" panose="02020603050405020304" pitchFamily="18" charset="0"/>
              </a:rPr>
              <a:t> đang trên đường đến </a:t>
            </a:r>
            <a:r>
              <a:rPr lang="en-US" sz="3000">
                <a:latin typeface="Times New Roman" panose="02020603050405020304" pitchFamily="18" charset="0"/>
                <a:cs typeface="Times New Roman" panose="02020603050405020304" pitchFamily="18" charset="0"/>
              </a:rPr>
              <a:t>trường</a:t>
            </a:r>
            <a:r>
              <a:rPr lang="vi-VN" sz="3000">
                <a:latin typeface="Times New Roman" panose="02020603050405020304" pitchFamily="18" charset="0"/>
                <a:cs typeface="Times New Roman" panose="02020603050405020304" pitchFamily="18" charset="0"/>
              </a:rPr>
              <a:t> thì gặp phải tình trạng kẹt xe nghiêm trọng trên đường</a:t>
            </a:r>
            <a:r>
              <a:rPr lang="en-US" sz="3000">
                <a:latin typeface="Times New Roman" panose="02020603050405020304" pitchFamily="18" charset="0"/>
                <a:cs typeface="Times New Roman" panose="02020603050405020304" pitchFamily="18" charset="0"/>
              </a:rPr>
              <a:t> Lê Văn Lương</a:t>
            </a:r>
            <a:r>
              <a:rPr lang="vi-VN" sz="3000">
                <a:latin typeface="Times New Roman" panose="02020603050405020304" pitchFamily="18" charset="0"/>
                <a:cs typeface="Times New Roman" panose="02020603050405020304" pitchFamily="18" charset="0"/>
              </a:rPr>
              <a:t>. Thay vì chỉ than phiền, </a:t>
            </a:r>
            <a:r>
              <a:rPr lang="en-US" sz="3000">
                <a:latin typeface="Times New Roman" panose="02020603050405020304" pitchFamily="18" charset="0"/>
                <a:cs typeface="Times New Roman" panose="02020603050405020304" pitchFamily="18" charset="0"/>
              </a:rPr>
              <a:t>em</a:t>
            </a:r>
            <a:r>
              <a:rPr lang="vi-VN" sz="3000">
                <a:latin typeface="Times New Roman" panose="02020603050405020304" pitchFamily="18" charset="0"/>
                <a:cs typeface="Times New Roman" panose="02020603050405020304" pitchFamily="18" charset="0"/>
              </a:rPr>
              <a:t> quyết định quan sát và phân tích nguyên nhân gây ra kẹt xe, đồng thời tìm kiếm giải pháp để tránh tình trạng này trong tương lai.</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04319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10A28-CBC0-C522-1EBA-2CF72079E3C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2125314-839F-CD14-D712-F72E77420AA6}"/>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2D72FF86-7363-DB5A-11D2-C5866A626263}"/>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325DF4-9B8B-944E-7675-241BD539E314}"/>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1: </a:t>
            </a:r>
            <a:r>
              <a:rPr lang="vi-VN" sz="3000">
                <a:latin typeface="Times New Roman" panose="02020603050405020304" pitchFamily="18" charset="0"/>
                <a:cs typeface="Times New Roman" panose="02020603050405020304" pitchFamily="18" charset="0"/>
              </a:rPr>
              <a:t>Những yếu tố nào đang trực tiếp gây ra tình trạng kẹt xe thường xuyên trên tuyến Lê Văn Lương vào giờ cao điểm?</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 </a:t>
            </a:r>
            <a:r>
              <a:rPr lang="vi-VN" sz="3000">
                <a:latin typeface="Times New Roman" panose="02020603050405020304" pitchFamily="18" charset="0"/>
                <a:cs typeface="Times New Roman" panose="02020603050405020304" pitchFamily="18" charset="0"/>
              </a:rPr>
              <a:t>Lê Văn Lương là tuyến đường hẹp, có nhiều phương tiện xe máy</a:t>
            </a:r>
            <a:r>
              <a:rPr lang="en-US" sz="300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lưu thông cùng lúc. Tình trạng mở rộng đô thị và công trình nhà ở hai bên đường đang khiến mặt đường vốn đã nhỏ càng bị thu hẹp. Một số đoạn bị lún, ngập hoặc hư hỏng cũng khiến xe phải di chuyển chậm, gây dồn ứ kéo dài. Ngoài ra, giao lộ với Nguyễn Thị Thập thường xuyên bị ùn tắc vì thiếu đèn </a:t>
            </a:r>
            <a:r>
              <a:rPr lang="en-US" sz="3000">
                <a:latin typeface="Times New Roman" panose="02020603050405020304" pitchFamily="18" charset="0"/>
                <a:cs typeface="Times New Roman" panose="02020603050405020304" pitchFamily="18" charset="0"/>
              </a:rPr>
              <a:t>giao thông </a:t>
            </a:r>
            <a:r>
              <a:rPr lang="vi-VN" sz="3000">
                <a:latin typeface="Times New Roman" panose="02020603050405020304" pitchFamily="18" charset="0"/>
                <a:cs typeface="Times New Roman" panose="02020603050405020304" pitchFamily="18" charset="0"/>
              </a:rPr>
              <a:t>điều tiết.</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5E4AD7B5-9AD6-D0F7-1FD9-134E4509842B}"/>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979003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FCCDE-CD8D-D258-AAE2-8C235A1851A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457E4E81-26AE-69AE-A75C-A3112F284627}"/>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6A3CDB77-60C3-5A55-A466-A693BA0FAA9D}"/>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0E1A2B-E295-0834-3DCA-C107F7600EBF}"/>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2: </a:t>
            </a:r>
            <a:r>
              <a:rPr lang="vi-VN" sz="3000">
                <a:latin typeface="Times New Roman" panose="02020603050405020304" pitchFamily="18" charset="0"/>
                <a:cs typeface="Times New Roman" panose="02020603050405020304" pitchFamily="18" charset="0"/>
              </a:rPr>
              <a:t>Là sinh viên, </a:t>
            </a:r>
            <a:r>
              <a:rPr lang="en-US" sz="3000">
                <a:latin typeface="Times New Roman" panose="02020603050405020304" pitchFamily="18" charset="0"/>
                <a:cs typeface="Times New Roman" panose="02020603050405020304" pitchFamily="18" charset="0"/>
              </a:rPr>
              <a:t>em </a:t>
            </a:r>
            <a:r>
              <a:rPr lang="vi-VN" sz="3000">
                <a:latin typeface="Times New Roman" panose="02020603050405020304" pitchFamily="18" charset="0"/>
                <a:cs typeface="Times New Roman" panose="02020603050405020304" pitchFamily="18" charset="0"/>
              </a:rPr>
              <a:t>có những lựa chọn nào để khắc phục việc đi học trễ do kẹt xe?</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 Em</a:t>
            </a:r>
            <a:r>
              <a:rPr lang="vi-VN" sz="3000">
                <a:latin typeface="Times New Roman" panose="02020603050405020304" pitchFamily="18" charset="0"/>
                <a:cs typeface="Times New Roman" panose="02020603050405020304" pitchFamily="18" charset="0"/>
              </a:rPr>
              <a:t> có thể điều chỉnh giờ xuất phát sớm hơn (trước 6h</a:t>
            </a:r>
            <a:r>
              <a:rPr lang="en-US" sz="3000">
                <a:latin typeface="Times New Roman" panose="02020603050405020304" pitchFamily="18" charset="0"/>
                <a:cs typeface="Times New Roman" panose="02020603050405020304" pitchFamily="18" charset="0"/>
              </a:rPr>
              <a:t>25</a:t>
            </a:r>
            <a:r>
              <a:rPr lang="vi-VN" sz="3000">
                <a:latin typeface="Times New Roman" panose="02020603050405020304" pitchFamily="18" charset="0"/>
                <a:cs typeface="Times New Roman" panose="02020603050405020304" pitchFamily="18" charset="0"/>
              </a:rPr>
              <a:t>), chuyển sang sử dụng phương tiện công cộng như xe buýt số 86, hoặc thậm chí cân nhắc thuê trọ gần trường nếu tình trạng kéo dài.</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9C4A8CA1-AF49-ED1A-6E85-1B04DBCFD4B5}"/>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470286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B4213-D340-956F-3026-23C8E4849F8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67B9B4D-BDDD-B249-2148-75D5E017E3F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EC4821D6-A190-449B-E7FB-36207FE578FC}"/>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DAD08E-4D53-0941-8A86-569A9FC80720}"/>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3: </a:t>
            </a:r>
            <a:r>
              <a:rPr lang="vi-VN" sz="3000">
                <a:latin typeface="Times New Roman" panose="02020603050405020304" pitchFamily="18" charset="0"/>
                <a:cs typeface="Times New Roman" panose="02020603050405020304" pitchFamily="18" charset="0"/>
              </a:rPr>
              <a:t>Em có thể làm gì để chủ động tránh tình trạng đi học muộn do kẹt xe?</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a:t>
            </a:r>
            <a:r>
              <a:rPr lang="vi-VN" sz="3000">
                <a:latin typeface="Times New Roman" panose="02020603050405020304" pitchFamily="18" charset="0"/>
                <a:cs typeface="Times New Roman" panose="02020603050405020304" pitchFamily="18" charset="0"/>
              </a:rPr>
              <a:t> Em bắt đầu sử dụng ứng dụng giao thông (Google Map, Zalo Map) để kiểm tra trước tình trạng đường đi. Ngoài ra, Em thử đi sớm hơn 30 phút so với trước đây. </a:t>
            </a:r>
            <a:r>
              <a:rPr lang="en-US" sz="3000">
                <a:latin typeface="Times New Roman" panose="02020603050405020304" pitchFamily="18" charset="0"/>
                <a:cs typeface="Times New Roman" panose="02020603050405020304" pitchFamily="18" charset="0"/>
              </a:rPr>
              <a:t>Thi thoảng</a:t>
            </a:r>
            <a:r>
              <a:rPr lang="vi-VN" sz="3000">
                <a:latin typeface="Times New Roman" panose="02020603050405020304" pitchFamily="18" charset="0"/>
                <a:cs typeface="Times New Roman" panose="02020603050405020304" pitchFamily="18" charset="0"/>
              </a:rPr>
              <a:t>, Em chọn đi xe </a:t>
            </a:r>
            <a:r>
              <a:rPr lang="en-US" sz="3000">
                <a:latin typeface="Times New Roman" panose="02020603050405020304" pitchFamily="18" charset="0"/>
                <a:cs typeface="Times New Roman" panose="02020603050405020304" pitchFamily="18" charset="0"/>
              </a:rPr>
              <a:t>bus</a:t>
            </a:r>
            <a:r>
              <a:rPr lang="vi-VN" sz="3000">
                <a:latin typeface="Times New Roman" panose="02020603050405020304" pitchFamily="18" charset="0"/>
                <a:cs typeface="Times New Roman" panose="02020603050405020304" pitchFamily="18" charset="0"/>
              </a:rPr>
              <a:t> tuyến 86 từ Bến Thành đến </a:t>
            </a:r>
            <a:r>
              <a:rPr lang="en-US" sz="3000">
                <a:latin typeface="Times New Roman" panose="02020603050405020304" pitchFamily="18" charset="0"/>
                <a:cs typeface="Times New Roman" panose="02020603050405020304" pitchFamily="18" charset="0"/>
              </a:rPr>
              <a:t>trường</a:t>
            </a:r>
            <a:r>
              <a:rPr lang="vi-VN" sz="3000">
                <a:latin typeface="Times New Roman" panose="02020603050405020304" pitchFamily="18" charset="0"/>
                <a:cs typeface="Times New Roman" panose="02020603050405020304" pitchFamily="18" charset="0"/>
              </a:rPr>
              <a:t> để tránh mệt mỏi vì kẹt xe. Em cũng thử trải nghiệm đi đường Nguyễn Thị Thập thay vì Lê Văn Lương vào những ngày đường quá đông</a:t>
            </a:r>
            <a:r>
              <a:rPr lang="en-US" sz="3000">
                <a:latin typeface="Times New Roman" panose="02020603050405020304" pitchFamily="18" charset="0"/>
                <a:cs typeface="Times New Roman" panose="02020603050405020304" pitchFamily="18" charset="0"/>
              </a:rPr>
              <a:t> đúc</a:t>
            </a:r>
            <a:r>
              <a:rPr lang="vi-VN" sz="3000">
                <a:latin typeface="Times New Roman" panose="02020603050405020304" pitchFamily="18" charset="0"/>
                <a:cs typeface="Times New Roman" panose="02020603050405020304" pitchFamily="18" charset="0"/>
              </a:rPr>
              <a:t>.</a:t>
            </a: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CE9005B2-2430-B6D7-075B-A6A965E39F51}"/>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704373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25DBF-0D1F-4CE3-C5F0-7300A7742FF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1D720C2-C4AF-784D-2CCB-B9716170F541}"/>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7B27437D-F18D-8946-BCE2-7CD4EADC3C0D}"/>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DD1D7E-56C5-86EE-3186-CDA912B09811}"/>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4: </a:t>
            </a:r>
            <a:r>
              <a:rPr lang="vi-VN" sz="3000">
                <a:latin typeface="Times New Roman" panose="02020603050405020304" pitchFamily="18" charset="0"/>
                <a:cs typeface="Times New Roman" panose="02020603050405020304" pitchFamily="18" charset="0"/>
              </a:rPr>
              <a:t>Việc phân tích nguyên nhân thay vì chỉ than phiền mang lại lợi ích gì cho mình?</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a:t>
            </a:r>
            <a:r>
              <a:rPr lang="vi-VN" sz="3000">
                <a:latin typeface="Times New Roman" panose="02020603050405020304" pitchFamily="18" charset="0"/>
                <a:cs typeface="Times New Roman" panose="02020603050405020304" pitchFamily="18" charset="0"/>
              </a:rPr>
              <a:t> Việc phân tích giúp </a:t>
            </a:r>
            <a:r>
              <a:rPr lang="en-US" sz="3000">
                <a:latin typeface="Times New Roman" panose="02020603050405020304" pitchFamily="18" charset="0"/>
                <a:cs typeface="Times New Roman" panose="02020603050405020304" pitchFamily="18" charset="0"/>
              </a:rPr>
              <a:t>em</a:t>
            </a:r>
            <a:r>
              <a:rPr lang="vi-VN" sz="3000">
                <a:latin typeface="Times New Roman" panose="02020603050405020304" pitchFamily="18" charset="0"/>
                <a:cs typeface="Times New Roman" panose="02020603050405020304" pitchFamily="18" charset="0"/>
              </a:rPr>
              <a:t> không cảm thấy bất lực hay bực tức. </a:t>
            </a:r>
            <a:r>
              <a:rPr lang="en-US" sz="3000">
                <a:latin typeface="Times New Roman" panose="02020603050405020304" pitchFamily="18" charset="0"/>
                <a:cs typeface="Times New Roman" panose="02020603050405020304" pitchFamily="18" charset="0"/>
              </a:rPr>
              <a:t>Em</a:t>
            </a:r>
            <a:r>
              <a:rPr lang="vi-VN" sz="3000">
                <a:latin typeface="Times New Roman" panose="02020603050405020304" pitchFamily="18" charset="0"/>
                <a:cs typeface="Times New Roman" panose="02020603050405020304" pitchFamily="18" charset="0"/>
              </a:rPr>
              <a:t> có thể chủ động điều chỉnh lộ trình, thời gian xuất phát, hoặc thay đổi phương tiện di chuyển. Quan trọng hơn, tư duy phản biện giúp </a:t>
            </a:r>
            <a:r>
              <a:rPr lang="en-US" sz="3000">
                <a:latin typeface="Times New Roman" panose="02020603050405020304" pitchFamily="18" charset="0"/>
                <a:cs typeface="Times New Roman" panose="02020603050405020304" pitchFamily="18" charset="0"/>
              </a:rPr>
              <a:t>em</a:t>
            </a:r>
            <a:r>
              <a:rPr lang="vi-VN" sz="3000">
                <a:latin typeface="Times New Roman" panose="02020603050405020304" pitchFamily="18" charset="0"/>
                <a:cs typeface="Times New Roman" panose="02020603050405020304" pitchFamily="18" charset="0"/>
              </a:rPr>
              <a:t> nhìn nhận kẹt xe là một vấn đề hệ thống</a:t>
            </a:r>
            <a:r>
              <a:rPr lang="en-US" sz="3000">
                <a:latin typeface="Times New Roman" panose="02020603050405020304" pitchFamily="18" charset="0"/>
                <a:cs typeface="Times New Roman" panose="02020603050405020304" pitchFamily="18" charset="0"/>
              </a:rPr>
              <a:t>,</a:t>
            </a:r>
            <a:r>
              <a:rPr lang="vi-VN" sz="3000">
                <a:latin typeface="Times New Roman" panose="02020603050405020304" pitchFamily="18" charset="0"/>
                <a:cs typeface="Times New Roman" panose="02020603050405020304" pitchFamily="18" charset="0"/>
              </a:rPr>
              <a:t> không chỉ là lỗi của bản thân hay một nhóm người và từ đó mình bình tĩnh hơn, suy nghĩ có giải pháp hơn.</a:t>
            </a: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0EBBAC59-6439-73D1-9771-115FEB06F380}"/>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171458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FC6B-192F-95AA-D885-BE901B4B188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8CAEE68-8EC0-5D2B-FB5E-7A1A20D3B2D7}"/>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5B3BCEA5-1BA0-840B-12A0-4E39456C720C}"/>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CC8F0D-EC35-B1B4-7A7D-BDDF1AC42A78}"/>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5: </a:t>
            </a:r>
            <a:r>
              <a:rPr lang="vi-VN" sz="3000">
                <a:latin typeface="Times New Roman" panose="02020603050405020304" pitchFamily="18" charset="0"/>
                <a:cs typeface="Times New Roman" panose="02020603050405020304" pitchFamily="18" charset="0"/>
              </a:rPr>
              <a:t>Là sinh viên, mình có thể làm gì để góp phần cải thiện vấn đề giao thông thành phố?</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a:t>
            </a:r>
            <a:r>
              <a:rPr lang="vi-VN" sz="3000">
                <a:latin typeface="Times New Roman" panose="02020603050405020304" pitchFamily="18" charset="0"/>
                <a:cs typeface="Times New Roman" panose="02020603050405020304" pitchFamily="18" charset="0"/>
              </a:rPr>
              <a:t> Trước hết là tự điều chỉnh ý thức: đi đúng làn, không lấn tuyến, không vượt đèn đỏ, không chen ngang. Mình cũng có thể tuyên truyền bạn bè dùng phương tiện công cộng, hạn chế xe cá nhân khi có thể.</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919474AE-D011-5FB3-F531-0AAF56C91281}"/>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678194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D7E1B-83BB-1C03-780C-78E5ED1E891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7566245-E557-68A6-F793-9A2166AF9450}"/>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2D2017A8-A422-204A-4FC1-E198E0B0AFF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EEF317-342C-6FD7-7B94-5D758E82B713}"/>
              </a:ext>
            </a:extLst>
          </p:cNvPr>
          <p:cNvSpPr>
            <a:spLocks noGrp="1"/>
          </p:cNvSpPr>
          <p:nvPr>
            <p:ph idx="1"/>
          </p:nvPr>
        </p:nvSpPr>
        <p:spPr>
          <a:xfrm>
            <a:off x="599705" y="1397004"/>
            <a:ext cx="11085614" cy="4779959"/>
          </a:xfrm>
        </p:spPr>
        <p:txBody>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3</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so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a:latin typeface="Times New Roman" panose="02020603050405020304" pitchFamily="18" charset="0"/>
                <a:cs typeface="Times New Roman" panose="02020603050405020304" pitchFamily="18" charset="0"/>
              </a:rPr>
              <a:t>ban đầu</a:t>
            </a:r>
          </a:p>
          <a:p>
            <a:pPr marL="0" indent="0">
              <a:buNone/>
            </a:pPr>
            <a:r>
              <a:rPr lang="en-US" sz="3000">
                <a:latin typeface="Times New Roman" panose="02020603050405020304" pitchFamily="18" charset="0"/>
                <a:cs typeface="Times New Roman" panose="02020603050405020304" pitchFamily="18" charset="0"/>
              </a:rPr>
              <a:t>Góc nhìn của những người chạy quảng cáo/phát tờ rơi:</a:t>
            </a:r>
          </a:p>
          <a:p>
            <a:pPr>
              <a:buFontTx/>
              <a:buChar char="-"/>
            </a:pPr>
            <a:r>
              <a:rPr lang="en-US" sz="3000">
                <a:latin typeface="Times New Roman" panose="02020603050405020304" pitchFamily="18" charset="0"/>
                <a:cs typeface="Times New Roman" panose="02020603050405020304" pitchFamily="18" charset="0"/>
              </a:rPr>
              <a:t>Có thêm thời gian để truyền tải nội dung, tăng thêm số lượng người biết tới sản phẩm, dịch vụ của mình</a:t>
            </a:r>
          </a:p>
          <a:p>
            <a:pPr marL="0" indent="0">
              <a:buNone/>
            </a:pPr>
            <a:r>
              <a:rPr lang="en-US" sz="3000">
                <a:latin typeface="Times New Roman" panose="02020603050405020304" pitchFamily="18" charset="0"/>
                <a:cs typeface="Times New Roman" panose="02020603050405020304" pitchFamily="18" charset="0"/>
              </a:rPr>
              <a:t>Góc nhìn của các quầy cà phê ven đường:</a:t>
            </a:r>
          </a:p>
          <a:p>
            <a:pPr marL="0" indent="0">
              <a:buNone/>
            </a:pPr>
            <a:r>
              <a:rPr lang="en-US" sz="3000">
                <a:latin typeface="Times New Roman" panose="02020603050405020304" pitchFamily="18" charset="0"/>
                <a:cs typeface="Times New Roman" panose="02020603050405020304" pitchFamily="18" charset="0"/>
              </a:rPr>
              <a:t>- Tăng thêm tỉ lệ người bị kẹt xe mua hàng và thử món ăn, thức uống qua đó giúp tăng thêm thu nhập và thương hiệu.</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6FBFC7C-F586-7C1A-6E7F-B85206794516}"/>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43299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8C2C4-FEE1-B4A0-2021-7596399AE56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ED63984-E9D2-259D-E779-1DC56A1AEA97}"/>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502E7F6A-25B9-232B-F06C-2E93F1FBDA76}"/>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B8EF7E-FF96-4BE1-EC2C-7AFE86C4D48D}"/>
              </a:ext>
            </a:extLst>
          </p:cNvPr>
          <p:cNvSpPr>
            <a:spLocks noGrp="1"/>
          </p:cNvSpPr>
          <p:nvPr>
            <p:ph idx="1"/>
          </p:nvPr>
        </p:nvSpPr>
        <p:spPr>
          <a:xfrm>
            <a:off x="599705" y="1397004"/>
            <a:ext cx="11085614" cy="4779959"/>
          </a:xfrm>
        </p:spPr>
        <p:txBody>
          <a:bodyPr>
            <a:normAutofit lnSpcReduction="1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4</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khoa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nguồn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cậy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vấn</a:t>
            </a:r>
            <a:r>
              <a:rPr lang="en-US" sz="3000">
                <a:latin typeface="Times New Roman" panose="02020603050405020304" pitchFamily="18" charset="0"/>
                <a:cs typeface="Times New Roman" panose="02020603050405020304" pitchFamily="18" charset="0"/>
              </a:rPr>
              <a:t> đề</a:t>
            </a:r>
          </a:p>
          <a:p>
            <a:pPr>
              <a:buNone/>
            </a:pPr>
            <a:r>
              <a:rPr lang="vi-VN" sz="3000">
                <a:latin typeface="Times New Roman" panose="02020603050405020304" pitchFamily="18" charset="0"/>
                <a:cs typeface="Times New Roman" panose="02020603050405020304" pitchFamily="18" charset="0"/>
              </a:rPr>
              <a:t>TP.HCM có khoảng 9 triệu phương tiện cá nhân, trong đó khoảng</a:t>
            </a:r>
            <a:r>
              <a:rPr lang="en-US" sz="300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900.000 ô tô và phần còn lại là xe hai bánh (2023):</a:t>
            </a:r>
          </a:p>
          <a:p>
            <a:pPr marL="0" indent="0">
              <a:buNone/>
            </a:pPr>
            <a:r>
              <a:rPr lang="vi-VN" sz="3000">
                <a:latin typeface="Times New Roman" panose="02020603050405020304" pitchFamily="18" charset="0"/>
                <a:cs typeface="Times New Roman" panose="02020603050405020304" pitchFamily="18" charset="0"/>
              </a:rPr>
              <a:t>Nguồn:</a:t>
            </a:r>
            <a:r>
              <a:rPr lang="en-US" sz="300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hlinkClick r:id="rId2"/>
              </a:rPr>
              <a:t>https://tuoitre.vn/tp-hcm-ho-tro-nguoi-dan-doi-xe-may-dien-tu-quy-1-2024-2023073114492025.htm</a:t>
            </a:r>
            <a:endParaRPr lang="en-US" sz="3000">
              <a:latin typeface="Times New Roman" panose="02020603050405020304" pitchFamily="18" charset="0"/>
              <a:cs typeface="Times New Roman" panose="02020603050405020304" pitchFamily="18" charset="0"/>
            </a:endParaRPr>
          </a:p>
          <a:p>
            <a:pPr marL="0" indent="0">
              <a:buNone/>
            </a:pPr>
            <a:endParaRPr lang="en-US" sz="3000">
              <a:latin typeface="Times New Roman" panose="02020603050405020304" pitchFamily="18" charset="0"/>
              <a:cs typeface="Times New Roman" panose="02020603050405020304" pitchFamily="18" charset="0"/>
            </a:endParaRPr>
          </a:p>
          <a:p>
            <a:pPr marL="0" indent="0">
              <a:buNone/>
            </a:pPr>
            <a:r>
              <a:rPr lang="vi-VN" sz="3000">
                <a:latin typeface="Times New Roman" panose="02020603050405020304" pitchFamily="18" charset="0"/>
                <a:cs typeface="Times New Roman" panose="02020603050405020304" pitchFamily="18" charset="0"/>
              </a:rPr>
              <a:t>Nạn kẹt xe khiến TP.HCM mất hơn 138.000 tỷ/năm</a:t>
            </a:r>
            <a:endParaRPr lang="en-US" sz="3000">
              <a:latin typeface="Times New Roman" panose="02020603050405020304" pitchFamily="18" charset="0"/>
              <a:cs typeface="Times New Roman" panose="02020603050405020304" pitchFamily="18" charset="0"/>
            </a:endParaRPr>
          </a:p>
          <a:p>
            <a:pPr marL="0" indent="0">
              <a:buNone/>
            </a:pPr>
            <a:r>
              <a:rPr lang="en-US" sz="3000">
                <a:latin typeface="Times New Roman" panose="02020603050405020304" pitchFamily="18" charset="0"/>
                <a:cs typeface="Times New Roman" panose="02020603050405020304" pitchFamily="18" charset="0"/>
              </a:rPr>
              <a:t>Nguồn: </a:t>
            </a:r>
            <a:r>
              <a:rPr lang="en-US" sz="3000">
                <a:latin typeface="Times New Roman" panose="02020603050405020304" pitchFamily="18" charset="0"/>
                <a:cs typeface="Times New Roman" panose="02020603050405020304" pitchFamily="18" charset="0"/>
                <a:hlinkClick r:id="rId3"/>
              </a:rPr>
              <a:t>https://vietnamnet.vn/nan-ket-xe-khien-tp-hcm-mat-6-ty-usd-nam-2039075.html</a:t>
            </a:r>
            <a:endParaRPr lang="en-US" sz="3000">
              <a:latin typeface="Times New Roman" panose="02020603050405020304" pitchFamily="18" charset="0"/>
              <a:cs typeface="Times New Roman" panose="02020603050405020304" pitchFamily="18" charset="0"/>
            </a:endParaRPr>
          </a:p>
          <a:p>
            <a:pPr marL="0" indent="0">
              <a:buNone/>
            </a:pPr>
            <a:endParaRPr lang="vi-VN" sz="300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0008789E-AF8E-E5BB-D6DE-818AE4469030}"/>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926683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C4E9AFB-F8FE-43C7-BADA-50EF63917FEF}"/>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CE772CB-6164-448F-8FBA-6A70B2C70EC2}"/>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5A873D-2FC9-4418-AF88-FD34DB7FE5B8}"/>
              </a:ext>
            </a:extLst>
          </p:cNvPr>
          <p:cNvSpPr>
            <a:spLocks noGrp="1"/>
          </p:cNvSpPr>
          <p:nvPr>
            <p:ph idx="1"/>
          </p:nvPr>
        </p:nvSpPr>
        <p:spPr>
          <a:xfrm>
            <a:off x="599705" y="1397004"/>
            <a:ext cx="11085614" cy="4779959"/>
          </a:xfrm>
        </p:spPr>
        <p:txBody>
          <a:bodyPr/>
          <a:lstStyle/>
          <a:p>
            <a:pPr marL="0" indent="0">
              <a:buNone/>
            </a:pPr>
            <a:r>
              <a:rPr lang="en-US" b="1">
                <a:solidFill>
                  <a:srgbClr val="FF0000"/>
                </a:solidFill>
                <a:latin typeface="Times New Roman" panose="02020603050405020304" pitchFamily="18" charset="0"/>
                <a:cs typeface="Times New Roman" panose="02020603050405020304" pitchFamily="18" charset="0"/>
              </a:rPr>
              <a:t>Tình huống 1: </a:t>
            </a:r>
            <a:r>
              <a:rPr lang="vi-VN" b="1">
                <a:solidFill>
                  <a:srgbClr val="FF0000"/>
                </a:solidFill>
                <a:latin typeface="Times New Roman" panose="02020603050405020304" pitchFamily="18" charset="0"/>
                <a:cs typeface="Times New Roman" panose="02020603050405020304" pitchFamily="18" charset="0"/>
              </a:rPr>
              <a:t>Cấm học sinh sử dụng điện thoại trong trường học</a:t>
            </a:r>
            <a:r>
              <a:rPr lang="en-US" b="1">
                <a:solidFill>
                  <a:srgbClr val="FF0000"/>
                </a:solidFill>
                <a:latin typeface="Times New Roman" panose="02020603050405020304" pitchFamily="18" charset="0"/>
                <a:cs typeface="Times New Roman" panose="02020603050405020304" pitchFamily="18" charset="0"/>
              </a:rPr>
              <a:t>:</a:t>
            </a:r>
            <a:endParaRPr lang="en-US" b="1" dirty="0">
              <a:solidFill>
                <a:srgbClr val="FF0000"/>
              </a:solidFill>
              <a:latin typeface="Times New Roman" panose="02020603050405020304" pitchFamily="18" charset="0"/>
              <a:cs typeface="Times New Roman" panose="02020603050405020304" pitchFamily="18" charset="0"/>
            </a:endParaRPr>
          </a:p>
          <a:p>
            <a:pPr marL="514350" indent="-514350">
              <a:lnSpc>
                <a:spcPct val="130000"/>
              </a:lnSpc>
              <a:spcBef>
                <a:spcPts val="0"/>
              </a:spcBef>
              <a:buAutoNum type="arabicPeriod"/>
            </a:pPr>
            <a:r>
              <a:rPr lang="en-US" sz="3000">
                <a:latin typeface="Times New Roman" panose="02020603050405020304" pitchFamily="18" charset="0"/>
                <a:cs typeface="Times New Roman" panose="02020603050405020304" pitchFamily="18" charset="0"/>
              </a:rPr>
              <a:t>Mô </a:t>
            </a:r>
            <a:r>
              <a:rPr lang="en-US" sz="3000" dirty="0" err="1">
                <a:latin typeface="Times New Roman" panose="02020603050405020304" pitchFamily="18" charset="0"/>
                <a:cs typeface="Times New Roman" panose="02020603050405020304" pitchFamily="18" charset="0"/>
              </a:rPr>
              <a:t>tả</a:t>
            </a:r>
            <a:r>
              <a:rPr lang="en-US" sz="3000" dirty="0">
                <a:latin typeface="Times New Roman" panose="02020603050405020304" pitchFamily="18" charset="0"/>
                <a:cs typeface="Times New Roman" panose="02020603050405020304" pitchFamily="18" charset="0"/>
              </a:rPr>
              <a:t> chi </a:t>
            </a:r>
            <a:r>
              <a:rPr lang="en-US" sz="3000" dirty="0" err="1">
                <a:latin typeface="Times New Roman" panose="02020603050405020304" pitchFamily="18" charset="0"/>
                <a:cs typeface="Times New Roman" panose="02020603050405020304" pitchFamily="18" charset="0"/>
              </a:rPr>
              <a:t>tiết</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tình</a:t>
            </a:r>
            <a:r>
              <a:rPr lang="en-US" sz="3000">
                <a:latin typeface="Times New Roman" panose="02020603050405020304" pitchFamily="18" charset="0"/>
                <a:cs typeface="Times New Roman" panose="02020603050405020304" pitchFamily="18" charset="0"/>
              </a:rPr>
              <a:t> huống</a:t>
            </a:r>
          </a:p>
          <a:p>
            <a:pPr marL="0" indent="0">
              <a:lnSpc>
                <a:spcPct val="130000"/>
              </a:lnSpc>
              <a:spcBef>
                <a:spcPts val="0"/>
              </a:spcBef>
              <a:buNone/>
            </a:pPr>
            <a:r>
              <a:rPr lang="vi-VN" sz="3000">
                <a:latin typeface="Times New Roman" panose="02020603050405020304" pitchFamily="18" charset="0"/>
                <a:cs typeface="Times New Roman" panose="02020603050405020304" pitchFamily="18" charset="0"/>
              </a:rPr>
              <a:t>Tháng 3/2025, Sở GD&amp;ĐT một tỉnh phía Bắc ra quy định cấm hoàn toàn việc học sinh mang điện thoại đến trường, kể cả không sử dụng trong giờ học. Nhiều học sinh và phụ huynh phản đối, cho rằng điều này cản trở việc học tập và liên lạc.</a:t>
            </a:r>
            <a:endParaRPr lang="en-US" sz="3000">
              <a:latin typeface="Times New Roman" panose="02020603050405020304" pitchFamily="18" charset="0"/>
              <a:cs typeface="Times New Roman" panose="02020603050405020304" pitchFamily="18" charset="0"/>
            </a:endParaRPr>
          </a:p>
          <a:p>
            <a:pPr marL="0" indent="0">
              <a:lnSpc>
                <a:spcPct val="130000"/>
              </a:lnSpc>
              <a:spcBef>
                <a:spcPts val="0"/>
              </a:spcBef>
              <a:buNone/>
            </a:pPr>
            <a:endParaRPr lang="en-US" sz="3000">
              <a:latin typeface="Times New Roman" panose="02020603050405020304" pitchFamily="18" charset="0"/>
              <a:cs typeface="Times New Roman" panose="02020603050405020304" pitchFamily="18" charset="0"/>
            </a:endParaRPr>
          </a:p>
          <a:p>
            <a:pPr marL="0" indent="0">
              <a:lnSpc>
                <a:spcPct val="13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A1CA73E-ABA8-460E-A638-376D223F7104}"/>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693555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B1DA-B6EA-37A2-07F4-EB68687F18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7FB3C46-9A6E-D6EB-4944-B240BD152177}"/>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409FC17-6B53-F032-F0AD-402358C9F7F1}"/>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32ADC4E-D17A-EEBB-4732-7266036EB6CA}"/>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4</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khoa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nguồn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cậy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vấn</a:t>
            </a:r>
            <a:r>
              <a:rPr lang="en-US" sz="3000">
                <a:latin typeface="Times New Roman" panose="02020603050405020304" pitchFamily="18" charset="0"/>
                <a:cs typeface="Times New Roman" panose="02020603050405020304" pitchFamily="18" charset="0"/>
              </a:rPr>
              <a:t> đề</a:t>
            </a:r>
          </a:p>
          <a:p>
            <a:pPr marL="0" indent="0">
              <a:buNone/>
            </a:pPr>
            <a:r>
              <a:rPr lang="vi-VN" sz="3000">
                <a:latin typeface="Times New Roman" panose="02020603050405020304" pitchFamily="18" charset="0"/>
                <a:cs typeface="Times New Roman" panose="02020603050405020304" pitchFamily="18" charset="0"/>
              </a:rPr>
              <a:t>Cả năm 2023, TP.HCM có hơn 4.400 vụ ùn ứ giao thông tại 24 điểm nóng kẹt xe</a:t>
            </a:r>
          </a:p>
          <a:p>
            <a:pPr marL="0" indent="0">
              <a:buNone/>
            </a:pPr>
            <a:r>
              <a:rPr lang="en-US">
                <a:latin typeface="Times New Roman" panose="02020603050405020304" pitchFamily="18" charset="0"/>
                <a:cs typeface="Times New Roman" panose="02020603050405020304" pitchFamily="18" charset="0"/>
              </a:rPr>
              <a:t>Nguồn: </a:t>
            </a:r>
            <a:r>
              <a:rPr lang="en-US">
                <a:latin typeface="Times New Roman" panose="02020603050405020304" pitchFamily="18" charset="0"/>
                <a:cs typeface="Times New Roman" panose="02020603050405020304" pitchFamily="18" charset="0"/>
                <a:hlinkClick r:id="rId2"/>
              </a:rPr>
              <a:t>https://tuoitre.vn/ca-nam-2023-tp-hcm-co-hon-4-400-vu-un-u-giao-thong-tai-24-diem-nong-ket-xe-20240104182803626.htm</a:t>
            </a:r>
            <a:endParaRPr lang="en-US">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29764C9-BADA-3C60-029B-CF3E6B3110C5}"/>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7738289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1797-86C0-04F5-12E1-483A24C8B0E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9CBA29A-9BE3-80A2-41AD-8C1D5E464D08}"/>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61CC2D4D-1761-52DF-B28D-B05FB143BE0A}"/>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0C1CA-E22B-D6CC-3DF8-89A5E4A52725}"/>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2:</a:t>
            </a:r>
          </a:p>
          <a:p>
            <a:pPr marL="0" indent="0">
              <a:buNone/>
            </a:pPr>
            <a:r>
              <a:rPr lang="en-US" sz="3000">
                <a:latin typeface="Times New Roman" panose="02020603050405020304" pitchFamily="18" charset="0"/>
                <a:cs typeface="Times New Roman" panose="02020603050405020304" pitchFamily="18" charset="0"/>
              </a:rPr>
              <a:t>4</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liệu</a:t>
            </a:r>
            <a:r>
              <a:rPr lang="en-US" sz="3000" dirty="0">
                <a:latin typeface="Times New Roman" panose="02020603050405020304" pitchFamily="18" charset="0"/>
                <a:cs typeface="Times New Roman" panose="02020603050405020304" pitchFamily="18" charset="0"/>
              </a:rPr>
              <a:t> khoa </a:t>
            </a:r>
            <a:r>
              <a:rPr lang="en-US" sz="3000" dirty="0" err="1">
                <a:latin typeface="Times New Roman" panose="02020603050405020304" pitchFamily="18" charset="0"/>
                <a:cs typeface="Times New Roman" panose="02020603050405020304" pitchFamily="18" charset="0"/>
              </a:rPr>
              <a:t>học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có</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nguồn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chính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thống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cậy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vấn</a:t>
            </a:r>
            <a:r>
              <a:rPr lang="en-US" sz="3000">
                <a:latin typeface="Times New Roman" panose="02020603050405020304" pitchFamily="18" charset="0"/>
                <a:cs typeface="Times New Roman" panose="02020603050405020304" pitchFamily="18" charset="0"/>
              </a:rPr>
              <a:t> đề</a:t>
            </a:r>
          </a:p>
          <a:p>
            <a:pPr marL="0" indent="0">
              <a:buNone/>
            </a:pPr>
            <a:r>
              <a:rPr lang="en-US" sz="3000">
                <a:latin typeface="Times New Roman" panose="02020603050405020304" pitchFamily="18" charset="0"/>
                <a:cs typeface="Times New Roman" panose="02020603050405020304" pitchFamily="18" charset="0"/>
              </a:rPr>
              <a:t>D</a:t>
            </a:r>
            <a:r>
              <a:rPr lang="vi-VN" sz="3000">
                <a:latin typeface="Times New Roman" panose="02020603050405020304" pitchFamily="18" charset="0"/>
                <a:cs typeface="Times New Roman" panose="02020603050405020304" pitchFamily="18" charset="0"/>
              </a:rPr>
              <a:t>iện tích mặt đường TP HCM phải rộng gấp 3,5 lần hiện nay mới đủ cho lượng xe máy</a:t>
            </a:r>
            <a:endParaRPr lang="en-US" sz="3000">
              <a:latin typeface="Times New Roman" panose="02020603050405020304" pitchFamily="18" charset="0"/>
              <a:cs typeface="Times New Roman" panose="02020603050405020304" pitchFamily="18" charset="0"/>
            </a:endParaRPr>
          </a:p>
          <a:p>
            <a:pPr marL="0" indent="0">
              <a:buNone/>
            </a:pPr>
            <a:r>
              <a:rPr lang="en-US" sz="3000">
                <a:latin typeface="Times New Roman" panose="02020603050405020304" pitchFamily="18" charset="0"/>
                <a:cs typeface="Times New Roman" panose="02020603050405020304" pitchFamily="18" charset="0"/>
              </a:rPr>
              <a:t>Nguồn: </a:t>
            </a:r>
            <a:r>
              <a:rPr lang="en-US" sz="3000">
                <a:latin typeface="Times New Roman" panose="02020603050405020304" pitchFamily="18" charset="0"/>
                <a:cs typeface="Times New Roman" panose="02020603050405020304" pitchFamily="18" charset="0"/>
                <a:hlinkClick r:id="rId2"/>
              </a:rPr>
              <a:t>https://vnexpress.net/vi-sao-xe-may-la-thu-pham-un-tac-o-sai-gon-3574256.html</a:t>
            </a:r>
            <a:endParaRPr lang="en-US" sz="3000">
              <a:latin typeface="Times New Roman" panose="02020603050405020304" pitchFamily="18" charset="0"/>
              <a:cs typeface="Times New Roman" panose="02020603050405020304" pitchFamily="18" charset="0"/>
            </a:endParaRPr>
          </a:p>
          <a:p>
            <a:pPr marL="0" indent="0">
              <a:buNone/>
            </a:pPr>
            <a:r>
              <a:rPr lang="en-US" sz="3000">
                <a:latin typeface="Times New Roman" panose="02020603050405020304" pitchFamily="18" charset="0"/>
                <a:cs typeface="Times New Roman" panose="02020603050405020304" pitchFamily="18" charset="0"/>
              </a:rPr>
              <a:t>Kẹt xe ở trung tâm TP HCM tăng 17% dịp cận Tết</a:t>
            </a:r>
          </a:p>
          <a:p>
            <a:pPr marL="0" indent="0">
              <a:buNone/>
            </a:pPr>
            <a:r>
              <a:rPr lang="en-US" sz="3000">
                <a:latin typeface="Times New Roman" panose="02020603050405020304" pitchFamily="18" charset="0"/>
                <a:cs typeface="Times New Roman" panose="02020603050405020304" pitchFamily="18" charset="0"/>
              </a:rPr>
              <a:t>Nguồn: </a:t>
            </a:r>
            <a:r>
              <a:rPr lang="en-US" sz="3000">
                <a:latin typeface="Times New Roman" panose="02020603050405020304" pitchFamily="18" charset="0"/>
                <a:cs typeface="Times New Roman" panose="02020603050405020304" pitchFamily="18" charset="0"/>
                <a:hlinkClick r:id="rId3"/>
              </a:rPr>
              <a:t>https://vnexpress.net/ket-xe-o-trung-tam-tp-hcm-tang-17-dip-can-tet-4838647.html</a:t>
            </a:r>
            <a:endParaRPr lang="en-US" sz="3000">
              <a:latin typeface="Times New Roman" panose="02020603050405020304" pitchFamily="18" charset="0"/>
              <a:cs typeface="Times New Roman" panose="02020603050405020304" pitchFamily="18" charset="0"/>
            </a:endParaRPr>
          </a:p>
          <a:p>
            <a:pPr marL="0" indent="0">
              <a:buNone/>
            </a:pP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98ADA8B4-E8DF-79EE-B616-23C1AF237EA7}"/>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344908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BC28E-0208-6AD8-BC93-8B8081F18DF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883BF3D-FA16-A4C9-3AFA-147130BD37AA}"/>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F7361C62-3801-11FA-4005-A89F9E2A6783}"/>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600191-B830-0000-B215-DB64336562ED}"/>
              </a:ext>
            </a:extLst>
          </p:cNvPr>
          <p:cNvSpPr>
            <a:spLocks noGrp="1"/>
          </p:cNvSpPr>
          <p:nvPr>
            <p:ph idx="1"/>
          </p:nvPr>
        </p:nvSpPr>
        <p:spPr>
          <a:xfrm>
            <a:off x="599705" y="1397004"/>
            <a:ext cx="11085614" cy="4779959"/>
          </a:xfrm>
        </p:spPr>
        <p:txBody>
          <a:bodyPr>
            <a:normAutofit lnSpcReduction="1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sz="3000">
                <a:latin typeface="Times New Roman" panose="02020603050405020304" pitchFamily="18" charset="0"/>
                <a:cs typeface="Times New Roman" panose="02020603050405020304" pitchFamily="18" charset="0"/>
              </a:rPr>
              <a:t>5</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lập</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luận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của</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bạn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để</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đưa</a:t>
            </a:r>
            <a:r>
              <a:rPr lang="en-US" sz="3000" dirty="0">
                <a:latin typeface="Times New Roman" panose="02020603050405020304" pitchFamily="18" charset="0"/>
                <a:cs typeface="Times New Roman" panose="02020603050405020304" pitchFamily="18" charset="0"/>
              </a:rPr>
              <a:t> ra </a:t>
            </a:r>
            <a:r>
              <a:rPr lang="en-US" sz="3000" dirty="0" err="1">
                <a:latin typeface="Times New Roman" panose="02020603050405020304" pitchFamily="18" charset="0"/>
                <a:cs typeface="Times New Roman" panose="02020603050405020304" pitchFamily="18" charset="0"/>
              </a:rPr>
              <a:t>nhận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của</a:t>
            </a:r>
            <a:r>
              <a:rPr lang="en-US" sz="3000">
                <a:latin typeface="Times New Roman" panose="02020603050405020304" pitchFamily="18" charset="0"/>
                <a:cs typeface="Times New Roman" panose="02020603050405020304" pitchFamily="18" charset="0"/>
              </a:rPr>
              <a:t> Em </a:t>
            </a:r>
            <a:r>
              <a:rPr lang="en-US" sz="3000" dirty="0" err="1">
                <a:latin typeface="Times New Roman" panose="02020603050405020304" pitchFamily="18" charset="0"/>
                <a:cs typeface="Times New Roman" panose="02020603050405020304" pitchFamily="18" charset="0"/>
              </a:rPr>
              <a:t>về</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vấn</a:t>
            </a:r>
            <a:r>
              <a:rPr lang="en-US" sz="3000">
                <a:latin typeface="Times New Roman" panose="02020603050405020304" pitchFamily="18" charset="0"/>
                <a:cs typeface="Times New Roman" panose="02020603050405020304" pitchFamily="18" charset="0"/>
              </a:rPr>
              <a:t> đề</a:t>
            </a:r>
          </a:p>
          <a:p>
            <a:pPr marR="0" lvl="0" algn="l" defTabSz="914400" rtl="0" eaLnBrk="0" fontAlgn="base" latinLnBrk="0" hangingPunct="0">
              <a:lnSpc>
                <a:spcPct val="100000"/>
              </a:lnSpc>
              <a:spcBef>
                <a:spcPct val="0"/>
              </a:spcBef>
              <a:spcAft>
                <a:spcPct val="0"/>
              </a:spcAft>
              <a:buClrTx/>
              <a:buSzTx/>
              <a:buFontTx/>
              <a:buChar char="-"/>
              <a:tabLst/>
            </a:pPr>
            <a:r>
              <a:rPr lang="en-US" altLang="en-US" sz="3000">
                <a:latin typeface="Times New Roman" panose="02020603050405020304" pitchFamily="18" charset="0"/>
                <a:cs typeface="Times New Roman" panose="02020603050405020304" pitchFamily="18" charset="0"/>
              </a:rPr>
              <a:t>Là sinh viên sống tại thành phố lớn, mình nhận thức rằng kẹt xe là hệ quả của phát triển đô thị nhanh nhưng thiếu đồng bộ.</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 Việc chỉ than phiền không giải quyết được vấn đề. Thay vào đó, mỗi cá nhân cần phân tích, điều chỉnh, thích nghi, đó chính là tư duy phản biện trong đời sống thường ngày.</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 Bằng cách chủ động thay đổi hành vi, sử dụng công cụ hỗ trợ (bản đồ, ứng dụng xe công cộng), mình vừa khắc phục được trải nghiệm bản thân, vừa góp phần nhỏ xây dựng thành phố văn minh.</a:t>
            </a:r>
          </a:p>
          <a:p>
            <a:pPr marL="0" indent="0">
              <a:lnSpc>
                <a:spcPct val="130000"/>
              </a:lnSpc>
              <a:spcBef>
                <a:spcPts val="0"/>
              </a:spcBef>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190A40D0-964D-3A4A-2293-C7F7B0BB0678}"/>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34314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8FA94-B864-5FBD-DE68-962764E9FE19}"/>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C72B895-3CAC-7766-F55F-36E128EBE872}"/>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1A8DF22E-AD57-00FD-8081-232943F43E96}"/>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3E0AF0-4A32-B2B0-891A-8B811D6DE9AC}"/>
              </a:ext>
            </a:extLst>
          </p:cNvPr>
          <p:cNvSpPr>
            <a:spLocks noGrp="1"/>
          </p:cNvSpPr>
          <p:nvPr>
            <p:ph idx="1"/>
          </p:nvPr>
        </p:nvSpPr>
        <p:spPr>
          <a:xfrm>
            <a:off x="599705" y="1397004"/>
            <a:ext cx="11085614" cy="4779959"/>
          </a:xfrm>
        </p:spPr>
        <p:txBody>
          <a:bodyPr>
            <a:normAutofit fontScale="925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huống</a:t>
            </a:r>
            <a:r>
              <a:rPr lang="en-US" b="1" dirty="0">
                <a:solidFill>
                  <a:srgbClr val="FF0000"/>
                </a:solidFill>
                <a:latin typeface="Times New Roman" panose="02020603050405020304" pitchFamily="18" charset="0"/>
                <a:cs typeface="Times New Roman" panose="02020603050405020304" pitchFamily="18" charset="0"/>
              </a:rPr>
              <a:t> 2:</a:t>
            </a:r>
          </a:p>
          <a:p>
            <a:pPr marL="0" indent="0">
              <a:lnSpc>
                <a:spcPct val="130000"/>
              </a:lnSpc>
              <a:spcBef>
                <a:spcPts val="0"/>
              </a:spcBef>
              <a:buNone/>
            </a:pPr>
            <a:r>
              <a:rPr lang="en-US" sz="3000">
                <a:latin typeface="Times New Roman" panose="02020603050405020304" pitchFamily="18" charset="0"/>
                <a:cs typeface="Times New Roman" panose="02020603050405020304" pitchFamily="18" charset="0"/>
              </a:rPr>
              <a:t>6</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Kết</a:t>
            </a:r>
            <a:r>
              <a:rPr lang="en-US" sz="3000">
                <a:latin typeface="Times New Roman" panose="02020603050405020304" pitchFamily="18" charset="0"/>
                <a:cs typeface="Times New Roman" panose="02020603050405020304" pitchFamily="18" charset="0"/>
              </a:rPr>
              <a:t> luận</a:t>
            </a:r>
          </a:p>
          <a:p>
            <a:pPr marL="0" indent="0">
              <a:lnSpc>
                <a:spcPct val="130000"/>
              </a:lnSpc>
              <a:spcBef>
                <a:spcPts val="0"/>
              </a:spcBef>
              <a:buNone/>
            </a:pPr>
            <a:r>
              <a:rPr lang="vi-VN" sz="3000">
                <a:latin typeface="Times New Roman" panose="02020603050405020304" pitchFamily="18" charset="0"/>
                <a:cs typeface="Times New Roman" panose="02020603050405020304" pitchFamily="18" charset="0"/>
              </a:rPr>
              <a:t>Tình trạng kẹt xe trên đường Lê Văn Lương là bài toán mà mỗi sinh viên Đại học Tôn Đức Thắng phải đối mặt. Tư duy phản biện không chỉ giúp </a:t>
            </a:r>
            <a:r>
              <a:rPr lang="en-US" sz="3000">
                <a:latin typeface="Times New Roman" panose="02020603050405020304" pitchFamily="18" charset="0"/>
                <a:cs typeface="Times New Roman" panose="02020603050405020304" pitchFamily="18" charset="0"/>
              </a:rPr>
              <a:t>em</a:t>
            </a:r>
            <a:r>
              <a:rPr lang="vi-VN" sz="3000">
                <a:latin typeface="Times New Roman" panose="02020603050405020304" pitchFamily="18" charset="0"/>
                <a:cs typeface="Times New Roman" panose="02020603050405020304" pitchFamily="18" charset="0"/>
              </a:rPr>
              <a:t> phản ứng hiệu quả, mà còn giúp </a:t>
            </a:r>
            <a:r>
              <a:rPr lang="en-US" sz="3000">
                <a:latin typeface="Times New Roman" panose="02020603050405020304" pitchFamily="18" charset="0"/>
                <a:cs typeface="Times New Roman" panose="02020603050405020304" pitchFamily="18" charset="0"/>
              </a:rPr>
              <a:t>em</a:t>
            </a:r>
            <a:r>
              <a:rPr lang="vi-VN" sz="3000">
                <a:latin typeface="Times New Roman" panose="02020603050405020304" pitchFamily="18" charset="0"/>
                <a:cs typeface="Times New Roman" panose="02020603050405020304" pitchFamily="18" charset="0"/>
              </a:rPr>
              <a:t> có cái nhìn đa chiều, thực tế, từ đó đưa ra giải pháp phù hợp cho bản thân và chia sẻ với cộng đồng. Đây không chỉ là câu chuyện đi học trễ, mà là cơ hội để học cách tư duy và hành động như một công dân có trách nhiệm trong thành phố.</a:t>
            </a:r>
            <a:endParaRPr lang="en-US" sz="30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C50A568F-A71E-952F-A543-5B24C6EC3B12}"/>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516760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B0DA64-12D1-4C9A-8C02-56C75A791F7D}"/>
              </a:ext>
            </a:extLst>
          </p:cNvPr>
          <p:cNvSpPr>
            <a:spLocks noGrp="1"/>
          </p:cNvSpPr>
          <p:nvPr>
            <p:ph idx="1"/>
          </p:nvPr>
        </p:nvSpPr>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Thông</a:t>
            </a:r>
            <a:r>
              <a:rPr lang="en-US" b="1" dirty="0">
                <a:solidFill>
                  <a:srgbClr val="FF0000"/>
                </a:solidFill>
                <a:latin typeface="Times New Roman" panose="02020603050405020304" pitchFamily="18" charset="0"/>
                <a:cs typeface="Times New Roman" panose="02020603050405020304" pitchFamily="18" charset="0"/>
              </a:rPr>
              <a:t> tin c</a:t>
            </a:r>
            <a:r>
              <a:rPr lang="vi-VN" b="1" dirty="0">
                <a:solidFill>
                  <a:srgbClr val="FF0000"/>
                </a:solidFill>
                <a:latin typeface="Times New Roman" panose="02020603050405020304" pitchFamily="18" charset="0"/>
                <a:cs typeface="Times New Roman" panose="02020603050405020304" pitchFamily="18" charset="0"/>
              </a:rPr>
              <a:t>ơ</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bản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về</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báo</a:t>
            </a:r>
            <a:r>
              <a:rPr lang="en-US" b="1" dirty="0">
                <a:solidFill>
                  <a:srgbClr val="FF0000"/>
                </a:solidFill>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báo</a:t>
            </a:r>
            <a:r>
              <a:rPr lang="en-US">
                <a:latin typeface="Times New Roman" panose="02020603050405020304" pitchFamily="18" charset="0"/>
                <a:cs typeface="Times New Roman" panose="02020603050405020304" pitchFamily="18" charset="0"/>
              </a:rPr>
              <a:t>: Loại chất béo nào có lợi hơn cho sức khỏe?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Tác</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giả</a:t>
            </a:r>
            <a:r>
              <a:rPr lang="en-US">
                <a:latin typeface="Times New Roman" panose="02020603050405020304" pitchFamily="18" charset="0"/>
                <a:cs typeface="Times New Roman" panose="02020603050405020304" pitchFamily="18" charset="0"/>
              </a:rPr>
              <a:t>: Nguyệt Đức</a:t>
            </a:r>
            <a:endParaRPr lang="en-US" dirty="0">
              <a:latin typeface="Times New Roman" panose="02020603050405020304" pitchFamily="18" charset="0"/>
              <a:cs typeface="Times New Roman" panose="02020603050405020304" pitchFamily="18" charset="0"/>
            </a:endParaRPr>
          </a:p>
          <a:p>
            <a:pPr>
              <a:buFontTx/>
              <a:buChar char="-"/>
            </a:pPr>
            <a:r>
              <a:rPr lang="en-US">
                <a:latin typeface="Times New Roman" panose="02020603050405020304" pitchFamily="18" charset="0"/>
                <a:cs typeface="Times New Roman" panose="02020603050405020304" pitchFamily="18" charset="0"/>
              </a:rPr>
              <a:t>Đ</a:t>
            </a:r>
            <a:r>
              <a:rPr lang="vi-VN" dirty="0">
                <a:latin typeface="Times New Roman" panose="02020603050405020304" pitchFamily="18" charset="0"/>
                <a:cs typeface="Times New Roman" panose="02020603050405020304" pitchFamily="18" charset="0"/>
              </a:rPr>
              <a:t>ư</a:t>
            </a:r>
            <a:r>
              <a:rPr lang="en-US" dirty="0" err="1">
                <a:latin typeface="Times New Roman" panose="02020603050405020304" pitchFamily="18" charset="0"/>
                <a:cs typeface="Times New Roman" panose="02020603050405020304" pitchFamily="18" charset="0"/>
              </a:rPr>
              <a:t>ờng</a:t>
            </a:r>
            <a:r>
              <a:rPr lang="en-US" dirty="0">
                <a:latin typeface="Times New Roman" panose="02020603050405020304" pitchFamily="18" charset="0"/>
                <a:cs typeface="Times New Roman" panose="02020603050405020304" pitchFamily="18" charset="0"/>
              </a:rPr>
              <a:t> link</a:t>
            </a:r>
            <a:r>
              <a:rPr lang="en-US">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hlinkClick r:id="rId2"/>
              </a:rPr>
              <a:t>https://tuoitre.vn/loai-chat-beo-nao-co-loi-hon-cho-suc-khoe-20250410075923289.htm</a:t>
            </a:r>
            <a:endParaRPr lang="en-US">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6A6E1A0-41DA-4DC4-84D3-EC8C84C62272}"/>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
        <p:nvSpPr>
          <p:cNvPr id="5" name="Title 1">
            <a:extLst>
              <a:ext uri="{FF2B5EF4-FFF2-40B4-BE49-F238E27FC236}">
                <a16:creationId xmlns:a16="http://schemas.microsoft.com/office/drawing/2014/main" id="{8EA49E1F-4BB2-470E-B238-2A0EA661CE43}"/>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Tree>
    <p:extLst>
      <p:ext uri="{BB962C8B-B14F-4D97-AF65-F5344CB8AC3E}">
        <p14:creationId xmlns:p14="http://schemas.microsoft.com/office/powerpoint/2010/main" val="365056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6D74B92-A0EE-4F60-A701-9FC65EDBC9F4}"/>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2F82B5A-1999-4D8E-8035-03EC0A595EBA}"/>
              </a:ext>
            </a:extLst>
          </p:cNvPr>
          <p:cNvSpPr/>
          <p:nvPr/>
        </p:nvSpPr>
        <p:spPr>
          <a:xfrm>
            <a:off x="707571" y="1314594"/>
            <a:ext cx="11154691" cy="3046988"/>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pPr marL="514350" indent="-514350">
              <a:buAutoNum type="arabicPeriod"/>
            </a:pPr>
            <a:r>
              <a:rPr lang="en-US" sz="3200" b="1" i="1">
                <a:latin typeface="Times New Roman" panose="02020603050405020304" pitchFamily="18" charset="0"/>
                <a:cs typeface="Times New Roman" panose="02020603050405020304" pitchFamily="18" charset="0"/>
              </a:rPr>
              <a:t>Mục đích </a:t>
            </a:r>
            <a:r>
              <a:rPr lang="en-US" sz="3200">
                <a:latin typeface="Times New Roman" panose="02020603050405020304" pitchFamily="18" charset="0"/>
                <a:cs typeface="Times New Roman" panose="02020603050405020304" pitchFamily="18" charset="0"/>
              </a:rPr>
              <a:t>của bài báo này là:</a:t>
            </a:r>
          </a:p>
          <a:p>
            <a:r>
              <a:rPr lang="vi-VN" sz="3200">
                <a:latin typeface="Times New Roman" panose="02020603050405020304" pitchFamily="18" charset="0"/>
                <a:cs typeface="Times New Roman" panose="02020603050405020304" pitchFamily="18" charset="0"/>
              </a:rPr>
              <a:t>Cung cấp thông tin khoa học về các loại chất béo bão hòa, phân tích ảnh hưởng của từng loại đến sức khỏe tim mạch, đồng thời hướng dẫn người đọc tiêu thụ chất béo hợp lý hơn trong khẩu phần ăn hằng ngày.</a:t>
            </a:r>
            <a:endParaRPr lang="en-US" sz="3200" dirty="0">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BC3A055F-38C0-4930-9471-CE086631A4A9}"/>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344957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4A3ED-42A2-A5B2-49C9-5BF9FFB72BF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865B585-BCA0-3245-DEF4-D88F159EE877}"/>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88884FB7-C30D-30D3-2176-FC78B63A23C2}"/>
              </a:ext>
            </a:extLst>
          </p:cNvPr>
          <p:cNvSpPr/>
          <p:nvPr/>
        </p:nvSpPr>
        <p:spPr>
          <a:xfrm>
            <a:off x="707571" y="1314594"/>
            <a:ext cx="11154691" cy="2554545"/>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2. </a:t>
            </a:r>
            <a:r>
              <a:rPr lang="en-US" sz="3200" b="1" i="1">
                <a:latin typeface="Times New Roman" panose="02020603050405020304" pitchFamily="18" charset="0"/>
                <a:cs typeface="Times New Roman" panose="02020603050405020304" pitchFamily="18" charset="0"/>
              </a:rPr>
              <a:t>Câu hỏi cốt lõi </a:t>
            </a:r>
            <a:r>
              <a:rPr lang="en-US" sz="3200">
                <a:latin typeface="Times New Roman" panose="02020603050405020304" pitchFamily="18" charset="0"/>
                <a:cs typeface="Times New Roman" panose="02020603050405020304" pitchFamily="18" charset="0"/>
              </a:rPr>
              <a:t>mà tác giả đề cập là:</a:t>
            </a:r>
          </a:p>
          <a:p>
            <a:r>
              <a:rPr lang="vi-VN" sz="3200">
                <a:latin typeface="Times New Roman" panose="02020603050405020304" pitchFamily="18" charset="0"/>
                <a:cs typeface="Times New Roman" panose="02020603050405020304" pitchFamily="18" charset="0"/>
              </a:rPr>
              <a:t>Loại chất béo bão hòa nào có lợi hơn (hoặc ít hại hơn) cho sức khỏe tim mạch và cơ thể, và chúng ta nên tiêu thụ các loại chất béo này như thế nào?</a:t>
            </a:r>
            <a:endParaRPr lang="en-US" sz="3200">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9AF3D1B2-8F63-7EC1-6E04-87A055386E77}"/>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1001012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8663F-77B9-B166-A7B3-B00086AD3D1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353213-39A8-3BCD-942C-BC695EF9B46A}"/>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480C2FD7-E29E-7E6D-C08E-A807641EADAD}"/>
              </a:ext>
            </a:extLst>
          </p:cNvPr>
          <p:cNvSpPr/>
          <p:nvPr/>
        </p:nvSpPr>
        <p:spPr>
          <a:xfrm>
            <a:off x="707571" y="1314594"/>
            <a:ext cx="11154691" cy="4031873"/>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báo</a:t>
            </a:r>
            <a:r>
              <a:rPr lang="en-US" sz="3200" b="1" dirty="0">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3. </a:t>
            </a:r>
            <a:r>
              <a:rPr lang="en-US" sz="3200" b="1" i="1">
                <a:latin typeface="Times New Roman" panose="02020603050405020304" pitchFamily="18" charset="0"/>
                <a:cs typeface="Times New Roman" panose="02020603050405020304" pitchFamily="18" charset="0"/>
              </a:rPr>
              <a:t>Thông tin quan trọng nhất </a:t>
            </a:r>
            <a:r>
              <a:rPr lang="en-US" sz="3200">
                <a:latin typeface="Times New Roman" panose="02020603050405020304" pitchFamily="18" charset="0"/>
                <a:cs typeface="Times New Roman" panose="02020603050405020304" pitchFamily="18" charset="0"/>
              </a:rPr>
              <a:t>trong bài báo là:</a:t>
            </a:r>
          </a:p>
          <a:p>
            <a:r>
              <a:rPr lang="vi-VN" sz="3200">
                <a:latin typeface="Times New Roman" panose="02020603050405020304" pitchFamily="18" charset="0"/>
                <a:cs typeface="Times New Roman" panose="02020603050405020304" pitchFamily="18" charset="0"/>
              </a:rPr>
              <a:t>Không phải tất cả chất béo bão hòa đều có hại</a:t>
            </a:r>
            <a:r>
              <a:rPr lang="en-US" sz="3200">
                <a:latin typeface="Times New Roman" panose="02020603050405020304" pitchFamily="18" charset="0"/>
                <a:cs typeface="Times New Roman" panose="02020603050405020304" pitchFamily="18" charset="0"/>
              </a:rPr>
              <a:t>, </a:t>
            </a:r>
            <a:r>
              <a:rPr lang="vi-VN" sz="3200">
                <a:latin typeface="Times New Roman" panose="02020603050405020304" pitchFamily="18" charset="0"/>
                <a:cs typeface="Times New Roman" panose="02020603050405020304" pitchFamily="18" charset="0"/>
              </a:rPr>
              <a:t>tác động của chúng còn phụ thuộc vào độ dài chuỗi axit béo và nguồn gốc thực phẩm. Một số loại chất béo bão hòa chuỗi ngắn và trung bình có thể có lợi cho sức khỏe tim mạch, trong khi chuỗi dài có liên hệ đến nguy cơ tim mạch cao hơn.</a:t>
            </a: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AA16C532-6140-3D86-9395-B9A8C5BA26B0}"/>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26073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FB9AB-7A7B-EE25-A3E1-03243419F6B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7D9CA1E-4AED-8302-3BE4-C8E31BCAEACA}"/>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DF834B0A-DB2E-0E8B-336D-4430739A4CE1}"/>
              </a:ext>
            </a:extLst>
          </p:cNvPr>
          <p:cNvSpPr/>
          <p:nvPr/>
        </p:nvSpPr>
        <p:spPr>
          <a:xfrm>
            <a:off x="707571" y="1314594"/>
            <a:ext cx="11154691" cy="4524315"/>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err="1">
                <a:solidFill>
                  <a:srgbClr val="FF0000"/>
                </a:solidFill>
                <a:latin typeface="Times New Roman" panose="02020603050405020304" pitchFamily="18" charset="0"/>
                <a:cs typeface="Times New Roman" panose="02020603050405020304" pitchFamily="18" charset="0"/>
              </a:rPr>
              <a:t>báo</a:t>
            </a:r>
            <a:r>
              <a:rPr lang="en-US" sz="3200" b="1">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4. Những </a:t>
            </a:r>
            <a:r>
              <a:rPr lang="en-US" sz="3200" b="1" i="1">
                <a:latin typeface="Times New Roman" panose="02020603050405020304" pitchFamily="18" charset="0"/>
                <a:cs typeface="Times New Roman" panose="02020603050405020304" pitchFamily="18" charset="0"/>
              </a:rPr>
              <a:t>suy luận chính </a:t>
            </a:r>
            <a:r>
              <a:rPr lang="en-US" sz="3200">
                <a:latin typeface="Times New Roman" panose="02020603050405020304" pitchFamily="18" charset="0"/>
                <a:cs typeface="Times New Roman" panose="02020603050405020304" pitchFamily="18" charset="0"/>
              </a:rPr>
              <a:t>trong bài báo là:</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Tác động của chất béo không chỉ phụ thuộc vào bản thân nó mà còn phụ thuộc vào bối cảnh của chế độ ăn tổng thể.</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Hướng dẫn dinh dưỡng không chỉ nên tránh chất béo bão hòa một cách cực đoan mà cần phân biệt giữa các loại axit béo bão hòa cụ thể.</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Việc tiêu thụ hợp lý và cân bằng là chìa khóa.</a:t>
            </a: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8C20659A-F801-B3EE-3233-E5B6835DCDC6}"/>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424376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350E7-0FDC-261B-118F-61A365710C2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80AAA1F-420A-6BF6-AA20-BE9F551C8A73}"/>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271F2FD3-76F6-0455-59AC-22063E65A8D5}"/>
              </a:ext>
            </a:extLst>
          </p:cNvPr>
          <p:cNvSpPr/>
          <p:nvPr/>
        </p:nvSpPr>
        <p:spPr>
          <a:xfrm>
            <a:off x="707571" y="1314594"/>
            <a:ext cx="11154691" cy="5016758"/>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err="1">
                <a:solidFill>
                  <a:srgbClr val="FF0000"/>
                </a:solidFill>
                <a:latin typeface="Times New Roman" panose="02020603050405020304" pitchFamily="18" charset="0"/>
                <a:cs typeface="Times New Roman" panose="02020603050405020304" pitchFamily="18" charset="0"/>
              </a:rPr>
              <a:t>báo</a:t>
            </a:r>
            <a:r>
              <a:rPr lang="en-US" sz="3200" b="1">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5. Những </a:t>
            </a:r>
            <a:r>
              <a:rPr lang="en-US" sz="3200" b="1" i="1">
                <a:latin typeface="Times New Roman" panose="02020603050405020304" pitchFamily="18" charset="0"/>
                <a:cs typeface="Times New Roman" panose="02020603050405020304" pitchFamily="18" charset="0"/>
              </a:rPr>
              <a:t>khái niệm then chốt </a:t>
            </a:r>
            <a:r>
              <a:rPr lang="en-US" sz="3200">
                <a:latin typeface="Times New Roman" panose="02020603050405020304" pitchFamily="18" charset="0"/>
                <a:cs typeface="Times New Roman" panose="02020603050405020304" pitchFamily="18" charset="0"/>
              </a:rPr>
              <a:t>dẫn 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ớng lập luận của tác giả là:</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Axit béo bão hòa (saturated fatty acids) </a:t>
            </a:r>
            <a:r>
              <a:rPr lang="vi-VN" sz="3200">
                <a:latin typeface="Times New Roman" panose="02020603050405020304" pitchFamily="18" charset="0"/>
                <a:cs typeface="Times New Roman" panose="02020603050405020304" pitchFamily="18" charset="0"/>
              </a:rPr>
              <a:t>Là loại chất béo mà các liên kết giữa các nguyên tử carbon đều là liên kết đơn.</a:t>
            </a:r>
            <a:endParaRPr lang="en-US" altLang="en-US" sz="320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Chuỗi carbon (ngắn, trung bình, dài, rất dài) </a:t>
            </a:r>
            <a:r>
              <a:rPr lang="vi-VN" sz="3200">
                <a:latin typeface="Times New Roman" panose="02020603050405020304" pitchFamily="18" charset="0"/>
                <a:cs typeface="Times New Roman" panose="02020603050405020304" pitchFamily="18" charset="0"/>
              </a:rPr>
              <a:t>Là số lượng nguyên tử carbon liên tiếp trong một axit béo</a:t>
            </a:r>
            <a:endParaRPr lang="en-US" altLang="en-US" sz="320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Cholesterol LDL (cholesterol xấu) </a:t>
            </a:r>
            <a:r>
              <a:rPr lang="vi-VN" sz="3200">
                <a:latin typeface="Times New Roman" panose="02020603050405020304" pitchFamily="18" charset="0"/>
                <a:cs typeface="Times New Roman" panose="02020603050405020304" pitchFamily="18" charset="0"/>
              </a:rPr>
              <a:t>Là loại cholesterol có thể tích tụ trong thành động mạch, làm tăng nguy cơ tắc nghẽn và bệnh tim.</a:t>
            </a:r>
            <a:endParaRPr lang="en-US" altLang="en-US" sz="3200">
              <a:latin typeface="Times New Roman" panose="02020603050405020304" pitchFamily="18" charset="0"/>
              <a:cs typeface="Times New Roman" panose="02020603050405020304" pitchFamily="18" charset="0"/>
            </a:endParaRP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D5BB9166-9789-E325-7B9D-DC6928D68FB3}"/>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9120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52209-B145-127A-073F-2ECBC50549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A21357A-6C58-A6DA-A599-A08F22DE7BF6}"/>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7B845AA8-23F1-DCEB-FA63-60CC5A0497D6}"/>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9C9887-516C-C4F7-6E41-80C040D524B1}"/>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1: </a:t>
            </a:r>
            <a:r>
              <a:rPr lang="vi-VN"/>
              <a:t>Việc học sinh sử dụng điện thoại trong trường học có thể mang lại những lợi ích cụ thể nào trong học tập và giao tiếp?</a:t>
            </a:r>
            <a:endParaRPr lang="en-US"/>
          </a:p>
          <a:p>
            <a:pPr marL="0" indent="0">
              <a:buNone/>
            </a:pPr>
            <a:r>
              <a:rPr lang="en-US"/>
              <a:t>=&gt; </a:t>
            </a:r>
            <a:r>
              <a:rPr lang="vi-VN"/>
              <a:t>Điện thoại ngày nay không chỉ để liên lạc, mà còn là một công cụ học tập hiệu quả. Học sinh</a:t>
            </a:r>
            <a:r>
              <a:rPr lang="en-US">
                <a:latin typeface="Times New Roman" panose="02020603050405020304" pitchFamily="18" charset="0"/>
                <a:cs typeface="Times New Roman" panose="02020603050405020304" pitchFamily="18" charset="0"/>
              </a:rPr>
              <a:t>/sinh viên</a:t>
            </a:r>
            <a:r>
              <a:rPr lang="vi-VN"/>
              <a:t> có thể tra cứu, dùng để chụp bài giảng. Ngoài ra, tra cứu kiến thức trong giờ thảo luận nhóm. Tron</a:t>
            </a:r>
            <a:r>
              <a:rPr lang="en-US">
                <a:latin typeface="Times New Roman" panose="02020603050405020304" pitchFamily="18" charset="0"/>
                <a:cs typeface="Times New Roman" panose="02020603050405020304" pitchFamily="18" charset="0"/>
              </a:rPr>
              <a:t>g thời buổi hiện nay</a:t>
            </a:r>
            <a:r>
              <a:rPr lang="vi-VN"/>
              <a:t>, việc biết sử dụng</a:t>
            </a:r>
            <a:r>
              <a:rPr lang="en-US"/>
              <a:t> </a:t>
            </a:r>
            <a:r>
              <a:rPr lang="en-US">
                <a:latin typeface="Times New Roman" panose="02020603050405020304" pitchFamily="18" charset="0"/>
                <a:cs typeface="Times New Roman" panose="02020603050405020304" pitchFamily="18" charset="0"/>
              </a:rPr>
              <a:t>điện thoại </a:t>
            </a:r>
            <a:r>
              <a:rPr lang="vi-VN"/>
              <a:t>một cách hợp lý là một kỹ năng cần thiết.</a:t>
            </a:r>
            <a:endParaRPr lang="en-US" dirty="0"/>
          </a:p>
        </p:txBody>
      </p:sp>
      <p:sp>
        <p:nvSpPr>
          <p:cNvPr id="8" name="Footer Placeholder 3">
            <a:extLst>
              <a:ext uri="{FF2B5EF4-FFF2-40B4-BE49-F238E27FC236}">
                <a16:creationId xmlns:a16="http://schemas.microsoft.com/office/drawing/2014/main" id="{D6366EBB-5594-93F4-4122-6983E05E17F8}"/>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821453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2ADA3-5259-9C13-4E1E-978092ACC9B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6F7F3D8-76C4-8F26-3E13-EF6147BB05A5}"/>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3D55AD17-6F72-EE2F-3876-83E2D4135192}"/>
              </a:ext>
            </a:extLst>
          </p:cNvPr>
          <p:cNvSpPr/>
          <p:nvPr/>
        </p:nvSpPr>
        <p:spPr>
          <a:xfrm>
            <a:off x="707571" y="1314594"/>
            <a:ext cx="11154691" cy="5509200"/>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err="1">
                <a:solidFill>
                  <a:srgbClr val="FF0000"/>
                </a:solidFill>
                <a:latin typeface="Times New Roman" panose="02020603050405020304" pitchFamily="18" charset="0"/>
                <a:cs typeface="Times New Roman" panose="02020603050405020304" pitchFamily="18" charset="0"/>
              </a:rPr>
              <a:t>báo</a:t>
            </a:r>
            <a:r>
              <a:rPr lang="en-US" sz="3200" b="1">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5. Những </a:t>
            </a:r>
            <a:r>
              <a:rPr lang="en-US" sz="3200" b="1" i="1">
                <a:latin typeface="Times New Roman" panose="02020603050405020304" pitchFamily="18" charset="0"/>
                <a:cs typeface="Times New Roman" panose="02020603050405020304" pitchFamily="18" charset="0"/>
              </a:rPr>
              <a:t>khái niệm then chốt </a:t>
            </a:r>
            <a:r>
              <a:rPr lang="en-US" sz="3200">
                <a:latin typeface="Times New Roman" panose="02020603050405020304" pitchFamily="18" charset="0"/>
                <a:cs typeface="Times New Roman" panose="02020603050405020304" pitchFamily="18" charset="0"/>
              </a:rPr>
              <a:t>dẫn 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ớng lập luận của tác giả là:</a:t>
            </a:r>
          </a:p>
          <a:p>
            <a:pPr eaLnBrk="0" fontAlgn="base" hangingPunct="0">
              <a:spcBef>
                <a:spcPct val="0"/>
              </a:spcBef>
              <a:spcAft>
                <a:spcPct val="0"/>
              </a:spcAft>
            </a:pPr>
            <a:r>
              <a:rPr lang="en-US" altLang="en-US" sz="3200">
                <a:latin typeface="Times New Roman" panose="02020603050405020304" pitchFamily="18" charset="0"/>
                <a:cs typeface="Times New Roman" panose="02020603050405020304" pitchFamily="18" charset="0"/>
              </a:rPr>
              <a:t>- Chế độ ăn uống lành mạnh l</a:t>
            </a:r>
            <a:r>
              <a:rPr lang="vi-VN" sz="3200">
                <a:latin typeface="Times New Roman" panose="02020603050405020304" pitchFamily="18" charset="0"/>
                <a:cs typeface="Times New Roman" panose="02020603050405020304" pitchFamily="18" charset="0"/>
              </a:rPr>
              <a:t>à cách ăn cân bằng và đủ chất, ưu tiên rau xanh, trái cây, ngũ cốc nguyên cám, hạn chế đường, muối, chất béo xấu và thực phẩm chế biến sẵn.</a:t>
            </a:r>
          </a:p>
          <a:p>
            <a:pPr marL="0" marR="0" lvl="0" indent="0" algn="l" defTabSz="914400" rtl="0" eaLnBrk="0" fontAlgn="base" latinLnBrk="0" hangingPunct="0">
              <a:lnSpc>
                <a:spcPct val="100000"/>
              </a:lnSpc>
              <a:spcBef>
                <a:spcPct val="0"/>
              </a:spcBef>
              <a:spcAft>
                <a:spcPct val="0"/>
              </a:spcAft>
              <a:buClrTx/>
              <a:buSzTx/>
              <a:tabLst/>
            </a:pPr>
            <a:endParaRPr lang="en-US" altLang="en-US" sz="320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Nguy cơ tim mạch </a:t>
            </a:r>
            <a:r>
              <a:rPr lang="en-US" sz="3200">
                <a:latin typeface="Times New Roman" panose="02020603050405020304" pitchFamily="18" charset="0"/>
                <a:cs typeface="Times New Roman" panose="02020603050405020304" pitchFamily="18" charset="0"/>
              </a:rPr>
              <a:t>l</a:t>
            </a:r>
            <a:r>
              <a:rPr lang="vi-VN" sz="3200">
                <a:latin typeface="Times New Roman" panose="02020603050405020304" pitchFamily="18" charset="0"/>
                <a:cs typeface="Times New Roman" panose="02020603050405020304" pitchFamily="18" charset="0"/>
              </a:rPr>
              <a:t>à khả năng bạn có thể mắc các bệnh liên quan đến tim và mạch máu, như đau tim, đột quỵ, cao huyết áp. Nguy cơ này tăng khi ăn uống không lành mạnh, ít vận động, hút thuốc, hoặc có cholesterol cao.</a:t>
            </a:r>
            <a:endParaRPr lang="en-US" altLang="en-US" sz="3200">
              <a:latin typeface="Times New Roman" panose="02020603050405020304" pitchFamily="18" charset="0"/>
              <a:cs typeface="Times New Roman" panose="02020603050405020304" pitchFamily="18" charset="0"/>
            </a:endParaRP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7100605D-04D3-61DD-FAAE-F77AE0D66FDF}"/>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866192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29ED2-0BDA-CADE-780A-717E975EE74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BDE9AB8-1232-84C0-37FA-0AC7B733BCC8}"/>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7E0A3497-B6BF-3D5F-4631-2099B22B1B27}"/>
              </a:ext>
            </a:extLst>
          </p:cNvPr>
          <p:cNvSpPr/>
          <p:nvPr/>
        </p:nvSpPr>
        <p:spPr>
          <a:xfrm>
            <a:off x="707571" y="1314594"/>
            <a:ext cx="11154691" cy="4524315"/>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err="1">
                <a:solidFill>
                  <a:srgbClr val="FF0000"/>
                </a:solidFill>
                <a:latin typeface="Times New Roman" panose="02020603050405020304" pitchFamily="18" charset="0"/>
                <a:cs typeface="Times New Roman" panose="02020603050405020304" pitchFamily="18" charset="0"/>
              </a:rPr>
              <a:t>báo</a:t>
            </a:r>
            <a:r>
              <a:rPr lang="en-US" sz="3200" b="1">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6. Những </a:t>
            </a:r>
            <a:r>
              <a:rPr lang="en-US" sz="3200" b="1" i="1">
                <a:latin typeface="Times New Roman" panose="02020603050405020304" pitchFamily="18" charset="0"/>
                <a:cs typeface="Times New Roman" panose="02020603050405020304" pitchFamily="18" charset="0"/>
              </a:rPr>
              <a:t>giả định chính </a:t>
            </a:r>
            <a:r>
              <a:rPr lang="en-US" sz="3200">
                <a:latin typeface="Times New Roman" panose="02020603050405020304" pitchFamily="18" charset="0"/>
                <a:cs typeface="Times New Roman" panose="02020603050405020304" pitchFamily="18" charset="0"/>
              </a:rPr>
              <a:t>nằm bên d</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ới tư duy của tác giả là:</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Người đọc có nhu cầu cải thiện hoặc quan tâm đến sức khỏe tim mạch.</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Các nghiên cứu khoa học dinh dưỡng là nguồn thông tin đáng tin cậy để định hình hướng tiêu dùng.</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Chế độ ăn hiện tại của nhiều người đang vượt mức khuyến nghị về chất béo bão hòa.</a:t>
            </a: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7800C786-D258-D979-C0CF-6AC9C6F22B62}"/>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696201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2936C-4E4E-55D4-39F1-89FE5152AD9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64AE0D2-9B86-E8F3-86D3-F39DE68B32BA}"/>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1698CC1D-7E6B-5BF1-1AAE-4C88E2D2BD35}"/>
              </a:ext>
            </a:extLst>
          </p:cNvPr>
          <p:cNvSpPr/>
          <p:nvPr/>
        </p:nvSpPr>
        <p:spPr>
          <a:xfrm>
            <a:off x="707571" y="1314594"/>
            <a:ext cx="11154691" cy="5016758"/>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err="1">
                <a:solidFill>
                  <a:srgbClr val="FF0000"/>
                </a:solidFill>
                <a:latin typeface="Times New Roman" panose="02020603050405020304" pitchFamily="18" charset="0"/>
                <a:cs typeface="Times New Roman" panose="02020603050405020304" pitchFamily="18" charset="0"/>
              </a:rPr>
              <a:t>báo</a:t>
            </a:r>
            <a:r>
              <a:rPr lang="en-US" sz="3200" b="1">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7. Nếu h</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ớng lập luận này đúng, những </a:t>
            </a:r>
            <a:r>
              <a:rPr lang="en-US" sz="3200" b="1" i="1">
                <a:latin typeface="Times New Roman" panose="02020603050405020304" pitchFamily="18" charset="0"/>
                <a:cs typeface="Times New Roman" panose="02020603050405020304" pitchFamily="18" charset="0"/>
              </a:rPr>
              <a:t>hàm ý </a:t>
            </a:r>
            <a:r>
              <a:rPr lang="en-US" sz="3200">
                <a:latin typeface="Times New Roman" panose="02020603050405020304" pitchFamily="18" charset="0"/>
                <a:cs typeface="Times New Roman" panose="02020603050405020304" pitchFamily="18" charset="0"/>
              </a:rPr>
              <a:t>sẽ là:</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Chúng ta nên có cái nhìn tinh tế hơn về chất béo bão hòa, tránh đánh đồng tất cả là “xấu”.</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Có thể giữ lại một lượng chất béo bão hòa nhất định trong khẩu phần ăn, đặc biệt là từ các nguồn chứa axit béo chuỗi ngắn và trung bình.</a:t>
            </a:r>
          </a:p>
          <a:p>
            <a:pPr marL="0" marR="0" lvl="0" indent="0" algn="l" defTabSz="914400" rtl="0" eaLnBrk="0" fontAlgn="base" latinLnBrk="0" hangingPunct="0">
              <a:lnSpc>
                <a:spcPct val="100000"/>
              </a:lnSpc>
              <a:spcBef>
                <a:spcPct val="0"/>
              </a:spcBef>
              <a:spcAft>
                <a:spcPct val="0"/>
              </a:spcAft>
              <a:buClrTx/>
              <a:buSzTx/>
              <a:tabLst/>
            </a:pPr>
            <a:r>
              <a:rPr lang="en-US" altLang="en-US" sz="3200">
                <a:latin typeface="Times New Roman" panose="02020603050405020304" pitchFamily="18" charset="0"/>
                <a:cs typeface="Times New Roman" panose="02020603050405020304" pitchFamily="18" charset="0"/>
              </a:rPr>
              <a:t>- Hướng dẫn dinh dưỡng trong tương lai nên cụ thể hóa loại chất béo hơn thay vì đưa ra khuyến nghị chung chung.</a:t>
            </a: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16399947-257C-D92C-27FE-7463449D971E}"/>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174711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9B876-54A3-3064-8760-AE25ECE77BB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773658A-490C-B13D-2233-1CBAE6F2D705}"/>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2</a:t>
            </a:r>
          </a:p>
        </p:txBody>
      </p:sp>
      <p:sp>
        <p:nvSpPr>
          <p:cNvPr id="7" name="Rectangle 6">
            <a:extLst>
              <a:ext uri="{FF2B5EF4-FFF2-40B4-BE49-F238E27FC236}">
                <a16:creationId xmlns:a16="http://schemas.microsoft.com/office/drawing/2014/main" id="{7FA062DF-D30D-E105-7D40-C01E1A706FE1}"/>
              </a:ext>
            </a:extLst>
          </p:cNvPr>
          <p:cNvSpPr/>
          <p:nvPr/>
        </p:nvSpPr>
        <p:spPr>
          <a:xfrm>
            <a:off x="707571" y="1314594"/>
            <a:ext cx="11154691" cy="3539430"/>
          </a:xfrm>
          <a:prstGeom prst="rect">
            <a:avLst/>
          </a:prstGeom>
        </p:spPr>
        <p:txBody>
          <a:bodyPr wrap="square">
            <a:spAutoFit/>
          </a:bodyPr>
          <a:lstStyle/>
          <a:p>
            <a:r>
              <a:rPr lang="en-US" sz="3200" b="1" dirty="0" err="1">
                <a:solidFill>
                  <a:srgbClr val="FF0000"/>
                </a:solidFill>
                <a:latin typeface="Times New Roman" panose="02020603050405020304" pitchFamily="18" charset="0"/>
                <a:cs typeface="Times New Roman" panose="02020603050405020304" pitchFamily="18" charset="0"/>
              </a:rPr>
              <a:t>Phân</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tích</a:t>
            </a:r>
            <a:r>
              <a:rPr lang="en-US" sz="3200" b="1" dirty="0">
                <a:solidFill>
                  <a:srgbClr val="FF0000"/>
                </a:solidFill>
                <a:latin typeface="Times New Roman" panose="02020603050405020304" pitchFamily="18" charset="0"/>
                <a:cs typeface="Times New Roman" panose="02020603050405020304" pitchFamily="18" charset="0"/>
              </a:rPr>
              <a:t> logic </a:t>
            </a:r>
            <a:r>
              <a:rPr lang="en-US" sz="3200" b="1" dirty="0" err="1">
                <a:solidFill>
                  <a:srgbClr val="FF0000"/>
                </a:solidFill>
                <a:latin typeface="Times New Roman" panose="02020603050405020304" pitchFamily="18" charset="0"/>
                <a:cs typeface="Times New Roman" panose="02020603050405020304" pitchFamily="18" charset="0"/>
              </a:rPr>
              <a:t>của</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dirty="0" err="1">
                <a:solidFill>
                  <a:srgbClr val="FF0000"/>
                </a:solidFill>
                <a:latin typeface="Times New Roman" panose="02020603050405020304" pitchFamily="18" charset="0"/>
                <a:cs typeface="Times New Roman" panose="02020603050405020304" pitchFamily="18" charset="0"/>
              </a:rPr>
              <a:t>bài</a:t>
            </a:r>
            <a:r>
              <a:rPr lang="en-US" sz="3200" b="1" dirty="0">
                <a:solidFill>
                  <a:srgbClr val="FF0000"/>
                </a:solidFill>
                <a:latin typeface="Times New Roman" panose="02020603050405020304" pitchFamily="18" charset="0"/>
                <a:cs typeface="Times New Roman" panose="02020603050405020304" pitchFamily="18" charset="0"/>
              </a:rPr>
              <a:t> </a:t>
            </a:r>
            <a:r>
              <a:rPr lang="en-US" sz="3200" b="1" err="1">
                <a:solidFill>
                  <a:srgbClr val="FF0000"/>
                </a:solidFill>
                <a:latin typeface="Times New Roman" panose="02020603050405020304" pitchFamily="18" charset="0"/>
                <a:cs typeface="Times New Roman" panose="02020603050405020304" pitchFamily="18" charset="0"/>
              </a:rPr>
              <a:t>báo</a:t>
            </a:r>
            <a:r>
              <a:rPr lang="en-US" sz="3200" b="1">
                <a:solidFill>
                  <a:srgbClr val="FF0000"/>
                </a:solidFill>
                <a:latin typeface="Times New Roman" panose="02020603050405020304" pitchFamily="18" charset="0"/>
                <a:cs typeface="Times New Roman" panose="02020603050405020304" pitchFamily="18" charset="0"/>
              </a:rPr>
              <a:t>:</a:t>
            </a:r>
          </a:p>
          <a:p>
            <a:r>
              <a:rPr lang="en-US" sz="3200">
                <a:latin typeface="Times New Roman" panose="02020603050405020304" pitchFamily="18" charset="0"/>
                <a:cs typeface="Times New Roman" panose="02020603050405020304" pitchFamily="18" charset="0"/>
              </a:rPr>
              <a:t>8. </a:t>
            </a:r>
            <a:r>
              <a:rPr lang="en-US" sz="3200" b="1" i="1">
                <a:latin typeface="Times New Roman" panose="02020603050405020304" pitchFamily="18" charset="0"/>
                <a:cs typeface="Times New Roman" panose="02020603050405020304" pitchFamily="18" charset="0"/>
              </a:rPr>
              <a:t>Góc nhìn chính </a:t>
            </a:r>
            <a:r>
              <a:rPr lang="en-US" sz="3200">
                <a:latin typeface="Times New Roman" panose="02020603050405020304" pitchFamily="18" charset="0"/>
                <a:cs typeface="Times New Roman" panose="02020603050405020304" pitchFamily="18" charset="0"/>
              </a:rPr>
              <a:t>đ</a:t>
            </a:r>
            <a:r>
              <a:rPr lang="vi-VN" sz="3200">
                <a:latin typeface="Times New Roman" panose="02020603050405020304" pitchFamily="18" charset="0"/>
                <a:cs typeface="Times New Roman" panose="02020603050405020304" pitchFamily="18" charset="0"/>
              </a:rPr>
              <a:t>ư</a:t>
            </a:r>
            <a:r>
              <a:rPr lang="en-US" sz="3200">
                <a:latin typeface="Times New Roman" panose="02020603050405020304" pitchFamily="18" charset="0"/>
                <a:cs typeface="Times New Roman" panose="02020603050405020304" pitchFamily="18" charset="0"/>
              </a:rPr>
              <a:t>ợc trình bày trong bài báo là: </a:t>
            </a:r>
          </a:p>
          <a:p>
            <a:r>
              <a:rPr lang="vi-VN" sz="3200">
                <a:latin typeface="Times New Roman" panose="02020603050405020304" pitchFamily="18" charset="0"/>
                <a:cs typeface="Times New Roman" panose="02020603050405020304" pitchFamily="18" charset="0"/>
              </a:rPr>
              <a:t>Góc nhìn của chuyên gia dinh dưỡng/khoa học sức khỏe – phân tích trên cơ sở nghiên cứu khoa học nhằm định hướng người tiêu dùng tiếp cận chế độ ăn uống một cách khoa học và linh hoạt, thay vì cực đoan hay loại bỏ hoàn toàn chất béo bão hòa.</a:t>
            </a:r>
            <a:endParaRPr lang="en-US" sz="3200">
              <a:latin typeface="Times New Roman" panose="02020603050405020304" pitchFamily="18" charset="0"/>
              <a:cs typeface="Times New Roman" panose="02020603050405020304" pitchFamily="18" charset="0"/>
            </a:endParaRPr>
          </a:p>
          <a:p>
            <a:endParaRPr lang="en-US" sz="3200" b="1" dirty="0">
              <a:solidFill>
                <a:srgbClr val="FF0000"/>
              </a:solidFill>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FACC69B8-15D6-B41C-3746-F42612A05023}"/>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318019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48761-A2C5-757E-2CDA-CBAC35A74B3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F7A687B-0ED0-5C66-0FE0-F1BEF1696F3D}"/>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87AAFEA8-0174-AF63-0F41-C7203E747863}"/>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781575-E853-E4AF-A3A4-0E1BEEB96B01}"/>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2: </a:t>
            </a:r>
            <a:r>
              <a:rPr lang="vi-VN"/>
              <a:t>Những rủi ro nào có thể xảy ra nếu học sinh được phép tự do sử dụng điện thoại trong trường học mà không có kiểm soát?</a:t>
            </a:r>
            <a:br>
              <a:rPr lang="vi-VN"/>
            </a:br>
            <a:r>
              <a:rPr lang="en-US"/>
              <a:t>=&gt; </a:t>
            </a:r>
            <a:r>
              <a:rPr lang="vi-VN"/>
              <a:t>Khi</a:t>
            </a:r>
            <a:r>
              <a:rPr lang="en-US">
                <a:latin typeface="Times New Roman" panose="02020603050405020304" pitchFamily="18" charset="0"/>
                <a:cs typeface="Times New Roman" panose="02020603050405020304" pitchFamily="18" charset="0"/>
              </a:rPr>
              <a:t> đó</a:t>
            </a:r>
            <a:r>
              <a:rPr lang="vi-VN"/>
              <a:t>, học sinh dễ </a:t>
            </a:r>
            <a:r>
              <a:rPr lang="en-US">
                <a:latin typeface="Times New Roman" panose="02020603050405020304" pitchFamily="18" charset="0"/>
                <a:cs typeface="Times New Roman" panose="02020603050405020304" pitchFamily="18" charset="0"/>
              </a:rPr>
              <a:t>rơi</a:t>
            </a:r>
            <a:r>
              <a:rPr lang="vi-VN">
                <a:latin typeface="Times New Roman" panose="02020603050405020304" pitchFamily="18" charset="0"/>
                <a:cs typeface="Times New Roman" panose="02020603050405020304" pitchFamily="18" charset="0"/>
              </a:rPr>
              <a:t> </a:t>
            </a:r>
            <a:r>
              <a:rPr lang="vi-VN"/>
              <a:t>vào các hoạt động như chơi game, lướt mạng xã hội hoặc chụp ảnh thầy cô, bạn học mà không xin phép. Điều này gây ảnh hưởng đến môi trường học tập và quyền riêng tư. </a:t>
            </a:r>
            <a:r>
              <a:rPr lang="en-US">
                <a:latin typeface="Times New Roman" panose="02020603050405020304" pitchFamily="18" charset="0"/>
                <a:cs typeface="Times New Roman" panose="02020603050405020304" pitchFamily="18" charset="0"/>
              </a:rPr>
              <a:t>Thậm chí là dùng </a:t>
            </a:r>
            <a:r>
              <a:rPr lang="vi-VN"/>
              <a:t>để gian lận, chia sẻ tài liệu bất hợp pháp hoặc lan truyền tin đồn</a:t>
            </a:r>
            <a:r>
              <a:rPr lang="en-US">
                <a:latin typeface="Times New Roman" panose="02020603050405020304" pitchFamily="18" charset="0"/>
                <a:cs typeface="Times New Roman" panose="02020603050405020304" pitchFamily="18" charset="0"/>
              </a:rPr>
              <a:t>, drama</a:t>
            </a:r>
            <a:r>
              <a:rPr lang="vi-VN"/>
              <a:t>. Do đó, tự do sử dụng điện thoại </a:t>
            </a:r>
            <a:r>
              <a:rPr lang="vi-VN">
                <a:latin typeface="Times New Roman" panose="02020603050405020304" pitchFamily="18" charset="0"/>
                <a:cs typeface="Times New Roman" panose="02020603050405020304" pitchFamily="18" charset="0"/>
              </a:rPr>
              <a:t>mà </a:t>
            </a:r>
            <a:r>
              <a:rPr lang="en-US">
                <a:latin typeface="Times New Roman" panose="02020603050405020304" pitchFamily="18" charset="0"/>
                <a:cs typeface="Times New Roman" panose="02020603050405020304" pitchFamily="18" charset="0"/>
              </a:rPr>
              <a:t>không kiểm soát </a:t>
            </a:r>
            <a:r>
              <a:rPr lang="vi-VN"/>
              <a:t>sẽ tiềm ẩn nhiều hậu quả.</a:t>
            </a:r>
            <a:endParaRPr lang="en-US" dirty="0"/>
          </a:p>
        </p:txBody>
      </p:sp>
      <p:sp>
        <p:nvSpPr>
          <p:cNvPr id="8" name="Footer Placeholder 3">
            <a:extLst>
              <a:ext uri="{FF2B5EF4-FFF2-40B4-BE49-F238E27FC236}">
                <a16:creationId xmlns:a16="http://schemas.microsoft.com/office/drawing/2014/main" id="{320AD1F8-CD03-CAA1-E65B-2BD8DC08EC2D}"/>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622608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FE80F-3B8D-D4A8-14AC-9FE3AEBEFBC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B75E374D-8F6F-50E7-7EE3-D4B9289972C8}"/>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16662C18-4ED8-FA49-B92E-EDB228E5E2CC}"/>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D973EB-BA6F-38AF-1D7F-8929DB2966B4}"/>
              </a:ext>
            </a:extLst>
          </p:cNvPr>
          <p:cNvSpPr>
            <a:spLocks noGrp="1"/>
          </p:cNvSpPr>
          <p:nvPr>
            <p:ph idx="1"/>
          </p:nvPr>
        </p:nvSpPr>
        <p:spPr>
          <a:xfrm>
            <a:off x="599705" y="1397004"/>
            <a:ext cx="11085614" cy="4779959"/>
          </a:xfrm>
        </p:spPr>
        <p:txBody>
          <a:bodyPr>
            <a:normAutofit fontScale="92500" lnSpcReduction="1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3: </a:t>
            </a:r>
            <a:r>
              <a:rPr lang="vi-VN" sz="3100">
                <a:latin typeface="Times New Roman" panose="02020603050405020304" pitchFamily="18" charset="0"/>
                <a:cs typeface="Times New Roman" panose="02020603050405020304" pitchFamily="18" charset="0"/>
              </a:rPr>
              <a:t>Trong </a:t>
            </a:r>
            <a:r>
              <a:rPr lang="en-US" sz="3100">
                <a:latin typeface="Times New Roman" panose="02020603050405020304" pitchFamily="18" charset="0"/>
                <a:cs typeface="Times New Roman" panose="02020603050405020304" pitchFamily="18" charset="0"/>
              </a:rPr>
              <a:t>thời nay</a:t>
            </a:r>
            <a:r>
              <a:rPr lang="vi-VN" sz="3100">
                <a:latin typeface="Times New Roman" panose="02020603050405020304" pitchFamily="18" charset="0"/>
                <a:cs typeface="Times New Roman" panose="02020603050405020304" pitchFamily="18" charset="0"/>
              </a:rPr>
              <a:t>, việc cấm hoàn toàn điện thoại có ảnh hưởng gì đến khả năng phát triển kỹ năng số và tư duy tự chủ của học sinh?</a:t>
            </a:r>
            <a:br>
              <a:rPr lang="vi-VN" sz="3100">
                <a:latin typeface="Times New Roman" panose="02020603050405020304" pitchFamily="18" charset="0"/>
                <a:cs typeface="Times New Roman" panose="02020603050405020304" pitchFamily="18" charset="0"/>
              </a:rPr>
            </a:br>
            <a:r>
              <a:rPr lang="en-US" sz="3100">
                <a:latin typeface="Times New Roman" panose="02020603050405020304" pitchFamily="18" charset="0"/>
                <a:cs typeface="Times New Roman" panose="02020603050405020304" pitchFamily="18" charset="0"/>
              </a:rPr>
              <a:t>=&gt; </a:t>
            </a:r>
            <a:r>
              <a:rPr lang="vi-VN" sz="3100">
                <a:latin typeface="Times New Roman" panose="02020603050405020304" pitchFamily="18" charset="0"/>
                <a:cs typeface="Times New Roman" panose="02020603050405020304" pitchFamily="18" charset="0"/>
              </a:rPr>
              <a:t>Việc cấm hoàn toàn điện thoại trong môi trường giáo dục có thể gây cản trở sự phát triển kỹ năng. Kỹ năng này bao gồm việc biết cách sử dụng thiết bị số một cách hiệu quả, an toàn và có đạo đức. Khi học sinh không được tiếp xúc với công cụ này trong môi trường giáo dục, họ thiếu cơ hội được hướng dẫn để sử dụng đúng cách. Ngoài ra, cấm tuyệt đối còn thể hiện cách giáo dục theo hướng kiểm soát thay vì khuyến khích tư duy tự chủ, làm hạn chế khả năng đưa ra lựa chọn và chịu trách nhiệm với hành vi cá nhân.</a:t>
            </a:r>
            <a:endParaRPr lang="en-US" sz="31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A02E9B35-4CF9-1E0F-590E-4C925557F9AD}"/>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1521197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89E3B-5BF4-20FF-48D7-C539B7BC154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D23197-880A-95C3-AEF5-74F32F47647A}"/>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B22508D4-CE5F-7D9D-A41C-B0354E1635A6}"/>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A2C168-C5BB-978E-F96F-0CCE99AF6D7F}"/>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4: G</a:t>
            </a:r>
            <a:r>
              <a:rPr lang="vi-VN" sz="3000">
                <a:latin typeface="Times New Roman" panose="02020603050405020304" pitchFamily="18" charset="0"/>
                <a:cs typeface="Times New Roman" panose="02020603050405020304" pitchFamily="18" charset="0"/>
              </a:rPr>
              <a:t>iải pháp nào giúp vừa tận dụng lợi ích của điện thoại trong học tập, vừa hạn chế được những tác động tiêu cực?</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 </a:t>
            </a:r>
            <a:r>
              <a:rPr lang="vi-VN" sz="3000">
                <a:latin typeface="Times New Roman" panose="02020603050405020304" pitchFamily="18" charset="0"/>
                <a:cs typeface="Times New Roman" panose="02020603050405020304" pitchFamily="18" charset="0"/>
              </a:rPr>
              <a:t>Một số trường học trên thế giới và tại Việt Nam đã áp dụng giải pháp linh hoạt: học sinh được phép mang điện thoại nhưng phải nộp vào đầu buổi học</a:t>
            </a:r>
            <a:r>
              <a:rPr lang="en-US" sz="3000">
                <a:latin typeface="Times New Roman" panose="02020603050405020304" pitchFamily="18" charset="0"/>
                <a:cs typeface="Times New Roman" panose="02020603050405020304" pitchFamily="18" charset="0"/>
              </a:rPr>
              <a:t>,</a:t>
            </a:r>
            <a:r>
              <a:rPr lang="vi-VN" sz="3000">
                <a:latin typeface="Times New Roman" panose="02020603050405020304" pitchFamily="18" charset="0"/>
                <a:cs typeface="Times New Roman" panose="02020603050405020304" pitchFamily="18" charset="0"/>
              </a:rPr>
              <a:t> chỉ được sử dụng trong giờ học có sự cho phép của giáo viên hoặc chỉ được dùng với các ứng dụng học tập. Một số trường còn lập tủ khóa điện thoại cá nhân.</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25AC188B-7452-AE95-F3BB-7D9425C98748}"/>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192926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8D6A6-668E-6DC2-0765-A34FB605CC0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2B54911-028F-8239-55D5-EA97499F5736}"/>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F9BDADC1-7BF1-006D-178B-72D2E96CD430}"/>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194429-6A35-3C64-ED06-339575F71785}"/>
              </a:ext>
            </a:extLst>
          </p:cNvPr>
          <p:cNvSpPr>
            <a:spLocks noGrp="1"/>
          </p:cNvSpPr>
          <p:nvPr>
            <p:ph idx="1"/>
          </p:nvPr>
        </p:nvSpPr>
        <p:spPr>
          <a:xfrm>
            <a:off x="599705" y="1397004"/>
            <a:ext cx="11085614" cy="4779959"/>
          </a:xfrm>
        </p:spPr>
        <p:txBody>
          <a:bodyPr>
            <a:normAutofit lnSpcReduction="1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2</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Đặt</a:t>
            </a:r>
            <a:r>
              <a:rPr lang="en-US" sz="3000" dirty="0">
                <a:latin typeface="Times New Roman" panose="02020603050405020304" pitchFamily="18" charset="0"/>
                <a:cs typeface="Times New Roman" panose="02020603050405020304" pitchFamily="18" charset="0"/>
              </a:rPr>
              <a:t> 5 </a:t>
            </a:r>
            <a:r>
              <a:rPr lang="en-US" sz="3000" dirty="0" err="1">
                <a:latin typeface="Times New Roman" panose="02020603050405020304" pitchFamily="18" charset="0"/>
                <a:cs typeface="Times New Roman" panose="02020603050405020304" pitchFamily="18" charset="0"/>
              </a:rPr>
              <a:t>câu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hỏi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xung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quanh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vấn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đề</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và</a:t>
            </a:r>
            <a:r>
              <a:rPr lang="en-US" sz="3000" dirty="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lời</a:t>
            </a:r>
          </a:p>
          <a:p>
            <a:pPr marL="0" indent="0">
              <a:buNone/>
            </a:pPr>
            <a:r>
              <a:rPr lang="en-US" sz="3000">
                <a:latin typeface="Times New Roman" panose="02020603050405020304" pitchFamily="18" charset="0"/>
                <a:cs typeface="Times New Roman" panose="02020603050405020304" pitchFamily="18" charset="0"/>
              </a:rPr>
              <a:t>Câu 5: P</a:t>
            </a:r>
            <a:r>
              <a:rPr lang="vi-VN" sz="3000">
                <a:latin typeface="Times New Roman" panose="02020603050405020304" pitchFamily="18" charset="0"/>
                <a:cs typeface="Times New Roman" panose="02020603050405020304" pitchFamily="18" charset="0"/>
              </a:rPr>
              <a:t>hụ huynh</a:t>
            </a:r>
            <a:r>
              <a:rPr lang="en-US" sz="3000">
                <a:latin typeface="Times New Roman" panose="02020603050405020304" pitchFamily="18" charset="0"/>
                <a:cs typeface="Times New Roman" panose="02020603050405020304" pitchFamily="18" charset="0"/>
              </a:rPr>
              <a:t> </a:t>
            </a:r>
            <a:r>
              <a:rPr lang="vi-VN" sz="3000">
                <a:latin typeface="Times New Roman" panose="02020603050405020304" pitchFamily="18" charset="0"/>
                <a:cs typeface="Times New Roman" panose="02020603050405020304" pitchFamily="18" charset="0"/>
              </a:rPr>
              <a:t>vọng điều gì trong chính sách quản lý điện thoại của nhà trường?</a:t>
            </a:r>
            <a:br>
              <a:rPr lang="vi-VN" sz="3000">
                <a:latin typeface="Times New Roman" panose="02020603050405020304" pitchFamily="18" charset="0"/>
                <a:cs typeface="Times New Roman" panose="02020603050405020304" pitchFamily="18" charset="0"/>
              </a:rPr>
            </a:br>
            <a:r>
              <a:rPr lang="en-US" sz="3000">
                <a:latin typeface="Times New Roman" panose="02020603050405020304" pitchFamily="18" charset="0"/>
                <a:cs typeface="Times New Roman" panose="02020603050405020304" pitchFamily="18" charset="0"/>
              </a:rPr>
              <a:t>=&gt; </a:t>
            </a:r>
            <a:r>
              <a:rPr lang="vi-VN" sz="3000">
                <a:latin typeface="Times New Roman" panose="02020603050405020304" pitchFamily="18" charset="0"/>
                <a:cs typeface="Times New Roman" panose="02020603050405020304" pitchFamily="18" charset="0"/>
              </a:rPr>
              <a:t>Phụ huynh thường kỳ vọng sự cân bằng giữa kỷ luật và linh hoạt. Họ muốn con được bảo vệ khỏi cám dỗ mạng xã hội, nhưng cũng cần được liên lạc khi cần thiết (ốm đau, quên đồ, </a:t>
            </a:r>
            <a:r>
              <a:rPr lang="en-US" sz="3000">
                <a:latin typeface="Times New Roman" panose="02020603050405020304" pitchFamily="18" charset="0"/>
                <a:cs typeface="Times New Roman" panose="02020603050405020304" pitchFamily="18" charset="0"/>
              </a:rPr>
              <a:t>việc quan trọng</a:t>
            </a:r>
            <a:r>
              <a:rPr lang="vi-VN" sz="3000">
                <a:latin typeface="Times New Roman" panose="02020603050405020304" pitchFamily="18" charset="0"/>
                <a:cs typeface="Times New Roman" panose="02020603050405020304" pitchFamily="18" charset="0"/>
              </a:rPr>
              <a:t>). Một số phụ huynh còn mong nhà trường hướng dẫn con em họ cách sử dụng điện thoại đúng cách thay vì cấm đoán. Họ muốn nhà trường trở thành nơi giáo dục kỹ năng sống phù hợp với thời đại, thay vì chỉ áp đặt theo mô hình cũ</a:t>
            </a:r>
            <a:r>
              <a:rPr lang="en-US" sz="3000">
                <a:latin typeface="Times New Roman" panose="02020603050405020304" pitchFamily="18" charset="0"/>
                <a:cs typeface="Times New Roman" panose="02020603050405020304" pitchFamily="18" charset="0"/>
              </a:rPr>
              <a:t> một cách một cách cố chấp</a:t>
            </a:r>
            <a:r>
              <a:rPr lang="vi-VN" sz="300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AB875DC4-EC7E-C0A1-FBCC-90C6E4BF3ED0}"/>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2434327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72DD4-BCB0-B4A5-CD7E-008ADA9AC12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D2C7A85-E8FE-FA12-BE94-01FBB14BDCF6}"/>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7E4D86D0-1EE0-82F3-5F52-63CA437EB6B0}"/>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C1ECEB-FB74-A62A-C455-1943D6DE6B3D}"/>
              </a:ext>
            </a:extLst>
          </p:cNvPr>
          <p:cNvSpPr>
            <a:spLocks noGrp="1"/>
          </p:cNvSpPr>
          <p:nvPr>
            <p:ph idx="1"/>
          </p:nvPr>
        </p:nvSpPr>
        <p:spPr>
          <a:xfrm>
            <a:off x="599705" y="1397004"/>
            <a:ext cx="11085614" cy="4779959"/>
          </a:xfrm>
        </p:spPr>
        <p:txBody>
          <a:bodyPr>
            <a:normAutofit/>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3000">
                <a:latin typeface="Times New Roman" panose="02020603050405020304" pitchFamily="18" charset="0"/>
                <a:cs typeface="Times New Roman" panose="02020603050405020304" pitchFamily="18" charset="0"/>
              </a:rPr>
              <a:t>3</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Nêu</a:t>
            </a:r>
            <a:r>
              <a:rPr lang="en-US" sz="3000" dirty="0">
                <a:latin typeface="Times New Roman" panose="02020603050405020304" pitchFamily="18" charset="0"/>
                <a:cs typeface="Times New Roman" panose="02020603050405020304" pitchFamily="18" charset="0"/>
              </a:rPr>
              <a:t> 2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khác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nhau</a:t>
            </a:r>
            <a:r>
              <a:rPr lang="en-US" sz="3000" dirty="0">
                <a:latin typeface="Times New Roman" panose="02020603050405020304" pitchFamily="18" charset="0"/>
                <a:cs typeface="Times New Roman" panose="02020603050405020304" pitchFamily="18" charset="0"/>
              </a:rPr>
              <a:t> so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góc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nhìn</a:t>
            </a:r>
            <a:r>
              <a:rPr lang="en-US" sz="3000" dirty="0">
                <a:latin typeface="Times New Roman" panose="02020603050405020304" pitchFamily="18" charset="0"/>
                <a:cs typeface="Times New Roman" panose="02020603050405020304" pitchFamily="18" charset="0"/>
              </a:rPr>
              <a:t> </a:t>
            </a:r>
            <a:r>
              <a:rPr lang="en-US" sz="3000">
                <a:latin typeface="Times New Roman" panose="02020603050405020304" pitchFamily="18" charset="0"/>
                <a:cs typeface="Times New Roman" panose="02020603050405020304" pitchFamily="18" charset="0"/>
              </a:rPr>
              <a:t>ban đầu:</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Góc nhìn của phụ huynh:</a:t>
            </a:r>
            <a:br>
              <a:rPr lang="en-US" altLang="en-US" sz="3000">
                <a:latin typeface="Times New Roman" panose="02020603050405020304" pitchFamily="18" charset="0"/>
                <a:cs typeface="Times New Roman" panose="02020603050405020304" pitchFamily="18" charset="0"/>
              </a:rPr>
            </a:br>
            <a:r>
              <a:rPr lang="en-US" altLang="en-US" sz="3000">
                <a:latin typeface="Times New Roman" panose="02020603050405020304" pitchFamily="18" charset="0"/>
                <a:cs typeface="Times New Roman" panose="02020603050405020304" pitchFamily="18" charset="0"/>
              </a:rPr>
              <a:t>- Cần liên lạc với con bất kỳ lúc nào, đặc biệt khi con đi học xa hoặc có sự cố bất ngờ như thiên tai, tai nạn. Cấm hoàn toàn khiến phụ huynh lo lắng.</a:t>
            </a:r>
          </a:p>
          <a:p>
            <a:pPr marL="0" marR="0" lvl="0" indent="0" algn="l" defTabSz="914400" rtl="0" eaLnBrk="0" fontAlgn="base" latinLnBrk="0" hangingPunct="0">
              <a:lnSpc>
                <a:spcPct val="100000"/>
              </a:lnSpc>
              <a:spcBef>
                <a:spcPct val="0"/>
              </a:spcBef>
              <a:spcAft>
                <a:spcPct val="0"/>
              </a:spcAft>
              <a:buClrTx/>
              <a:buSzTx/>
              <a:buNone/>
              <a:tabLst/>
            </a:pPr>
            <a:r>
              <a:rPr lang="en-US" altLang="en-US" sz="3000">
                <a:latin typeface="Times New Roman" panose="02020603050405020304" pitchFamily="18" charset="0"/>
                <a:cs typeface="Times New Roman" panose="02020603050405020304" pitchFamily="18" charset="0"/>
              </a:rPr>
              <a:t>Góc nhìn của giáo viên trong dạy học:</a:t>
            </a:r>
            <a:br>
              <a:rPr lang="en-US" altLang="en-US" sz="3000">
                <a:latin typeface="Times New Roman" panose="02020603050405020304" pitchFamily="18" charset="0"/>
                <a:cs typeface="Times New Roman" panose="02020603050405020304" pitchFamily="18" charset="0"/>
              </a:rPr>
            </a:br>
            <a:r>
              <a:rPr lang="en-US" altLang="en-US" sz="3000">
                <a:latin typeface="Times New Roman" panose="02020603050405020304" pitchFamily="18" charset="0"/>
                <a:cs typeface="Times New Roman" panose="02020603050405020304" pitchFamily="18" charset="0"/>
              </a:rPr>
              <a:t>- Giáo viên dùng điện thoại như một công cụ hỗ trợ học sinh học tiếng Anh, quay bài thuyết trình để đánh giá kỹ năng nói, hoặc dùng ứng dụng học trực tuyến. Không nên cấm mà cần quản lý.</a:t>
            </a:r>
          </a:p>
        </p:txBody>
      </p:sp>
      <p:sp>
        <p:nvSpPr>
          <p:cNvPr id="8" name="Footer Placeholder 3">
            <a:extLst>
              <a:ext uri="{FF2B5EF4-FFF2-40B4-BE49-F238E27FC236}">
                <a16:creationId xmlns:a16="http://schemas.microsoft.com/office/drawing/2014/main" id="{BA304CC5-F355-173E-3D54-5660D21AE5F1}"/>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Tree>
    <p:extLst>
      <p:ext uri="{BB962C8B-B14F-4D97-AF65-F5344CB8AC3E}">
        <p14:creationId xmlns:p14="http://schemas.microsoft.com/office/powerpoint/2010/main" val="417790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CE902-0A0F-64AA-22BA-1A2BAB6DC76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E3EC165-FAE4-0183-8058-9499DCA4EF31}"/>
              </a:ext>
            </a:extLst>
          </p:cNvPr>
          <p:cNvSpPr txBox="1">
            <a:spLocks/>
          </p:cNvSpPr>
          <p:nvPr/>
        </p:nvSpPr>
        <p:spPr>
          <a:xfrm>
            <a:off x="2251224" y="378954"/>
            <a:ext cx="8229600" cy="6858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tx1"/>
                </a:solidFill>
                <a:latin typeface="+mj-lt"/>
                <a:ea typeface="+mj-ea"/>
                <a:cs typeface="+mj-cs"/>
              </a:defRPr>
            </a:lvl1pPr>
          </a:lstStyle>
          <a:p>
            <a:pPr algn="ctr"/>
            <a:r>
              <a:rPr lang="en-US" b="1" dirty="0" err="1">
                <a:solidFill>
                  <a:srgbClr val="FF0000"/>
                </a:solidFill>
                <a:latin typeface="Times New Roman" panose="02020603050405020304" pitchFamily="18" charset="0"/>
                <a:cs typeface="Times New Roman" panose="02020603050405020304" pitchFamily="18" charset="0"/>
              </a:rPr>
              <a:t>Kết</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quả</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thực</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hiện</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bài</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tập</a:t>
            </a:r>
            <a:r>
              <a:rPr lang="en-US" b="1" dirty="0">
                <a:solidFill>
                  <a:srgbClr val="FF0000"/>
                </a:solidFill>
                <a:latin typeface="Times New Roman" panose="02020603050405020304" pitchFamily="18" charset="0"/>
                <a:cs typeface="Times New Roman" panose="02020603050405020304" pitchFamily="18" charset="0"/>
              </a:rPr>
              <a:t> 1</a:t>
            </a:r>
          </a:p>
        </p:txBody>
      </p:sp>
      <p:sp>
        <p:nvSpPr>
          <p:cNvPr id="6" name="Content Placeholder 2">
            <a:extLst>
              <a:ext uri="{FF2B5EF4-FFF2-40B4-BE49-F238E27FC236}">
                <a16:creationId xmlns:a16="http://schemas.microsoft.com/office/drawing/2014/main" id="{29FC7344-8912-384B-87B2-52EF627AEAE5}"/>
              </a:ext>
            </a:extLst>
          </p:cNvPr>
          <p:cNvSpPr txBox="1">
            <a:spLocks/>
          </p:cNvSpPr>
          <p:nvPr/>
        </p:nvSpPr>
        <p:spPr>
          <a:xfrm>
            <a:off x="797799" y="1478996"/>
            <a:ext cx="11009621" cy="4357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51BDDD-DCBF-9281-C51E-658B64E5FE04}"/>
              </a:ext>
            </a:extLst>
          </p:cNvPr>
          <p:cNvSpPr>
            <a:spLocks noGrp="1"/>
          </p:cNvSpPr>
          <p:nvPr>
            <p:ph idx="1"/>
          </p:nvPr>
        </p:nvSpPr>
        <p:spPr>
          <a:xfrm>
            <a:off x="599705" y="1397004"/>
            <a:ext cx="11085614" cy="4779959"/>
          </a:xfrm>
        </p:spPr>
        <p:txBody>
          <a:bodyPr>
            <a:normAutofit fontScale="55000" lnSpcReduction="20000"/>
          </a:bodyPr>
          <a:lstStyle/>
          <a:p>
            <a:pPr marL="0" indent="0">
              <a:buNone/>
            </a:pPr>
            <a:r>
              <a:rPr lang="en-US" b="1" dirty="0" err="1">
                <a:solidFill>
                  <a:srgbClr val="FF0000"/>
                </a:solidFill>
                <a:latin typeface="Times New Roman" panose="02020603050405020304" pitchFamily="18" charset="0"/>
                <a:cs typeface="Times New Roman" panose="02020603050405020304" pitchFamily="18" charset="0"/>
              </a:rPr>
              <a:t>Tình</a:t>
            </a:r>
            <a:r>
              <a:rPr lang="en-US" b="1" dirty="0">
                <a:solidFill>
                  <a:srgbClr val="FF0000"/>
                </a:solidFill>
                <a:latin typeface="Times New Roman" panose="02020603050405020304" pitchFamily="18" charset="0"/>
                <a:cs typeface="Times New Roman" panose="02020603050405020304" pitchFamily="18" charset="0"/>
              </a:rPr>
              <a:t> </a:t>
            </a:r>
            <a:r>
              <a:rPr lang="en-US" b="1" err="1">
                <a:solidFill>
                  <a:srgbClr val="FF0000"/>
                </a:solidFill>
                <a:latin typeface="Times New Roman" panose="02020603050405020304" pitchFamily="18" charset="0"/>
                <a:cs typeface="Times New Roman" panose="02020603050405020304" pitchFamily="18" charset="0"/>
              </a:rPr>
              <a:t>huống</a:t>
            </a:r>
            <a:r>
              <a:rPr lang="en-US" b="1">
                <a:solidFill>
                  <a:srgbClr val="FF0000"/>
                </a:solidFill>
                <a:latin typeface="Times New Roman" panose="02020603050405020304" pitchFamily="18" charset="0"/>
                <a:cs typeface="Times New Roman" panose="02020603050405020304" pitchFamily="18" charset="0"/>
              </a:rPr>
              <a:t> 1:</a:t>
            </a:r>
          </a:p>
          <a:p>
            <a:pPr marL="0" indent="0">
              <a:buNone/>
            </a:pPr>
            <a:r>
              <a:rPr lang="en-US" sz="4400">
                <a:latin typeface="Times New Roman" panose="02020603050405020304" pitchFamily="18" charset="0"/>
                <a:cs typeface="Times New Roman" panose="02020603050405020304" pitchFamily="18" charset="0"/>
              </a:rPr>
              <a:t>4. </a:t>
            </a:r>
            <a:r>
              <a:rPr lang="en-US" sz="4300">
                <a:latin typeface="Times New Roman" panose="02020603050405020304" pitchFamily="18" charset="0"/>
                <a:cs typeface="Times New Roman" panose="02020603050405020304" pitchFamily="18" charset="0"/>
              </a:rPr>
              <a:t>Nêu 5 số liệu</a:t>
            </a:r>
            <a:r>
              <a:rPr lang="en-US" sz="4300" dirty="0">
                <a:latin typeface="Times New Roman" panose="02020603050405020304" pitchFamily="18" charset="0"/>
                <a:cs typeface="Times New Roman" panose="02020603050405020304" pitchFamily="18" charset="0"/>
              </a:rPr>
              <a:t> </a:t>
            </a:r>
            <a:r>
              <a:rPr lang="en-US" sz="4300">
                <a:latin typeface="Times New Roman" panose="02020603050405020304" pitchFamily="18" charset="0"/>
                <a:cs typeface="Times New Roman" panose="02020603050405020304" pitchFamily="18" charset="0"/>
              </a:rPr>
              <a:t>khoa học, có nguồn chính thống</a:t>
            </a:r>
            <a:r>
              <a:rPr lang="en-US" sz="4300" dirty="0">
                <a:latin typeface="Times New Roman" panose="02020603050405020304" pitchFamily="18" charset="0"/>
                <a:cs typeface="Times New Roman" panose="02020603050405020304" pitchFamily="18" charset="0"/>
              </a:rPr>
              <a:t> </a:t>
            </a:r>
            <a:r>
              <a:rPr lang="en-US" sz="4300">
                <a:latin typeface="Times New Roman" panose="02020603050405020304" pitchFamily="18" charset="0"/>
                <a:cs typeface="Times New Roman" panose="02020603050405020304" pitchFamily="18" charset="0"/>
              </a:rPr>
              <a:t>tin cậy về vấn đề</a:t>
            </a:r>
            <a:endParaRPr lang="en-US" sz="4300" dirty="0">
              <a:latin typeface="Times New Roman" panose="02020603050405020304" pitchFamily="18" charset="0"/>
              <a:cs typeface="Times New Roman" panose="02020603050405020304" pitchFamily="18" charset="0"/>
            </a:endParaRPr>
          </a:p>
          <a:p>
            <a:pPr marL="0" marR="0" lvl="0" indent="0" eaLnBrk="0" fontAlgn="base" hangingPunct="0">
              <a:lnSpc>
                <a:spcPct val="100000"/>
              </a:lnSpc>
              <a:spcBef>
                <a:spcPct val="0"/>
              </a:spcBef>
              <a:spcAft>
                <a:spcPct val="0"/>
              </a:spcAft>
              <a:buClrTx/>
              <a:buSzTx/>
              <a:buNone/>
              <a:tabLst/>
            </a:pPr>
            <a:r>
              <a:rPr lang="en-US" altLang="en-US" sz="4300">
                <a:latin typeface="Times New Roman" panose="02020603050405020304" pitchFamily="18" charset="0"/>
                <a:cs typeface="Times New Roman" panose="02020603050405020304" pitchFamily="18" charset="0"/>
              </a:rPr>
              <a:t>67% học sinh trung học phổ thông Việt Nam sở hữu điện thoại thông minh.</a:t>
            </a:r>
            <a:br>
              <a:rPr lang="en-US" altLang="en-US" sz="4300">
                <a:latin typeface="Times New Roman" panose="02020603050405020304" pitchFamily="18" charset="0"/>
                <a:cs typeface="Times New Roman" panose="02020603050405020304" pitchFamily="18" charset="0"/>
              </a:rPr>
            </a:br>
            <a:r>
              <a:rPr lang="en-US" altLang="en-US" sz="4300">
                <a:latin typeface="Times New Roman" panose="02020603050405020304" pitchFamily="18" charset="0"/>
                <a:cs typeface="Times New Roman" panose="02020603050405020304" pitchFamily="18" charset="0"/>
              </a:rPr>
              <a:t>Nguồn: UNICEF Việt Nam - Khảo sát về Hành vi sử dụng thiết bị số ở học sinh Việt Nam (2023).</a:t>
            </a:r>
          </a:p>
          <a:p>
            <a:pPr marL="0" marR="0" lvl="0" indent="0" eaLnBrk="0" fontAlgn="base" hangingPunct="0">
              <a:lnSpc>
                <a:spcPct val="100000"/>
              </a:lnSpc>
              <a:spcBef>
                <a:spcPct val="0"/>
              </a:spcBef>
              <a:spcAft>
                <a:spcPct val="0"/>
              </a:spcAft>
              <a:buClrTx/>
              <a:buSzTx/>
              <a:buNone/>
              <a:tabLst/>
            </a:pPr>
            <a:r>
              <a:rPr lang="en-US" altLang="en-US" sz="4300">
                <a:latin typeface="Times New Roman" panose="02020603050405020304" pitchFamily="18" charset="0"/>
                <a:cs typeface="Times New Roman" panose="02020603050405020304" pitchFamily="18" charset="0"/>
              </a:rPr>
              <a:t>42% học sinh từng bị phân tâm học tập do sử dụng mạng xã hội.</a:t>
            </a:r>
            <a:br>
              <a:rPr lang="en-US" altLang="en-US" sz="4300">
                <a:latin typeface="Times New Roman" panose="02020603050405020304" pitchFamily="18" charset="0"/>
                <a:cs typeface="Times New Roman" panose="02020603050405020304" pitchFamily="18" charset="0"/>
              </a:rPr>
            </a:br>
            <a:r>
              <a:rPr lang="en-US" altLang="en-US" sz="4300">
                <a:latin typeface="Times New Roman" panose="02020603050405020304" pitchFamily="18" charset="0"/>
                <a:cs typeface="Times New Roman" panose="02020603050405020304" pitchFamily="18" charset="0"/>
              </a:rPr>
              <a:t>Nguồn: Nghiên cứu của Trường Đại học Sư phạm Hà Nội (2022).</a:t>
            </a:r>
          </a:p>
          <a:p>
            <a:pPr marL="0" marR="0" lvl="0" indent="0" eaLnBrk="0" fontAlgn="base" hangingPunct="0">
              <a:lnSpc>
                <a:spcPct val="100000"/>
              </a:lnSpc>
              <a:spcBef>
                <a:spcPct val="0"/>
              </a:spcBef>
              <a:spcAft>
                <a:spcPct val="0"/>
              </a:spcAft>
              <a:buClrTx/>
              <a:buSzTx/>
              <a:buNone/>
              <a:tabLst/>
            </a:pPr>
            <a:r>
              <a:rPr lang="en-US" altLang="en-US" sz="4300">
                <a:latin typeface="Times New Roman" panose="02020603050405020304" pitchFamily="18" charset="0"/>
                <a:cs typeface="Times New Roman" panose="02020603050405020304" pitchFamily="18" charset="0"/>
              </a:rPr>
              <a:t>Tại Pháp, sau khi cấm điện thoại trong trường từ năm 2018, thời gian học sinh dùng mạng xã hội trong giờ học giảm 20%.</a:t>
            </a:r>
            <a:br>
              <a:rPr lang="en-US" altLang="en-US" sz="4300">
                <a:latin typeface="Times New Roman" panose="02020603050405020304" pitchFamily="18" charset="0"/>
                <a:cs typeface="Times New Roman" panose="02020603050405020304" pitchFamily="18" charset="0"/>
              </a:rPr>
            </a:br>
            <a:r>
              <a:rPr lang="en-US" altLang="en-US" sz="4300">
                <a:latin typeface="Times New Roman" panose="02020603050405020304" pitchFamily="18" charset="0"/>
                <a:cs typeface="Times New Roman" panose="02020603050405020304" pitchFamily="18" charset="0"/>
              </a:rPr>
              <a:t>Nguồn: Bộ Giáo dục Pháp – Báo cáo tổng kết năm học 2019.</a:t>
            </a:r>
          </a:p>
          <a:p>
            <a:pPr marL="0" marR="0" lvl="0" indent="0" eaLnBrk="0" fontAlgn="base" hangingPunct="0">
              <a:lnSpc>
                <a:spcPct val="100000"/>
              </a:lnSpc>
              <a:spcBef>
                <a:spcPct val="0"/>
              </a:spcBef>
              <a:spcAft>
                <a:spcPct val="0"/>
              </a:spcAft>
              <a:buClrTx/>
              <a:buSzTx/>
              <a:buNone/>
              <a:tabLst/>
            </a:pPr>
            <a:r>
              <a:rPr lang="en-US" altLang="en-US" sz="4300">
                <a:latin typeface="Times New Roman" panose="02020603050405020304" pitchFamily="18" charset="0"/>
                <a:cs typeface="Times New Roman" panose="02020603050405020304" pitchFamily="18" charset="0"/>
              </a:rPr>
              <a:t>73% trường học tại Mỹ vẫn cho phép học sinh sử dụng điện thoại có kiểm soát.</a:t>
            </a:r>
            <a:br>
              <a:rPr lang="en-US" altLang="en-US" sz="4300">
                <a:latin typeface="Times New Roman" panose="02020603050405020304" pitchFamily="18" charset="0"/>
                <a:cs typeface="Times New Roman" panose="02020603050405020304" pitchFamily="18" charset="0"/>
              </a:rPr>
            </a:br>
            <a:r>
              <a:rPr lang="en-US" altLang="en-US" sz="4300">
                <a:latin typeface="Times New Roman" panose="02020603050405020304" pitchFamily="18" charset="0"/>
                <a:cs typeface="Times New Roman" panose="02020603050405020304" pitchFamily="18" charset="0"/>
              </a:rPr>
              <a:t>Nguồn: Pew Research Center – “Cellphones in Schools” (2021).</a:t>
            </a:r>
          </a:p>
          <a:p>
            <a:pPr marL="0" marR="0" lvl="0" indent="0" eaLnBrk="0" fontAlgn="base" hangingPunct="0">
              <a:lnSpc>
                <a:spcPct val="100000"/>
              </a:lnSpc>
              <a:spcBef>
                <a:spcPct val="0"/>
              </a:spcBef>
              <a:spcAft>
                <a:spcPct val="0"/>
              </a:spcAft>
              <a:buClrTx/>
              <a:buSzTx/>
              <a:buNone/>
              <a:tabLst/>
            </a:pPr>
            <a:r>
              <a:rPr lang="en-US" altLang="en-US" sz="4300">
                <a:latin typeface="Times New Roman" panose="02020603050405020304" pitchFamily="18" charset="0"/>
                <a:cs typeface="Times New Roman" panose="02020603050405020304" pitchFamily="18" charset="0"/>
              </a:rPr>
              <a:t>60% phụ huynh Việt Nam ủng hộ học sinh được mang điện thoại đến trường nếu có quy định rõ ràng.</a:t>
            </a:r>
          </a:p>
          <a:p>
            <a:pPr marL="0" marR="0" lvl="0" indent="0" eaLnBrk="0" fontAlgn="base" hangingPunct="0">
              <a:lnSpc>
                <a:spcPct val="100000"/>
              </a:lnSpc>
              <a:spcBef>
                <a:spcPct val="0"/>
              </a:spcBef>
              <a:spcAft>
                <a:spcPct val="0"/>
              </a:spcAft>
              <a:buClrTx/>
              <a:buSzTx/>
              <a:buNone/>
              <a:tabLst/>
            </a:pPr>
            <a:r>
              <a:rPr lang="en-US" altLang="en-US" sz="4300">
                <a:latin typeface="Times New Roman" panose="02020603050405020304" pitchFamily="18" charset="0"/>
                <a:cs typeface="Times New Roman" panose="02020603050405020304" pitchFamily="18" charset="0"/>
              </a:rPr>
              <a:t>Nguồn: Khảo sát của Zing News phối hợp với Trung tâm Nghiên cứu Dữ liệu YouGov (2024).</a:t>
            </a: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48C8E44A-BDC6-AF5F-C4E2-F69232D5F0CF}"/>
              </a:ext>
            </a:extLst>
          </p:cNvPr>
          <p:cNvSpPr>
            <a:spLocks noGrp="1"/>
          </p:cNvSpPr>
          <p:nvPr>
            <p:ph type="ftr" sz="quarter" idx="11"/>
          </p:nvPr>
        </p:nvSpPr>
        <p:spPr>
          <a:xfrm>
            <a:off x="4038600" y="6356350"/>
            <a:ext cx="4114800" cy="365125"/>
          </a:xfrm>
        </p:spPr>
        <p:txBody>
          <a:bodyPr/>
          <a:lstStyle/>
          <a:p>
            <a:r>
              <a:rPr lang="en-US" sz="1200" dirty="0"/>
              <a:t>T</a:t>
            </a:r>
            <a:r>
              <a:rPr lang="vi-VN" sz="1200" dirty="0"/>
              <a:t>ư</a:t>
            </a:r>
            <a:r>
              <a:rPr lang="en-US" sz="1200" dirty="0"/>
              <a:t> </a:t>
            </a:r>
            <a:r>
              <a:rPr lang="en-US" sz="1200" dirty="0" err="1"/>
              <a:t>duy</a:t>
            </a:r>
            <a:r>
              <a:rPr lang="en-US" sz="1200" dirty="0"/>
              <a:t> </a:t>
            </a:r>
            <a:r>
              <a:rPr lang="en-US" sz="1200" dirty="0" err="1"/>
              <a:t>phản</a:t>
            </a:r>
            <a:r>
              <a:rPr lang="en-US" sz="1200" dirty="0"/>
              <a:t> </a:t>
            </a:r>
            <a:r>
              <a:rPr lang="en-US" sz="1200" dirty="0" err="1"/>
              <a:t>biện</a:t>
            </a:r>
            <a:endParaRPr lang="en-US" sz="1200" dirty="0"/>
          </a:p>
        </p:txBody>
      </p:sp>
      <p:sp>
        <p:nvSpPr>
          <p:cNvPr id="2" name="Rectangle 1">
            <a:extLst>
              <a:ext uri="{FF2B5EF4-FFF2-40B4-BE49-F238E27FC236}">
                <a16:creationId xmlns:a16="http://schemas.microsoft.com/office/drawing/2014/main" id="{AE259AC7-0072-6DC9-63AF-5D492B2AFEA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2969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3815</Words>
  <Application>Microsoft Office PowerPoint</Application>
  <PresentationFormat>Widescreen</PresentationFormat>
  <Paragraphs>204</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Times New Roman</vt:lpstr>
      <vt:lpstr>Office Theme</vt:lpstr>
      <vt:lpstr>TRƯỜNG ĐẠI HỌC TÔN ĐỨC THẮNG PHÒNG CÔNG TÁC HỌC SINH SINH VIÊN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TÊN CHỦ ĐỀ THUYẾT TRÌNH</dc:title>
  <dc:creator>Phong CTHSSV12</dc:creator>
  <cp:lastModifiedBy>Thuận Ngô Chí</cp:lastModifiedBy>
  <cp:revision>218</cp:revision>
  <dcterms:created xsi:type="dcterms:W3CDTF">2022-04-12T02:35:18Z</dcterms:created>
  <dcterms:modified xsi:type="dcterms:W3CDTF">2025-04-12T13:49:22Z</dcterms:modified>
</cp:coreProperties>
</file>