
<file path=[Content_Types].xml><?xml version="1.0" encoding="utf-8"?>
<Types xmlns="http://schemas.openxmlformats.org/package/2006/content-types">
  <Default Extension="jpeg" ContentType="image/jpeg"/>
  <Default Extension="jpg" ContentType="image/jpeg"/>
  <Default Extension="mp3" ContentType="audio/m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media/image18.jpg" ContentType="image/png"/>
  <Override PartName="/ppt/media/image19.jpg" ContentType="image/png"/>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2"/>
  </p:notesMasterIdLst>
  <p:sldIdLst>
    <p:sldId id="256" r:id="rId2"/>
    <p:sldId id="281" r:id="rId3"/>
    <p:sldId id="282" r:id="rId4"/>
    <p:sldId id="283" r:id="rId5"/>
    <p:sldId id="284" r:id="rId6"/>
    <p:sldId id="285" r:id="rId7"/>
    <p:sldId id="296" r:id="rId8"/>
    <p:sldId id="297" r:id="rId9"/>
    <p:sldId id="298" r:id="rId10"/>
    <p:sldId id="299" r:id="rId11"/>
    <p:sldId id="300" r:id="rId12"/>
    <p:sldId id="301" r:id="rId13"/>
    <p:sldId id="302" r:id="rId14"/>
    <p:sldId id="303" r:id="rId15"/>
    <p:sldId id="304" r:id="rId16"/>
    <p:sldId id="305" r:id="rId17"/>
    <p:sldId id="306" r:id="rId18"/>
    <p:sldId id="307" r:id="rId19"/>
    <p:sldId id="308" r:id="rId20"/>
    <p:sldId id="309" r:id="rId21"/>
    <p:sldId id="310" r:id="rId22"/>
    <p:sldId id="311" r:id="rId23"/>
    <p:sldId id="312" r:id="rId24"/>
    <p:sldId id="313" r:id="rId25"/>
    <p:sldId id="314" r:id="rId26"/>
    <p:sldId id="315" r:id="rId27"/>
    <p:sldId id="316" r:id="rId28"/>
    <p:sldId id="317" r:id="rId29"/>
    <p:sldId id="279" r:id="rId30"/>
    <p:sldId id="318" r:id="rId31"/>
    <p:sldId id="321" r:id="rId32"/>
    <p:sldId id="319" r:id="rId33"/>
    <p:sldId id="320" r:id="rId34"/>
    <p:sldId id="322" r:id="rId35"/>
    <p:sldId id="323" r:id="rId36"/>
    <p:sldId id="346" r:id="rId37"/>
    <p:sldId id="344" r:id="rId38"/>
    <p:sldId id="345" r:id="rId39"/>
    <p:sldId id="347" r:id="rId40"/>
    <p:sldId id="350" r:id="rId41"/>
    <p:sldId id="351" r:id="rId42"/>
    <p:sldId id="348" r:id="rId43"/>
    <p:sldId id="349" r:id="rId44"/>
    <p:sldId id="352" r:id="rId45"/>
    <p:sldId id="353" r:id="rId46"/>
    <p:sldId id="354" r:id="rId47"/>
    <p:sldId id="355" r:id="rId48"/>
    <p:sldId id="356" r:id="rId49"/>
    <p:sldId id="357" r:id="rId50"/>
    <p:sldId id="358" r:id="rId51"/>
    <p:sldId id="359" r:id="rId52"/>
    <p:sldId id="360" r:id="rId53"/>
    <p:sldId id="258" r:id="rId54"/>
    <p:sldId id="259" r:id="rId55"/>
    <p:sldId id="267" r:id="rId56"/>
    <p:sldId id="278" r:id="rId57"/>
    <p:sldId id="277" r:id="rId58"/>
    <p:sldId id="268" r:id="rId59"/>
    <p:sldId id="269" r:id="rId60"/>
    <p:sldId id="270" r:id="rId61"/>
    <p:sldId id="271" r:id="rId62"/>
    <p:sldId id="272" r:id="rId63"/>
    <p:sldId id="273" r:id="rId64"/>
    <p:sldId id="274" r:id="rId65"/>
    <p:sldId id="334" r:id="rId66"/>
    <p:sldId id="335" r:id="rId67"/>
    <p:sldId id="336" r:id="rId68"/>
    <p:sldId id="337" r:id="rId69"/>
    <p:sldId id="338" r:id="rId70"/>
    <p:sldId id="339" r:id="rId71"/>
    <p:sldId id="340" r:id="rId72"/>
    <p:sldId id="341" r:id="rId73"/>
    <p:sldId id="342" r:id="rId74"/>
    <p:sldId id="343" r:id="rId75"/>
    <p:sldId id="275" r:id="rId76"/>
    <p:sldId id="276" r:id="rId77"/>
    <p:sldId id="280" r:id="rId78"/>
    <p:sldId id="324" r:id="rId79"/>
    <p:sldId id="325" r:id="rId80"/>
    <p:sldId id="326" r:id="rId81"/>
    <p:sldId id="327" r:id="rId82"/>
    <p:sldId id="328" r:id="rId83"/>
    <p:sldId id="329" r:id="rId84"/>
    <p:sldId id="330" r:id="rId85"/>
    <p:sldId id="331" r:id="rId86"/>
    <p:sldId id="332" r:id="rId87"/>
    <p:sldId id="333" r:id="rId88"/>
    <p:sldId id="363" r:id="rId89"/>
    <p:sldId id="362" r:id="rId90"/>
    <p:sldId id="361"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EEEEE"/>
    <a:srgbClr val="E4E4E4"/>
    <a:srgbClr val="CDCDCD"/>
    <a:srgbClr val="D3DEF1"/>
    <a:srgbClr val="B3C6E7"/>
    <a:srgbClr val="404040"/>
    <a:srgbClr val="979797"/>
    <a:srgbClr val="666666"/>
    <a:srgbClr val="5A5A5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71" autoAdjust="0"/>
    <p:restoredTop sz="94539" autoAdjust="0"/>
  </p:normalViewPr>
  <p:slideViewPr>
    <p:cSldViewPr snapToGrid="0">
      <p:cViewPr varScale="1">
        <p:scale>
          <a:sx n="59" d="100"/>
          <a:sy n="59" d="100"/>
        </p:scale>
        <p:origin x="108" y="108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microsoft.com/office/2016/11/relationships/changesInfo" Target="changesInfos/changesInfo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notesMaster" Target="notesMasters/notes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ận Ngô Chí" userId="77bc97ede07ae997" providerId="LiveId" clId="{09057E04-CF91-4C42-884B-0130A3777524}"/>
    <pc:docChg chg="undo custSel addSld modSld">
      <pc:chgData name="Thuận Ngô Chí" userId="77bc97ede07ae997" providerId="LiveId" clId="{09057E04-CF91-4C42-884B-0130A3777524}" dt="2024-01-28T09:21:18.435" v="459"/>
      <pc:docMkLst>
        <pc:docMk/>
      </pc:docMkLst>
      <pc:sldChg chg="delSp modSp mod">
        <pc:chgData name="Thuận Ngô Chí" userId="77bc97ede07ae997" providerId="LiveId" clId="{09057E04-CF91-4C42-884B-0130A3777524}" dt="2024-01-28T09:08:01.293" v="18" actId="478"/>
        <pc:sldMkLst>
          <pc:docMk/>
          <pc:sldMk cId="537045587" sldId="323"/>
        </pc:sldMkLst>
        <pc:spChg chg="del mod">
          <ac:chgData name="Thuận Ngô Chí" userId="77bc97ede07ae997" providerId="LiveId" clId="{09057E04-CF91-4C42-884B-0130A3777524}" dt="2024-01-28T09:08:01.293" v="18" actId="478"/>
          <ac:spMkLst>
            <pc:docMk/>
            <pc:sldMk cId="537045587" sldId="323"/>
            <ac:spMk id="70" creationId="{6EEF9BBE-8753-FC0F-40EA-E421CB805323}"/>
          </ac:spMkLst>
        </pc:spChg>
        <pc:picChg chg="del">
          <ac:chgData name="Thuận Ngô Chí" userId="77bc97ede07ae997" providerId="LiveId" clId="{09057E04-CF91-4C42-884B-0130A3777524}" dt="2024-01-28T09:07:52.482" v="15" actId="478"/>
          <ac:picMkLst>
            <pc:docMk/>
            <pc:sldMk cId="537045587" sldId="323"/>
            <ac:picMk id="69" creationId="{361E2DC1-F526-3A66-C3B0-0376509F1395}"/>
          </ac:picMkLst>
        </pc:picChg>
        <pc:picChg chg="del">
          <ac:chgData name="Thuận Ngô Chí" userId="77bc97ede07ae997" providerId="LiveId" clId="{09057E04-CF91-4C42-884B-0130A3777524}" dt="2024-01-28T09:07:54.567" v="16" actId="478"/>
          <ac:picMkLst>
            <pc:docMk/>
            <pc:sldMk cId="537045587" sldId="323"/>
            <ac:picMk id="71" creationId="{E5ACE75C-D48E-1797-D4FE-A0531C65C02D}"/>
          </ac:picMkLst>
        </pc:picChg>
      </pc:sldChg>
      <pc:sldChg chg="addSp delSp modSp mod">
        <pc:chgData name="Thuận Ngô Chí" userId="77bc97ede07ae997" providerId="LiveId" clId="{09057E04-CF91-4C42-884B-0130A3777524}" dt="2024-01-28T09:06:25.884" v="4" actId="21"/>
        <pc:sldMkLst>
          <pc:docMk/>
          <pc:sldMk cId="1519228674" sldId="333"/>
        </pc:sldMkLst>
        <pc:picChg chg="add del mod">
          <ac:chgData name="Thuận Ngô Chí" userId="77bc97ede07ae997" providerId="LiveId" clId="{09057E04-CF91-4C42-884B-0130A3777524}" dt="2024-01-28T09:06:25.884" v="4" actId="21"/>
          <ac:picMkLst>
            <pc:docMk/>
            <pc:sldMk cId="1519228674" sldId="333"/>
            <ac:picMk id="3" creationId="{AC34B05D-CA1F-9420-D4E9-BFB5F2B169C5}"/>
          </ac:picMkLst>
        </pc:picChg>
      </pc:sldChg>
      <pc:sldChg chg="addSp delSp modSp mod">
        <pc:chgData name="Thuận Ngô Chí" userId="77bc97ede07ae997" providerId="LiveId" clId="{09057E04-CF91-4C42-884B-0130A3777524}" dt="2024-01-28T09:08:46.137" v="20"/>
        <pc:sldMkLst>
          <pc:docMk/>
          <pc:sldMk cId="1350337414" sldId="349"/>
        </pc:sldMkLst>
        <pc:spChg chg="add mod">
          <ac:chgData name="Thuận Ngô Chí" userId="77bc97ede07ae997" providerId="LiveId" clId="{09057E04-CF91-4C42-884B-0130A3777524}" dt="2024-01-28T09:08:46.137" v="20"/>
          <ac:spMkLst>
            <pc:docMk/>
            <pc:sldMk cId="1350337414" sldId="349"/>
            <ac:spMk id="2" creationId="{ADDC6F04-C7D8-200D-723C-2963D7E67D36}"/>
          </ac:spMkLst>
        </pc:spChg>
        <pc:spChg chg="del">
          <ac:chgData name="Thuận Ngô Chí" userId="77bc97ede07ae997" providerId="LiveId" clId="{09057E04-CF91-4C42-884B-0130A3777524}" dt="2024-01-28T09:08:45.583" v="19" actId="478"/>
          <ac:spMkLst>
            <pc:docMk/>
            <pc:sldMk cId="1350337414" sldId="349"/>
            <ac:spMk id="4" creationId="{34F864C9-95B9-86D4-DCB4-49B32F148ED7}"/>
          </ac:spMkLst>
        </pc:spChg>
      </pc:sldChg>
      <pc:sldChg chg="addSp delSp modSp new mod modTransition">
        <pc:chgData name="Thuận Ngô Chí" userId="77bc97ede07ae997" providerId="LiveId" clId="{09057E04-CF91-4C42-884B-0130A3777524}" dt="2024-01-28T09:06:44.695" v="12" actId="1076"/>
        <pc:sldMkLst>
          <pc:docMk/>
          <pc:sldMk cId="3183751902" sldId="361"/>
        </pc:sldMkLst>
        <pc:spChg chg="del">
          <ac:chgData name="Thuận Ngô Chí" userId="77bc97ede07ae997" providerId="LiveId" clId="{09057E04-CF91-4C42-884B-0130A3777524}" dt="2024-01-28T09:06:20.961" v="2" actId="478"/>
          <ac:spMkLst>
            <pc:docMk/>
            <pc:sldMk cId="3183751902" sldId="361"/>
            <ac:spMk id="2" creationId="{6F9C5BB1-34C8-36F5-0DC8-F8EDE5ECC155}"/>
          </ac:spMkLst>
        </pc:spChg>
        <pc:spChg chg="del">
          <ac:chgData name="Thuận Ngô Chí" userId="77bc97ede07ae997" providerId="LiveId" clId="{09057E04-CF91-4C42-884B-0130A3777524}" dt="2024-01-28T09:06:20.961" v="2" actId="478"/>
          <ac:spMkLst>
            <pc:docMk/>
            <pc:sldMk cId="3183751902" sldId="361"/>
            <ac:spMk id="3" creationId="{AAFE31F9-A74B-EF14-23DF-B521733C4A8A}"/>
          </ac:spMkLst>
        </pc:spChg>
        <pc:picChg chg="add mod">
          <ac:chgData name="Thuận Ngô Chí" userId="77bc97ede07ae997" providerId="LiveId" clId="{09057E04-CF91-4C42-884B-0130A3777524}" dt="2024-01-28T09:06:44.695" v="12" actId="1076"/>
          <ac:picMkLst>
            <pc:docMk/>
            <pc:sldMk cId="3183751902" sldId="361"/>
            <ac:picMk id="4" creationId="{AC34B05D-CA1F-9420-D4E9-BFB5F2B169C5}"/>
          </ac:picMkLst>
        </pc:picChg>
      </pc:sldChg>
      <pc:sldChg chg="addSp delSp modSp new mod modTransition">
        <pc:chgData name="Thuận Ngô Chí" userId="77bc97ede07ae997" providerId="LiveId" clId="{09057E04-CF91-4C42-884B-0130A3777524}" dt="2024-01-28T09:21:16.205" v="458"/>
        <pc:sldMkLst>
          <pc:docMk/>
          <pc:sldMk cId="1815387197" sldId="362"/>
        </pc:sldMkLst>
        <pc:spChg chg="del">
          <ac:chgData name="Thuận Ngô Chí" userId="77bc97ede07ae997" providerId="LiveId" clId="{09057E04-CF91-4C42-884B-0130A3777524}" dt="2024-01-28T09:07:09.442" v="14" actId="478"/>
          <ac:spMkLst>
            <pc:docMk/>
            <pc:sldMk cId="1815387197" sldId="362"/>
            <ac:spMk id="2" creationId="{E18A933B-8114-1705-379B-17B9041CE141}"/>
          </ac:spMkLst>
        </pc:spChg>
        <pc:spChg chg="del">
          <ac:chgData name="Thuận Ngô Chí" userId="77bc97ede07ae997" providerId="LiveId" clId="{09057E04-CF91-4C42-884B-0130A3777524}" dt="2024-01-28T09:07:09.442" v="14" actId="478"/>
          <ac:spMkLst>
            <pc:docMk/>
            <pc:sldMk cId="1815387197" sldId="362"/>
            <ac:spMk id="3" creationId="{E69E63B3-08AF-D35D-DE28-7104467BE339}"/>
          </ac:spMkLst>
        </pc:spChg>
        <pc:spChg chg="add del mod">
          <ac:chgData name="Thuận Ngô Chí" userId="77bc97ede07ae997" providerId="LiveId" clId="{09057E04-CF91-4C42-884B-0130A3777524}" dt="2024-01-28T09:11:14.949" v="76" actId="478"/>
          <ac:spMkLst>
            <pc:docMk/>
            <pc:sldMk cId="1815387197" sldId="362"/>
            <ac:spMk id="4" creationId="{A73CCBBD-A9B0-E925-8839-6B70C59B272F}"/>
          </ac:spMkLst>
        </pc:spChg>
        <pc:spChg chg="add del mod">
          <ac:chgData name="Thuận Ngô Chí" userId="77bc97ede07ae997" providerId="LiveId" clId="{09057E04-CF91-4C42-884B-0130A3777524}" dt="2024-01-28T09:12:09.158" v="87" actId="478"/>
          <ac:spMkLst>
            <pc:docMk/>
            <pc:sldMk cId="1815387197" sldId="362"/>
            <ac:spMk id="6" creationId="{2A090ED9-97A1-1A46-5981-24F840442915}"/>
          </ac:spMkLst>
        </pc:spChg>
        <pc:spChg chg="add mod">
          <ac:chgData name="Thuận Ngô Chí" userId="77bc97ede07ae997" providerId="LiveId" clId="{09057E04-CF91-4C42-884B-0130A3777524}" dt="2024-01-28T09:17:48.432" v="279" actId="1076"/>
          <ac:spMkLst>
            <pc:docMk/>
            <pc:sldMk cId="1815387197" sldId="362"/>
            <ac:spMk id="7" creationId="{0AECDCFD-4BBC-E60E-D854-39F2962DF5BA}"/>
          </ac:spMkLst>
        </pc:spChg>
        <pc:spChg chg="add mod">
          <ac:chgData name="Thuận Ngô Chí" userId="77bc97ede07ae997" providerId="LiveId" clId="{09057E04-CF91-4C42-884B-0130A3777524}" dt="2024-01-28T09:17:48.432" v="279" actId="1076"/>
          <ac:spMkLst>
            <pc:docMk/>
            <pc:sldMk cId="1815387197" sldId="362"/>
            <ac:spMk id="8" creationId="{3E7A25BE-A0E2-E926-C5FF-65B306B69C8D}"/>
          </ac:spMkLst>
        </pc:spChg>
        <pc:spChg chg="add mod">
          <ac:chgData name="Thuận Ngô Chí" userId="77bc97ede07ae997" providerId="LiveId" clId="{09057E04-CF91-4C42-884B-0130A3777524}" dt="2024-01-28T09:17:36.780" v="278" actId="1076"/>
          <ac:spMkLst>
            <pc:docMk/>
            <pc:sldMk cId="1815387197" sldId="362"/>
            <ac:spMk id="9" creationId="{6252FE46-AA51-2984-4314-E997C2BD0799}"/>
          </ac:spMkLst>
        </pc:spChg>
        <pc:spChg chg="add mod">
          <ac:chgData name="Thuận Ngô Chí" userId="77bc97ede07ae997" providerId="LiveId" clId="{09057E04-CF91-4C42-884B-0130A3777524}" dt="2024-01-28T09:20:25.532" v="412" actId="1076"/>
          <ac:spMkLst>
            <pc:docMk/>
            <pc:sldMk cId="1815387197" sldId="362"/>
            <ac:spMk id="14" creationId="{27271ECC-A833-E435-DACB-00095003A4E6}"/>
          </ac:spMkLst>
        </pc:spChg>
        <pc:spChg chg="add mod">
          <ac:chgData name="Thuận Ngô Chí" userId="77bc97ede07ae997" providerId="LiveId" clId="{09057E04-CF91-4C42-884B-0130A3777524}" dt="2024-01-28T09:20:25.532" v="412" actId="1076"/>
          <ac:spMkLst>
            <pc:docMk/>
            <pc:sldMk cId="1815387197" sldId="362"/>
            <ac:spMk id="15" creationId="{98668A5D-5E33-5EAD-9820-F81B23D9390E}"/>
          </ac:spMkLst>
        </pc:spChg>
        <pc:spChg chg="add mod">
          <ac:chgData name="Thuận Ngô Chí" userId="77bc97ede07ae997" providerId="LiveId" clId="{09057E04-CF91-4C42-884B-0130A3777524}" dt="2024-01-28T09:20:25.532" v="412" actId="1076"/>
          <ac:spMkLst>
            <pc:docMk/>
            <pc:sldMk cId="1815387197" sldId="362"/>
            <ac:spMk id="16" creationId="{7CDAF21E-6FC5-6CCC-E0D1-1E4402FD311B}"/>
          </ac:spMkLst>
        </pc:spChg>
        <pc:spChg chg="add mod">
          <ac:chgData name="Thuận Ngô Chí" userId="77bc97ede07ae997" providerId="LiveId" clId="{09057E04-CF91-4C42-884B-0130A3777524}" dt="2024-01-28T09:20:25.532" v="412" actId="1076"/>
          <ac:spMkLst>
            <pc:docMk/>
            <pc:sldMk cId="1815387197" sldId="362"/>
            <ac:spMk id="17" creationId="{DD97002C-A8E7-1767-FAD6-1E8AFC0C660B}"/>
          </ac:spMkLst>
        </pc:spChg>
        <pc:spChg chg="add mod">
          <ac:chgData name="Thuận Ngô Chí" userId="77bc97ede07ae997" providerId="LiveId" clId="{09057E04-CF91-4C42-884B-0130A3777524}" dt="2024-01-28T09:20:25.532" v="412" actId="1076"/>
          <ac:spMkLst>
            <pc:docMk/>
            <pc:sldMk cId="1815387197" sldId="362"/>
            <ac:spMk id="18" creationId="{83618CA2-3E5A-D0E9-EBDC-9A2F9C3DFE87}"/>
          </ac:spMkLst>
        </pc:spChg>
        <pc:spChg chg="add mod">
          <ac:chgData name="Thuận Ngô Chí" userId="77bc97ede07ae997" providerId="LiveId" clId="{09057E04-CF91-4C42-884B-0130A3777524}" dt="2024-01-28T09:19:59.915" v="406" actId="1076"/>
          <ac:spMkLst>
            <pc:docMk/>
            <pc:sldMk cId="1815387197" sldId="362"/>
            <ac:spMk id="56" creationId="{D862772C-EBFA-3DF4-CFF8-3F1132BC825C}"/>
          </ac:spMkLst>
        </pc:spChg>
        <pc:spChg chg="add mod">
          <ac:chgData name="Thuận Ngô Chí" userId="77bc97ede07ae997" providerId="LiveId" clId="{09057E04-CF91-4C42-884B-0130A3777524}" dt="2024-01-28T09:20:04.701" v="407" actId="1076"/>
          <ac:spMkLst>
            <pc:docMk/>
            <pc:sldMk cId="1815387197" sldId="362"/>
            <ac:spMk id="57" creationId="{9E1B09B3-7C5C-B8E3-BDEE-B12ADA2CB3CC}"/>
          </ac:spMkLst>
        </pc:spChg>
        <pc:spChg chg="add mod">
          <ac:chgData name="Thuận Ngô Chí" userId="77bc97ede07ae997" providerId="LiveId" clId="{09057E04-CF91-4C42-884B-0130A3777524}" dt="2024-01-28T09:19:58.267" v="405" actId="1076"/>
          <ac:spMkLst>
            <pc:docMk/>
            <pc:sldMk cId="1815387197" sldId="362"/>
            <ac:spMk id="58" creationId="{89F5B6FD-1B61-E59A-DD72-E53769FD2056}"/>
          </ac:spMkLst>
        </pc:spChg>
        <pc:cxnChg chg="add mod">
          <ac:chgData name="Thuận Ngô Chí" userId="77bc97ede07ae997" providerId="LiveId" clId="{09057E04-CF91-4C42-884B-0130A3777524}" dt="2024-01-28T09:17:48.432" v="279" actId="1076"/>
          <ac:cxnSpMkLst>
            <pc:docMk/>
            <pc:sldMk cId="1815387197" sldId="362"/>
            <ac:cxnSpMk id="10" creationId="{A35A991B-09E1-502C-884A-C9AA267ED1B3}"/>
          </ac:cxnSpMkLst>
        </pc:cxnChg>
        <pc:cxnChg chg="add mod">
          <ac:chgData name="Thuận Ngô Chí" userId="77bc97ede07ae997" providerId="LiveId" clId="{09057E04-CF91-4C42-884B-0130A3777524}" dt="2024-01-28T09:17:48.432" v="279" actId="1076"/>
          <ac:cxnSpMkLst>
            <pc:docMk/>
            <pc:sldMk cId="1815387197" sldId="362"/>
            <ac:cxnSpMk id="11" creationId="{611948FB-3230-4BF4-9ABC-4411A13F3994}"/>
          </ac:cxnSpMkLst>
        </pc:cxnChg>
        <pc:cxnChg chg="add mod">
          <ac:chgData name="Thuận Ngô Chí" userId="77bc97ede07ae997" providerId="LiveId" clId="{09057E04-CF91-4C42-884B-0130A3777524}" dt="2024-01-28T09:20:25.532" v="412" actId="1076"/>
          <ac:cxnSpMkLst>
            <pc:docMk/>
            <pc:sldMk cId="1815387197" sldId="362"/>
            <ac:cxnSpMk id="20" creationId="{E87C7FC2-2FDC-E3FB-D0D6-0BE006E44BBD}"/>
          </ac:cxnSpMkLst>
        </pc:cxnChg>
        <pc:cxnChg chg="add mod">
          <ac:chgData name="Thuận Ngô Chí" userId="77bc97ede07ae997" providerId="LiveId" clId="{09057E04-CF91-4C42-884B-0130A3777524}" dt="2024-01-28T09:20:25.532" v="412" actId="1076"/>
          <ac:cxnSpMkLst>
            <pc:docMk/>
            <pc:sldMk cId="1815387197" sldId="362"/>
            <ac:cxnSpMk id="23" creationId="{84AC05BA-B501-E1E9-531E-F9AEC6B235C1}"/>
          </ac:cxnSpMkLst>
        </pc:cxnChg>
        <pc:cxnChg chg="add mod">
          <ac:chgData name="Thuận Ngô Chí" userId="77bc97ede07ae997" providerId="LiveId" clId="{09057E04-CF91-4C42-884B-0130A3777524}" dt="2024-01-28T09:20:25.532" v="412" actId="1076"/>
          <ac:cxnSpMkLst>
            <pc:docMk/>
            <pc:sldMk cId="1815387197" sldId="362"/>
            <ac:cxnSpMk id="27" creationId="{8C858D66-FCB7-4E26-4D4B-A7893B20C274}"/>
          </ac:cxnSpMkLst>
        </pc:cxnChg>
        <pc:cxnChg chg="add mod">
          <ac:chgData name="Thuận Ngô Chí" userId="77bc97ede07ae997" providerId="LiveId" clId="{09057E04-CF91-4C42-884B-0130A3777524}" dt="2024-01-28T09:20:25.532" v="412" actId="1076"/>
          <ac:cxnSpMkLst>
            <pc:docMk/>
            <pc:sldMk cId="1815387197" sldId="362"/>
            <ac:cxnSpMk id="30" creationId="{CC1470D7-84DF-7026-EB33-218B7D51C56C}"/>
          </ac:cxnSpMkLst>
        </pc:cxnChg>
        <pc:cxnChg chg="add mod">
          <ac:chgData name="Thuận Ngô Chí" userId="77bc97ede07ae997" providerId="LiveId" clId="{09057E04-CF91-4C42-884B-0130A3777524}" dt="2024-01-28T09:20:25.532" v="412" actId="1076"/>
          <ac:cxnSpMkLst>
            <pc:docMk/>
            <pc:sldMk cId="1815387197" sldId="362"/>
            <ac:cxnSpMk id="33" creationId="{0B0CDD4A-24E9-ACF7-4C55-21190E822E93}"/>
          </ac:cxnSpMkLst>
        </pc:cxnChg>
        <pc:cxnChg chg="add mod">
          <ac:chgData name="Thuận Ngô Chí" userId="77bc97ede07ae997" providerId="LiveId" clId="{09057E04-CF91-4C42-884B-0130A3777524}" dt="2024-01-28T09:20:25.532" v="412" actId="1076"/>
          <ac:cxnSpMkLst>
            <pc:docMk/>
            <pc:sldMk cId="1815387197" sldId="362"/>
            <ac:cxnSpMk id="59" creationId="{22E355F2-8F48-9DBC-0A78-69FF79084AF0}"/>
          </ac:cxnSpMkLst>
        </pc:cxnChg>
        <pc:cxnChg chg="add mod">
          <ac:chgData name="Thuận Ngô Chí" userId="77bc97ede07ae997" providerId="LiveId" clId="{09057E04-CF91-4C42-884B-0130A3777524}" dt="2024-01-28T09:20:32.843" v="415" actId="14100"/>
          <ac:cxnSpMkLst>
            <pc:docMk/>
            <pc:sldMk cId="1815387197" sldId="362"/>
            <ac:cxnSpMk id="68" creationId="{91F41C1B-97E5-1E35-2445-920B52B1BF97}"/>
          </ac:cxnSpMkLst>
        </pc:cxnChg>
        <pc:cxnChg chg="add mod">
          <ac:chgData name="Thuận Ngô Chí" userId="77bc97ede07ae997" providerId="LiveId" clId="{09057E04-CF91-4C42-884B-0130A3777524}" dt="2024-01-28T09:20:38.395" v="418" actId="14100"/>
          <ac:cxnSpMkLst>
            <pc:docMk/>
            <pc:sldMk cId="1815387197" sldId="362"/>
            <ac:cxnSpMk id="71" creationId="{3A59C2DD-4ECA-5399-C660-B50D1710DDEB}"/>
          </ac:cxnSpMkLst>
        </pc:cxnChg>
      </pc:sldChg>
      <pc:sldChg chg="addSp delSp modSp new mod modTransition">
        <pc:chgData name="Thuận Ngô Chí" userId="77bc97ede07ae997" providerId="LiveId" clId="{09057E04-CF91-4C42-884B-0130A3777524}" dt="2024-01-28T09:21:18.435" v="459"/>
        <pc:sldMkLst>
          <pc:docMk/>
          <pc:sldMk cId="1582699462" sldId="363"/>
        </pc:sldMkLst>
        <pc:spChg chg="del">
          <ac:chgData name="Thuận Ngô Chí" userId="77bc97ede07ae997" providerId="LiveId" clId="{09057E04-CF91-4C42-884B-0130A3777524}" dt="2024-01-28T09:20:49.816" v="420" actId="478"/>
          <ac:spMkLst>
            <pc:docMk/>
            <pc:sldMk cId="1582699462" sldId="363"/>
            <ac:spMk id="2" creationId="{09ECA200-4E7F-1794-CFFF-EB25886B1E22}"/>
          </ac:spMkLst>
        </pc:spChg>
        <pc:spChg chg="del">
          <ac:chgData name="Thuận Ngô Chí" userId="77bc97ede07ae997" providerId="LiveId" clId="{09057E04-CF91-4C42-884B-0130A3777524}" dt="2024-01-28T09:20:49.816" v="420" actId="478"/>
          <ac:spMkLst>
            <pc:docMk/>
            <pc:sldMk cId="1582699462" sldId="363"/>
            <ac:spMk id="3" creationId="{1F45BFD8-68AB-BCA0-2C1A-8AD7C3979297}"/>
          </ac:spMkLst>
        </pc:spChg>
        <pc:spChg chg="add mod">
          <ac:chgData name="Thuận Ngô Chí" userId="77bc97ede07ae997" providerId="LiveId" clId="{09057E04-CF91-4C42-884B-0130A3777524}" dt="2024-01-28T09:21:11.147" v="457" actId="1076"/>
          <ac:spMkLst>
            <pc:docMk/>
            <pc:sldMk cId="1582699462" sldId="363"/>
            <ac:spMk id="4" creationId="{BF230738-A5C9-0213-8CA1-3C0188D5F6D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B7775A-71FE-40E6-9F77-A14D0590759E}" type="datetimeFigureOut">
              <a:rPr lang="en-US" smtClean="0"/>
              <a:t>1/28/2024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F35378-0987-4566-963B-265409112E1C}" type="slidenum">
              <a:rPr lang="en-US" smtClean="0"/>
              <a:t>‹#›</a:t>
            </a:fld>
            <a:endParaRPr lang="en-US"/>
          </a:p>
        </p:txBody>
      </p:sp>
    </p:spTree>
    <p:extLst>
      <p:ext uri="{BB962C8B-B14F-4D97-AF65-F5344CB8AC3E}">
        <p14:creationId xmlns:p14="http://schemas.microsoft.com/office/powerpoint/2010/main" val="26094920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a:t>
            </a:fld>
            <a:endParaRPr lang="en-US"/>
          </a:p>
        </p:txBody>
      </p:sp>
    </p:spTree>
    <p:extLst>
      <p:ext uri="{BB962C8B-B14F-4D97-AF65-F5344CB8AC3E}">
        <p14:creationId xmlns:p14="http://schemas.microsoft.com/office/powerpoint/2010/main" val="39882720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15</a:t>
            </a:fld>
            <a:endParaRPr lang="en-US"/>
          </a:p>
        </p:txBody>
      </p:sp>
    </p:spTree>
    <p:extLst>
      <p:ext uri="{BB962C8B-B14F-4D97-AF65-F5344CB8AC3E}">
        <p14:creationId xmlns:p14="http://schemas.microsoft.com/office/powerpoint/2010/main" val="3879255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16</a:t>
            </a:fld>
            <a:endParaRPr lang="en-US"/>
          </a:p>
        </p:txBody>
      </p:sp>
    </p:spTree>
    <p:extLst>
      <p:ext uri="{BB962C8B-B14F-4D97-AF65-F5344CB8AC3E}">
        <p14:creationId xmlns:p14="http://schemas.microsoft.com/office/powerpoint/2010/main" val="18375014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17</a:t>
            </a:fld>
            <a:endParaRPr lang="en-US"/>
          </a:p>
        </p:txBody>
      </p:sp>
    </p:spTree>
    <p:extLst>
      <p:ext uri="{BB962C8B-B14F-4D97-AF65-F5344CB8AC3E}">
        <p14:creationId xmlns:p14="http://schemas.microsoft.com/office/powerpoint/2010/main" val="3071604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21</a:t>
            </a:fld>
            <a:endParaRPr lang="en-US"/>
          </a:p>
        </p:txBody>
      </p:sp>
    </p:spTree>
    <p:extLst>
      <p:ext uri="{BB962C8B-B14F-4D97-AF65-F5344CB8AC3E}">
        <p14:creationId xmlns:p14="http://schemas.microsoft.com/office/powerpoint/2010/main" val="42186517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22</a:t>
            </a:fld>
            <a:endParaRPr lang="en-US"/>
          </a:p>
        </p:txBody>
      </p:sp>
    </p:spTree>
    <p:extLst>
      <p:ext uri="{BB962C8B-B14F-4D97-AF65-F5344CB8AC3E}">
        <p14:creationId xmlns:p14="http://schemas.microsoft.com/office/powerpoint/2010/main" val="36139616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23</a:t>
            </a:fld>
            <a:endParaRPr lang="en-US"/>
          </a:p>
        </p:txBody>
      </p:sp>
    </p:spTree>
    <p:extLst>
      <p:ext uri="{BB962C8B-B14F-4D97-AF65-F5344CB8AC3E}">
        <p14:creationId xmlns:p14="http://schemas.microsoft.com/office/powerpoint/2010/main" val="24996230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24</a:t>
            </a:fld>
            <a:endParaRPr lang="en-US"/>
          </a:p>
        </p:txBody>
      </p:sp>
    </p:spTree>
    <p:extLst>
      <p:ext uri="{BB962C8B-B14F-4D97-AF65-F5344CB8AC3E}">
        <p14:creationId xmlns:p14="http://schemas.microsoft.com/office/powerpoint/2010/main" val="227409606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25</a:t>
            </a:fld>
            <a:endParaRPr lang="en-US"/>
          </a:p>
        </p:txBody>
      </p:sp>
    </p:spTree>
    <p:extLst>
      <p:ext uri="{BB962C8B-B14F-4D97-AF65-F5344CB8AC3E}">
        <p14:creationId xmlns:p14="http://schemas.microsoft.com/office/powerpoint/2010/main" val="305293912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26</a:t>
            </a:fld>
            <a:endParaRPr lang="en-US"/>
          </a:p>
        </p:txBody>
      </p:sp>
    </p:spTree>
    <p:extLst>
      <p:ext uri="{BB962C8B-B14F-4D97-AF65-F5344CB8AC3E}">
        <p14:creationId xmlns:p14="http://schemas.microsoft.com/office/powerpoint/2010/main" val="30811002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27</a:t>
            </a:fld>
            <a:endParaRPr lang="en-US"/>
          </a:p>
        </p:txBody>
      </p:sp>
    </p:spTree>
    <p:extLst>
      <p:ext uri="{BB962C8B-B14F-4D97-AF65-F5344CB8AC3E}">
        <p14:creationId xmlns:p14="http://schemas.microsoft.com/office/powerpoint/2010/main" val="4135515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7</a:t>
            </a:fld>
            <a:endParaRPr lang="en-US"/>
          </a:p>
        </p:txBody>
      </p:sp>
    </p:spTree>
    <p:extLst>
      <p:ext uri="{BB962C8B-B14F-4D97-AF65-F5344CB8AC3E}">
        <p14:creationId xmlns:p14="http://schemas.microsoft.com/office/powerpoint/2010/main" val="16124161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28</a:t>
            </a:fld>
            <a:endParaRPr lang="en-US"/>
          </a:p>
        </p:txBody>
      </p:sp>
    </p:spTree>
    <p:extLst>
      <p:ext uri="{BB962C8B-B14F-4D97-AF65-F5344CB8AC3E}">
        <p14:creationId xmlns:p14="http://schemas.microsoft.com/office/powerpoint/2010/main" val="152453841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33</a:t>
            </a:fld>
            <a:endParaRPr lang="en-US"/>
          </a:p>
        </p:txBody>
      </p:sp>
    </p:spTree>
    <p:extLst>
      <p:ext uri="{BB962C8B-B14F-4D97-AF65-F5344CB8AC3E}">
        <p14:creationId xmlns:p14="http://schemas.microsoft.com/office/powerpoint/2010/main" val="29224716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54</a:t>
            </a:fld>
            <a:endParaRPr lang="en-US"/>
          </a:p>
        </p:txBody>
      </p:sp>
    </p:spTree>
    <p:extLst>
      <p:ext uri="{BB962C8B-B14F-4D97-AF65-F5344CB8AC3E}">
        <p14:creationId xmlns:p14="http://schemas.microsoft.com/office/powerpoint/2010/main" val="15807473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55</a:t>
            </a:fld>
            <a:endParaRPr lang="en-US"/>
          </a:p>
        </p:txBody>
      </p:sp>
    </p:spTree>
    <p:extLst>
      <p:ext uri="{BB962C8B-B14F-4D97-AF65-F5344CB8AC3E}">
        <p14:creationId xmlns:p14="http://schemas.microsoft.com/office/powerpoint/2010/main" val="28716785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56</a:t>
            </a:fld>
            <a:endParaRPr lang="en-US"/>
          </a:p>
        </p:txBody>
      </p:sp>
    </p:spTree>
    <p:extLst>
      <p:ext uri="{BB962C8B-B14F-4D97-AF65-F5344CB8AC3E}">
        <p14:creationId xmlns:p14="http://schemas.microsoft.com/office/powerpoint/2010/main" val="128808565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57</a:t>
            </a:fld>
            <a:endParaRPr lang="en-US"/>
          </a:p>
        </p:txBody>
      </p:sp>
    </p:spTree>
    <p:extLst>
      <p:ext uri="{BB962C8B-B14F-4D97-AF65-F5344CB8AC3E}">
        <p14:creationId xmlns:p14="http://schemas.microsoft.com/office/powerpoint/2010/main" val="390728154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58</a:t>
            </a:fld>
            <a:endParaRPr lang="en-US"/>
          </a:p>
        </p:txBody>
      </p:sp>
    </p:spTree>
    <p:extLst>
      <p:ext uri="{BB962C8B-B14F-4D97-AF65-F5344CB8AC3E}">
        <p14:creationId xmlns:p14="http://schemas.microsoft.com/office/powerpoint/2010/main" val="3406060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59</a:t>
            </a:fld>
            <a:endParaRPr lang="en-US"/>
          </a:p>
        </p:txBody>
      </p:sp>
    </p:spTree>
    <p:extLst>
      <p:ext uri="{BB962C8B-B14F-4D97-AF65-F5344CB8AC3E}">
        <p14:creationId xmlns:p14="http://schemas.microsoft.com/office/powerpoint/2010/main" val="3979956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60</a:t>
            </a:fld>
            <a:endParaRPr lang="en-US"/>
          </a:p>
        </p:txBody>
      </p:sp>
    </p:spTree>
    <p:extLst>
      <p:ext uri="{BB962C8B-B14F-4D97-AF65-F5344CB8AC3E}">
        <p14:creationId xmlns:p14="http://schemas.microsoft.com/office/powerpoint/2010/main" val="228440390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61</a:t>
            </a:fld>
            <a:endParaRPr lang="en-US"/>
          </a:p>
        </p:txBody>
      </p:sp>
    </p:spTree>
    <p:extLst>
      <p:ext uri="{BB962C8B-B14F-4D97-AF65-F5344CB8AC3E}">
        <p14:creationId xmlns:p14="http://schemas.microsoft.com/office/powerpoint/2010/main" val="2491496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8</a:t>
            </a:fld>
            <a:endParaRPr lang="en-US"/>
          </a:p>
        </p:txBody>
      </p:sp>
    </p:spTree>
    <p:extLst>
      <p:ext uri="{BB962C8B-B14F-4D97-AF65-F5344CB8AC3E}">
        <p14:creationId xmlns:p14="http://schemas.microsoft.com/office/powerpoint/2010/main" val="41014571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62</a:t>
            </a:fld>
            <a:endParaRPr lang="en-US"/>
          </a:p>
        </p:txBody>
      </p:sp>
    </p:spTree>
    <p:extLst>
      <p:ext uri="{BB962C8B-B14F-4D97-AF65-F5344CB8AC3E}">
        <p14:creationId xmlns:p14="http://schemas.microsoft.com/office/powerpoint/2010/main" val="41284130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63</a:t>
            </a:fld>
            <a:endParaRPr lang="en-US"/>
          </a:p>
        </p:txBody>
      </p:sp>
    </p:spTree>
    <p:extLst>
      <p:ext uri="{BB962C8B-B14F-4D97-AF65-F5344CB8AC3E}">
        <p14:creationId xmlns:p14="http://schemas.microsoft.com/office/powerpoint/2010/main" val="33919729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64</a:t>
            </a:fld>
            <a:endParaRPr lang="en-US"/>
          </a:p>
        </p:txBody>
      </p:sp>
    </p:spTree>
    <p:extLst>
      <p:ext uri="{BB962C8B-B14F-4D97-AF65-F5344CB8AC3E}">
        <p14:creationId xmlns:p14="http://schemas.microsoft.com/office/powerpoint/2010/main" val="216029761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65</a:t>
            </a:fld>
            <a:endParaRPr lang="en-US"/>
          </a:p>
        </p:txBody>
      </p:sp>
    </p:spTree>
    <p:extLst>
      <p:ext uri="{BB962C8B-B14F-4D97-AF65-F5344CB8AC3E}">
        <p14:creationId xmlns:p14="http://schemas.microsoft.com/office/powerpoint/2010/main" val="53327298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66</a:t>
            </a:fld>
            <a:endParaRPr lang="en-US"/>
          </a:p>
        </p:txBody>
      </p:sp>
    </p:spTree>
    <p:extLst>
      <p:ext uri="{BB962C8B-B14F-4D97-AF65-F5344CB8AC3E}">
        <p14:creationId xmlns:p14="http://schemas.microsoft.com/office/powerpoint/2010/main" val="19253379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67</a:t>
            </a:fld>
            <a:endParaRPr lang="en-US"/>
          </a:p>
        </p:txBody>
      </p:sp>
    </p:spTree>
    <p:extLst>
      <p:ext uri="{BB962C8B-B14F-4D97-AF65-F5344CB8AC3E}">
        <p14:creationId xmlns:p14="http://schemas.microsoft.com/office/powerpoint/2010/main" val="424764982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68</a:t>
            </a:fld>
            <a:endParaRPr lang="en-US"/>
          </a:p>
        </p:txBody>
      </p:sp>
    </p:spTree>
    <p:extLst>
      <p:ext uri="{BB962C8B-B14F-4D97-AF65-F5344CB8AC3E}">
        <p14:creationId xmlns:p14="http://schemas.microsoft.com/office/powerpoint/2010/main" val="94645206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69</a:t>
            </a:fld>
            <a:endParaRPr lang="en-US"/>
          </a:p>
        </p:txBody>
      </p:sp>
    </p:spTree>
    <p:extLst>
      <p:ext uri="{BB962C8B-B14F-4D97-AF65-F5344CB8AC3E}">
        <p14:creationId xmlns:p14="http://schemas.microsoft.com/office/powerpoint/2010/main" val="364616736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70</a:t>
            </a:fld>
            <a:endParaRPr lang="en-US"/>
          </a:p>
        </p:txBody>
      </p:sp>
    </p:spTree>
    <p:extLst>
      <p:ext uri="{BB962C8B-B14F-4D97-AF65-F5344CB8AC3E}">
        <p14:creationId xmlns:p14="http://schemas.microsoft.com/office/powerpoint/2010/main" val="375537065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71</a:t>
            </a:fld>
            <a:endParaRPr lang="en-US"/>
          </a:p>
        </p:txBody>
      </p:sp>
    </p:spTree>
    <p:extLst>
      <p:ext uri="{BB962C8B-B14F-4D97-AF65-F5344CB8AC3E}">
        <p14:creationId xmlns:p14="http://schemas.microsoft.com/office/powerpoint/2010/main" val="13603092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9</a:t>
            </a:fld>
            <a:endParaRPr lang="en-US"/>
          </a:p>
        </p:txBody>
      </p:sp>
    </p:spTree>
    <p:extLst>
      <p:ext uri="{BB962C8B-B14F-4D97-AF65-F5344CB8AC3E}">
        <p14:creationId xmlns:p14="http://schemas.microsoft.com/office/powerpoint/2010/main" val="187438368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72</a:t>
            </a:fld>
            <a:endParaRPr lang="en-US"/>
          </a:p>
        </p:txBody>
      </p:sp>
    </p:spTree>
    <p:extLst>
      <p:ext uri="{BB962C8B-B14F-4D97-AF65-F5344CB8AC3E}">
        <p14:creationId xmlns:p14="http://schemas.microsoft.com/office/powerpoint/2010/main" val="6848301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73</a:t>
            </a:fld>
            <a:endParaRPr lang="en-US"/>
          </a:p>
        </p:txBody>
      </p:sp>
    </p:spTree>
    <p:extLst>
      <p:ext uri="{BB962C8B-B14F-4D97-AF65-F5344CB8AC3E}">
        <p14:creationId xmlns:p14="http://schemas.microsoft.com/office/powerpoint/2010/main" val="15111557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74</a:t>
            </a:fld>
            <a:endParaRPr lang="en-US"/>
          </a:p>
        </p:txBody>
      </p:sp>
    </p:spTree>
    <p:extLst>
      <p:ext uri="{BB962C8B-B14F-4D97-AF65-F5344CB8AC3E}">
        <p14:creationId xmlns:p14="http://schemas.microsoft.com/office/powerpoint/2010/main" val="16341983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10</a:t>
            </a:fld>
            <a:endParaRPr lang="en-US"/>
          </a:p>
        </p:txBody>
      </p:sp>
    </p:spTree>
    <p:extLst>
      <p:ext uri="{BB962C8B-B14F-4D97-AF65-F5344CB8AC3E}">
        <p14:creationId xmlns:p14="http://schemas.microsoft.com/office/powerpoint/2010/main" val="1951409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11</a:t>
            </a:fld>
            <a:endParaRPr lang="en-US"/>
          </a:p>
        </p:txBody>
      </p:sp>
    </p:spTree>
    <p:extLst>
      <p:ext uri="{BB962C8B-B14F-4D97-AF65-F5344CB8AC3E}">
        <p14:creationId xmlns:p14="http://schemas.microsoft.com/office/powerpoint/2010/main" val="31703713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12</a:t>
            </a:fld>
            <a:endParaRPr lang="en-US"/>
          </a:p>
        </p:txBody>
      </p:sp>
    </p:spTree>
    <p:extLst>
      <p:ext uri="{BB962C8B-B14F-4D97-AF65-F5344CB8AC3E}">
        <p14:creationId xmlns:p14="http://schemas.microsoft.com/office/powerpoint/2010/main" val="158642085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13</a:t>
            </a:fld>
            <a:endParaRPr lang="en-US"/>
          </a:p>
        </p:txBody>
      </p:sp>
    </p:spTree>
    <p:extLst>
      <p:ext uri="{BB962C8B-B14F-4D97-AF65-F5344CB8AC3E}">
        <p14:creationId xmlns:p14="http://schemas.microsoft.com/office/powerpoint/2010/main" val="1807703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BF35378-0987-4566-963B-265409112E1C}" type="slidenum">
              <a:rPr lang="en-US" smtClean="0"/>
              <a:t>14</a:t>
            </a:fld>
            <a:endParaRPr lang="en-US"/>
          </a:p>
        </p:txBody>
      </p:sp>
    </p:spTree>
    <p:extLst>
      <p:ext uri="{BB962C8B-B14F-4D97-AF65-F5344CB8AC3E}">
        <p14:creationId xmlns:p14="http://schemas.microsoft.com/office/powerpoint/2010/main" val="12247098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7B56E-3BEA-7763-4003-EA76F4D337D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3356567-FFFE-82A6-495A-97693D12C84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0FBFF12-4DE4-6EA7-60A5-9E1A42DA8CFD}"/>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5" name="Footer Placeholder 4">
            <a:extLst>
              <a:ext uri="{FF2B5EF4-FFF2-40B4-BE49-F238E27FC236}">
                <a16:creationId xmlns:a16="http://schemas.microsoft.com/office/drawing/2014/main" id="{BF27DDB3-C29D-8A57-9034-E370C12DF02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FC32BD7-0D8B-7FCF-8E22-ED8DCAFA3BB2}"/>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36547232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31B1A5-F008-315F-C240-EA35AC4E898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FEC2EDD-DBDE-BB1B-F08C-4C73CA446F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2FC987-1500-2E42-DC52-21B1F9B3C186}"/>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5" name="Footer Placeholder 4">
            <a:extLst>
              <a:ext uri="{FF2B5EF4-FFF2-40B4-BE49-F238E27FC236}">
                <a16:creationId xmlns:a16="http://schemas.microsoft.com/office/drawing/2014/main" id="{8152764C-2171-C5F9-7058-8B5D9C29518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E675C3B-9B08-C6C4-D321-D7A731AAF5C1}"/>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39518679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DF317F-C7EE-EDCA-7C7B-3BCD0A75CF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FF952A-4129-1285-7949-E16D4C88C1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FEE6CB0-8153-0065-4726-AFD29C81A923}"/>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5" name="Footer Placeholder 4">
            <a:extLst>
              <a:ext uri="{FF2B5EF4-FFF2-40B4-BE49-F238E27FC236}">
                <a16:creationId xmlns:a16="http://schemas.microsoft.com/office/drawing/2014/main" id="{32743967-CF01-3AC2-F68A-82DCF484DA7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27D1194-E484-0301-0062-FE896623766B}"/>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18300506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8462C9-EE6B-FE66-6027-2D3AA7D5B4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83F5FE1-3801-5690-542F-0A5078B000F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22FD20-DF3B-9722-2332-7110E412F9CD}"/>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5" name="Footer Placeholder 4">
            <a:extLst>
              <a:ext uri="{FF2B5EF4-FFF2-40B4-BE49-F238E27FC236}">
                <a16:creationId xmlns:a16="http://schemas.microsoft.com/office/drawing/2014/main" id="{89E50339-9F05-7183-3730-1383944F340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D67055B1-8F5C-99AC-1665-9680DE307415}"/>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27178489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D683F1-F9BB-356B-60E4-1D30A6C6E8A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CA655E1-AB8F-CDF8-D0EC-D6416899B1F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457F1-E873-C813-F128-0E33DDC2BA1C}"/>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5" name="Footer Placeholder 4">
            <a:extLst>
              <a:ext uri="{FF2B5EF4-FFF2-40B4-BE49-F238E27FC236}">
                <a16:creationId xmlns:a16="http://schemas.microsoft.com/office/drawing/2014/main" id="{09CF5CAF-984E-23A8-B88E-1B53E4F41890}"/>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DD6F7DA-5E37-CEB0-5A26-E341522D1DE5}"/>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7524512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23C9AA-662B-AF77-F4A3-1711015CC30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5ED666-B4A1-EC17-954A-B58BB920FC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95DFBE6-3AAB-5956-3E56-8331B132D2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EBF4D1-A7EE-5B59-F463-E4F308016D4A}"/>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6" name="Footer Placeholder 5">
            <a:extLst>
              <a:ext uri="{FF2B5EF4-FFF2-40B4-BE49-F238E27FC236}">
                <a16:creationId xmlns:a16="http://schemas.microsoft.com/office/drawing/2014/main" id="{5585C4A3-375A-6583-6142-882EA280BA32}"/>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EFC90B1F-E4CF-4915-B29E-656C6FA5A9C8}"/>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9486899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31DA0-C641-FB3A-392F-F79ABD67EDE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1718DD-C08D-DE31-9780-7BFB9B1A195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29CD6D-615D-35EC-1E26-018625C1350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36EBF9C6-A7A1-A543-417A-7A637D9DBE8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543A43-85F7-F4EF-1281-A8510FB81F1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ADE25-418B-978A-9BFD-D7F13B236756}"/>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8" name="Footer Placeholder 7">
            <a:extLst>
              <a:ext uri="{FF2B5EF4-FFF2-40B4-BE49-F238E27FC236}">
                <a16:creationId xmlns:a16="http://schemas.microsoft.com/office/drawing/2014/main" id="{4ECE82E1-89D3-8523-03D8-70A091BA372F}"/>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6DBB5E7D-B7E1-CFF6-81D1-C324766514BE}"/>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15234340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5AB79E-0C9C-0534-20FB-2973E58D95E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11835DC-41A5-E1E1-B661-CE853C892D1B}"/>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4" name="Footer Placeholder 3">
            <a:extLst>
              <a:ext uri="{FF2B5EF4-FFF2-40B4-BE49-F238E27FC236}">
                <a16:creationId xmlns:a16="http://schemas.microsoft.com/office/drawing/2014/main" id="{BBD6C7B1-C472-6CCF-2894-913AEE0CE0DC}"/>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F19204E2-F77B-34CA-C482-98E0654CBBA9}"/>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3806194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3C892B-EF64-6986-EBE5-CF9BE4913373}"/>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3" name="Footer Placeholder 2">
            <a:extLst>
              <a:ext uri="{FF2B5EF4-FFF2-40B4-BE49-F238E27FC236}">
                <a16:creationId xmlns:a16="http://schemas.microsoft.com/office/drawing/2014/main" id="{4200B544-2530-D56B-64BA-73389357B346}"/>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8DC59E2A-F0DF-C5FF-F904-2141614F281B}"/>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30026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B6EFA-3799-4112-CE6E-F20589CB66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9747C68-C8DA-D01A-EBCB-280285029E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AA69177-D075-90A5-BF33-8A93C34C8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E94E7E-366D-2635-E19D-23EF22C2DBC3}"/>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6" name="Footer Placeholder 5">
            <a:extLst>
              <a:ext uri="{FF2B5EF4-FFF2-40B4-BE49-F238E27FC236}">
                <a16:creationId xmlns:a16="http://schemas.microsoft.com/office/drawing/2014/main" id="{9E29FE6E-92C7-B947-F6F7-77A137E0910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AE15731-E332-5537-9AB9-DAE4F1DD0A2B}"/>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1779392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9AB51-807D-EA7B-E70B-12EB55EF1A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6C10712-E993-0258-A297-6896A12163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a:extLst>
              <a:ext uri="{FF2B5EF4-FFF2-40B4-BE49-F238E27FC236}">
                <a16:creationId xmlns:a16="http://schemas.microsoft.com/office/drawing/2014/main" id="{F453A0E1-2B48-3416-5F9D-DD790C53D0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CF4810-F1B2-E25E-9972-504CA37EE2C7}"/>
              </a:ext>
            </a:extLst>
          </p:cNvPr>
          <p:cNvSpPr>
            <a:spLocks noGrp="1"/>
          </p:cNvSpPr>
          <p:nvPr>
            <p:ph type="dt" sz="half" idx="10"/>
          </p:nvPr>
        </p:nvSpPr>
        <p:spPr/>
        <p:txBody>
          <a:bodyPr/>
          <a:lstStyle/>
          <a:p>
            <a:fld id="{3878DA99-4882-42FC-8443-91FFE15A64DD}" type="datetimeFigureOut">
              <a:rPr lang="en-US" smtClean="0"/>
              <a:t>1/28/2024</a:t>
            </a:fld>
            <a:endParaRPr lang="en-US" dirty="0"/>
          </a:p>
        </p:txBody>
      </p:sp>
      <p:sp>
        <p:nvSpPr>
          <p:cNvPr id="6" name="Footer Placeholder 5">
            <a:extLst>
              <a:ext uri="{FF2B5EF4-FFF2-40B4-BE49-F238E27FC236}">
                <a16:creationId xmlns:a16="http://schemas.microsoft.com/office/drawing/2014/main" id="{37D297BA-03D5-BBEB-130D-51155BC3F6B7}"/>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4B174B3-2AFF-1BC0-C364-C23F0E03EDF2}"/>
              </a:ext>
            </a:extLst>
          </p:cNvPr>
          <p:cNvSpPr>
            <a:spLocks noGrp="1"/>
          </p:cNvSpPr>
          <p:nvPr>
            <p:ph type="sldNum" sz="quarter" idx="12"/>
          </p:nvPr>
        </p:nvSpPr>
        <p:spPr/>
        <p:txBody>
          <a:bodyPr/>
          <a:lstStyle/>
          <a:p>
            <a:fld id="{8C017D29-1A94-4C4F-B4A9-2FDB3242FD47}" type="slidenum">
              <a:rPr lang="en-US" smtClean="0"/>
              <a:t>‹#›</a:t>
            </a:fld>
            <a:endParaRPr lang="en-US" dirty="0"/>
          </a:p>
        </p:txBody>
      </p:sp>
    </p:spTree>
    <p:extLst>
      <p:ext uri="{BB962C8B-B14F-4D97-AF65-F5344CB8AC3E}">
        <p14:creationId xmlns:p14="http://schemas.microsoft.com/office/powerpoint/2010/main" val="3658610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DA1F6DA-2ED1-7907-B7E3-0095AC19F6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F7C8B2F-FED0-EDE7-9ABA-3A363E48F33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3F3825-E01E-B654-55EC-8534116BF3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78DA99-4882-42FC-8443-91FFE15A64DD}" type="datetimeFigureOut">
              <a:rPr lang="en-US" smtClean="0"/>
              <a:t>1/28/2024</a:t>
            </a:fld>
            <a:endParaRPr lang="en-US" dirty="0"/>
          </a:p>
        </p:txBody>
      </p:sp>
      <p:sp>
        <p:nvSpPr>
          <p:cNvPr id="5" name="Footer Placeholder 4">
            <a:extLst>
              <a:ext uri="{FF2B5EF4-FFF2-40B4-BE49-F238E27FC236}">
                <a16:creationId xmlns:a16="http://schemas.microsoft.com/office/drawing/2014/main" id="{56D0B220-57FA-58AD-6846-78D45FA8C8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7A326029-A011-48BB-C880-9E0B932A64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C017D29-1A94-4C4F-B4A9-2FDB3242FD47}" type="slidenum">
              <a:rPr lang="en-US" smtClean="0"/>
              <a:t>‹#›</a:t>
            </a:fld>
            <a:endParaRPr lang="en-US" dirty="0"/>
          </a:p>
        </p:txBody>
      </p:sp>
    </p:spTree>
    <p:extLst>
      <p:ext uri="{BB962C8B-B14F-4D97-AF65-F5344CB8AC3E}">
        <p14:creationId xmlns:p14="http://schemas.microsoft.com/office/powerpoint/2010/main" val="3012900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1.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2.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3.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4.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5.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6.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7.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7.jpg"/><Relationship Id="rId5" Type="http://schemas.openxmlformats.org/officeDocument/2006/relationships/image" Target="../media/image16.jpg"/><Relationship Id="rId4" Type="http://schemas.openxmlformats.org/officeDocument/2006/relationships/image" Target="../media/image15.jpg"/></Relationships>
</file>

<file path=ppt/slides/_rels/slide2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5.jpg"/></Relationships>
</file>

<file path=ppt/slides/_rels/slide23.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5.jpg"/></Relationships>
</file>

<file path=ppt/slides/_rels/slide24.xml.rels><?xml version="1.0" encoding="UTF-8" standalone="yes"?>
<Relationships xmlns="http://schemas.openxmlformats.org/package/2006/relationships"><Relationship Id="rId3" Type="http://schemas.openxmlformats.org/officeDocument/2006/relationships/image" Target="../media/image14.jpg"/><Relationship Id="rId7"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19.jpg"/><Relationship Id="rId5" Type="http://schemas.openxmlformats.org/officeDocument/2006/relationships/image" Target="../media/image18.jpg"/><Relationship Id="rId4" Type="http://schemas.openxmlformats.org/officeDocument/2006/relationships/image" Target="../media/image15.jpg"/></Relationships>
</file>

<file path=ppt/slides/_rels/slide25.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jpg"/><Relationship Id="rId4" Type="http://schemas.openxmlformats.org/officeDocument/2006/relationships/image" Target="../media/image18.jpg"/></Relationships>
</file>

<file path=ppt/slides/_rels/slide2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21.png"/></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 Id="rId6" Type="http://schemas.openxmlformats.org/officeDocument/2006/relationships/image" Target="../media/image22.png"/><Relationship Id="rId5" Type="http://schemas.microsoft.com/office/2007/relationships/hdphoto" Target="../media/hdphoto1.wdp"/><Relationship Id="rId4" Type="http://schemas.openxmlformats.org/officeDocument/2006/relationships/image" Target="../media/image21.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 Id="rId5" Type="http://schemas.microsoft.com/office/2007/relationships/hdphoto" Target="../media/hdphoto2.wdp"/><Relationship Id="rId4" Type="http://schemas.openxmlformats.org/officeDocument/2006/relationships/image" Target="../media/image23.png"/></Relationships>
</file>

<file path=ppt/slides/_rels/slide3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5" Type="http://schemas.microsoft.com/office/2007/relationships/hdphoto" Target="../media/hdphoto4.wdp"/><Relationship Id="rId4" Type="http://schemas.openxmlformats.org/officeDocument/2006/relationships/image" Target="../media/image27.png"/></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5.png"/><Relationship Id="rId4" Type="http://schemas.microsoft.com/office/2007/relationships/hdphoto" Target="../media/hdphoto4.wdp"/></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42.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microsoft.com/office/2007/relationships/hdphoto" Target="../media/hdphoto4.wdp"/></Relationships>
</file>

<file path=ppt/slides/_rels/slide43.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31.png"/><Relationship Id="rId4" Type="http://schemas.openxmlformats.org/officeDocument/2006/relationships/image" Target="../media/image30.png"/></Relationships>
</file>

<file path=ppt/slides/_rels/slide4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2.png"/><Relationship Id="rId1" Type="http://schemas.openxmlformats.org/officeDocument/2006/relationships/slideLayout" Target="../slideLayouts/slideLayout2.xml"/><Relationship Id="rId5" Type="http://schemas.openxmlformats.org/officeDocument/2006/relationships/image" Target="../media/image33.png"/><Relationship Id="rId4" Type="http://schemas.microsoft.com/office/2007/relationships/hdphoto" Target="../media/hdphoto3.wdp"/></Relationships>
</file>

<file path=ppt/slides/_rels/slide45.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24.png"/><Relationship Id="rId1"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image" Target="../media/image33.png"/></Relationships>
</file>

<file path=ppt/slides/_rels/slide4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4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37.png"/><Relationship Id="rId5" Type="http://schemas.microsoft.com/office/2007/relationships/hdphoto" Target="../media/hdphoto4.wdp"/><Relationship Id="rId4" Type="http://schemas.openxmlformats.org/officeDocument/2006/relationships/image" Target="../media/image2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5.png"/><Relationship Id="rId4" Type="http://schemas.microsoft.com/office/2007/relationships/hdphoto" Target="../media/hdphoto4.wdp"/></Relationships>
</file>

<file path=ppt/slides/_rels/slide51.xml.rels><?xml version="1.0" encoding="UTF-8" standalone="yes"?>
<Relationships xmlns="http://schemas.openxmlformats.org/package/2006/relationships"><Relationship Id="rId8" Type="http://schemas.microsoft.com/office/2007/relationships/hdphoto" Target="../media/hdphoto5.wdp"/><Relationship Id="rId3" Type="http://schemas.openxmlformats.org/officeDocument/2006/relationships/image" Target="../media/image27.png"/><Relationship Id="rId7" Type="http://schemas.openxmlformats.org/officeDocument/2006/relationships/image" Target="../media/image38.png"/><Relationship Id="rId2"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25.png"/><Relationship Id="rId4" Type="http://schemas.microsoft.com/office/2007/relationships/hdphoto" Target="../media/hdphoto4.wdp"/></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80.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3" Type="http://schemas.microsoft.com/office/2007/relationships/media" Target="../media/media2.mp3"/><Relationship Id="rId2" Type="http://schemas.microsoft.com/office/2007/relationships/media" Target="../media/media1.mp3"/><Relationship Id="rId1" Type="http://schemas.openxmlformats.org/officeDocument/2006/relationships/audio" Target="NULL" TargetMode="Externa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7.jpg"/><Relationship Id="rId13" Type="http://schemas.openxmlformats.org/officeDocument/2006/relationships/image" Target="../media/image12.jpg"/><Relationship Id="rId3" Type="http://schemas.openxmlformats.org/officeDocument/2006/relationships/image" Target="../media/image2.jpeg"/><Relationship Id="rId7" Type="http://schemas.openxmlformats.org/officeDocument/2006/relationships/image" Target="../media/image6.jpg"/><Relationship Id="rId12" Type="http://schemas.openxmlformats.org/officeDocument/2006/relationships/image" Target="../media/image11.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5.jpg"/><Relationship Id="rId11" Type="http://schemas.openxmlformats.org/officeDocument/2006/relationships/image" Target="../media/image10.jpg"/><Relationship Id="rId5" Type="http://schemas.openxmlformats.org/officeDocument/2006/relationships/image" Target="../media/image4.jpg"/><Relationship Id="rId10" Type="http://schemas.openxmlformats.org/officeDocument/2006/relationships/image" Target="../media/image9.jpg"/><Relationship Id="rId4" Type="http://schemas.openxmlformats.org/officeDocument/2006/relationships/image" Target="../media/image3.jpg"/><Relationship Id="rId9" Type="http://schemas.openxmlformats.org/officeDocument/2006/relationships/image" Target="../media/image8.jpg"/></Relationships>
</file>

<file path=ppt/slides/_rels/slide9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0FF7AD-E620-CF61-9005-D564EFDB292F}"/>
              </a:ext>
            </a:extLst>
          </p:cNvPr>
          <p:cNvSpPr>
            <a:spLocks noGrp="1"/>
          </p:cNvSpPr>
          <p:nvPr>
            <p:ph type="ctrTitle"/>
          </p:nvPr>
        </p:nvSpPr>
        <p:spPr>
          <a:xfrm>
            <a:off x="615760" y="1989731"/>
            <a:ext cx="10960479" cy="1773088"/>
          </a:xfrm>
        </p:spPr>
        <p:txBody>
          <a:bodyPr>
            <a:noAutofit/>
          </a:bodyPr>
          <a:lstStyle/>
          <a:p>
            <a:pPr>
              <a:lnSpc>
                <a:spcPct val="150000"/>
              </a:lnSpc>
            </a:pPr>
            <a:r>
              <a:rPr lang="vi-VN" sz="3600" b="1" i="0" dirty="0">
                <a:solidFill>
                  <a:srgbClr val="000000"/>
                </a:solidFill>
                <a:effectLst/>
                <a:latin typeface="Arial" panose="020B0604020202020204" pitchFamily="34" charset="0"/>
                <a:cs typeface="Arial" panose="020B0604020202020204" pitchFamily="34" charset="0"/>
              </a:rPr>
              <a:t>CÁC NHÓM TỘI PHẠM THEO QUY ĐỊNH CỦA BỘ LUẬT HÌNH SỰ</a:t>
            </a:r>
            <a:r>
              <a:rPr lang="en-US" sz="3600" b="1" dirty="0">
                <a:solidFill>
                  <a:srgbClr val="000000"/>
                </a:solidFill>
                <a:latin typeface="Arial" panose="020B0604020202020204" pitchFamily="34" charset="0"/>
                <a:cs typeface="Arial" panose="020B0604020202020204" pitchFamily="34" charset="0"/>
              </a:rPr>
              <a:t> </a:t>
            </a:r>
            <a:r>
              <a:rPr lang="vi-VN" sz="3600" b="1" i="0" dirty="0">
                <a:solidFill>
                  <a:srgbClr val="000000"/>
                </a:solidFill>
                <a:effectLst/>
                <a:latin typeface="Arial" panose="020B0604020202020204" pitchFamily="34" charset="0"/>
                <a:cs typeface="Arial" panose="020B0604020202020204" pitchFamily="34" charset="0"/>
              </a:rPr>
              <a:t>VÀ GIẢI</a:t>
            </a:r>
            <a:r>
              <a:rPr lang="en-US" sz="3600" b="1" i="0" dirty="0">
                <a:solidFill>
                  <a:srgbClr val="000000"/>
                </a:solidFill>
                <a:effectLst/>
                <a:latin typeface="Arial" panose="020B0604020202020204" pitchFamily="34" charset="0"/>
                <a:cs typeface="Arial" panose="020B0604020202020204" pitchFamily="34" charset="0"/>
              </a:rPr>
              <a:t> </a:t>
            </a:r>
            <a:r>
              <a:rPr lang="vi-VN" sz="3600" b="1" i="0" dirty="0">
                <a:solidFill>
                  <a:srgbClr val="000000"/>
                </a:solidFill>
                <a:effectLst/>
                <a:latin typeface="Arial" panose="020B0604020202020204" pitchFamily="34" charset="0"/>
                <a:cs typeface="Arial" panose="020B0604020202020204" pitchFamily="34" charset="0"/>
              </a:rPr>
              <a:t>QUYẾT VỤ ÁN HÌNH SỰ</a:t>
            </a:r>
            <a:endParaRPr lang="vi-VN" sz="3600" b="1"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91C6124-0A3E-836B-7613-80CC3AB86C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20094" y="-239212"/>
            <a:ext cx="1773088" cy="1773088"/>
          </a:xfrm>
          <a:prstGeom prst="rect">
            <a:avLst/>
          </a:prstGeom>
        </p:spPr>
      </p:pic>
      <p:sp>
        <p:nvSpPr>
          <p:cNvPr id="8" name="Title 1">
            <a:extLst>
              <a:ext uri="{FF2B5EF4-FFF2-40B4-BE49-F238E27FC236}">
                <a16:creationId xmlns:a16="http://schemas.microsoft.com/office/drawing/2014/main" id="{CA71292D-D029-B8D1-7DDE-2DE28D4ACD18}"/>
              </a:ext>
            </a:extLst>
          </p:cNvPr>
          <p:cNvSpPr txBox="1">
            <a:spLocks/>
          </p:cNvSpPr>
          <p:nvPr/>
        </p:nvSpPr>
        <p:spPr>
          <a:xfrm>
            <a:off x="5253075" y="3878933"/>
            <a:ext cx="1685847" cy="452562"/>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nSpc>
                <a:spcPct val="150000"/>
              </a:lnSpc>
            </a:pPr>
            <a:r>
              <a:rPr lang="en-US" sz="2400" b="1" dirty="0" err="1">
                <a:latin typeface="Arial" panose="020B0604020202020204" pitchFamily="34" charset="0"/>
                <a:cs typeface="Arial" panose="020B0604020202020204" pitchFamily="34" charset="0"/>
              </a:rPr>
              <a:t>Nhóm</a:t>
            </a:r>
            <a:r>
              <a:rPr lang="en-US" sz="2400" b="1" dirty="0">
                <a:latin typeface="Arial" panose="020B0604020202020204" pitchFamily="34" charset="0"/>
                <a:cs typeface="Arial" panose="020B0604020202020204" pitchFamily="34" charset="0"/>
              </a:rPr>
              <a:t> 6</a:t>
            </a:r>
            <a:endParaRPr lang="vi-VN" sz="2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8878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5782162">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2" name="Group 1">
            <a:extLst>
              <a:ext uri="{FF2B5EF4-FFF2-40B4-BE49-F238E27FC236}">
                <a16:creationId xmlns:a16="http://schemas.microsoft.com/office/drawing/2014/main" id="{8BC9CF91-EC21-4F1C-F2DA-900B3C6E477E}"/>
              </a:ext>
            </a:extLst>
          </p:cNvPr>
          <p:cNvGrpSpPr/>
          <p:nvPr/>
        </p:nvGrpSpPr>
        <p:grpSpPr>
          <a:xfrm>
            <a:off x="2869084" y="1138562"/>
            <a:ext cx="7320922" cy="2717478"/>
            <a:chOff x="-8659295" y="1273343"/>
            <a:chExt cx="7320922" cy="2502084"/>
          </a:xfrm>
          <a:effectLst>
            <a:outerShdw blurRad="63500" sx="102000" sy="102000" algn="ctr" rotWithShape="0">
              <a:prstClr val="black">
                <a:alpha val="40000"/>
              </a:prstClr>
            </a:outerShdw>
          </a:effectLst>
        </p:grpSpPr>
        <p:sp>
          <p:nvSpPr>
            <p:cNvPr id="7" name="Rectangle: Rounded Corners 6">
              <a:extLst>
                <a:ext uri="{FF2B5EF4-FFF2-40B4-BE49-F238E27FC236}">
                  <a16:creationId xmlns:a16="http://schemas.microsoft.com/office/drawing/2014/main" id="{6D8E1A32-CDD8-C93F-7314-5400924ADCCB}"/>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ED5218-587A-E6E0-D2A0-1261917A1A63}"/>
                </a:ext>
              </a:extLst>
            </p:cNvPr>
            <p:cNvSpPr txBox="1"/>
            <p:nvPr/>
          </p:nvSpPr>
          <p:spPr>
            <a:xfrm>
              <a:off x="-8377270" y="2570772"/>
              <a:ext cx="7038897" cy="903160"/>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Lừa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chính</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Tham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nhũng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doanh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nghiệp</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7735805" y="1273343"/>
              <a:ext cx="4460796"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hình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sự</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hóa</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kinh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tế</a:t>
              </a:r>
              <a:r>
                <a:rPr lang="en-US" sz="2800" b="1" kern="0" dirty="0">
                  <a:solidFill>
                    <a:schemeClr val="bg1"/>
                  </a:solidFill>
                  <a:latin typeface="Arial" panose="020B0604020202020204" pitchFamily="34" charset="0"/>
                  <a:cs typeface="Arial" panose="020B0604020202020204" pitchFamily="34" charset="0"/>
                </a:rPr>
                <a:t> (White-Collar Crimes)</a:t>
              </a:r>
            </a:p>
          </p:txBody>
        </p:sp>
      </p:grpSp>
      <p:grpSp>
        <p:nvGrpSpPr>
          <p:cNvPr id="15" name="Group 14">
            <a:extLst>
              <a:ext uri="{FF2B5EF4-FFF2-40B4-BE49-F238E27FC236}">
                <a16:creationId xmlns:a16="http://schemas.microsoft.com/office/drawing/2014/main" id="{3ED84E8C-04D6-44C6-A5D3-2AFC7BCCFDB0}"/>
              </a:ext>
            </a:extLst>
          </p:cNvPr>
          <p:cNvGrpSpPr/>
          <p:nvPr/>
        </p:nvGrpSpPr>
        <p:grpSpPr>
          <a:xfrm>
            <a:off x="13431985" y="945118"/>
            <a:ext cx="7409479" cy="3176017"/>
            <a:chOff x="-9224642" y="1095232"/>
            <a:chExt cx="7409479" cy="2924277"/>
          </a:xfrm>
          <a:effectLst>
            <a:outerShdw blurRad="63500" sx="102000" sy="102000" algn="ctr" rotWithShape="0">
              <a:prstClr val="black">
                <a:alpha val="40000"/>
              </a:prstClr>
            </a:outerShdw>
          </a:effectLst>
        </p:grpSpPr>
        <p:sp>
          <p:nvSpPr>
            <p:cNvPr id="17" name="Rectangle: Rounded Corners 16">
              <a:extLst>
                <a:ext uri="{FF2B5EF4-FFF2-40B4-BE49-F238E27FC236}">
                  <a16:creationId xmlns:a16="http://schemas.microsoft.com/office/drawing/2014/main" id="{2EFE2C5B-7D71-98D3-5690-A10204D31EF0}"/>
                </a:ext>
              </a:extLst>
            </p:cNvPr>
            <p:cNvSpPr/>
            <p:nvPr/>
          </p:nvSpPr>
          <p:spPr>
            <a:xfrm>
              <a:off x="-9224642" y="1755281"/>
              <a:ext cx="7409479" cy="2264228"/>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B56A26A6-0085-54A3-02B9-69952AFA045D}"/>
                </a:ext>
              </a:extLst>
            </p:cNvPr>
            <p:cNvSpPr txBox="1"/>
            <p:nvPr/>
          </p:nvSpPr>
          <p:spPr>
            <a:xfrm>
              <a:off x="-9096373" y="2345999"/>
              <a:ext cx="7038897" cy="1441933"/>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hữu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chất</a:t>
              </a:r>
              <a:r>
                <a:rPr lang="en-US" sz="2800" b="1" kern="100" dirty="0">
                  <a:latin typeface="Arial" panose="020B0604020202020204" pitchFamily="34" charset="0"/>
                  <a:ea typeface="Calibri" panose="020F0502020204030204" pitchFamily="34" charset="0"/>
                  <a:cs typeface="Arial" panose="020B0604020202020204" pitchFamily="34" charset="0"/>
                </a:rPr>
                <a:t> ma </a:t>
              </a:r>
              <a:r>
                <a:rPr lang="en-US" sz="2800" b="1" kern="100" dirty="0" err="1">
                  <a:latin typeface="Arial" panose="020B0604020202020204" pitchFamily="34" charset="0"/>
                  <a:ea typeface="Calibri" panose="020F0502020204030204" pitchFamily="34" charset="0"/>
                  <a:cs typeface="Arial" panose="020B0604020202020204" pitchFamily="34" charset="0"/>
                </a:rPr>
                <a:t>túy</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xuất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buôn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cấm</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21" name="Rectangle: Rounded Corners 20">
              <a:extLst>
                <a:ext uri="{FF2B5EF4-FFF2-40B4-BE49-F238E27FC236}">
                  <a16:creationId xmlns:a16="http://schemas.microsoft.com/office/drawing/2014/main" id="{26A5BE45-1BA0-C9C4-6B55-E2AFE5EB8119}"/>
                </a:ext>
              </a:extLst>
            </p:cNvPr>
            <p:cNvSpPr/>
            <p:nvPr/>
          </p:nvSpPr>
          <p:spPr>
            <a:xfrm>
              <a:off x="-7743500" y="1095232"/>
              <a:ext cx="4460796"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dụng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chất</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cấm</a:t>
              </a:r>
              <a:r>
                <a:rPr lang="en-US" sz="2800" b="1" kern="0" dirty="0">
                  <a:solidFill>
                    <a:schemeClr val="bg1"/>
                  </a:solidFill>
                  <a:latin typeface="Arial" panose="020B0604020202020204" pitchFamily="34" charset="0"/>
                  <a:cs typeface="Arial" panose="020B0604020202020204" pitchFamily="34" charset="0"/>
                </a:rPr>
                <a:t> (Drug Crimes)</a:t>
              </a:r>
            </a:p>
          </p:txBody>
        </p:sp>
      </p:grpSp>
      <p:grpSp>
        <p:nvGrpSpPr>
          <p:cNvPr id="23" name="Group 22">
            <a:extLst>
              <a:ext uri="{FF2B5EF4-FFF2-40B4-BE49-F238E27FC236}">
                <a16:creationId xmlns:a16="http://schemas.microsoft.com/office/drawing/2014/main" id="{B55408B5-1BCD-B3E4-3009-CAF8A314EAEA}"/>
              </a:ext>
            </a:extLst>
          </p:cNvPr>
          <p:cNvGrpSpPr/>
          <p:nvPr/>
        </p:nvGrpSpPr>
        <p:grpSpPr>
          <a:xfrm>
            <a:off x="-7451764" y="1303241"/>
            <a:ext cx="7886232" cy="2847255"/>
            <a:chOff x="-8659295" y="1153852"/>
            <a:chExt cx="7886232" cy="2621575"/>
          </a:xfrm>
          <a:effectLst>
            <a:outerShdw blurRad="63500" sx="102000" sy="102000" algn="ctr" rotWithShape="0">
              <a:prstClr val="black">
                <a:alpha val="40000"/>
              </a:prstClr>
            </a:outerShdw>
          </a:effectLst>
        </p:grpSpPr>
        <p:sp>
          <p:nvSpPr>
            <p:cNvPr id="25" name="Rectangle: Rounded Corners 24">
              <a:extLst>
                <a:ext uri="{FF2B5EF4-FFF2-40B4-BE49-F238E27FC236}">
                  <a16:creationId xmlns:a16="http://schemas.microsoft.com/office/drawing/2014/main" id="{3F513209-F760-BCA9-AC40-8D37FA023EBF}"/>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21DED19-4C87-0A95-7770-9937D9568188}"/>
                </a:ext>
              </a:extLst>
            </p:cNvPr>
            <p:cNvSpPr txBox="1"/>
            <p:nvPr/>
          </p:nvSpPr>
          <p:spPr>
            <a:xfrm>
              <a:off x="-7811960" y="2461301"/>
              <a:ext cx="7038897" cy="903160"/>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Xả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độc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Phá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rừng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phép</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31" name="Rectangle: Rounded Corners 30">
              <a:extLst>
                <a:ext uri="{FF2B5EF4-FFF2-40B4-BE49-F238E27FC236}">
                  <a16:creationId xmlns:a16="http://schemas.microsoft.com/office/drawing/2014/main" id="{55BB6407-F7C6-0FAB-C27C-175714278C04}"/>
                </a:ext>
              </a:extLst>
            </p:cNvPr>
            <p:cNvSpPr/>
            <p:nvPr/>
          </p:nvSpPr>
          <p:spPr>
            <a:xfrm>
              <a:off x="-8276876" y="1153852"/>
              <a:ext cx="5530342"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hình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sự</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hóa</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môi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trường</a:t>
              </a:r>
              <a:r>
                <a:rPr lang="en-US" sz="2800" b="1" kern="0" dirty="0">
                  <a:solidFill>
                    <a:schemeClr val="bg1"/>
                  </a:solidFill>
                  <a:latin typeface="Arial" panose="020B0604020202020204" pitchFamily="34" charset="0"/>
                  <a:cs typeface="Arial" panose="020B0604020202020204" pitchFamily="34" charset="0"/>
                </a:rPr>
                <a:t> (Environmental Crimes)</a:t>
              </a:r>
            </a:p>
          </p:txBody>
        </p:sp>
      </p:grpSp>
    </p:spTree>
    <p:extLst>
      <p:ext uri="{BB962C8B-B14F-4D97-AF65-F5344CB8AC3E}">
        <p14:creationId xmlns:p14="http://schemas.microsoft.com/office/powerpoint/2010/main" val="1171694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7683923">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2" name="Group 1">
            <a:extLst>
              <a:ext uri="{FF2B5EF4-FFF2-40B4-BE49-F238E27FC236}">
                <a16:creationId xmlns:a16="http://schemas.microsoft.com/office/drawing/2014/main" id="{8BC9CF91-EC21-4F1C-F2DA-900B3C6E477E}"/>
              </a:ext>
            </a:extLst>
          </p:cNvPr>
          <p:cNvGrpSpPr/>
          <p:nvPr/>
        </p:nvGrpSpPr>
        <p:grpSpPr>
          <a:xfrm>
            <a:off x="2869084" y="1008784"/>
            <a:ext cx="7886232" cy="2847255"/>
            <a:chOff x="-8659295" y="1153852"/>
            <a:chExt cx="7886232" cy="2621575"/>
          </a:xfrm>
          <a:effectLst>
            <a:outerShdw blurRad="63500" sx="102000" sy="102000" algn="ctr" rotWithShape="0">
              <a:prstClr val="black">
                <a:alpha val="40000"/>
              </a:prstClr>
            </a:outerShdw>
          </a:effectLst>
        </p:grpSpPr>
        <p:sp>
          <p:nvSpPr>
            <p:cNvPr id="7" name="Rectangle: Rounded Corners 6">
              <a:extLst>
                <a:ext uri="{FF2B5EF4-FFF2-40B4-BE49-F238E27FC236}">
                  <a16:creationId xmlns:a16="http://schemas.microsoft.com/office/drawing/2014/main" id="{6D8E1A32-CDD8-C93F-7314-5400924ADCCB}"/>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ED5218-587A-E6E0-D2A0-1261917A1A63}"/>
                </a:ext>
              </a:extLst>
            </p:cNvPr>
            <p:cNvSpPr txBox="1"/>
            <p:nvPr/>
          </p:nvSpPr>
          <p:spPr>
            <a:xfrm>
              <a:off x="-7811960" y="2461301"/>
              <a:ext cx="7038897" cy="903160"/>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Xả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độc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Phá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rừng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phép</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8276876" y="1153852"/>
              <a:ext cx="5530342"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hình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sự</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hóa</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môi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trường</a:t>
              </a:r>
              <a:r>
                <a:rPr lang="en-US" sz="2800" b="1" kern="0" dirty="0">
                  <a:solidFill>
                    <a:schemeClr val="bg1"/>
                  </a:solidFill>
                  <a:latin typeface="Arial" panose="020B0604020202020204" pitchFamily="34" charset="0"/>
                  <a:cs typeface="Arial" panose="020B0604020202020204" pitchFamily="34" charset="0"/>
                </a:rPr>
                <a:t> (Environmental Crimes)</a:t>
              </a:r>
            </a:p>
          </p:txBody>
        </p:sp>
      </p:grpSp>
      <p:grpSp>
        <p:nvGrpSpPr>
          <p:cNvPr id="3" name="Group 2">
            <a:extLst>
              <a:ext uri="{FF2B5EF4-FFF2-40B4-BE49-F238E27FC236}">
                <a16:creationId xmlns:a16="http://schemas.microsoft.com/office/drawing/2014/main" id="{72988CD5-3920-F86D-DDE9-C6058D2B1419}"/>
              </a:ext>
            </a:extLst>
          </p:cNvPr>
          <p:cNvGrpSpPr/>
          <p:nvPr/>
        </p:nvGrpSpPr>
        <p:grpSpPr>
          <a:xfrm>
            <a:off x="13772536" y="1188942"/>
            <a:ext cx="7320922" cy="2717478"/>
            <a:chOff x="-8659295" y="1273343"/>
            <a:chExt cx="7320922" cy="2502084"/>
          </a:xfrm>
          <a:effectLst>
            <a:outerShdw blurRad="63500" sx="102000" sy="102000" algn="ctr" rotWithShape="0">
              <a:prstClr val="black">
                <a:alpha val="40000"/>
              </a:prstClr>
            </a:outerShdw>
          </a:effectLst>
        </p:grpSpPr>
        <p:sp>
          <p:nvSpPr>
            <p:cNvPr id="5" name="Rectangle: Rounded Corners 4">
              <a:extLst>
                <a:ext uri="{FF2B5EF4-FFF2-40B4-BE49-F238E27FC236}">
                  <a16:creationId xmlns:a16="http://schemas.microsoft.com/office/drawing/2014/main" id="{E94684B8-AAC1-F9DC-9314-4F60985E68CC}"/>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AE55AFF-A4ED-D5C3-C232-7DA7464AB9DC}"/>
                </a:ext>
              </a:extLst>
            </p:cNvPr>
            <p:cNvSpPr txBox="1"/>
            <p:nvPr/>
          </p:nvSpPr>
          <p:spPr>
            <a:xfrm>
              <a:off x="-8377270" y="2570772"/>
              <a:ext cx="7038897" cy="903160"/>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Lừa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chính</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Tham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nhũng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doanh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nghiệp</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E1A820F2-5DB1-4462-3C9C-9ABE3DDDF373}"/>
                </a:ext>
              </a:extLst>
            </p:cNvPr>
            <p:cNvSpPr/>
            <p:nvPr/>
          </p:nvSpPr>
          <p:spPr>
            <a:xfrm>
              <a:off x="-7735805" y="1273343"/>
              <a:ext cx="4460796"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hình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sự</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hóa</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kinh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tế</a:t>
              </a:r>
              <a:r>
                <a:rPr lang="en-US" sz="2800" b="1" kern="0" dirty="0">
                  <a:solidFill>
                    <a:schemeClr val="bg1"/>
                  </a:solidFill>
                  <a:latin typeface="Arial" panose="020B0604020202020204" pitchFamily="34" charset="0"/>
                  <a:cs typeface="Arial" panose="020B0604020202020204" pitchFamily="34" charset="0"/>
                </a:rPr>
                <a:t> (White-Collar Crimes)</a:t>
              </a:r>
            </a:p>
          </p:txBody>
        </p:sp>
      </p:grpSp>
      <p:grpSp>
        <p:nvGrpSpPr>
          <p:cNvPr id="23" name="Group 22">
            <a:extLst>
              <a:ext uri="{FF2B5EF4-FFF2-40B4-BE49-F238E27FC236}">
                <a16:creationId xmlns:a16="http://schemas.microsoft.com/office/drawing/2014/main" id="{242D1ABB-90E0-C4F6-570A-8729C0E74175}"/>
              </a:ext>
            </a:extLst>
          </p:cNvPr>
          <p:cNvGrpSpPr/>
          <p:nvPr/>
        </p:nvGrpSpPr>
        <p:grpSpPr>
          <a:xfrm>
            <a:off x="-8831174" y="1059165"/>
            <a:ext cx="6295181" cy="2847255"/>
            <a:chOff x="-8659295" y="1153852"/>
            <a:chExt cx="6295181" cy="2621575"/>
          </a:xfrm>
          <a:effectLst>
            <a:outerShdw blurRad="63500" sx="102000" sy="102000" algn="ctr" rotWithShape="0">
              <a:prstClr val="black">
                <a:alpha val="40000"/>
              </a:prstClr>
            </a:outerShdw>
          </a:effectLst>
        </p:grpSpPr>
        <p:sp>
          <p:nvSpPr>
            <p:cNvPr id="25" name="Rectangle: Rounded Corners 24">
              <a:extLst>
                <a:ext uri="{FF2B5EF4-FFF2-40B4-BE49-F238E27FC236}">
                  <a16:creationId xmlns:a16="http://schemas.microsoft.com/office/drawing/2014/main" id="{C7EE426C-C22A-E780-A695-388002F0DB59}"/>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539FCF7-8002-C9C7-EA1F-25A7C8C2DF72}"/>
                </a:ext>
              </a:extLst>
            </p:cNvPr>
            <p:cNvSpPr txBox="1"/>
            <p:nvPr/>
          </p:nvSpPr>
          <p:spPr>
            <a:xfrm>
              <a:off x="-8116888" y="2437179"/>
              <a:ext cx="5210365" cy="903161"/>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thanh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niên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31" name="Rectangle: Rounded Corners 30">
              <a:extLst>
                <a:ext uri="{FF2B5EF4-FFF2-40B4-BE49-F238E27FC236}">
                  <a16:creationId xmlns:a16="http://schemas.microsoft.com/office/drawing/2014/main" id="{D604CAB3-485D-4666-17FB-586503849D26}"/>
                </a:ext>
              </a:extLst>
            </p:cNvPr>
            <p:cNvSpPr/>
            <p:nvPr/>
          </p:nvSpPr>
          <p:spPr>
            <a:xfrm>
              <a:off x="-8276876" y="1153852"/>
              <a:ext cx="5530342"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hiểm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địa</a:t>
              </a:r>
              <a:r>
                <a:rPr lang="en-US" sz="2800" b="1" kern="0" dirty="0">
                  <a:solidFill>
                    <a:schemeClr val="bg1"/>
                  </a:solidFill>
                  <a:latin typeface="Arial" panose="020B0604020202020204" pitchFamily="34" charset="0"/>
                  <a:cs typeface="Arial" panose="020B0604020202020204" pitchFamily="34" charset="0"/>
                </a:rPr>
                <a:t> (Juvenile Crimes)</a:t>
              </a:r>
            </a:p>
          </p:txBody>
        </p:sp>
      </p:grpSp>
    </p:spTree>
    <p:extLst>
      <p:ext uri="{BB962C8B-B14F-4D97-AF65-F5344CB8AC3E}">
        <p14:creationId xmlns:p14="http://schemas.microsoft.com/office/powerpoint/2010/main" val="375592027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9721634">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2" name="Group 1">
            <a:extLst>
              <a:ext uri="{FF2B5EF4-FFF2-40B4-BE49-F238E27FC236}">
                <a16:creationId xmlns:a16="http://schemas.microsoft.com/office/drawing/2014/main" id="{8BC9CF91-EC21-4F1C-F2DA-900B3C6E477E}"/>
              </a:ext>
            </a:extLst>
          </p:cNvPr>
          <p:cNvGrpSpPr/>
          <p:nvPr/>
        </p:nvGrpSpPr>
        <p:grpSpPr>
          <a:xfrm>
            <a:off x="2869084" y="1008784"/>
            <a:ext cx="6295181" cy="2847255"/>
            <a:chOff x="-8659295" y="1153852"/>
            <a:chExt cx="6295181" cy="2621575"/>
          </a:xfrm>
          <a:effectLst>
            <a:outerShdw blurRad="63500" sx="102000" sy="102000" algn="ctr" rotWithShape="0">
              <a:prstClr val="black">
                <a:alpha val="40000"/>
              </a:prstClr>
            </a:outerShdw>
          </a:effectLst>
        </p:grpSpPr>
        <p:sp>
          <p:nvSpPr>
            <p:cNvPr id="7" name="Rectangle: Rounded Corners 6">
              <a:extLst>
                <a:ext uri="{FF2B5EF4-FFF2-40B4-BE49-F238E27FC236}">
                  <a16:creationId xmlns:a16="http://schemas.microsoft.com/office/drawing/2014/main" id="{6D8E1A32-CDD8-C93F-7314-5400924ADCCB}"/>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ED5218-587A-E6E0-D2A0-1261917A1A63}"/>
                </a:ext>
              </a:extLst>
            </p:cNvPr>
            <p:cNvSpPr txBox="1"/>
            <p:nvPr/>
          </p:nvSpPr>
          <p:spPr>
            <a:xfrm>
              <a:off x="-8116888" y="2437179"/>
              <a:ext cx="5210365" cy="903161"/>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thanh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niên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8276876" y="1153852"/>
              <a:ext cx="5530342"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hiểm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địa</a:t>
              </a:r>
              <a:r>
                <a:rPr lang="en-US" sz="2800" b="1" kern="0" dirty="0">
                  <a:solidFill>
                    <a:schemeClr val="bg1"/>
                  </a:solidFill>
                  <a:latin typeface="Arial" panose="020B0604020202020204" pitchFamily="34" charset="0"/>
                  <a:cs typeface="Arial" panose="020B0604020202020204" pitchFamily="34" charset="0"/>
                </a:rPr>
                <a:t> (Juvenile Crimes)</a:t>
              </a:r>
            </a:p>
          </p:txBody>
        </p:sp>
      </p:grpSp>
      <p:grpSp>
        <p:nvGrpSpPr>
          <p:cNvPr id="15" name="Group 14">
            <a:extLst>
              <a:ext uri="{FF2B5EF4-FFF2-40B4-BE49-F238E27FC236}">
                <a16:creationId xmlns:a16="http://schemas.microsoft.com/office/drawing/2014/main" id="{9117D222-8F08-5A30-A167-8BD859CDFEB7}"/>
              </a:ext>
            </a:extLst>
          </p:cNvPr>
          <p:cNvGrpSpPr/>
          <p:nvPr/>
        </p:nvGrpSpPr>
        <p:grpSpPr>
          <a:xfrm>
            <a:off x="14005709" y="1008784"/>
            <a:ext cx="7886232" cy="2847255"/>
            <a:chOff x="-8659295" y="1153852"/>
            <a:chExt cx="7886232" cy="2621575"/>
          </a:xfrm>
          <a:effectLst>
            <a:outerShdw blurRad="63500" sx="102000" sy="102000" algn="ctr" rotWithShape="0">
              <a:prstClr val="black">
                <a:alpha val="40000"/>
              </a:prstClr>
            </a:outerShdw>
          </a:effectLst>
        </p:grpSpPr>
        <p:sp>
          <p:nvSpPr>
            <p:cNvPr id="17" name="Rectangle: Rounded Corners 16">
              <a:extLst>
                <a:ext uri="{FF2B5EF4-FFF2-40B4-BE49-F238E27FC236}">
                  <a16:creationId xmlns:a16="http://schemas.microsoft.com/office/drawing/2014/main" id="{A7141B61-D77A-5A84-C7E1-4947B1BEB19A}"/>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F46ED6DD-0F3F-0701-800D-F5ABDAD8000C}"/>
                </a:ext>
              </a:extLst>
            </p:cNvPr>
            <p:cNvSpPr txBox="1"/>
            <p:nvPr/>
          </p:nvSpPr>
          <p:spPr>
            <a:xfrm>
              <a:off x="-7811960" y="2461301"/>
              <a:ext cx="7038897" cy="903160"/>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Xả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độc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Phá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rừng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phép</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21" name="Rectangle: Rounded Corners 20">
              <a:extLst>
                <a:ext uri="{FF2B5EF4-FFF2-40B4-BE49-F238E27FC236}">
                  <a16:creationId xmlns:a16="http://schemas.microsoft.com/office/drawing/2014/main" id="{B850BF94-BCC9-EACD-5C20-A139FB801061}"/>
                </a:ext>
              </a:extLst>
            </p:cNvPr>
            <p:cNvSpPr/>
            <p:nvPr/>
          </p:nvSpPr>
          <p:spPr>
            <a:xfrm>
              <a:off x="-8276876" y="1153852"/>
              <a:ext cx="5530342"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hình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sự</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hóa</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môi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trường</a:t>
              </a:r>
              <a:r>
                <a:rPr lang="en-US" sz="2800" b="1" kern="0" dirty="0">
                  <a:solidFill>
                    <a:schemeClr val="bg1"/>
                  </a:solidFill>
                  <a:latin typeface="Arial" panose="020B0604020202020204" pitchFamily="34" charset="0"/>
                  <a:cs typeface="Arial" panose="020B0604020202020204" pitchFamily="34" charset="0"/>
                </a:rPr>
                <a:t> (Environmental Crimes)</a:t>
              </a:r>
            </a:p>
          </p:txBody>
        </p:sp>
      </p:grpSp>
      <p:grpSp>
        <p:nvGrpSpPr>
          <p:cNvPr id="23" name="Group 22">
            <a:extLst>
              <a:ext uri="{FF2B5EF4-FFF2-40B4-BE49-F238E27FC236}">
                <a16:creationId xmlns:a16="http://schemas.microsoft.com/office/drawing/2014/main" id="{47356DA0-53D7-A1F8-DB87-F18B936BB727}"/>
              </a:ext>
            </a:extLst>
          </p:cNvPr>
          <p:cNvGrpSpPr/>
          <p:nvPr/>
        </p:nvGrpSpPr>
        <p:grpSpPr>
          <a:xfrm>
            <a:off x="-9205438" y="989624"/>
            <a:ext cx="6295181" cy="2825925"/>
            <a:chOff x="-8659295" y="1145393"/>
            <a:chExt cx="6295181" cy="2630034"/>
          </a:xfrm>
          <a:effectLst>
            <a:outerShdw blurRad="63500" sx="102000" sy="102000" algn="ctr" rotWithShape="0">
              <a:prstClr val="black">
                <a:alpha val="40000"/>
              </a:prstClr>
            </a:outerShdw>
          </a:effectLst>
        </p:grpSpPr>
        <p:sp>
          <p:nvSpPr>
            <p:cNvPr id="25" name="Rectangle: Rounded Corners 24">
              <a:extLst>
                <a:ext uri="{FF2B5EF4-FFF2-40B4-BE49-F238E27FC236}">
                  <a16:creationId xmlns:a16="http://schemas.microsoft.com/office/drawing/2014/main" id="{3218BB42-D75B-02B9-CA51-75912C5E5675}"/>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0BFE3A11-6002-53AA-9AEB-4634B3F17C0F}"/>
                </a:ext>
              </a:extLst>
            </p:cNvPr>
            <p:cNvSpPr txBox="1"/>
            <p:nvPr/>
          </p:nvSpPr>
          <p:spPr>
            <a:xfrm>
              <a:off x="-8150341" y="2152177"/>
              <a:ext cx="5210365" cy="1327642"/>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Quấy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Hủy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31" name="Rectangle: Rounded Corners 30">
              <a:extLst>
                <a:ext uri="{FF2B5EF4-FFF2-40B4-BE49-F238E27FC236}">
                  <a16:creationId xmlns:a16="http://schemas.microsoft.com/office/drawing/2014/main" id="{71BB390C-89F4-98FE-2FD6-E810D1D1FF58}"/>
                </a:ext>
              </a:extLst>
            </p:cNvPr>
            <p:cNvSpPr/>
            <p:nvPr/>
          </p:nvSpPr>
          <p:spPr>
            <a:xfrm>
              <a:off x="-8276876" y="1145393"/>
              <a:ext cx="5530342"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chống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lại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cộng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đồ</a:t>
              </a:r>
              <a:r>
                <a:rPr lang="en-US" sz="2800" b="1" kern="0" dirty="0">
                  <a:solidFill>
                    <a:schemeClr val="bg1"/>
                  </a:solidFill>
                  <a:latin typeface="Arial" panose="020B0604020202020204" pitchFamily="34" charset="0"/>
                  <a:cs typeface="Arial" panose="020B0604020202020204" pitchFamily="34" charset="0"/>
                </a:rPr>
                <a:t> (Public Order Crimes)</a:t>
              </a:r>
            </a:p>
          </p:txBody>
        </p:sp>
      </p:grpSp>
    </p:spTree>
    <p:extLst>
      <p:ext uri="{BB962C8B-B14F-4D97-AF65-F5344CB8AC3E}">
        <p14:creationId xmlns:p14="http://schemas.microsoft.com/office/powerpoint/2010/main" val="3965499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11747209">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2" name="Group 1">
            <a:extLst>
              <a:ext uri="{FF2B5EF4-FFF2-40B4-BE49-F238E27FC236}">
                <a16:creationId xmlns:a16="http://schemas.microsoft.com/office/drawing/2014/main" id="{8BC9CF91-EC21-4F1C-F2DA-900B3C6E477E}"/>
              </a:ext>
            </a:extLst>
          </p:cNvPr>
          <p:cNvGrpSpPr/>
          <p:nvPr/>
        </p:nvGrpSpPr>
        <p:grpSpPr>
          <a:xfrm>
            <a:off x="2948409" y="989624"/>
            <a:ext cx="6295181" cy="2825925"/>
            <a:chOff x="-8659295" y="1145393"/>
            <a:chExt cx="6295181" cy="2630034"/>
          </a:xfrm>
          <a:effectLst>
            <a:outerShdw blurRad="63500" sx="102000" sy="102000" algn="ctr" rotWithShape="0">
              <a:prstClr val="black">
                <a:alpha val="40000"/>
              </a:prstClr>
            </a:outerShdw>
          </a:effectLst>
        </p:grpSpPr>
        <p:sp>
          <p:nvSpPr>
            <p:cNvPr id="7" name="Rectangle: Rounded Corners 6">
              <a:extLst>
                <a:ext uri="{FF2B5EF4-FFF2-40B4-BE49-F238E27FC236}">
                  <a16:creationId xmlns:a16="http://schemas.microsoft.com/office/drawing/2014/main" id="{6D8E1A32-CDD8-C93F-7314-5400924ADCCB}"/>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ED5218-587A-E6E0-D2A0-1261917A1A63}"/>
                </a:ext>
              </a:extLst>
            </p:cNvPr>
            <p:cNvSpPr txBox="1"/>
            <p:nvPr/>
          </p:nvSpPr>
          <p:spPr>
            <a:xfrm>
              <a:off x="-8150341" y="2152177"/>
              <a:ext cx="5210365" cy="1327642"/>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Quấy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Hủy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8276876" y="1145393"/>
              <a:ext cx="5530342"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chống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lại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cộng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đồ</a:t>
              </a:r>
              <a:r>
                <a:rPr lang="en-US" sz="2800" b="1" kern="0" dirty="0">
                  <a:solidFill>
                    <a:schemeClr val="bg1"/>
                  </a:solidFill>
                  <a:latin typeface="Arial" panose="020B0604020202020204" pitchFamily="34" charset="0"/>
                  <a:cs typeface="Arial" panose="020B0604020202020204" pitchFamily="34" charset="0"/>
                </a:rPr>
                <a:t> (Public Order Crimes)</a:t>
              </a:r>
            </a:p>
          </p:txBody>
        </p:sp>
      </p:grpSp>
      <p:grpSp>
        <p:nvGrpSpPr>
          <p:cNvPr id="3" name="Group 2">
            <a:extLst>
              <a:ext uri="{FF2B5EF4-FFF2-40B4-BE49-F238E27FC236}">
                <a16:creationId xmlns:a16="http://schemas.microsoft.com/office/drawing/2014/main" id="{CA51196A-DF56-9B30-501E-973BA508B5CD}"/>
              </a:ext>
            </a:extLst>
          </p:cNvPr>
          <p:cNvGrpSpPr/>
          <p:nvPr/>
        </p:nvGrpSpPr>
        <p:grpSpPr>
          <a:xfrm>
            <a:off x="15557613" y="1008784"/>
            <a:ext cx="6295181" cy="2847255"/>
            <a:chOff x="-8659295" y="1153852"/>
            <a:chExt cx="6295181" cy="2621575"/>
          </a:xfrm>
          <a:effectLst>
            <a:outerShdw blurRad="63500" sx="102000" sy="102000" algn="ctr" rotWithShape="0">
              <a:prstClr val="black">
                <a:alpha val="40000"/>
              </a:prstClr>
            </a:outerShdw>
          </a:effectLst>
        </p:grpSpPr>
        <p:sp>
          <p:nvSpPr>
            <p:cNvPr id="5" name="Rectangle: Rounded Corners 4">
              <a:extLst>
                <a:ext uri="{FF2B5EF4-FFF2-40B4-BE49-F238E27FC236}">
                  <a16:creationId xmlns:a16="http://schemas.microsoft.com/office/drawing/2014/main" id="{C2888CEE-D525-B046-8EF7-3341FFCA3A6D}"/>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44244F6A-FA8C-FB12-9EAA-20D9571CF48D}"/>
                </a:ext>
              </a:extLst>
            </p:cNvPr>
            <p:cNvSpPr txBox="1"/>
            <p:nvPr/>
          </p:nvSpPr>
          <p:spPr>
            <a:xfrm>
              <a:off x="-8116888" y="2437179"/>
              <a:ext cx="5210365" cy="903161"/>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thanh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niên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5DA27462-D1C4-C5E1-790B-2F6D4D123DC7}"/>
                </a:ext>
              </a:extLst>
            </p:cNvPr>
            <p:cNvSpPr/>
            <p:nvPr/>
          </p:nvSpPr>
          <p:spPr>
            <a:xfrm>
              <a:off x="-8276876" y="1153852"/>
              <a:ext cx="5530342"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hiểm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địa</a:t>
              </a:r>
              <a:r>
                <a:rPr lang="en-US" sz="2800" b="1" kern="0" dirty="0">
                  <a:solidFill>
                    <a:schemeClr val="bg1"/>
                  </a:solidFill>
                  <a:latin typeface="Arial" panose="020B0604020202020204" pitchFamily="34" charset="0"/>
                  <a:cs typeface="Arial" panose="020B0604020202020204" pitchFamily="34" charset="0"/>
                </a:rPr>
                <a:t> (Juvenile Crimes)</a:t>
              </a:r>
            </a:p>
          </p:txBody>
        </p:sp>
      </p:grpSp>
      <p:grpSp>
        <p:nvGrpSpPr>
          <p:cNvPr id="33" name="Group 32">
            <a:extLst>
              <a:ext uri="{FF2B5EF4-FFF2-40B4-BE49-F238E27FC236}">
                <a16:creationId xmlns:a16="http://schemas.microsoft.com/office/drawing/2014/main" id="{96FDFA49-803D-5BE5-8993-E7A0DB34248C}"/>
              </a:ext>
            </a:extLst>
          </p:cNvPr>
          <p:cNvGrpSpPr/>
          <p:nvPr/>
        </p:nvGrpSpPr>
        <p:grpSpPr>
          <a:xfrm>
            <a:off x="-10440144" y="908587"/>
            <a:ext cx="6295181" cy="2947452"/>
            <a:chOff x="-8659295" y="1145393"/>
            <a:chExt cx="6295181" cy="2725689"/>
          </a:xfrm>
          <a:effectLst>
            <a:outerShdw blurRad="63500" sx="102000" sy="102000" algn="ctr" rotWithShape="0">
              <a:prstClr val="black">
                <a:alpha val="40000"/>
              </a:prstClr>
            </a:outerShdw>
          </a:effectLst>
        </p:grpSpPr>
        <p:sp>
          <p:nvSpPr>
            <p:cNvPr id="34" name="Rectangle: Rounded Corners 33">
              <a:extLst>
                <a:ext uri="{FF2B5EF4-FFF2-40B4-BE49-F238E27FC236}">
                  <a16:creationId xmlns:a16="http://schemas.microsoft.com/office/drawing/2014/main" id="{E6BCD007-4A04-CA9F-EE7B-195E70718F07}"/>
                </a:ext>
              </a:extLst>
            </p:cNvPr>
            <p:cNvSpPr/>
            <p:nvPr/>
          </p:nvSpPr>
          <p:spPr>
            <a:xfrm>
              <a:off x="-8659295" y="1755281"/>
              <a:ext cx="6295181" cy="2115801"/>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7281256C-9078-93E4-4AED-62AD08629775}"/>
                </a:ext>
              </a:extLst>
            </p:cNvPr>
            <p:cNvSpPr txBox="1"/>
            <p:nvPr/>
          </p:nvSpPr>
          <p:spPr>
            <a:xfrm>
              <a:off x="-8150341" y="2152177"/>
              <a:ext cx="5210365" cy="1341979"/>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Làm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mạo</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36" name="Rectangle: Rounded Corners 35">
              <a:extLst>
                <a:ext uri="{FF2B5EF4-FFF2-40B4-BE49-F238E27FC236}">
                  <a16:creationId xmlns:a16="http://schemas.microsoft.com/office/drawing/2014/main" id="{49F9E22B-AD3C-0222-E1B0-54D7A5446975}"/>
                </a:ext>
              </a:extLst>
            </p:cNvPr>
            <p:cNvSpPr/>
            <p:nvPr/>
          </p:nvSpPr>
          <p:spPr>
            <a:xfrm>
              <a:off x="-8276876" y="1145393"/>
              <a:ext cx="5530342"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làm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giả</a:t>
              </a:r>
              <a:r>
                <a:rPr lang="en-US" sz="2800" b="1" kern="0" dirty="0">
                  <a:solidFill>
                    <a:schemeClr val="bg1"/>
                  </a:solidFill>
                  <a:latin typeface="Arial" panose="020B0604020202020204" pitchFamily="34" charset="0"/>
                  <a:cs typeface="Arial" panose="020B0604020202020204" pitchFamily="34" charset="0"/>
                </a:rPr>
                <a:t> (Forgery Crimes)</a:t>
              </a:r>
            </a:p>
          </p:txBody>
        </p:sp>
      </p:grpSp>
    </p:spTree>
    <p:extLst>
      <p:ext uri="{BB962C8B-B14F-4D97-AF65-F5344CB8AC3E}">
        <p14:creationId xmlns:p14="http://schemas.microsoft.com/office/powerpoint/2010/main" val="32956299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13915757">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2" name="Group 1">
            <a:extLst>
              <a:ext uri="{FF2B5EF4-FFF2-40B4-BE49-F238E27FC236}">
                <a16:creationId xmlns:a16="http://schemas.microsoft.com/office/drawing/2014/main" id="{8BC9CF91-EC21-4F1C-F2DA-900B3C6E477E}"/>
              </a:ext>
            </a:extLst>
          </p:cNvPr>
          <p:cNvGrpSpPr/>
          <p:nvPr/>
        </p:nvGrpSpPr>
        <p:grpSpPr>
          <a:xfrm>
            <a:off x="2945242" y="802387"/>
            <a:ext cx="6295181" cy="2947452"/>
            <a:chOff x="-8659295" y="1145393"/>
            <a:chExt cx="6295181" cy="2725689"/>
          </a:xfrm>
          <a:effectLst>
            <a:outerShdw blurRad="63500" sx="102000" sy="102000" algn="ctr" rotWithShape="0">
              <a:prstClr val="black">
                <a:alpha val="40000"/>
              </a:prstClr>
            </a:outerShdw>
          </a:effectLst>
        </p:grpSpPr>
        <p:sp>
          <p:nvSpPr>
            <p:cNvPr id="7" name="Rectangle: Rounded Corners 6">
              <a:extLst>
                <a:ext uri="{FF2B5EF4-FFF2-40B4-BE49-F238E27FC236}">
                  <a16:creationId xmlns:a16="http://schemas.microsoft.com/office/drawing/2014/main" id="{6D8E1A32-CDD8-C93F-7314-5400924ADCCB}"/>
                </a:ext>
              </a:extLst>
            </p:cNvPr>
            <p:cNvSpPr/>
            <p:nvPr/>
          </p:nvSpPr>
          <p:spPr>
            <a:xfrm>
              <a:off x="-8659295" y="1755281"/>
              <a:ext cx="6295181" cy="2115801"/>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ED5218-587A-E6E0-D2A0-1261917A1A63}"/>
                </a:ext>
              </a:extLst>
            </p:cNvPr>
            <p:cNvSpPr txBox="1"/>
            <p:nvPr/>
          </p:nvSpPr>
          <p:spPr>
            <a:xfrm>
              <a:off x="-8150341" y="2152177"/>
              <a:ext cx="5210365" cy="1341979"/>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Làm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mạo</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8276876" y="1145393"/>
              <a:ext cx="5530342"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làm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giả</a:t>
              </a:r>
              <a:r>
                <a:rPr lang="en-US" sz="2800" b="1" kern="0" dirty="0">
                  <a:solidFill>
                    <a:schemeClr val="bg1"/>
                  </a:solidFill>
                  <a:latin typeface="Arial" panose="020B0604020202020204" pitchFamily="34" charset="0"/>
                  <a:cs typeface="Arial" panose="020B0604020202020204" pitchFamily="34" charset="0"/>
                </a:rPr>
                <a:t> (Forgery Crimes)</a:t>
              </a:r>
            </a:p>
          </p:txBody>
        </p:sp>
      </p:grpSp>
      <p:grpSp>
        <p:nvGrpSpPr>
          <p:cNvPr id="15" name="Group 14">
            <a:extLst>
              <a:ext uri="{FF2B5EF4-FFF2-40B4-BE49-F238E27FC236}">
                <a16:creationId xmlns:a16="http://schemas.microsoft.com/office/drawing/2014/main" id="{0B76DAD6-0C4C-5D96-7E8A-2BCEDB6A319D}"/>
              </a:ext>
            </a:extLst>
          </p:cNvPr>
          <p:cNvGrpSpPr/>
          <p:nvPr/>
        </p:nvGrpSpPr>
        <p:grpSpPr>
          <a:xfrm>
            <a:off x="15244758" y="989624"/>
            <a:ext cx="6295181" cy="2825925"/>
            <a:chOff x="-8659295" y="1145393"/>
            <a:chExt cx="6295181" cy="2630034"/>
          </a:xfrm>
          <a:effectLst>
            <a:outerShdw blurRad="63500" sx="102000" sy="102000" algn="ctr" rotWithShape="0">
              <a:prstClr val="black">
                <a:alpha val="40000"/>
              </a:prstClr>
            </a:outerShdw>
          </a:effectLst>
        </p:grpSpPr>
        <p:sp>
          <p:nvSpPr>
            <p:cNvPr id="17" name="Rectangle: Rounded Corners 16">
              <a:extLst>
                <a:ext uri="{FF2B5EF4-FFF2-40B4-BE49-F238E27FC236}">
                  <a16:creationId xmlns:a16="http://schemas.microsoft.com/office/drawing/2014/main" id="{57BFF360-90D9-82C0-8B0C-DFBFFD6B74F4}"/>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8E39652-B837-20E4-6103-0CF18AABDAD4}"/>
                </a:ext>
              </a:extLst>
            </p:cNvPr>
            <p:cNvSpPr txBox="1"/>
            <p:nvPr/>
          </p:nvSpPr>
          <p:spPr>
            <a:xfrm>
              <a:off x="-8150341" y="2152177"/>
              <a:ext cx="5210365" cy="1327642"/>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Quấy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Hủy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21" name="Rectangle: Rounded Corners 20">
              <a:extLst>
                <a:ext uri="{FF2B5EF4-FFF2-40B4-BE49-F238E27FC236}">
                  <a16:creationId xmlns:a16="http://schemas.microsoft.com/office/drawing/2014/main" id="{88076C47-4240-5F5C-0A93-E8F4FF022AB4}"/>
                </a:ext>
              </a:extLst>
            </p:cNvPr>
            <p:cNvSpPr/>
            <p:nvPr/>
          </p:nvSpPr>
          <p:spPr>
            <a:xfrm>
              <a:off x="-8276876" y="1145393"/>
              <a:ext cx="5530342"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chống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lại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cộng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đồ</a:t>
              </a:r>
              <a:r>
                <a:rPr lang="en-US" sz="2800" b="1" kern="0" dirty="0">
                  <a:solidFill>
                    <a:schemeClr val="bg1"/>
                  </a:solidFill>
                  <a:latin typeface="Arial" panose="020B0604020202020204" pitchFamily="34" charset="0"/>
                  <a:cs typeface="Arial" panose="020B0604020202020204" pitchFamily="34" charset="0"/>
                </a:rPr>
                <a:t> (Public Order Crimes)</a:t>
              </a:r>
            </a:p>
          </p:txBody>
        </p:sp>
      </p:grpSp>
      <p:grpSp>
        <p:nvGrpSpPr>
          <p:cNvPr id="23" name="Group 22">
            <a:extLst>
              <a:ext uri="{FF2B5EF4-FFF2-40B4-BE49-F238E27FC236}">
                <a16:creationId xmlns:a16="http://schemas.microsoft.com/office/drawing/2014/main" id="{75ADD35C-7C39-3486-F4C6-512FC571C2D8}"/>
              </a:ext>
            </a:extLst>
          </p:cNvPr>
          <p:cNvGrpSpPr/>
          <p:nvPr/>
        </p:nvGrpSpPr>
        <p:grpSpPr>
          <a:xfrm>
            <a:off x="-9272675" y="1076356"/>
            <a:ext cx="6295181" cy="2595992"/>
            <a:chOff x="-8659295" y="1173710"/>
            <a:chExt cx="6295181" cy="2697372"/>
          </a:xfrm>
          <a:effectLst>
            <a:outerShdw blurRad="63500" sx="102000" sy="102000" algn="ctr" rotWithShape="0">
              <a:prstClr val="black">
                <a:alpha val="40000"/>
              </a:prstClr>
            </a:outerShdw>
          </a:effectLst>
        </p:grpSpPr>
        <p:sp>
          <p:nvSpPr>
            <p:cNvPr id="25" name="Rectangle: Rounded Corners 24">
              <a:extLst>
                <a:ext uri="{FF2B5EF4-FFF2-40B4-BE49-F238E27FC236}">
                  <a16:creationId xmlns:a16="http://schemas.microsoft.com/office/drawing/2014/main" id="{38701768-2830-4946-7CEB-8ACD94428435}"/>
                </a:ext>
              </a:extLst>
            </p:cNvPr>
            <p:cNvSpPr/>
            <p:nvPr/>
          </p:nvSpPr>
          <p:spPr>
            <a:xfrm>
              <a:off x="-8659295" y="1755281"/>
              <a:ext cx="6295181" cy="2115801"/>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6CE7BD6-F96A-F353-6502-01EE0A2E93EF}"/>
                </a:ext>
              </a:extLst>
            </p:cNvPr>
            <p:cNvSpPr txBox="1"/>
            <p:nvPr/>
          </p:nvSpPr>
          <p:spPr>
            <a:xfrm>
              <a:off x="-8183122" y="2365261"/>
              <a:ext cx="5210365" cy="907107"/>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a:latin typeface="Arial" panose="020B0604020202020204" pitchFamily="34" charset="0"/>
                  <a:ea typeface="Calibri" panose="020F0502020204030204" pitchFamily="34" charset="0"/>
                  <a:cs typeface="Arial" panose="020B0604020202020204" pitchFamily="34" charset="0"/>
                </a:rPr>
                <a:t>Hack </a:t>
              </a:r>
              <a:r>
                <a:rPr lang="en-US" sz="2800" b="1" kern="100" dirty="0" err="1">
                  <a:latin typeface="Arial" panose="020B0604020202020204" pitchFamily="34" charset="0"/>
                  <a:ea typeface="Calibri" panose="020F0502020204030204" pitchFamily="34" charset="0"/>
                  <a:cs typeface="Arial" panose="020B0604020202020204" pitchFamily="34" charset="0"/>
                </a:rPr>
                <a:t>thông</a:t>
              </a:r>
              <a:r>
                <a:rPr lang="en-US" sz="2800" b="1" kern="100" dirty="0">
                  <a:latin typeface="Arial" panose="020B0604020202020204" pitchFamily="34" charset="0"/>
                  <a:ea typeface="Calibri" panose="020F0502020204030204" pitchFamily="34" charset="0"/>
                  <a:cs typeface="Arial" panose="020B0604020202020204" pitchFamily="34" charset="0"/>
                </a:rPr>
                <a:t> tin </a:t>
              </a:r>
              <a:r>
                <a:rPr lang="en-US" sz="2800" b="1" kern="100" dirty="0" err="1">
                  <a:latin typeface="Arial" panose="020B0604020202020204" pitchFamily="34" charset="0"/>
                  <a:ea typeface="Calibri" panose="020F0502020204030204" pitchFamily="34" charset="0"/>
                  <a:cs typeface="Arial" panose="020B0604020202020204" pitchFamily="34" charset="0"/>
                </a:rPr>
                <a:t>cá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Lừa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tuyến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31" name="Rectangle: Rounded Corners 30">
              <a:extLst>
                <a:ext uri="{FF2B5EF4-FFF2-40B4-BE49-F238E27FC236}">
                  <a16:creationId xmlns:a16="http://schemas.microsoft.com/office/drawing/2014/main" id="{5A8DAE30-B6AB-A10E-6CD9-21A55D072C3B}"/>
                </a:ext>
              </a:extLst>
            </p:cNvPr>
            <p:cNvSpPr/>
            <p:nvPr/>
          </p:nvSpPr>
          <p:spPr>
            <a:xfrm>
              <a:off x="-7477706" y="1173710"/>
              <a:ext cx="3799535"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phạm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máy</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tính</a:t>
              </a:r>
              <a:r>
                <a:rPr lang="en-US" sz="2800" b="1" kern="0" dirty="0">
                  <a:solidFill>
                    <a:schemeClr val="bg1"/>
                  </a:solidFill>
                  <a:latin typeface="Arial" panose="020B0604020202020204" pitchFamily="34" charset="0"/>
                  <a:cs typeface="Arial" panose="020B0604020202020204" pitchFamily="34" charset="0"/>
                </a:rPr>
                <a:t> (Cybercrimes)</a:t>
              </a:r>
            </a:p>
          </p:txBody>
        </p:sp>
      </p:grpSp>
    </p:spTree>
    <p:extLst>
      <p:ext uri="{BB962C8B-B14F-4D97-AF65-F5344CB8AC3E}">
        <p14:creationId xmlns:p14="http://schemas.microsoft.com/office/powerpoint/2010/main" val="19105863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Group 35">
            <a:extLst>
              <a:ext uri="{FF2B5EF4-FFF2-40B4-BE49-F238E27FC236}">
                <a16:creationId xmlns:a16="http://schemas.microsoft.com/office/drawing/2014/main" id="{F93266BC-7214-04FE-404D-0D99FC275D2C}"/>
              </a:ext>
            </a:extLst>
          </p:cNvPr>
          <p:cNvGrpSpPr/>
          <p:nvPr/>
        </p:nvGrpSpPr>
        <p:grpSpPr>
          <a:xfrm>
            <a:off x="12522347" y="3808207"/>
            <a:ext cx="4132215" cy="1110603"/>
            <a:chOff x="7892547" y="3664298"/>
            <a:chExt cx="4518386" cy="1360901"/>
          </a:xfrm>
        </p:grpSpPr>
        <p:sp>
          <p:nvSpPr>
            <p:cNvPr id="37" name="Rectangle: Rounded Corners 36">
              <a:extLst>
                <a:ext uri="{FF2B5EF4-FFF2-40B4-BE49-F238E27FC236}">
                  <a16:creationId xmlns:a16="http://schemas.microsoft.com/office/drawing/2014/main" id="{F094C975-9B37-4B3C-AC2D-772FBE44D9AC}"/>
                </a:ext>
              </a:extLst>
            </p:cNvPr>
            <p:cNvSpPr/>
            <p:nvPr/>
          </p:nvSpPr>
          <p:spPr>
            <a:xfrm>
              <a:off x="8304041" y="3664298"/>
              <a:ext cx="4083677" cy="1360901"/>
            </a:xfrm>
            <a:prstGeom prst="roundRect">
              <a:avLst>
                <a:gd name="adj" fmla="val 6784"/>
              </a:avLst>
            </a:prstGeom>
            <a:solidFill>
              <a:srgbClr val="D3DEF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TextBox 37">
              <a:extLst>
                <a:ext uri="{FF2B5EF4-FFF2-40B4-BE49-F238E27FC236}">
                  <a16:creationId xmlns:a16="http://schemas.microsoft.com/office/drawing/2014/main" id="{4F84BC32-F195-88E2-1DD3-F26F8E8B6BEF}"/>
                </a:ext>
              </a:extLst>
            </p:cNvPr>
            <p:cNvSpPr txBox="1"/>
            <p:nvPr/>
          </p:nvSpPr>
          <p:spPr>
            <a:xfrm>
              <a:off x="7892547" y="3913786"/>
              <a:ext cx="4518386" cy="813132"/>
            </a:xfrm>
            <a:prstGeom prst="rect">
              <a:avLst/>
            </a:prstGeom>
            <a:noFill/>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b="1" kern="100" dirty="0" err="1">
                  <a:latin typeface="Arial" panose="020B0604020202020204" pitchFamily="34" charset="0"/>
                  <a:ea typeface="Calibri" panose="020F0502020204030204" pitchFamily="34" charset="0"/>
                  <a:cs typeface="Arial" panose="020B0604020202020204" pitchFamily="34" charset="0"/>
                </a:rPr>
                <a:t>Tội</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ác</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chiến</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tranh</a:t>
              </a:r>
              <a:endParaRPr lang="en-US"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b="1" kern="100" dirty="0">
                  <a:latin typeface="Arial" panose="020B0604020202020204" pitchFamily="34" charset="0"/>
                  <a:ea typeface="Calibri" panose="020F0502020204030204" pitchFamily="34" charset="0"/>
                  <a:cs typeface="Arial" panose="020B0604020202020204" pitchFamily="34" charset="0"/>
                </a:rPr>
                <a:t>Genocide (</a:t>
              </a:r>
              <a:r>
                <a:rPr lang="en-US" b="1" kern="100" dirty="0" err="1">
                  <a:latin typeface="Arial" panose="020B0604020202020204" pitchFamily="34" charset="0"/>
                  <a:ea typeface="Calibri" panose="020F0502020204030204" pitchFamily="34" charset="0"/>
                  <a:cs typeface="Arial" panose="020B0604020202020204" pitchFamily="34" charset="0"/>
                </a:rPr>
                <a:t>tội</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ác</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diệt</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chủng</a:t>
              </a:r>
              <a:r>
                <a:rPr lang="en-US" b="1" kern="100" dirty="0">
                  <a:latin typeface="Arial" panose="020B0604020202020204" pitchFamily="34" charset="0"/>
                  <a:ea typeface="Calibri" panose="020F0502020204030204" pitchFamily="34" charset="0"/>
                  <a:cs typeface="Arial" panose="020B0604020202020204" pitchFamily="34" charset="0"/>
                </a:rPr>
                <a:t>)</a:t>
              </a:r>
            </a:p>
          </p:txBody>
        </p:sp>
      </p:grpSp>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15954416">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2" name="Group 1">
            <a:extLst>
              <a:ext uri="{FF2B5EF4-FFF2-40B4-BE49-F238E27FC236}">
                <a16:creationId xmlns:a16="http://schemas.microsoft.com/office/drawing/2014/main" id="{8BC9CF91-EC21-4F1C-F2DA-900B3C6E477E}"/>
              </a:ext>
            </a:extLst>
          </p:cNvPr>
          <p:cNvGrpSpPr/>
          <p:nvPr/>
        </p:nvGrpSpPr>
        <p:grpSpPr>
          <a:xfrm>
            <a:off x="2948409" y="1043539"/>
            <a:ext cx="6295181" cy="2595992"/>
            <a:chOff x="-8659295" y="1173710"/>
            <a:chExt cx="6295181" cy="2697372"/>
          </a:xfrm>
          <a:effectLst>
            <a:outerShdw blurRad="63500" sx="102000" sy="102000" algn="ctr" rotWithShape="0">
              <a:prstClr val="black">
                <a:alpha val="40000"/>
              </a:prstClr>
            </a:outerShdw>
          </a:effectLst>
        </p:grpSpPr>
        <p:sp>
          <p:nvSpPr>
            <p:cNvPr id="7" name="Rectangle: Rounded Corners 6">
              <a:extLst>
                <a:ext uri="{FF2B5EF4-FFF2-40B4-BE49-F238E27FC236}">
                  <a16:creationId xmlns:a16="http://schemas.microsoft.com/office/drawing/2014/main" id="{6D8E1A32-CDD8-C93F-7314-5400924ADCCB}"/>
                </a:ext>
              </a:extLst>
            </p:cNvPr>
            <p:cNvSpPr/>
            <p:nvPr/>
          </p:nvSpPr>
          <p:spPr>
            <a:xfrm>
              <a:off x="-8659295" y="1755281"/>
              <a:ext cx="6295181" cy="2115801"/>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ED5218-587A-E6E0-D2A0-1261917A1A63}"/>
                </a:ext>
              </a:extLst>
            </p:cNvPr>
            <p:cNvSpPr txBox="1"/>
            <p:nvPr/>
          </p:nvSpPr>
          <p:spPr>
            <a:xfrm>
              <a:off x="-8183122" y="2365261"/>
              <a:ext cx="5210365" cy="907107"/>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a:latin typeface="Arial" panose="020B0604020202020204" pitchFamily="34" charset="0"/>
                  <a:ea typeface="Calibri" panose="020F0502020204030204" pitchFamily="34" charset="0"/>
                  <a:cs typeface="Arial" panose="020B0604020202020204" pitchFamily="34" charset="0"/>
                </a:rPr>
                <a:t>Hack </a:t>
              </a:r>
              <a:r>
                <a:rPr lang="en-US" sz="2800" b="1" kern="100" dirty="0" err="1">
                  <a:latin typeface="Arial" panose="020B0604020202020204" pitchFamily="34" charset="0"/>
                  <a:ea typeface="Calibri" panose="020F0502020204030204" pitchFamily="34" charset="0"/>
                  <a:cs typeface="Arial" panose="020B0604020202020204" pitchFamily="34" charset="0"/>
                </a:rPr>
                <a:t>thông</a:t>
              </a:r>
              <a:r>
                <a:rPr lang="en-US" sz="2800" b="1" kern="100" dirty="0">
                  <a:latin typeface="Arial" panose="020B0604020202020204" pitchFamily="34" charset="0"/>
                  <a:ea typeface="Calibri" panose="020F0502020204030204" pitchFamily="34" charset="0"/>
                  <a:cs typeface="Arial" panose="020B0604020202020204" pitchFamily="34" charset="0"/>
                </a:rPr>
                <a:t> tin </a:t>
              </a:r>
              <a:r>
                <a:rPr lang="en-US" sz="2800" b="1" kern="100" dirty="0" err="1">
                  <a:latin typeface="Arial" panose="020B0604020202020204" pitchFamily="34" charset="0"/>
                  <a:ea typeface="Calibri" panose="020F0502020204030204" pitchFamily="34" charset="0"/>
                  <a:cs typeface="Arial" panose="020B0604020202020204" pitchFamily="34" charset="0"/>
                </a:rPr>
                <a:t>cá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Lừa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tuyến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7477706" y="1173710"/>
              <a:ext cx="3799535"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phạm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máy</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tính</a:t>
              </a:r>
              <a:r>
                <a:rPr lang="en-US" sz="2800" b="1" kern="0" dirty="0">
                  <a:solidFill>
                    <a:schemeClr val="bg1"/>
                  </a:solidFill>
                  <a:latin typeface="Arial" panose="020B0604020202020204" pitchFamily="34" charset="0"/>
                  <a:cs typeface="Arial" panose="020B0604020202020204" pitchFamily="34" charset="0"/>
                </a:rPr>
                <a:t> (Cybercrimes)</a:t>
              </a:r>
            </a:p>
          </p:txBody>
        </p:sp>
      </p:grpSp>
      <p:grpSp>
        <p:nvGrpSpPr>
          <p:cNvPr id="3" name="Group 2">
            <a:extLst>
              <a:ext uri="{FF2B5EF4-FFF2-40B4-BE49-F238E27FC236}">
                <a16:creationId xmlns:a16="http://schemas.microsoft.com/office/drawing/2014/main" id="{F9B1FD87-9A2C-06A3-2F9F-E53BF567E54D}"/>
              </a:ext>
            </a:extLst>
          </p:cNvPr>
          <p:cNvGrpSpPr/>
          <p:nvPr/>
        </p:nvGrpSpPr>
        <p:grpSpPr>
          <a:xfrm>
            <a:off x="15123280" y="734712"/>
            <a:ext cx="6295181" cy="2947452"/>
            <a:chOff x="-8659295" y="1145393"/>
            <a:chExt cx="6295181" cy="2725689"/>
          </a:xfrm>
          <a:effectLst>
            <a:outerShdw blurRad="63500" sx="102000" sy="102000" algn="ctr" rotWithShape="0">
              <a:prstClr val="black">
                <a:alpha val="40000"/>
              </a:prstClr>
            </a:outerShdw>
          </a:effectLst>
        </p:grpSpPr>
        <p:sp>
          <p:nvSpPr>
            <p:cNvPr id="5" name="Rectangle: Rounded Corners 4">
              <a:extLst>
                <a:ext uri="{FF2B5EF4-FFF2-40B4-BE49-F238E27FC236}">
                  <a16:creationId xmlns:a16="http://schemas.microsoft.com/office/drawing/2014/main" id="{0BA11D84-D3BA-25AC-629E-28E6DC493236}"/>
                </a:ext>
              </a:extLst>
            </p:cNvPr>
            <p:cNvSpPr/>
            <p:nvPr/>
          </p:nvSpPr>
          <p:spPr>
            <a:xfrm>
              <a:off x="-8659295" y="1755281"/>
              <a:ext cx="6295181" cy="2115801"/>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15FE0A8-978E-2567-89DD-4ADAEC338E61}"/>
                </a:ext>
              </a:extLst>
            </p:cNvPr>
            <p:cNvSpPr txBox="1"/>
            <p:nvPr/>
          </p:nvSpPr>
          <p:spPr>
            <a:xfrm>
              <a:off x="-8150341" y="2152177"/>
              <a:ext cx="5210365" cy="1341979"/>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Làm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mạo</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512EB45A-4E54-BB9C-9EEA-713983B5EBF1}"/>
                </a:ext>
              </a:extLst>
            </p:cNvPr>
            <p:cNvSpPr/>
            <p:nvPr/>
          </p:nvSpPr>
          <p:spPr>
            <a:xfrm>
              <a:off x="-8276876" y="1145393"/>
              <a:ext cx="5530342"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làm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giả</a:t>
              </a:r>
              <a:r>
                <a:rPr lang="en-US" sz="2800" b="1" kern="0" dirty="0">
                  <a:solidFill>
                    <a:schemeClr val="bg1"/>
                  </a:solidFill>
                  <a:latin typeface="Arial" panose="020B0604020202020204" pitchFamily="34" charset="0"/>
                  <a:cs typeface="Arial" panose="020B0604020202020204" pitchFamily="34" charset="0"/>
                </a:rPr>
                <a:t> (Forgery Crimes)</a:t>
              </a:r>
            </a:p>
          </p:txBody>
        </p:sp>
      </p:grpSp>
      <p:grpSp>
        <p:nvGrpSpPr>
          <p:cNvPr id="31" name="Group 30">
            <a:extLst>
              <a:ext uri="{FF2B5EF4-FFF2-40B4-BE49-F238E27FC236}">
                <a16:creationId xmlns:a16="http://schemas.microsoft.com/office/drawing/2014/main" id="{E05EBB91-957F-EC1E-1487-833698FB2E5A}"/>
              </a:ext>
            </a:extLst>
          </p:cNvPr>
          <p:cNvGrpSpPr/>
          <p:nvPr/>
        </p:nvGrpSpPr>
        <p:grpSpPr>
          <a:xfrm>
            <a:off x="-10853472" y="734712"/>
            <a:ext cx="8807391" cy="3196850"/>
            <a:chOff x="1749036" y="745433"/>
            <a:chExt cx="8807391" cy="3196850"/>
          </a:xfrm>
        </p:grpSpPr>
        <p:sp>
          <p:nvSpPr>
            <p:cNvPr id="33" name="Rectangle: Rounded Corners 32">
              <a:extLst>
                <a:ext uri="{FF2B5EF4-FFF2-40B4-BE49-F238E27FC236}">
                  <a16:creationId xmlns:a16="http://schemas.microsoft.com/office/drawing/2014/main" id="{FF196993-B451-B100-5941-102722632A89}"/>
                </a:ext>
              </a:extLst>
            </p:cNvPr>
            <p:cNvSpPr/>
            <p:nvPr/>
          </p:nvSpPr>
          <p:spPr>
            <a:xfrm>
              <a:off x="1846118" y="1408078"/>
              <a:ext cx="8710309" cy="2534205"/>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Rounded Corners 33">
              <a:extLst>
                <a:ext uri="{FF2B5EF4-FFF2-40B4-BE49-F238E27FC236}">
                  <a16:creationId xmlns:a16="http://schemas.microsoft.com/office/drawing/2014/main" id="{078CAE0A-BFE0-93B0-AC6D-8D3CDECDC364}"/>
                </a:ext>
              </a:extLst>
            </p:cNvPr>
            <p:cNvSpPr/>
            <p:nvPr/>
          </p:nvSpPr>
          <p:spPr>
            <a:xfrm>
              <a:off x="3084641" y="745433"/>
              <a:ext cx="6233260" cy="118999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phạm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quốc</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tế</a:t>
              </a:r>
              <a:r>
                <a:rPr lang="en-US" sz="2800" b="1" kern="0" dirty="0">
                  <a:solidFill>
                    <a:schemeClr val="bg1"/>
                  </a:solidFill>
                  <a:latin typeface="Arial" panose="020B0604020202020204" pitchFamily="34" charset="0"/>
                  <a:cs typeface="Arial" panose="020B0604020202020204" pitchFamily="34" charset="0"/>
                </a:rPr>
                <a:t> (International Crimes)</a:t>
              </a:r>
            </a:p>
          </p:txBody>
        </p:sp>
        <p:sp>
          <p:nvSpPr>
            <p:cNvPr id="35" name="TextBox 34">
              <a:extLst>
                <a:ext uri="{FF2B5EF4-FFF2-40B4-BE49-F238E27FC236}">
                  <a16:creationId xmlns:a16="http://schemas.microsoft.com/office/drawing/2014/main" id="{0BE49FF0-A75F-19EF-2DF5-B31E4ADE2502}"/>
                </a:ext>
              </a:extLst>
            </p:cNvPr>
            <p:cNvSpPr txBox="1"/>
            <p:nvPr/>
          </p:nvSpPr>
          <p:spPr>
            <a:xfrm>
              <a:off x="1749036" y="2099482"/>
              <a:ext cx="8663975" cy="1441933"/>
            </a:xfrm>
            <a:prstGeom prst="rect">
              <a:avLst/>
            </a:prstGeom>
            <a:noFill/>
          </p:spPr>
          <p:txBody>
            <a:bodyPr wrap="square">
              <a:spAutoFit/>
            </a:bodyPr>
            <a:lstStyle/>
            <a:p>
              <a:pPr lvl="1" algn="just">
                <a:lnSpc>
                  <a:spcPct val="107000"/>
                </a:lnSpc>
                <a:buSzPts val="1000"/>
                <a:tabLst>
                  <a:tab pos="914400" algn="l"/>
                </a:tabLst>
              </a:pPr>
              <a:r>
                <a:rPr lang="en-US" sz="2800" b="1" kern="100" dirty="0">
                  <a:latin typeface="Arial" panose="020B0604020202020204" pitchFamily="34" charset="0"/>
                  <a:ea typeface="Calibri" panose="020F0502020204030204" pitchFamily="34" charset="0"/>
                  <a:cs typeface="Arial" panose="020B0604020202020204" pitchFamily="34" charset="0"/>
                </a:rPr>
                <a:t>-&gt; </a:t>
              </a:r>
              <a:r>
                <a:rPr lang="en-US" sz="2800" b="1" kern="100" dirty="0" err="1">
                  <a:latin typeface="Arial" panose="020B0604020202020204" pitchFamily="34" charset="0"/>
                  <a:ea typeface="Calibri" panose="020F0502020204030204" pitchFamily="34" charset="0"/>
                  <a:cs typeface="Arial" panose="020B0604020202020204" pitchFamily="34" charset="0"/>
                </a:rPr>
                <a:t>Ảnh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hưởng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an </a:t>
              </a:r>
              <a:r>
                <a:rPr lang="en-US" sz="2800" b="1" kern="100" dirty="0" err="1">
                  <a:latin typeface="Arial" panose="020B0604020202020204" pitchFamily="34" charset="0"/>
                  <a:ea typeface="Calibri" panose="020F0502020204030204" pitchFamily="34" charset="0"/>
                  <a:cs typeface="Arial" panose="020B0604020202020204" pitchFamily="34" charset="0"/>
                </a:rPr>
                <a:t>toàn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hệ</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thống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thường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xuyên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mặt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lý</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chúng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vệ</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đồng</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grpSp>
    </p:spTree>
    <p:extLst>
      <p:ext uri="{BB962C8B-B14F-4D97-AF65-F5344CB8AC3E}">
        <p14:creationId xmlns:p14="http://schemas.microsoft.com/office/powerpoint/2010/main" val="5010755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17996704">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15" name="Group 14">
            <a:extLst>
              <a:ext uri="{FF2B5EF4-FFF2-40B4-BE49-F238E27FC236}">
                <a16:creationId xmlns:a16="http://schemas.microsoft.com/office/drawing/2014/main" id="{0D64D9D2-022C-5914-3E1E-F54F0F8A274D}"/>
              </a:ext>
            </a:extLst>
          </p:cNvPr>
          <p:cNvGrpSpPr/>
          <p:nvPr/>
        </p:nvGrpSpPr>
        <p:grpSpPr>
          <a:xfrm>
            <a:off x="15459958" y="1043539"/>
            <a:ext cx="6295181" cy="2595992"/>
            <a:chOff x="-8659295" y="1173710"/>
            <a:chExt cx="6295181" cy="2697372"/>
          </a:xfrm>
          <a:effectLst>
            <a:outerShdw blurRad="63500" sx="102000" sy="102000" algn="ctr" rotWithShape="0">
              <a:prstClr val="black">
                <a:alpha val="40000"/>
              </a:prstClr>
            </a:outerShdw>
          </a:effectLst>
        </p:grpSpPr>
        <p:sp>
          <p:nvSpPr>
            <p:cNvPr id="17" name="Rectangle: Rounded Corners 16">
              <a:extLst>
                <a:ext uri="{FF2B5EF4-FFF2-40B4-BE49-F238E27FC236}">
                  <a16:creationId xmlns:a16="http://schemas.microsoft.com/office/drawing/2014/main" id="{0E1293C4-7D04-6D3D-4863-5707E8483A70}"/>
                </a:ext>
              </a:extLst>
            </p:cNvPr>
            <p:cNvSpPr/>
            <p:nvPr/>
          </p:nvSpPr>
          <p:spPr>
            <a:xfrm>
              <a:off x="-8659295" y="1755281"/>
              <a:ext cx="6295181" cy="2115801"/>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EEF042BD-93D4-D9F4-F168-EA149A6D6BAA}"/>
                </a:ext>
              </a:extLst>
            </p:cNvPr>
            <p:cNvSpPr txBox="1"/>
            <p:nvPr/>
          </p:nvSpPr>
          <p:spPr>
            <a:xfrm>
              <a:off x="-8183122" y="2365261"/>
              <a:ext cx="5210365" cy="907107"/>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a:latin typeface="Arial" panose="020B0604020202020204" pitchFamily="34" charset="0"/>
                  <a:ea typeface="Calibri" panose="020F0502020204030204" pitchFamily="34" charset="0"/>
                  <a:cs typeface="Arial" panose="020B0604020202020204" pitchFamily="34" charset="0"/>
                </a:rPr>
                <a:t>Hack </a:t>
              </a:r>
              <a:r>
                <a:rPr lang="en-US" sz="2800" b="1" kern="100" dirty="0" err="1">
                  <a:latin typeface="Arial" panose="020B0604020202020204" pitchFamily="34" charset="0"/>
                  <a:ea typeface="Calibri" panose="020F0502020204030204" pitchFamily="34" charset="0"/>
                  <a:cs typeface="Arial" panose="020B0604020202020204" pitchFamily="34" charset="0"/>
                </a:rPr>
                <a:t>thông</a:t>
              </a:r>
              <a:r>
                <a:rPr lang="en-US" sz="2800" b="1" kern="100" dirty="0">
                  <a:latin typeface="Arial" panose="020B0604020202020204" pitchFamily="34" charset="0"/>
                  <a:ea typeface="Calibri" panose="020F0502020204030204" pitchFamily="34" charset="0"/>
                  <a:cs typeface="Arial" panose="020B0604020202020204" pitchFamily="34" charset="0"/>
                </a:rPr>
                <a:t> tin </a:t>
              </a:r>
              <a:r>
                <a:rPr lang="en-US" sz="2800" b="1" kern="100" dirty="0" err="1">
                  <a:latin typeface="Arial" panose="020B0604020202020204" pitchFamily="34" charset="0"/>
                  <a:ea typeface="Calibri" panose="020F0502020204030204" pitchFamily="34" charset="0"/>
                  <a:cs typeface="Arial" panose="020B0604020202020204" pitchFamily="34" charset="0"/>
                </a:rPr>
                <a:t>cá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Lừa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tuyến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21" name="Rectangle: Rounded Corners 20">
              <a:extLst>
                <a:ext uri="{FF2B5EF4-FFF2-40B4-BE49-F238E27FC236}">
                  <a16:creationId xmlns:a16="http://schemas.microsoft.com/office/drawing/2014/main" id="{BA835380-013B-1785-F008-EB7F005073A4}"/>
                </a:ext>
              </a:extLst>
            </p:cNvPr>
            <p:cNvSpPr/>
            <p:nvPr/>
          </p:nvSpPr>
          <p:spPr>
            <a:xfrm>
              <a:off x="-7477706" y="1173710"/>
              <a:ext cx="3799535"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phạm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máy</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tính</a:t>
              </a:r>
              <a:r>
                <a:rPr lang="en-US" sz="2800" b="1" kern="0" dirty="0">
                  <a:solidFill>
                    <a:schemeClr val="bg1"/>
                  </a:solidFill>
                  <a:latin typeface="Arial" panose="020B0604020202020204" pitchFamily="34" charset="0"/>
                  <a:cs typeface="Arial" panose="020B0604020202020204" pitchFamily="34" charset="0"/>
                </a:rPr>
                <a:t> (Cybercrimes)</a:t>
              </a:r>
            </a:p>
          </p:txBody>
        </p:sp>
      </p:grpSp>
      <p:grpSp>
        <p:nvGrpSpPr>
          <p:cNvPr id="37" name="Group 36">
            <a:extLst>
              <a:ext uri="{FF2B5EF4-FFF2-40B4-BE49-F238E27FC236}">
                <a16:creationId xmlns:a16="http://schemas.microsoft.com/office/drawing/2014/main" id="{02361B82-283F-6FE3-40C8-D1BC6ABCB86F}"/>
              </a:ext>
            </a:extLst>
          </p:cNvPr>
          <p:cNvGrpSpPr/>
          <p:nvPr/>
        </p:nvGrpSpPr>
        <p:grpSpPr>
          <a:xfrm>
            <a:off x="1749036" y="745433"/>
            <a:ext cx="8807391" cy="3196850"/>
            <a:chOff x="1749036" y="745433"/>
            <a:chExt cx="8807391" cy="3196850"/>
          </a:xfrm>
        </p:grpSpPr>
        <p:sp>
          <p:nvSpPr>
            <p:cNvPr id="7" name="Rectangle: Rounded Corners 6">
              <a:extLst>
                <a:ext uri="{FF2B5EF4-FFF2-40B4-BE49-F238E27FC236}">
                  <a16:creationId xmlns:a16="http://schemas.microsoft.com/office/drawing/2014/main" id="{6D8E1A32-CDD8-C93F-7314-5400924ADCCB}"/>
                </a:ext>
              </a:extLst>
            </p:cNvPr>
            <p:cNvSpPr/>
            <p:nvPr/>
          </p:nvSpPr>
          <p:spPr>
            <a:xfrm>
              <a:off x="1846118" y="1408078"/>
              <a:ext cx="8710309" cy="2534205"/>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3084641" y="745433"/>
              <a:ext cx="6233260" cy="118999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phạm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quốc</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tế</a:t>
              </a:r>
              <a:r>
                <a:rPr lang="en-US" sz="2800" b="1" kern="0" dirty="0">
                  <a:solidFill>
                    <a:schemeClr val="bg1"/>
                  </a:solidFill>
                  <a:latin typeface="Arial" panose="020B0604020202020204" pitchFamily="34" charset="0"/>
                  <a:cs typeface="Arial" panose="020B0604020202020204" pitchFamily="34" charset="0"/>
                </a:rPr>
                <a:t> (International Crimes)</a:t>
              </a:r>
            </a:p>
          </p:txBody>
        </p:sp>
        <p:sp>
          <p:nvSpPr>
            <p:cNvPr id="25" name="TextBox 24">
              <a:extLst>
                <a:ext uri="{FF2B5EF4-FFF2-40B4-BE49-F238E27FC236}">
                  <a16:creationId xmlns:a16="http://schemas.microsoft.com/office/drawing/2014/main" id="{029253F3-E55C-D562-5114-64E46DCFDBA4}"/>
                </a:ext>
              </a:extLst>
            </p:cNvPr>
            <p:cNvSpPr txBox="1"/>
            <p:nvPr/>
          </p:nvSpPr>
          <p:spPr>
            <a:xfrm>
              <a:off x="1749036" y="2099482"/>
              <a:ext cx="8663975" cy="1441933"/>
            </a:xfrm>
            <a:prstGeom prst="rect">
              <a:avLst/>
            </a:prstGeom>
            <a:noFill/>
          </p:spPr>
          <p:txBody>
            <a:bodyPr wrap="square">
              <a:spAutoFit/>
            </a:bodyPr>
            <a:lstStyle/>
            <a:p>
              <a:pPr lvl="1" algn="just">
                <a:lnSpc>
                  <a:spcPct val="107000"/>
                </a:lnSpc>
                <a:buSzPts val="1000"/>
                <a:tabLst>
                  <a:tab pos="914400" algn="l"/>
                </a:tabLst>
              </a:pPr>
              <a:r>
                <a:rPr lang="en-US" sz="2800" b="1" kern="100" dirty="0">
                  <a:latin typeface="Arial" panose="020B0604020202020204" pitchFamily="34" charset="0"/>
                  <a:ea typeface="Calibri" panose="020F0502020204030204" pitchFamily="34" charset="0"/>
                  <a:cs typeface="Arial" panose="020B0604020202020204" pitchFamily="34" charset="0"/>
                </a:rPr>
                <a:t>-&gt; </a:t>
              </a:r>
              <a:r>
                <a:rPr lang="en-US" sz="2800" b="1" kern="100" dirty="0" err="1">
                  <a:latin typeface="Arial" panose="020B0604020202020204" pitchFamily="34" charset="0"/>
                  <a:ea typeface="Calibri" panose="020F0502020204030204" pitchFamily="34" charset="0"/>
                  <a:cs typeface="Arial" panose="020B0604020202020204" pitchFamily="34" charset="0"/>
                </a:rPr>
                <a:t>Ảnh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hưởng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an </a:t>
              </a:r>
              <a:r>
                <a:rPr lang="en-US" sz="2800" b="1" kern="100" dirty="0" err="1">
                  <a:latin typeface="Arial" panose="020B0604020202020204" pitchFamily="34" charset="0"/>
                  <a:ea typeface="Calibri" panose="020F0502020204030204" pitchFamily="34" charset="0"/>
                  <a:cs typeface="Arial" panose="020B0604020202020204" pitchFamily="34" charset="0"/>
                </a:rPr>
                <a:t>toàn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hệ</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thống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thường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xuyên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mặt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lý</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chúng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vệ</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đồng</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grpSp>
      <p:grpSp>
        <p:nvGrpSpPr>
          <p:cNvPr id="27" name="Group 26">
            <a:extLst>
              <a:ext uri="{FF2B5EF4-FFF2-40B4-BE49-F238E27FC236}">
                <a16:creationId xmlns:a16="http://schemas.microsoft.com/office/drawing/2014/main" id="{9ECB07CC-16E4-101E-419C-99E7E137A100}"/>
              </a:ext>
            </a:extLst>
          </p:cNvPr>
          <p:cNvGrpSpPr/>
          <p:nvPr/>
        </p:nvGrpSpPr>
        <p:grpSpPr>
          <a:xfrm>
            <a:off x="7830571" y="3639531"/>
            <a:ext cx="4132215" cy="1110603"/>
            <a:chOff x="7892547" y="3664298"/>
            <a:chExt cx="4518386" cy="1360901"/>
          </a:xfrm>
        </p:grpSpPr>
        <p:sp>
          <p:nvSpPr>
            <p:cNvPr id="31" name="Rectangle: Rounded Corners 30">
              <a:extLst>
                <a:ext uri="{FF2B5EF4-FFF2-40B4-BE49-F238E27FC236}">
                  <a16:creationId xmlns:a16="http://schemas.microsoft.com/office/drawing/2014/main" id="{D4BE0E65-D1B0-8D57-C729-B9FAC837CA7C}"/>
                </a:ext>
              </a:extLst>
            </p:cNvPr>
            <p:cNvSpPr/>
            <p:nvPr/>
          </p:nvSpPr>
          <p:spPr>
            <a:xfrm>
              <a:off x="8304041" y="3664298"/>
              <a:ext cx="4083677" cy="1360901"/>
            </a:xfrm>
            <a:prstGeom prst="roundRect">
              <a:avLst>
                <a:gd name="adj" fmla="val 6784"/>
              </a:avLst>
            </a:prstGeom>
            <a:solidFill>
              <a:srgbClr val="D3DEF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58AB348-628D-1102-F840-36E4E89CF856}"/>
                </a:ext>
              </a:extLst>
            </p:cNvPr>
            <p:cNvSpPr txBox="1"/>
            <p:nvPr/>
          </p:nvSpPr>
          <p:spPr>
            <a:xfrm>
              <a:off x="7892547" y="3913786"/>
              <a:ext cx="4518386" cy="813132"/>
            </a:xfrm>
            <a:prstGeom prst="rect">
              <a:avLst/>
            </a:prstGeom>
            <a:noFill/>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b="1" kern="100" dirty="0" err="1">
                  <a:latin typeface="Arial" panose="020B0604020202020204" pitchFamily="34" charset="0"/>
                  <a:ea typeface="Calibri" panose="020F0502020204030204" pitchFamily="34" charset="0"/>
                  <a:cs typeface="Arial" panose="020B0604020202020204" pitchFamily="34" charset="0"/>
                </a:rPr>
                <a:t>Tội</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ác</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chiến</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tranh</a:t>
              </a:r>
              <a:endParaRPr lang="en-US"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b="1" kern="100" dirty="0">
                  <a:latin typeface="Arial" panose="020B0604020202020204" pitchFamily="34" charset="0"/>
                  <a:ea typeface="Calibri" panose="020F0502020204030204" pitchFamily="34" charset="0"/>
                  <a:cs typeface="Arial" panose="020B0604020202020204" pitchFamily="34" charset="0"/>
                </a:rPr>
                <a:t>Genocide (</a:t>
              </a:r>
              <a:r>
                <a:rPr lang="en-US" b="1" kern="100" dirty="0" err="1">
                  <a:latin typeface="Arial" panose="020B0604020202020204" pitchFamily="34" charset="0"/>
                  <a:ea typeface="Calibri" panose="020F0502020204030204" pitchFamily="34" charset="0"/>
                  <a:cs typeface="Arial" panose="020B0604020202020204" pitchFamily="34" charset="0"/>
                </a:rPr>
                <a:t>tội</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ác</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diệt</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chủng</a:t>
              </a:r>
              <a:r>
                <a:rPr lang="en-US" b="1" kern="100" dirty="0">
                  <a:latin typeface="Arial" panose="020B0604020202020204" pitchFamily="34" charset="0"/>
                  <a:ea typeface="Calibri" panose="020F0502020204030204" pitchFamily="34" charset="0"/>
                  <a:cs typeface="Arial" panose="020B0604020202020204" pitchFamily="34" charset="0"/>
                </a:rPr>
                <a:t>)</a:t>
              </a:r>
            </a:p>
          </p:txBody>
        </p:sp>
      </p:grpSp>
      <p:grpSp>
        <p:nvGrpSpPr>
          <p:cNvPr id="38" name="Group 37">
            <a:extLst>
              <a:ext uri="{FF2B5EF4-FFF2-40B4-BE49-F238E27FC236}">
                <a16:creationId xmlns:a16="http://schemas.microsoft.com/office/drawing/2014/main" id="{6CF50677-A2B8-4FF7-1C13-F7AF5F59643D}"/>
              </a:ext>
            </a:extLst>
          </p:cNvPr>
          <p:cNvGrpSpPr/>
          <p:nvPr/>
        </p:nvGrpSpPr>
        <p:grpSpPr>
          <a:xfrm>
            <a:off x="-9668797" y="807529"/>
            <a:ext cx="6295181" cy="2825925"/>
            <a:chOff x="-8659295" y="1145393"/>
            <a:chExt cx="6295181" cy="2630034"/>
          </a:xfrm>
          <a:effectLst>
            <a:outerShdw blurRad="63500" sx="102000" sy="102000" algn="ctr" rotWithShape="0">
              <a:prstClr val="black">
                <a:alpha val="40000"/>
              </a:prstClr>
            </a:outerShdw>
          </a:effectLst>
        </p:grpSpPr>
        <p:sp>
          <p:nvSpPr>
            <p:cNvPr id="39" name="Rectangle: Rounded Corners 38">
              <a:extLst>
                <a:ext uri="{FF2B5EF4-FFF2-40B4-BE49-F238E27FC236}">
                  <a16:creationId xmlns:a16="http://schemas.microsoft.com/office/drawing/2014/main" id="{C2D507B6-F98C-E144-3AEC-A52E684E4F5D}"/>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TextBox 39">
              <a:extLst>
                <a:ext uri="{FF2B5EF4-FFF2-40B4-BE49-F238E27FC236}">
                  <a16:creationId xmlns:a16="http://schemas.microsoft.com/office/drawing/2014/main" id="{F123351F-0F59-1194-094A-5F295EA21429}"/>
                </a:ext>
              </a:extLst>
            </p:cNvPr>
            <p:cNvSpPr txBox="1"/>
            <p:nvPr/>
          </p:nvSpPr>
          <p:spPr>
            <a:xfrm>
              <a:off x="-7880837" y="2318459"/>
              <a:ext cx="5210365" cy="912914"/>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Bạo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đình</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Bắt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giữ</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bắt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cóc</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41" name="Rectangle: Rounded Corners 40">
              <a:extLst>
                <a:ext uri="{FF2B5EF4-FFF2-40B4-BE49-F238E27FC236}">
                  <a16:creationId xmlns:a16="http://schemas.microsoft.com/office/drawing/2014/main" id="{6B5A065D-3941-7F84-5613-63096055F63F}"/>
                </a:ext>
              </a:extLst>
            </p:cNvPr>
            <p:cNvSpPr/>
            <p:nvPr/>
          </p:nvSpPr>
          <p:spPr>
            <a:xfrm>
              <a:off x="-8276876" y="1145393"/>
              <a:ext cx="5530342"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đối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với</a:t>
              </a:r>
              <a:r>
                <a:rPr lang="en-US" sz="2800" b="1" kern="0" dirty="0">
                  <a:solidFill>
                    <a:schemeClr val="bg1"/>
                  </a:solidFill>
                  <a:latin typeface="Arial" panose="020B0604020202020204" pitchFamily="34" charset="0"/>
                  <a:cs typeface="Arial" panose="020B0604020202020204" pitchFamily="34" charset="0"/>
                </a:rPr>
                <a:t> con </a:t>
              </a:r>
              <a:r>
                <a:rPr lang="en-US" sz="2800" b="1" kern="0" dirty="0" err="1">
                  <a:solidFill>
                    <a:schemeClr val="bg1"/>
                  </a:solidFill>
                  <a:latin typeface="Arial" panose="020B0604020202020204" pitchFamily="34" charset="0"/>
                  <a:cs typeface="Arial" panose="020B0604020202020204" pitchFamily="34" charset="0"/>
                </a:rPr>
                <a:t>người</a:t>
              </a:r>
              <a:r>
                <a:rPr lang="en-US" sz="2800" b="1" kern="0" dirty="0">
                  <a:solidFill>
                    <a:schemeClr val="bg1"/>
                  </a:solidFill>
                  <a:latin typeface="Arial" panose="020B0604020202020204" pitchFamily="34" charset="0"/>
                  <a:cs typeface="Arial" panose="020B0604020202020204" pitchFamily="34" charset="0"/>
                </a:rPr>
                <a:t> (Crimes Against Persons)</a:t>
              </a:r>
            </a:p>
          </p:txBody>
        </p:sp>
      </p:grpSp>
    </p:spTree>
    <p:extLst>
      <p:ext uri="{BB962C8B-B14F-4D97-AF65-F5344CB8AC3E}">
        <p14:creationId xmlns:p14="http://schemas.microsoft.com/office/powerpoint/2010/main" val="5288289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19709599">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37" name="Group 36">
            <a:extLst>
              <a:ext uri="{FF2B5EF4-FFF2-40B4-BE49-F238E27FC236}">
                <a16:creationId xmlns:a16="http://schemas.microsoft.com/office/drawing/2014/main" id="{02361B82-283F-6FE3-40C8-D1BC6ABCB86F}"/>
              </a:ext>
            </a:extLst>
          </p:cNvPr>
          <p:cNvGrpSpPr/>
          <p:nvPr/>
        </p:nvGrpSpPr>
        <p:grpSpPr>
          <a:xfrm>
            <a:off x="16156808" y="630310"/>
            <a:ext cx="8807391" cy="3196850"/>
            <a:chOff x="1749036" y="745433"/>
            <a:chExt cx="8807391" cy="3196850"/>
          </a:xfrm>
        </p:grpSpPr>
        <p:sp>
          <p:nvSpPr>
            <p:cNvPr id="7" name="Rectangle: Rounded Corners 6">
              <a:extLst>
                <a:ext uri="{FF2B5EF4-FFF2-40B4-BE49-F238E27FC236}">
                  <a16:creationId xmlns:a16="http://schemas.microsoft.com/office/drawing/2014/main" id="{6D8E1A32-CDD8-C93F-7314-5400924ADCCB}"/>
                </a:ext>
              </a:extLst>
            </p:cNvPr>
            <p:cNvSpPr/>
            <p:nvPr/>
          </p:nvSpPr>
          <p:spPr>
            <a:xfrm>
              <a:off x="1846118" y="1408078"/>
              <a:ext cx="8710309" cy="2534205"/>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3084641" y="745433"/>
              <a:ext cx="6233260" cy="1189998"/>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phạm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quốc</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tế</a:t>
              </a:r>
              <a:r>
                <a:rPr lang="en-US" sz="2800" b="1" kern="0" dirty="0">
                  <a:solidFill>
                    <a:schemeClr val="bg1"/>
                  </a:solidFill>
                  <a:latin typeface="Arial" panose="020B0604020202020204" pitchFamily="34" charset="0"/>
                  <a:cs typeface="Arial" panose="020B0604020202020204" pitchFamily="34" charset="0"/>
                </a:rPr>
                <a:t> (International Crimes)</a:t>
              </a:r>
            </a:p>
          </p:txBody>
        </p:sp>
        <p:sp>
          <p:nvSpPr>
            <p:cNvPr id="25" name="TextBox 24">
              <a:extLst>
                <a:ext uri="{FF2B5EF4-FFF2-40B4-BE49-F238E27FC236}">
                  <a16:creationId xmlns:a16="http://schemas.microsoft.com/office/drawing/2014/main" id="{029253F3-E55C-D562-5114-64E46DCFDBA4}"/>
                </a:ext>
              </a:extLst>
            </p:cNvPr>
            <p:cNvSpPr txBox="1"/>
            <p:nvPr/>
          </p:nvSpPr>
          <p:spPr>
            <a:xfrm>
              <a:off x="1749036" y="2099482"/>
              <a:ext cx="8663975" cy="1441933"/>
            </a:xfrm>
            <a:prstGeom prst="rect">
              <a:avLst/>
            </a:prstGeom>
            <a:noFill/>
          </p:spPr>
          <p:txBody>
            <a:bodyPr wrap="square">
              <a:spAutoFit/>
            </a:bodyPr>
            <a:lstStyle/>
            <a:p>
              <a:pPr lvl="1" algn="just">
                <a:lnSpc>
                  <a:spcPct val="107000"/>
                </a:lnSpc>
                <a:buSzPts val="1000"/>
                <a:tabLst>
                  <a:tab pos="914400" algn="l"/>
                </a:tabLst>
              </a:pPr>
              <a:r>
                <a:rPr lang="en-US" sz="2800" b="1" kern="100" dirty="0">
                  <a:latin typeface="Arial" panose="020B0604020202020204" pitchFamily="34" charset="0"/>
                  <a:ea typeface="Calibri" panose="020F0502020204030204" pitchFamily="34" charset="0"/>
                  <a:cs typeface="Arial" panose="020B0604020202020204" pitchFamily="34" charset="0"/>
                </a:rPr>
                <a:t>-&gt; </a:t>
              </a:r>
              <a:r>
                <a:rPr lang="en-US" sz="2800" b="1" kern="100" dirty="0" err="1">
                  <a:latin typeface="Arial" panose="020B0604020202020204" pitchFamily="34" charset="0"/>
                  <a:ea typeface="Calibri" panose="020F0502020204030204" pitchFamily="34" charset="0"/>
                  <a:cs typeface="Arial" panose="020B0604020202020204" pitchFamily="34" charset="0"/>
                </a:rPr>
                <a:t>Ảnh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hưởng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an </a:t>
              </a:r>
              <a:r>
                <a:rPr lang="en-US" sz="2800" b="1" kern="100" dirty="0" err="1">
                  <a:latin typeface="Arial" panose="020B0604020202020204" pitchFamily="34" charset="0"/>
                  <a:ea typeface="Calibri" panose="020F0502020204030204" pitchFamily="34" charset="0"/>
                  <a:cs typeface="Arial" panose="020B0604020202020204" pitchFamily="34" charset="0"/>
                </a:rPr>
                <a:t>toàn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hệ</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thống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thường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xuyên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mặt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lý</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chúng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vệ</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cộng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đồng</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grpSp>
      <p:grpSp>
        <p:nvGrpSpPr>
          <p:cNvPr id="27" name="Group 26">
            <a:extLst>
              <a:ext uri="{FF2B5EF4-FFF2-40B4-BE49-F238E27FC236}">
                <a16:creationId xmlns:a16="http://schemas.microsoft.com/office/drawing/2014/main" id="{9ECB07CC-16E4-101E-419C-99E7E137A100}"/>
              </a:ext>
            </a:extLst>
          </p:cNvPr>
          <p:cNvGrpSpPr/>
          <p:nvPr/>
        </p:nvGrpSpPr>
        <p:grpSpPr>
          <a:xfrm>
            <a:off x="14090701" y="6858000"/>
            <a:ext cx="4132215" cy="1110603"/>
            <a:chOff x="7892547" y="3664298"/>
            <a:chExt cx="4518386" cy="1360901"/>
          </a:xfrm>
        </p:grpSpPr>
        <p:sp>
          <p:nvSpPr>
            <p:cNvPr id="31" name="Rectangle: Rounded Corners 30">
              <a:extLst>
                <a:ext uri="{FF2B5EF4-FFF2-40B4-BE49-F238E27FC236}">
                  <a16:creationId xmlns:a16="http://schemas.microsoft.com/office/drawing/2014/main" id="{D4BE0E65-D1B0-8D57-C729-B9FAC837CA7C}"/>
                </a:ext>
              </a:extLst>
            </p:cNvPr>
            <p:cNvSpPr/>
            <p:nvPr/>
          </p:nvSpPr>
          <p:spPr>
            <a:xfrm>
              <a:off x="8304041" y="3664298"/>
              <a:ext cx="4083677" cy="1360901"/>
            </a:xfrm>
            <a:prstGeom prst="roundRect">
              <a:avLst>
                <a:gd name="adj" fmla="val 6784"/>
              </a:avLst>
            </a:prstGeom>
            <a:solidFill>
              <a:srgbClr val="D3DEF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358AB348-628D-1102-F840-36E4E89CF856}"/>
                </a:ext>
              </a:extLst>
            </p:cNvPr>
            <p:cNvSpPr txBox="1"/>
            <p:nvPr/>
          </p:nvSpPr>
          <p:spPr>
            <a:xfrm>
              <a:off x="7892547" y="3913786"/>
              <a:ext cx="4518386" cy="813132"/>
            </a:xfrm>
            <a:prstGeom prst="rect">
              <a:avLst/>
            </a:prstGeom>
            <a:noFill/>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b="1" kern="100" dirty="0" err="1">
                  <a:latin typeface="Arial" panose="020B0604020202020204" pitchFamily="34" charset="0"/>
                  <a:ea typeface="Calibri" panose="020F0502020204030204" pitchFamily="34" charset="0"/>
                  <a:cs typeface="Arial" panose="020B0604020202020204" pitchFamily="34" charset="0"/>
                </a:rPr>
                <a:t>Tội</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ác</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chiến</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tranh</a:t>
              </a:r>
              <a:endParaRPr lang="en-US"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b="1" kern="100" dirty="0">
                  <a:latin typeface="Arial" panose="020B0604020202020204" pitchFamily="34" charset="0"/>
                  <a:ea typeface="Calibri" panose="020F0502020204030204" pitchFamily="34" charset="0"/>
                  <a:cs typeface="Arial" panose="020B0604020202020204" pitchFamily="34" charset="0"/>
                </a:rPr>
                <a:t>Genocide (</a:t>
              </a:r>
              <a:r>
                <a:rPr lang="en-US" b="1" kern="100" dirty="0" err="1">
                  <a:latin typeface="Arial" panose="020B0604020202020204" pitchFamily="34" charset="0"/>
                  <a:ea typeface="Calibri" panose="020F0502020204030204" pitchFamily="34" charset="0"/>
                  <a:cs typeface="Arial" panose="020B0604020202020204" pitchFamily="34" charset="0"/>
                </a:rPr>
                <a:t>tội</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ác</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diệt</a:t>
              </a:r>
              <a:r>
                <a:rPr lang="en-US" b="1" kern="100" dirty="0">
                  <a:latin typeface="Arial" panose="020B0604020202020204" pitchFamily="34" charset="0"/>
                  <a:ea typeface="Calibri" panose="020F0502020204030204" pitchFamily="34" charset="0"/>
                  <a:cs typeface="Arial" panose="020B0604020202020204" pitchFamily="34" charset="0"/>
                </a:rPr>
                <a:t> </a:t>
              </a:r>
              <a:r>
                <a:rPr lang="en-US" b="1" kern="100" dirty="0" err="1">
                  <a:latin typeface="Arial" panose="020B0604020202020204" pitchFamily="34" charset="0"/>
                  <a:ea typeface="Calibri" panose="020F0502020204030204" pitchFamily="34" charset="0"/>
                  <a:cs typeface="Arial" panose="020B0604020202020204" pitchFamily="34" charset="0"/>
                </a:rPr>
                <a:t>chủng</a:t>
              </a:r>
              <a:r>
                <a:rPr lang="en-US" b="1" kern="100" dirty="0">
                  <a:latin typeface="Arial" panose="020B0604020202020204" pitchFamily="34" charset="0"/>
                  <a:ea typeface="Calibri" panose="020F0502020204030204" pitchFamily="34" charset="0"/>
                  <a:cs typeface="Arial" panose="020B0604020202020204" pitchFamily="34" charset="0"/>
                </a:rPr>
                <a:t>)</a:t>
              </a:r>
            </a:p>
          </p:txBody>
        </p:sp>
      </p:grpSp>
      <p:grpSp>
        <p:nvGrpSpPr>
          <p:cNvPr id="2" name="Group 1">
            <a:extLst>
              <a:ext uri="{FF2B5EF4-FFF2-40B4-BE49-F238E27FC236}">
                <a16:creationId xmlns:a16="http://schemas.microsoft.com/office/drawing/2014/main" id="{9A557499-D3DF-7BAE-5789-E5D325FD250A}"/>
              </a:ext>
            </a:extLst>
          </p:cNvPr>
          <p:cNvGrpSpPr/>
          <p:nvPr/>
        </p:nvGrpSpPr>
        <p:grpSpPr>
          <a:xfrm>
            <a:off x="2948409" y="989624"/>
            <a:ext cx="6295181" cy="2825925"/>
            <a:chOff x="-8659295" y="1145393"/>
            <a:chExt cx="6295181" cy="2630034"/>
          </a:xfrm>
          <a:effectLst>
            <a:outerShdw blurRad="63500" sx="102000" sy="102000" algn="ctr" rotWithShape="0">
              <a:prstClr val="black">
                <a:alpha val="40000"/>
              </a:prstClr>
            </a:outerShdw>
          </a:effectLst>
        </p:grpSpPr>
        <p:sp>
          <p:nvSpPr>
            <p:cNvPr id="3" name="Rectangle: Rounded Corners 2">
              <a:extLst>
                <a:ext uri="{FF2B5EF4-FFF2-40B4-BE49-F238E27FC236}">
                  <a16:creationId xmlns:a16="http://schemas.microsoft.com/office/drawing/2014/main" id="{0708FA8D-8ACA-9B91-82FF-C9101C9F81AB}"/>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8D2A66ED-FA9A-F6ED-2D48-63263EDD0E44}"/>
                </a:ext>
              </a:extLst>
            </p:cNvPr>
            <p:cNvSpPr txBox="1"/>
            <p:nvPr/>
          </p:nvSpPr>
          <p:spPr>
            <a:xfrm>
              <a:off x="-7880837" y="2318459"/>
              <a:ext cx="5210365" cy="912914"/>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Bạo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đình</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Bắt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giữ</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bắt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cóc</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9" name="Rectangle: Rounded Corners 8">
              <a:extLst>
                <a:ext uri="{FF2B5EF4-FFF2-40B4-BE49-F238E27FC236}">
                  <a16:creationId xmlns:a16="http://schemas.microsoft.com/office/drawing/2014/main" id="{0179F47C-2A53-8DC5-AC12-D8D4A49D24DE}"/>
                </a:ext>
              </a:extLst>
            </p:cNvPr>
            <p:cNvSpPr/>
            <p:nvPr/>
          </p:nvSpPr>
          <p:spPr>
            <a:xfrm>
              <a:off x="-8276876" y="1145393"/>
              <a:ext cx="5530342" cy="993526"/>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đối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với</a:t>
              </a:r>
              <a:r>
                <a:rPr lang="en-US" sz="2800" b="1" kern="0" dirty="0">
                  <a:solidFill>
                    <a:schemeClr val="bg1"/>
                  </a:solidFill>
                  <a:latin typeface="Arial" panose="020B0604020202020204" pitchFamily="34" charset="0"/>
                  <a:cs typeface="Arial" panose="020B0604020202020204" pitchFamily="34" charset="0"/>
                </a:rPr>
                <a:t> con </a:t>
              </a:r>
              <a:r>
                <a:rPr lang="en-US" sz="2800" b="1" kern="0" dirty="0" err="1">
                  <a:solidFill>
                    <a:schemeClr val="bg1"/>
                  </a:solidFill>
                  <a:latin typeface="Arial" panose="020B0604020202020204" pitchFamily="34" charset="0"/>
                  <a:cs typeface="Arial" panose="020B0604020202020204" pitchFamily="34" charset="0"/>
                </a:rPr>
                <a:t>người</a:t>
              </a:r>
              <a:r>
                <a:rPr lang="en-US" sz="2800" b="1" kern="0" dirty="0">
                  <a:solidFill>
                    <a:schemeClr val="bg1"/>
                  </a:solidFill>
                  <a:latin typeface="Arial" panose="020B0604020202020204" pitchFamily="34" charset="0"/>
                  <a:cs typeface="Arial" panose="020B0604020202020204" pitchFamily="34" charset="0"/>
                </a:rPr>
                <a:t> (Crimes Against Persons)</a:t>
              </a:r>
            </a:p>
          </p:txBody>
        </p:sp>
      </p:grpSp>
    </p:spTree>
    <p:extLst>
      <p:ext uri="{BB962C8B-B14F-4D97-AF65-F5344CB8AC3E}">
        <p14:creationId xmlns:p14="http://schemas.microsoft.com/office/powerpoint/2010/main" val="17928975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DF92CE2-06ED-D5E8-BBEA-210C4553CC48}"/>
              </a:ext>
            </a:extLst>
          </p:cNvPr>
          <p:cNvGrpSpPr/>
          <p:nvPr/>
        </p:nvGrpSpPr>
        <p:grpSpPr>
          <a:xfrm>
            <a:off x="3768271" y="2278520"/>
            <a:ext cx="4655458" cy="1733550"/>
            <a:chOff x="-5240339" y="4857749"/>
            <a:chExt cx="4655458" cy="1733550"/>
          </a:xfrm>
        </p:grpSpPr>
        <p:sp>
          <p:nvSpPr>
            <p:cNvPr id="10" name="Rectangle: Rounded Corners 9">
              <a:extLst>
                <a:ext uri="{FF2B5EF4-FFF2-40B4-BE49-F238E27FC236}">
                  <a16:creationId xmlns:a16="http://schemas.microsoft.com/office/drawing/2014/main" id="{E9DAB933-651E-50BD-D8B0-B7CF82FC5867}"/>
                </a:ext>
              </a:extLst>
            </p:cNvPr>
            <p:cNvSpPr/>
            <p:nvPr/>
          </p:nvSpPr>
          <p:spPr>
            <a:xfrm>
              <a:off x="-5240339" y="4857749"/>
              <a:ext cx="4655458" cy="1733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Box 11">
              <a:extLst>
                <a:ext uri="{FF2B5EF4-FFF2-40B4-BE49-F238E27FC236}">
                  <a16:creationId xmlns:a16="http://schemas.microsoft.com/office/drawing/2014/main" id="{7CE46987-4452-A1BD-8234-50EBE09716E0}"/>
                </a:ext>
              </a:extLst>
            </p:cNvPr>
            <p:cNvSpPr txBox="1"/>
            <p:nvPr/>
          </p:nvSpPr>
          <p:spPr>
            <a:xfrm>
              <a:off x="-4434570" y="5247471"/>
              <a:ext cx="3043920" cy="954107"/>
            </a:xfrm>
            <a:prstGeom prst="rect">
              <a:avLst/>
            </a:prstGeom>
            <a:noFill/>
          </p:spPr>
          <p:txBody>
            <a:bodyPr wrap="square">
              <a:spAutoFit/>
            </a:bodyPr>
            <a:lstStyle/>
            <a:p>
              <a:pPr algn="ctr"/>
              <a:r>
                <a:rPr lang="en-US" sz="2800" b="1" kern="100" dirty="0">
                  <a:solidFill>
                    <a:schemeClr val="bg1"/>
                  </a:solidFill>
                  <a:latin typeface="Arial" panose="020B0604020202020204" pitchFamily="34" charset="0"/>
                  <a:ea typeface="Calibri" panose="020F0502020204030204" pitchFamily="34" charset="0"/>
                  <a:cs typeface="Arial" panose="020B0604020202020204" pitchFamily="34" charset="0"/>
                </a:rPr>
                <a:t>GỒM 11 NHÓM TỘI PHẠM</a:t>
              </a:r>
            </a:p>
          </p:txBody>
        </p:sp>
      </p:grpSp>
    </p:spTree>
    <p:extLst>
      <p:ext uri="{BB962C8B-B14F-4D97-AF65-F5344CB8AC3E}">
        <p14:creationId xmlns:p14="http://schemas.microsoft.com/office/powerpoint/2010/main" val="3659587950"/>
      </p:ext>
    </p:extLst>
  </p:cSld>
  <p:clrMapOvr>
    <a:masterClrMapping/>
  </p:clrMapOvr>
  <mc:AlternateContent xmlns:mc="http://schemas.openxmlformats.org/markup-compatibility/2006" xmlns:p14="http://schemas.microsoft.com/office/powerpoint/2010/main">
    <mc:Choice Requires="p14">
      <p:transition spd="slow" p14:dur="800">
        <p14:flythrough dir="ou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DF92CE2-06ED-D5E8-BBEA-210C4553CC48}"/>
              </a:ext>
            </a:extLst>
          </p:cNvPr>
          <p:cNvGrpSpPr/>
          <p:nvPr/>
        </p:nvGrpSpPr>
        <p:grpSpPr>
          <a:xfrm>
            <a:off x="3768271" y="2278520"/>
            <a:ext cx="4655458" cy="1733550"/>
            <a:chOff x="-5240339" y="4857749"/>
            <a:chExt cx="4655458" cy="1733550"/>
          </a:xfrm>
        </p:grpSpPr>
        <p:sp>
          <p:nvSpPr>
            <p:cNvPr id="10" name="Rectangle: Rounded Corners 9">
              <a:extLst>
                <a:ext uri="{FF2B5EF4-FFF2-40B4-BE49-F238E27FC236}">
                  <a16:creationId xmlns:a16="http://schemas.microsoft.com/office/drawing/2014/main" id="{E9DAB933-651E-50BD-D8B0-B7CF82FC5867}"/>
                </a:ext>
              </a:extLst>
            </p:cNvPr>
            <p:cNvSpPr/>
            <p:nvPr/>
          </p:nvSpPr>
          <p:spPr>
            <a:xfrm>
              <a:off x="-5240339" y="4857749"/>
              <a:ext cx="4655458" cy="1733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Box 11">
              <a:extLst>
                <a:ext uri="{FF2B5EF4-FFF2-40B4-BE49-F238E27FC236}">
                  <a16:creationId xmlns:a16="http://schemas.microsoft.com/office/drawing/2014/main" id="{7CE46987-4452-A1BD-8234-50EBE09716E0}"/>
                </a:ext>
              </a:extLst>
            </p:cNvPr>
            <p:cNvSpPr txBox="1"/>
            <p:nvPr/>
          </p:nvSpPr>
          <p:spPr>
            <a:xfrm>
              <a:off x="-4434570" y="5247471"/>
              <a:ext cx="3043920" cy="954107"/>
            </a:xfrm>
            <a:prstGeom prst="rect">
              <a:avLst/>
            </a:prstGeom>
            <a:noFill/>
          </p:spPr>
          <p:txBody>
            <a:bodyPr wrap="square">
              <a:spAutoFit/>
            </a:bodyPr>
            <a:lstStyle/>
            <a:p>
              <a:pPr algn="ctr"/>
              <a:r>
                <a:rPr lang="en-US" sz="2800" b="1" kern="100" dirty="0">
                  <a:solidFill>
                    <a:schemeClr val="bg1"/>
                  </a:solidFill>
                  <a:latin typeface="Arial" panose="020B0604020202020204" pitchFamily="34" charset="0"/>
                  <a:ea typeface="Calibri" panose="020F0502020204030204" pitchFamily="34" charset="0"/>
                  <a:cs typeface="Arial" panose="020B0604020202020204" pitchFamily="34" charset="0"/>
                </a:rPr>
                <a:t>GỒM 11 NHÓM TỘI PHẠM</a:t>
              </a:r>
            </a:p>
          </p:txBody>
        </p:sp>
      </p:grpSp>
      <p:grpSp>
        <p:nvGrpSpPr>
          <p:cNvPr id="2" name="Group 1">
            <a:extLst>
              <a:ext uri="{FF2B5EF4-FFF2-40B4-BE49-F238E27FC236}">
                <a16:creationId xmlns:a16="http://schemas.microsoft.com/office/drawing/2014/main" id="{4A2178A7-3768-ECD6-6E55-F59CDE06EEBC}"/>
              </a:ext>
            </a:extLst>
          </p:cNvPr>
          <p:cNvGrpSpPr/>
          <p:nvPr/>
        </p:nvGrpSpPr>
        <p:grpSpPr>
          <a:xfrm>
            <a:off x="12592722" y="2278520"/>
            <a:ext cx="4655458" cy="1733550"/>
            <a:chOff x="-5240339" y="4857749"/>
            <a:chExt cx="4655458" cy="1733550"/>
          </a:xfrm>
        </p:grpSpPr>
        <p:sp>
          <p:nvSpPr>
            <p:cNvPr id="3" name="Rectangle: Rounded Corners 2">
              <a:extLst>
                <a:ext uri="{FF2B5EF4-FFF2-40B4-BE49-F238E27FC236}">
                  <a16:creationId xmlns:a16="http://schemas.microsoft.com/office/drawing/2014/main" id="{079E0EEF-C14A-033A-00A5-1BDE1DFCCFB0}"/>
                </a:ext>
              </a:extLst>
            </p:cNvPr>
            <p:cNvSpPr/>
            <p:nvPr/>
          </p:nvSpPr>
          <p:spPr>
            <a:xfrm>
              <a:off x="-5240339" y="4857749"/>
              <a:ext cx="4655458" cy="1733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4" name="TextBox 3">
              <a:extLst>
                <a:ext uri="{FF2B5EF4-FFF2-40B4-BE49-F238E27FC236}">
                  <a16:creationId xmlns:a16="http://schemas.microsoft.com/office/drawing/2014/main" id="{F26D003B-0B9A-784E-7B86-51FBA4AA9EFB}"/>
                </a:ext>
              </a:extLst>
            </p:cNvPr>
            <p:cNvSpPr txBox="1"/>
            <p:nvPr/>
          </p:nvSpPr>
          <p:spPr>
            <a:xfrm>
              <a:off x="-4678939" y="5247471"/>
              <a:ext cx="3532657" cy="954107"/>
            </a:xfrm>
            <a:prstGeom prst="rect">
              <a:avLst/>
            </a:prstGeom>
            <a:noFill/>
          </p:spPr>
          <p:txBody>
            <a:bodyPr wrap="square">
              <a:spAutoFit/>
            </a:bodyPr>
            <a:lstStyle/>
            <a:p>
              <a:pPr algn="ctr"/>
              <a:r>
                <a:rPr lang="en-US" sz="2800" b="1" kern="100" dirty="0">
                  <a:solidFill>
                    <a:schemeClr val="bg1"/>
                  </a:solidFill>
                  <a:latin typeface="Arial" panose="020B0604020202020204" pitchFamily="34" charset="0"/>
                  <a:ea typeface="Calibri" panose="020F0502020204030204" pitchFamily="34" charset="0"/>
                  <a:cs typeface="Arial" panose="020B0604020202020204" pitchFamily="34" charset="0"/>
                </a:rPr>
                <a:t>MỘT SỐ TỘI PHẠM PHỔ BIẾN</a:t>
              </a:r>
            </a:p>
          </p:txBody>
        </p:sp>
      </p:grpSp>
      <p:pic>
        <p:nvPicPr>
          <p:cNvPr id="6" name="Picture 5">
            <a:extLst>
              <a:ext uri="{FF2B5EF4-FFF2-40B4-BE49-F238E27FC236}">
                <a16:creationId xmlns:a16="http://schemas.microsoft.com/office/drawing/2014/main" id="{269B0F7A-3FAE-E270-BCAA-D335587CF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486293">
            <a:off x="6950985" y="4199253"/>
            <a:ext cx="1333950" cy="2005781"/>
          </a:xfrm>
          <a:prstGeom prst="rect">
            <a:avLst/>
          </a:prstGeom>
        </p:spPr>
      </p:pic>
    </p:spTree>
    <p:extLst>
      <p:ext uri="{BB962C8B-B14F-4D97-AF65-F5344CB8AC3E}">
        <p14:creationId xmlns:p14="http://schemas.microsoft.com/office/powerpoint/2010/main" val="25068577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C66302-6858-2CE2-9D67-524992FD58FF}"/>
              </a:ext>
            </a:extLst>
          </p:cNvPr>
          <p:cNvSpPr txBox="1"/>
          <p:nvPr/>
        </p:nvSpPr>
        <p:spPr>
          <a:xfrm>
            <a:off x="1567543" y="2468113"/>
            <a:ext cx="9056914"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CÁC NHÓM TỘI PHẠM THEO QUY ĐỊNH</a:t>
            </a:r>
          </a:p>
        </p:txBody>
      </p:sp>
      <p:sp>
        <p:nvSpPr>
          <p:cNvPr id="5" name="TextBox 4">
            <a:extLst>
              <a:ext uri="{FF2B5EF4-FFF2-40B4-BE49-F238E27FC236}">
                <a16:creationId xmlns:a16="http://schemas.microsoft.com/office/drawing/2014/main" id="{357BB257-11C5-A1E3-4182-165F7035799A}"/>
              </a:ext>
            </a:extLst>
          </p:cNvPr>
          <p:cNvSpPr txBox="1"/>
          <p:nvPr/>
        </p:nvSpPr>
        <p:spPr>
          <a:xfrm>
            <a:off x="3345542" y="3143392"/>
            <a:ext cx="2111829"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CỦA BỘ</a:t>
            </a:r>
          </a:p>
        </p:txBody>
      </p:sp>
      <p:sp>
        <p:nvSpPr>
          <p:cNvPr id="6" name="TextBox 5">
            <a:extLst>
              <a:ext uri="{FF2B5EF4-FFF2-40B4-BE49-F238E27FC236}">
                <a16:creationId xmlns:a16="http://schemas.microsoft.com/office/drawing/2014/main" id="{3318128F-AEE0-9EEE-602D-3B94E940E8E8}"/>
              </a:ext>
            </a:extLst>
          </p:cNvPr>
          <p:cNvSpPr txBox="1"/>
          <p:nvPr/>
        </p:nvSpPr>
        <p:spPr>
          <a:xfrm>
            <a:off x="4644571" y="3097226"/>
            <a:ext cx="4826001"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LUẬT HÌNH SỰ</a:t>
            </a:r>
          </a:p>
        </p:txBody>
      </p:sp>
    </p:spTree>
    <p:extLst>
      <p:ext uri="{BB962C8B-B14F-4D97-AF65-F5344CB8AC3E}">
        <p14:creationId xmlns:p14="http://schemas.microsoft.com/office/powerpoint/2010/main" val="5207491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BDF92CE2-06ED-D5E8-BBEA-210C4553CC48}"/>
              </a:ext>
            </a:extLst>
          </p:cNvPr>
          <p:cNvGrpSpPr/>
          <p:nvPr/>
        </p:nvGrpSpPr>
        <p:grpSpPr>
          <a:xfrm>
            <a:off x="-5169251" y="2562225"/>
            <a:ext cx="4655458" cy="1733550"/>
            <a:chOff x="-5240339" y="4857749"/>
            <a:chExt cx="4655458" cy="1733550"/>
          </a:xfrm>
        </p:grpSpPr>
        <p:sp>
          <p:nvSpPr>
            <p:cNvPr id="10" name="Rectangle: Rounded Corners 9">
              <a:extLst>
                <a:ext uri="{FF2B5EF4-FFF2-40B4-BE49-F238E27FC236}">
                  <a16:creationId xmlns:a16="http://schemas.microsoft.com/office/drawing/2014/main" id="{E9DAB933-651E-50BD-D8B0-B7CF82FC5867}"/>
                </a:ext>
              </a:extLst>
            </p:cNvPr>
            <p:cNvSpPr/>
            <p:nvPr/>
          </p:nvSpPr>
          <p:spPr>
            <a:xfrm>
              <a:off x="-5240339" y="4857749"/>
              <a:ext cx="4655458" cy="1733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Box 11">
              <a:extLst>
                <a:ext uri="{FF2B5EF4-FFF2-40B4-BE49-F238E27FC236}">
                  <a16:creationId xmlns:a16="http://schemas.microsoft.com/office/drawing/2014/main" id="{7CE46987-4452-A1BD-8234-50EBE09716E0}"/>
                </a:ext>
              </a:extLst>
            </p:cNvPr>
            <p:cNvSpPr txBox="1"/>
            <p:nvPr/>
          </p:nvSpPr>
          <p:spPr>
            <a:xfrm>
              <a:off x="-4434570" y="5247471"/>
              <a:ext cx="3043920" cy="954107"/>
            </a:xfrm>
            <a:prstGeom prst="rect">
              <a:avLst/>
            </a:prstGeom>
            <a:noFill/>
          </p:spPr>
          <p:txBody>
            <a:bodyPr wrap="square">
              <a:spAutoFit/>
            </a:bodyPr>
            <a:lstStyle/>
            <a:p>
              <a:pPr algn="ctr"/>
              <a:r>
                <a:rPr lang="en-US" sz="2800" b="1" kern="100" dirty="0">
                  <a:solidFill>
                    <a:schemeClr val="bg1"/>
                  </a:solidFill>
                  <a:latin typeface="Arial" panose="020B0604020202020204" pitchFamily="34" charset="0"/>
                  <a:ea typeface="Calibri" panose="020F0502020204030204" pitchFamily="34" charset="0"/>
                  <a:cs typeface="Arial" panose="020B0604020202020204" pitchFamily="34" charset="0"/>
                </a:rPr>
                <a:t>GỒM 11 NHÓM TỘI PHẠM</a:t>
              </a:r>
            </a:p>
          </p:txBody>
        </p:sp>
      </p:grpSp>
      <p:grpSp>
        <p:nvGrpSpPr>
          <p:cNvPr id="2" name="Group 1">
            <a:extLst>
              <a:ext uri="{FF2B5EF4-FFF2-40B4-BE49-F238E27FC236}">
                <a16:creationId xmlns:a16="http://schemas.microsoft.com/office/drawing/2014/main" id="{4A2178A7-3768-ECD6-6E55-F59CDE06EEBC}"/>
              </a:ext>
            </a:extLst>
          </p:cNvPr>
          <p:cNvGrpSpPr/>
          <p:nvPr/>
        </p:nvGrpSpPr>
        <p:grpSpPr>
          <a:xfrm>
            <a:off x="3768271" y="2562225"/>
            <a:ext cx="4655458" cy="1733550"/>
            <a:chOff x="-5240339" y="4857749"/>
            <a:chExt cx="4655458" cy="1733550"/>
          </a:xfrm>
        </p:grpSpPr>
        <p:sp>
          <p:nvSpPr>
            <p:cNvPr id="3" name="Rectangle: Rounded Corners 2">
              <a:extLst>
                <a:ext uri="{FF2B5EF4-FFF2-40B4-BE49-F238E27FC236}">
                  <a16:creationId xmlns:a16="http://schemas.microsoft.com/office/drawing/2014/main" id="{079E0EEF-C14A-033A-00A5-1BDE1DFCCFB0}"/>
                </a:ext>
              </a:extLst>
            </p:cNvPr>
            <p:cNvSpPr/>
            <p:nvPr/>
          </p:nvSpPr>
          <p:spPr>
            <a:xfrm>
              <a:off x="-5240339" y="4857749"/>
              <a:ext cx="4655458" cy="1733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4" name="TextBox 3">
              <a:extLst>
                <a:ext uri="{FF2B5EF4-FFF2-40B4-BE49-F238E27FC236}">
                  <a16:creationId xmlns:a16="http://schemas.microsoft.com/office/drawing/2014/main" id="{F26D003B-0B9A-784E-7B86-51FBA4AA9EFB}"/>
                </a:ext>
              </a:extLst>
            </p:cNvPr>
            <p:cNvSpPr txBox="1"/>
            <p:nvPr/>
          </p:nvSpPr>
          <p:spPr>
            <a:xfrm>
              <a:off x="-4678939" y="5247471"/>
              <a:ext cx="3532657" cy="954107"/>
            </a:xfrm>
            <a:prstGeom prst="rect">
              <a:avLst/>
            </a:prstGeom>
            <a:noFill/>
          </p:spPr>
          <p:txBody>
            <a:bodyPr wrap="square">
              <a:spAutoFit/>
            </a:bodyPr>
            <a:lstStyle/>
            <a:p>
              <a:pPr algn="ctr"/>
              <a:r>
                <a:rPr lang="en-US" sz="2800" b="1" kern="100" dirty="0">
                  <a:solidFill>
                    <a:schemeClr val="bg1"/>
                  </a:solidFill>
                  <a:latin typeface="Arial" panose="020B0604020202020204" pitchFamily="34" charset="0"/>
                  <a:ea typeface="Calibri" panose="020F0502020204030204" pitchFamily="34" charset="0"/>
                  <a:cs typeface="Arial" panose="020B0604020202020204" pitchFamily="34" charset="0"/>
                </a:rPr>
                <a:t>MỘT SỐ TỘI PHẠM PHỔ BIẾN</a:t>
              </a:r>
            </a:p>
          </p:txBody>
        </p:sp>
      </p:grpSp>
      <p:pic>
        <p:nvPicPr>
          <p:cNvPr id="6" name="Picture 5">
            <a:extLst>
              <a:ext uri="{FF2B5EF4-FFF2-40B4-BE49-F238E27FC236}">
                <a16:creationId xmlns:a16="http://schemas.microsoft.com/office/drawing/2014/main" id="{269B0F7A-3FAE-E270-BCAA-D335587CF9A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rot="18741509">
            <a:off x="-6782323" y="4071735"/>
            <a:ext cx="1333950" cy="2005781"/>
          </a:xfrm>
          <a:prstGeom prst="rect">
            <a:avLst/>
          </a:prstGeom>
        </p:spPr>
      </p:pic>
    </p:spTree>
    <p:extLst>
      <p:ext uri="{BB962C8B-B14F-4D97-AF65-F5344CB8AC3E}">
        <p14:creationId xmlns:p14="http://schemas.microsoft.com/office/powerpoint/2010/main" val="41704529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DDC49F8-B53E-2D1A-B51C-1FEB3B881DBF}"/>
              </a:ext>
            </a:extLst>
          </p:cNvPr>
          <p:cNvPicPr>
            <a:picLocks noChangeAspect="1"/>
          </p:cNvPicPr>
          <p:nvPr/>
        </p:nvPicPr>
        <p:blipFill rotWithShape="1">
          <a:blip r:embed="rId3">
            <a:extLst>
              <a:ext uri="{28A0092B-C50C-407E-A947-70E740481C1C}">
                <a14:useLocalDpi xmlns:a14="http://schemas.microsoft.com/office/drawing/2010/main" val="0"/>
              </a:ext>
            </a:extLst>
          </a:blip>
          <a:srcRect t="10983" b="11937"/>
          <a:stretch/>
        </p:blipFill>
        <p:spPr>
          <a:xfrm>
            <a:off x="-38714" y="-40349"/>
            <a:ext cx="6043105" cy="3259799"/>
          </a:xfrm>
          <a:prstGeom prst="rect">
            <a:avLst/>
          </a:prstGeom>
        </p:spPr>
      </p:pic>
      <p:pic>
        <p:nvPicPr>
          <p:cNvPr id="7" name="Picture 6">
            <a:extLst>
              <a:ext uri="{FF2B5EF4-FFF2-40B4-BE49-F238E27FC236}">
                <a16:creationId xmlns:a16="http://schemas.microsoft.com/office/drawing/2014/main" id="{DED25514-CCC8-1C59-A982-A3609CB80A38}"/>
              </a:ext>
            </a:extLst>
          </p:cNvPr>
          <p:cNvPicPr>
            <a:picLocks noChangeAspect="1"/>
          </p:cNvPicPr>
          <p:nvPr/>
        </p:nvPicPr>
        <p:blipFill rotWithShape="1">
          <a:blip r:embed="rId4">
            <a:extLst>
              <a:ext uri="{28A0092B-C50C-407E-A947-70E740481C1C}">
                <a14:useLocalDpi xmlns:a14="http://schemas.microsoft.com/office/drawing/2010/main" val="0"/>
              </a:ext>
            </a:extLst>
          </a:blip>
          <a:srcRect t="10329" b="19841"/>
          <a:stretch/>
        </p:blipFill>
        <p:spPr>
          <a:xfrm>
            <a:off x="6004391" y="0"/>
            <a:ext cx="6187609" cy="3219450"/>
          </a:xfrm>
          <a:prstGeom prst="rect">
            <a:avLst/>
          </a:prstGeom>
        </p:spPr>
      </p:pic>
      <p:pic>
        <p:nvPicPr>
          <p:cNvPr id="9" name="Picture 8">
            <a:extLst>
              <a:ext uri="{FF2B5EF4-FFF2-40B4-BE49-F238E27FC236}">
                <a16:creationId xmlns:a16="http://schemas.microsoft.com/office/drawing/2014/main" id="{B6392635-0260-1023-D325-06431936A923}"/>
              </a:ext>
            </a:extLst>
          </p:cNvPr>
          <p:cNvPicPr>
            <a:picLocks noChangeAspect="1"/>
          </p:cNvPicPr>
          <p:nvPr/>
        </p:nvPicPr>
        <p:blipFill rotWithShape="1">
          <a:blip r:embed="rId5">
            <a:extLst>
              <a:ext uri="{28A0092B-C50C-407E-A947-70E740481C1C}">
                <a14:useLocalDpi xmlns:a14="http://schemas.microsoft.com/office/drawing/2010/main" val="0"/>
              </a:ext>
            </a:extLst>
          </a:blip>
          <a:srcRect t="11407"/>
          <a:stretch/>
        </p:blipFill>
        <p:spPr>
          <a:xfrm>
            <a:off x="-64523" y="3219450"/>
            <a:ext cx="6160523" cy="3638550"/>
          </a:xfrm>
          <a:prstGeom prst="rect">
            <a:avLst/>
          </a:prstGeom>
        </p:spPr>
      </p:pic>
      <p:pic>
        <p:nvPicPr>
          <p:cNvPr id="11" name="Picture 10">
            <a:extLst>
              <a:ext uri="{FF2B5EF4-FFF2-40B4-BE49-F238E27FC236}">
                <a16:creationId xmlns:a16="http://schemas.microsoft.com/office/drawing/2014/main" id="{1DF2AA30-5197-F462-0363-B3950473F3E3}"/>
              </a:ext>
            </a:extLst>
          </p:cNvPr>
          <p:cNvPicPr>
            <a:picLocks noChangeAspect="1"/>
          </p:cNvPicPr>
          <p:nvPr/>
        </p:nvPicPr>
        <p:blipFill rotWithShape="1">
          <a:blip r:embed="rId6">
            <a:extLst>
              <a:ext uri="{28A0092B-C50C-407E-A947-70E740481C1C}">
                <a14:useLocalDpi xmlns:a14="http://schemas.microsoft.com/office/drawing/2010/main" val="0"/>
              </a:ext>
            </a:extLst>
          </a:blip>
          <a:srcRect t="10546"/>
          <a:stretch/>
        </p:blipFill>
        <p:spPr>
          <a:xfrm>
            <a:off x="6004393" y="3219450"/>
            <a:ext cx="6187608" cy="3678898"/>
          </a:xfrm>
          <a:prstGeom prst="rect">
            <a:avLst/>
          </a:prstGeom>
        </p:spPr>
      </p:pic>
      <p:sp>
        <p:nvSpPr>
          <p:cNvPr id="12" name="Rectangle: Rounded Corners 11">
            <a:extLst>
              <a:ext uri="{FF2B5EF4-FFF2-40B4-BE49-F238E27FC236}">
                <a16:creationId xmlns:a16="http://schemas.microsoft.com/office/drawing/2014/main" id="{153B4DAC-EA59-A376-2547-B5F39FC37EBA}"/>
              </a:ext>
            </a:extLst>
          </p:cNvPr>
          <p:cNvSpPr/>
          <p:nvPr/>
        </p:nvSpPr>
        <p:spPr>
          <a:xfrm>
            <a:off x="1744588" y="1943100"/>
            <a:ext cx="2476500" cy="7239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GIẾT NGƯỜI </a:t>
            </a:r>
            <a:r>
              <a:rPr lang="en-US" sz="1800" b="1" kern="0" dirty="0">
                <a:solidFill>
                  <a:srgbClr val="000000"/>
                </a:solidFill>
                <a:effectLst/>
                <a:latin typeface="Times New Roman" panose="02020603050405020304" pitchFamily="18" charset="0"/>
                <a:ea typeface="Times New Roman" panose="02020603050405020304" pitchFamily="18" charset="0"/>
              </a:rPr>
              <a:t>(Homicide)</a:t>
            </a:r>
            <a:endParaRPr lang="en-US" sz="2400" b="1" dirty="0">
              <a:solidFill>
                <a:schemeClr val="tx1"/>
              </a:solidFill>
              <a:latin typeface="Arial" panose="020B0604020202020204" pitchFamily="34" charset="0"/>
              <a:cs typeface="Arial" panose="020B0604020202020204" pitchFamily="34" charset="0"/>
            </a:endParaRPr>
          </a:p>
        </p:txBody>
      </p:sp>
      <p:sp>
        <p:nvSpPr>
          <p:cNvPr id="13" name="Rectangle: Rounded Corners 12">
            <a:extLst>
              <a:ext uri="{FF2B5EF4-FFF2-40B4-BE49-F238E27FC236}">
                <a16:creationId xmlns:a16="http://schemas.microsoft.com/office/drawing/2014/main" id="{CBE21F5A-AE92-307C-89D7-1F0B5AC0FAC0}"/>
              </a:ext>
            </a:extLst>
          </p:cNvPr>
          <p:cNvSpPr/>
          <p:nvPr/>
        </p:nvSpPr>
        <p:spPr>
          <a:xfrm>
            <a:off x="7859945" y="1943100"/>
            <a:ext cx="2476500" cy="7239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CƯỚP</a:t>
            </a:r>
          </a:p>
        </p:txBody>
      </p:sp>
      <p:sp>
        <p:nvSpPr>
          <p:cNvPr id="17" name="Rectangle 16">
            <a:extLst>
              <a:ext uri="{FF2B5EF4-FFF2-40B4-BE49-F238E27FC236}">
                <a16:creationId xmlns:a16="http://schemas.microsoft.com/office/drawing/2014/main" id="{CC7CFEB5-5A9C-5339-A2D6-8193918E2B08}"/>
              </a:ext>
            </a:extLst>
          </p:cNvPr>
          <p:cNvSpPr/>
          <p:nvPr/>
        </p:nvSpPr>
        <p:spPr>
          <a:xfrm>
            <a:off x="13975303" y="930936"/>
            <a:ext cx="5451941" cy="5876925"/>
          </a:xfrm>
          <a:prstGeom prst="rect">
            <a:avLst/>
          </a:prstGeom>
          <a:solidFill>
            <a:srgbClr val="E4E4E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sz="3600" b="1" dirty="0">
              <a:solidFill>
                <a:schemeClr val="tx1"/>
              </a:solidFill>
              <a:latin typeface="Arial" panose="020B0604020202020204" pitchFamily="34" charset="0"/>
              <a:cs typeface="Arial" panose="020B0604020202020204" pitchFamily="34" charset="0"/>
            </a:endParaRPr>
          </a:p>
          <a:p>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NEWS</a:t>
            </a:r>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________    _________</a:t>
            </a:r>
          </a:p>
          <a:p>
            <a:r>
              <a:rPr lang="en-US" sz="3600" b="1" dirty="0">
                <a:solidFill>
                  <a:schemeClr val="tx1"/>
                </a:solidFill>
                <a:latin typeface="Arial" panose="020B0604020202020204" pitchFamily="34" charset="0"/>
                <a:cs typeface="Arial" panose="020B0604020202020204" pitchFamily="34" charset="0"/>
              </a:rPr>
              <a:t>  ___  ___________  ___</a:t>
            </a:r>
          </a:p>
        </p:txBody>
      </p:sp>
      <p:sp>
        <p:nvSpPr>
          <p:cNvPr id="14" name="Rectangle: Rounded Corners 13">
            <a:extLst>
              <a:ext uri="{FF2B5EF4-FFF2-40B4-BE49-F238E27FC236}">
                <a16:creationId xmlns:a16="http://schemas.microsoft.com/office/drawing/2014/main" id="{75F837C3-6E42-87C6-699A-1F45C3E0F69B}"/>
              </a:ext>
            </a:extLst>
          </p:cNvPr>
          <p:cNvSpPr/>
          <p:nvPr/>
        </p:nvSpPr>
        <p:spPr>
          <a:xfrm>
            <a:off x="1167888" y="3869399"/>
            <a:ext cx="3632712" cy="7334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LẠM DỤNG MA TÚY</a:t>
            </a:r>
          </a:p>
        </p:txBody>
      </p:sp>
      <p:sp>
        <p:nvSpPr>
          <p:cNvPr id="15" name="Rectangle: Rounded Corners 14">
            <a:extLst>
              <a:ext uri="{FF2B5EF4-FFF2-40B4-BE49-F238E27FC236}">
                <a16:creationId xmlns:a16="http://schemas.microsoft.com/office/drawing/2014/main" id="{C8589752-1E5D-B443-3384-C52A5A60084E}"/>
              </a:ext>
            </a:extLst>
          </p:cNvPr>
          <p:cNvSpPr/>
          <p:nvPr/>
        </p:nvSpPr>
        <p:spPr>
          <a:xfrm>
            <a:off x="7281839" y="3869399"/>
            <a:ext cx="3632712" cy="733425"/>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LỪA ĐẢO TÀI CHÍNH</a:t>
            </a:r>
          </a:p>
        </p:txBody>
      </p:sp>
    </p:spTree>
    <p:extLst>
      <p:ext uri="{BB962C8B-B14F-4D97-AF65-F5344CB8AC3E}">
        <p14:creationId xmlns:p14="http://schemas.microsoft.com/office/powerpoint/2010/main" val="801114461"/>
      </p:ext>
    </p:extLst>
  </p:cSld>
  <p:clrMapOvr>
    <a:masterClrMapping/>
  </p:clrMapOvr>
  <mc:AlternateContent xmlns:mc="http://schemas.openxmlformats.org/markup-compatibility/2006" xmlns:p14="http://schemas.microsoft.com/office/powerpoint/2010/main">
    <mc:Choice Requires="p14">
      <p:transition spd="slow" p14:dur="900">
        <p14:warp dir="in"/>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53B4DAC-EA59-A376-2547-B5F39FC37EBA}"/>
              </a:ext>
            </a:extLst>
          </p:cNvPr>
          <p:cNvSpPr/>
          <p:nvPr/>
        </p:nvSpPr>
        <p:spPr>
          <a:xfrm>
            <a:off x="2" y="209550"/>
            <a:ext cx="3056012" cy="1009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GIẾT NGƯỜI (Homicide)</a:t>
            </a:r>
          </a:p>
        </p:txBody>
      </p:sp>
      <p:sp>
        <p:nvSpPr>
          <p:cNvPr id="3" name="TextBox 2">
            <a:extLst>
              <a:ext uri="{FF2B5EF4-FFF2-40B4-BE49-F238E27FC236}">
                <a16:creationId xmlns:a16="http://schemas.microsoft.com/office/drawing/2014/main" id="{D40D416A-C777-8B33-145D-5B64BF13F78A}"/>
              </a:ext>
            </a:extLst>
          </p:cNvPr>
          <p:cNvSpPr txBox="1"/>
          <p:nvPr/>
        </p:nvSpPr>
        <p:spPr>
          <a:xfrm>
            <a:off x="339259" y="1504950"/>
            <a:ext cx="5032841" cy="2554545"/>
          </a:xfrm>
          <a:prstGeom prst="rect">
            <a:avLst/>
          </a:prstGeom>
          <a:noFill/>
        </p:spPr>
        <p:txBody>
          <a:bodyPr wrap="square">
            <a:spAutoFit/>
          </a:bodyPr>
          <a:lstStyle/>
          <a:p>
            <a:pPr algn="just"/>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vi </a:t>
            </a:r>
            <a:r>
              <a:rPr lang="en-US" sz="3200" b="1" dirty="0" err="1">
                <a:latin typeface="Arial" panose="020B0604020202020204" pitchFamily="34" charset="0"/>
                <a:cs typeface="Arial" panose="020B0604020202020204" pitchFamily="34" charset="0"/>
              </a:rPr>
              <a:t>cố</a:t>
            </a:r>
            <a:r>
              <a:rPr lang="en-US" sz="3200" b="1" dirty="0">
                <a:latin typeface="Arial" panose="020B0604020202020204" pitchFamily="34" charset="0"/>
                <a:cs typeface="Arial" panose="020B0604020202020204" pitchFamily="34" charset="0"/>
              </a:rPr>
              <a:t> ý </a:t>
            </a:r>
            <a:r>
              <a:rPr lang="en-US" sz="3200" b="1" dirty="0" err="1">
                <a:latin typeface="Arial" panose="020B0604020202020204" pitchFamily="34" charset="0"/>
                <a:cs typeface="Arial" panose="020B0604020202020204" pitchFamily="34" charset="0"/>
              </a:rPr>
              <a:t>giết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người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thể</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bị</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xem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tội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nghiêm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trọng</a:t>
            </a:r>
            <a:r>
              <a:rPr lang="en-US" sz="3200" b="1" dirty="0">
                <a:latin typeface="Arial" panose="020B0604020202020204" pitchFamily="34" charset="0"/>
                <a:cs typeface="Arial" panose="020B0604020202020204" pitchFamily="34" charset="0"/>
              </a:rPr>
              <a:t> </a:t>
            </a:r>
            <a:r>
              <a:rPr lang="en-US" sz="2800" b="1" dirty="0" err="1">
                <a:latin typeface="Arial" panose="020B0604020202020204" pitchFamily="34" charset="0"/>
                <a:cs typeface="Arial" panose="020B0604020202020204" pitchFamily="34" charset="0"/>
              </a:rPr>
              <a:t>nhất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xem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một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loại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tội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chủ</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chốt</a:t>
            </a:r>
            <a:r>
              <a:rPr lang="en-US" sz="3200" b="1" dirty="0">
                <a:latin typeface="Arial" panose="020B0604020202020204" pitchFamily="34" charset="0"/>
                <a:cs typeface="Arial" panose="020B0604020202020204" pitchFamily="34" charset="0"/>
              </a:rPr>
              <a:t>.</a:t>
            </a:r>
          </a:p>
        </p:txBody>
      </p:sp>
      <p:sp>
        <p:nvSpPr>
          <p:cNvPr id="10" name="Rectangle 9">
            <a:extLst>
              <a:ext uri="{FF2B5EF4-FFF2-40B4-BE49-F238E27FC236}">
                <a16:creationId xmlns:a16="http://schemas.microsoft.com/office/drawing/2014/main" id="{95E2CED9-65C9-033E-A9F5-89DFE82B841F}"/>
              </a:ext>
            </a:extLst>
          </p:cNvPr>
          <p:cNvSpPr/>
          <p:nvPr/>
        </p:nvSpPr>
        <p:spPr>
          <a:xfrm>
            <a:off x="6400799" y="714375"/>
            <a:ext cx="5451941" cy="5876925"/>
          </a:xfrm>
          <a:prstGeom prst="rect">
            <a:avLst/>
          </a:prstGeom>
          <a:solidFill>
            <a:srgbClr val="E4E4E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sz="3600" b="1" dirty="0">
              <a:solidFill>
                <a:schemeClr val="tx1"/>
              </a:solidFill>
              <a:latin typeface="Arial" panose="020B0604020202020204" pitchFamily="34" charset="0"/>
              <a:cs typeface="Arial" panose="020B0604020202020204" pitchFamily="34" charset="0"/>
            </a:endParaRPr>
          </a:p>
          <a:p>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NEWS</a:t>
            </a:r>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________    _________</a:t>
            </a:r>
          </a:p>
          <a:p>
            <a:r>
              <a:rPr lang="en-US" sz="3600" b="1" dirty="0">
                <a:solidFill>
                  <a:schemeClr val="tx1"/>
                </a:solidFill>
                <a:latin typeface="Arial" panose="020B0604020202020204" pitchFamily="34" charset="0"/>
                <a:cs typeface="Arial" panose="020B0604020202020204" pitchFamily="34" charset="0"/>
              </a:rPr>
              <a:t>  ___  ___________  ___</a:t>
            </a:r>
          </a:p>
        </p:txBody>
      </p:sp>
      <p:pic>
        <p:nvPicPr>
          <p:cNvPr id="5" name="Picture 4">
            <a:extLst>
              <a:ext uri="{FF2B5EF4-FFF2-40B4-BE49-F238E27FC236}">
                <a16:creationId xmlns:a16="http://schemas.microsoft.com/office/drawing/2014/main" id="{6DDC49F8-B53E-2D1A-B51C-1FEB3B881DBF}"/>
              </a:ext>
            </a:extLst>
          </p:cNvPr>
          <p:cNvPicPr>
            <a:picLocks noChangeAspect="1"/>
          </p:cNvPicPr>
          <p:nvPr/>
        </p:nvPicPr>
        <p:blipFill rotWithShape="1">
          <a:blip r:embed="rId3">
            <a:extLst>
              <a:ext uri="{28A0092B-C50C-407E-A947-70E740481C1C}">
                <a14:useLocalDpi xmlns:a14="http://schemas.microsoft.com/office/drawing/2010/main" val="0"/>
              </a:ext>
            </a:extLst>
          </a:blip>
          <a:srcRect t="-675" b="225"/>
          <a:stretch/>
        </p:blipFill>
        <p:spPr>
          <a:xfrm>
            <a:off x="6836892" y="1123950"/>
            <a:ext cx="4579753" cy="3219451"/>
          </a:xfrm>
          <a:prstGeom prst="rect">
            <a:avLst/>
          </a:prstGeom>
        </p:spPr>
      </p:pic>
      <p:grpSp>
        <p:nvGrpSpPr>
          <p:cNvPr id="16" name="Group 15">
            <a:extLst>
              <a:ext uri="{FF2B5EF4-FFF2-40B4-BE49-F238E27FC236}">
                <a16:creationId xmlns:a16="http://schemas.microsoft.com/office/drawing/2014/main" id="{48BEA236-0DEB-2189-1E31-13509B41E198}"/>
              </a:ext>
            </a:extLst>
          </p:cNvPr>
          <p:cNvGrpSpPr/>
          <p:nvPr/>
        </p:nvGrpSpPr>
        <p:grpSpPr>
          <a:xfrm rot="505430" flipH="1">
            <a:off x="-5967812" y="7174017"/>
            <a:ext cx="7717139" cy="7358322"/>
            <a:chOff x="4528737" y="7020376"/>
            <a:chExt cx="7717139" cy="7358322"/>
          </a:xfrm>
        </p:grpSpPr>
        <p:sp>
          <p:nvSpPr>
            <p:cNvPr id="17" name="Parallelogram 16">
              <a:extLst>
                <a:ext uri="{FF2B5EF4-FFF2-40B4-BE49-F238E27FC236}">
                  <a16:creationId xmlns:a16="http://schemas.microsoft.com/office/drawing/2014/main" id="{358BC755-86AC-18C1-C563-1A2C08C2640B}"/>
                </a:ext>
              </a:extLst>
            </p:cNvPr>
            <p:cNvSpPr/>
            <p:nvPr/>
          </p:nvSpPr>
          <p:spPr>
            <a:xfrm rot="2647749">
              <a:off x="4528737" y="7020376"/>
              <a:ext cx="7717139" cy="7358322"/>
            </a:xfrm>
            <a:prstGeom prst="parallelogram">
              <a:avLst>
                <a:gd name="adj" fmla="val 41527"/>
              </a:avLst>
            </a:prstGeom>
            <a:solidFill>
              <a:srgbClr val="EEEEE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8" name="Picture 17">
              <a:extLst>
                <a:ext uri="{FF2B5EF4-FFF2-40B4-BE49-F238E27FC236}">
                  <a16:creationId xmlns:a16="http://schemas.microsoft.com/office/drawing/2014/main" id="{6DB64735-A2FA-248D-AEBA-2CB091AB49E2}"/>
                </a:ext>
              </a:extLst>
            </p:cNvPr>
            <p:cNvPicPr>
              <a:picLocks noChangeAspect="1"/>
            </p:cNvPicPr>
            <p:nvPr/>
          </p:nvPicPr>
          <p:blipFill rotWithShape="1">
            <a:blip r:embed="rId4">
              <a:extLst>
                <a:ext uri="{28A0092B-C50C-407E-A947-70E740481C1C}">
                  <a14:useLocalDpi xmlns:a14="http://schemas.microsoft.com/office/drawing/2010/main" val="0"/>
                </a:ext>
              </a:extLst>
            </a:blip>
            <a:srcRect t="559" b="12209"/>
            <a:stretch/>
          </p:blipFill>
          <p:spPr>
            <a:xfrm rot="2809154">
              <a:off x="7776476" y="8250490"/>
              <a:ext cx="4725566" cy="3084338"/>
            </a:xfrm>
            <a:prstGeom prst="flowChartInputOutput">
              <a:avLst/>
            </a:prstGeom>
          </p:spPr>
        </p:pic>
      </p:grpSp>
    </p:spTree>
    <p:extLst>
      <p:ext uri="{BB962C8B-B14F-4D97-AF65-F5344CB8AC3E}">
        <p14:creationId xmlns:p14="http://schemas.microsoft.com/office/powerpoint/2010/main" val="13410075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53B4DAC-EA59-A376-2547-B5F39FC37EBA}"/>
              </a:ext>
            </a:extLst>
          </p:cNvPr>
          <p:cNvSpPr/>
          <p:nvPr/>
        </p:nvSpPr>
        <p:spPr>
          <a:xfrm>
            <a:off x="7878235" y="490537"/>
            <a:ext cx="3056012" cy="1009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CƯỚP (Robbery)</a:t>
            </a:r>
          </a:p>
        </p:txBody>
      </p:sp>
      <p:sp>
        <p:nvSpPr>
          <p:cNvPr id="3" name="TextBox 2">
            <a:extLst>
              <a:ext uri="{FF2B5EF4-FFF2-40B4-BE49-F238E27FC236}">
                <a16:creationId xmlns:a16="http://schemas.microsoft.com/office/drawing/2014/main" id="{D40D416A-C777-8B33-145D-5B64BF13F78A}"/>
              </a:ext>
            </a:extLst>
          </p:cNvPr>
          <p:cNvSpPr txBox="1"/>
          <p:nvPr/>
        </p:nvSpPr>
        <p:spPr>
          <a:xfrm>
            <a:off x="7118420" y="1893281"/>
            <a:ext cx="4575641" cy="2062103"/>
          </a:xfrm>
          <a:prstGeom prst="rect">
            <a:avLst/>
          </a:prstGeom>
          <a:noFill/>
        </p:spPr>
        <p:txBody>
          <a:bodyPr wrap="square">
            <a:spAutoFit/>
          </a:bodyPr>
          <a:lstStyle/>
          <a:p>
            <a:pPr algn="just"/>
            <a:r>
              <a:rPr lang="en-US" sz="3200" b="1" dirty="0" err="1">
                <a:latin typeface="Arial" panose="020B0604020202020204" pitchFamily="34" charset="0"/>
                <a:cs typeface="Arial" panose="020B0604020202020204" pitchFamily="34" charset="0"/>
              </a:rPr>
              <a:t>Là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vi </a:t>
            </a:r>
            <a:r>
              <a:rPr lang="en-US" sz="3200" b="1" dirty="0" err="1">
                <a:latin typeface="Arial" panose="020B0604020202020204" pitchFamily="34" charset="0"/>
                <a:cs typeface="Arial" panose="020B0604020202020204" pitchFamily="34" charset="0"/>
              </a:rPr>
              <a:t>cướp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bóc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thể</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kèm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theo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sử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dụng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vũ</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khí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để</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đe</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dọa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hoặc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thương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tích</a:t>
            </a:r>
            <a:r>
              <a:rPr lang="en-US" sz="3200" b="1" dirty="0">
                <a:latin typeface="Arial" panose="020B0604020202020204" pitchFamily="34" charset="0"/>
                <a:cs typeface="Arial" panose="020B0604020202020204" pitchFamily="34" charset="0"/>
              </a:rPr>
              <a:t>.</a:t>
            </a:r>
          </a:p>
        </p:txBody>
      </p:sp>
      <p:sp>
        <p:nvSpPr>
          <p:cNvPr id="10" name="Rectangle 9">
            <a:extLst>
              <a:ext uri="{FF2B5EF4-FFF2-40B4-BE49-F238E27FC236}">
                <a16:creationId xmlns:a16="http://schemas.microsoft.com/office/drawing/2014/main" id="{95E2CED9-65C9-033E-A9F5-89DFE82B841F}"/>
              </a:ext>
            </a:extLst>
          </p:cNvPr>
          <p:cNvSpPr/>
          <p:nvPr/>
        </p:nvSpPr>
        <p:spPr>
          <a:xfrm>
            <a:off x="16478249" y="490537"/>
            <a:ext cx="5451941" cy="5876925"/>
          </a:xfrm>
          <a:prstGeom prst="rect">
            <a:avLst/>
          </a:prstGeom>
          <a:solidFill>
            <a:srgbClr val="E4E4E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sz="3600" b="1" dirty="0">
              <a:solidFill>
                <a:schemeClr val="tx1"/>
              </a:solidFill>
              <a:latin typeface="Arial" panose="020B0604020202020204" pitchFamily="34" charset="0"/>
              <a:cs typeface="Arial" panose="020B0604020202020204" pitchFamily="34" charset="0"/>
            </a:endParaRPr>
          </a:p>
          <a:p>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NEWS</a:t>
            </a:r>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________    _________</a:t>
            </a:r>
          </a:p>
          <a:p>
            <a:r>
              <a:rPr lang="en-US" sz="3600" b="1" dirty="0">
                <a:solidFill>
                  <a:schemeClr val="tx1"/>
                </a:solidFill>
                <a:latin typeface="Arial" panose="020B0604020202020204" pitchFamily="34" charset="0"/>
                <a:cs typeface="Arial" panose="020B0604020202020204" pitchFamily="34" charset="0"/>
              </a:rPr>
              <a:t>  ___  ___________  ___</a:t>
            </a:r>
          </a:p>
        </p:txBody>
      </p:sp>
      <p:pic>
        <p:nvPicPr>
          <p:cNvPr id="5" name="Picture 4">
            <a:extLst>
              <a:ext uri="{FF2B5EF4-FFF2-40B4-BE49-F238E27FC236}">
                <a16:creationId xmlns:a16="http://schemas.microsoft.com/office/drawing/2014/main" id="{6DDC49F8-B53E-2D1A-B51C-1FEB3B881DBF}"/>
              </a:ext>
            </a:extLst>
          </p:cNvPr>
          <p:cNvPicPr>
            <a:picLocks noChangeAspect="1"/>
          </p:cNvPicPr>
          <p:nvPr/>
        </p:nvPicPr>
        <p:blipFill rotWithShape="1">
          <a:blip r:embed="rId3">
            <a:extLst>
              <a:ext uri="{28A0092B-C50C-407E-A947-70E740481C1C}">
                <a14:useLocalDpi xmlns:a14="http://schemas.microsoft.com/office/drawing/2010/main" val="0"/>
              </a:ext>
            </a:extLst>
          </a:blip>
          <a:srcRect t="-675" b="225"/>
          <a:stretch/>
        </p:blipFill>
        <p:spPr>
          <a:xfrm>
            <a:off x="16914342" y="900112"/>
            <a:ext cx="4579753" cy="3219451"/>
          </a:xfrm>
          <a:prstGeom prst="rect">
            <a:avLst/>
          </a:prstGeom>
        </p:spPr>
      </p:pic>
      <p:grpSp>
        <p:nvGrpSpPr>
          <p:cNvPr id="6" name="Group 5">
            <a:extLst>
              <a:ext uri="{FF2B5EF4-FFF2-40B4-BE49-F238E27FC236}">
                <a16:creationId xmlns:a16="http://schemas.microsoft.com/office/drawing/2014/main" id="{7A3DE644-3EF3-5F62-29F2-5E90391FFEC7}"/>
              </a:ext>
            </a:extLst>
          </p:cNvPr>
          <p:cNvGrpSpPr/>
          <p:nvPr/>
        </p:nvGrpSpPr>
        <p:grpSpPr>
          <a:xfrm rot="558518" flipH="1">
            <a:off x="-48695" y="3085520"/>
            <a:ext cx="7717139" cy="7358322"/>
            <a:chOff x="4528737" y="7020376"/>
            <a:chExt cx="7717139" cy="7358322"/>
          </a:xfrm>
        </p:grpSpPr>
        <p:sp>
          <p:nvSpPr>
            <p:cNvPr id="2" name="Parallelogram 1">
              <a:extLst>
                <a:ext uri="{FF2B5EF4-FFF2-40B4-BE49-F238E27FC236}">
                  <a16:creationId xmlns:a16="http://schemas.microsoft.com/office/drawing/2014/main" id="{A9E07F48-D75B-9DB0-52B5-A95AA61D428F}"/>
                </a:ext>
              </a:extLst>
            </p:cNvPr>
            <p:cNvSpPr/>
            <p:nvPr/>
          </p:nvSpPr>
          <p:spPr>
            <a:xfrm rot="2647749">
              <a:off x="4528737" y="7020376"/>
              <a:ext cx="7717139" cy="7358322"/>
            </a:xfrm>
            <a:prstGeom prst="parallelogram">
              <a:avLst>
                <a:gd name="adj" fmla="val 41527"/>
              </a:avLst>
            </a:prstGeom>
            <a:solidFill>
              <a:srgbClr val="EEEEE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87A8DDD-DB36-8447-57DC-1EBBA733C3E0}"/>
                </a:ext>
              </a:extLst>
            </p:cNvPr>
            <p:cNvPicPr>
              <a:picLocks noChangeAspect="1"/>
            </p:cNvPicPr>
            <p:nvPr/>
          </p:nvPicPr>
          <p:blipFill rotWithShape="1">
            <a:blip r:embed="rId4">
              <a:extLst>
                <a:ext uri="{28A0092B-C50C-407E-A947-70E740481C1C}">
                  <a14:useLocalDpi xmlns:a14="http://schemas.microsoft.com/office/drawing/2010/main" val="0"/>
                </a:ext>
              </a:extLst>
            </a:blip>
            <a:srcRect t="559" b="12209"/>
            <a:stretch/>
          </p:blipFill>
          <p:spPr>
            <a:xfrm rot="2809154">
              <a:off x="7776476" y="8250490"/>
              <a:ext cx="4725566" cy="3084338"/>
            </a:xfrm>
            <a:prstGeom prst="flowChartInputOutput">
              <a:avLst/>
            </a:prstGeom>
          </p:spPr>
        </p:pic>
      </p:grpSp>
      <p:pic>
        <p:nvPicPr>
          <p:cNvPr id="7" name="Picture 6">
            <a:extLst>
              <a:ext uri="{FF2B5EF4-FFF2-40B4-BE49-F238E27FC236}">
                <a16:creationId xmlns:a16="http://schemas.microsoft.com/office/drawing/2014/main" id="{062171F5-916C-3B9A-9E7F-53F70914977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16510071">
            <a:off x="7506564" y="-5542526"/>
            <a:ext cx="5848992" cy="5076198"/>
          </a:xfrm>
          <a:prstGeom prst="rect">
            <a:avLst/>
          </a:prstGeom>
        </p:spPr>
      </p:pic>
      <p:pic>
        <p:nvPicPr>
          <p:cNvPr id="8" name="Picture 7">
            <a:extLst>
              <a:ext uri="{FF2B5EF4-FFF2-40B4-BE49-F238E27FC236}">
                <a16:creationId xmlns:a16="http://schemas.microsoft.com/office/drawing/2014/main" id="{0860A725-24B1-D06B-1AC3-C0B3A174BEEF}"/>
              </a:ext>
            </a:extLst>
          </p:cNvPr>
          <p:cNvPicPr>
            <a:picLocks noChangeAspect="1"/>
          </p:cNvPicPr>
          <p:nvPr/>
        </p:nvPicPr>
        <p:blipFill rotWithShape="1">
          <a:blip r:embed="rId6">
            <a:extLst>
              <a:ext uri="{28A0092B-C50C-407E-A947-70E740481C1C}">
                <a14:useLocalDpi xmlns:a14="http://schemas.microsoft.com/office/drawing/2010/main" val="0"/>
              </a:ext>
            </a:extLst>
          </a:blip>
          <a:srcRect l="6665" t="32518" r="70255" b="29077"/>
          <a:stretch/>
        </p:blipFill>
        <p:spPr>
          <a:xfrm>
            <a:off x="9523061" y="-1509028"/>
            <a:ext cx="898684" cy="747713"/>
          </a:xfrm>
          <a:prstGeom prst="rect">
            <a:avLst/>
          </a:prstGeom>
        </p:spPr>
      </p:pic>
      <p:pic>
        <p:nvPicPr>
          <p:cNvPr id="9" name="Picture 8">
            <a:extLst>
              <a:ext uri="{FF2B5EF4-FFF2-40B4-BE49-F238E27FC236}">
                <a16:creationId xmlns:a16="http://schemas.microsoft.com/office/drawing/2014/main" id="{30700CF0-0F9C-417D-CE42-9CE2D4FA69D7}"/>
              </a:ext>
            </a:extLst>
          </p:cNvPr>
          <p:cNvPicPr>
            <a:picLocks noChangeAspect="1"/>
          </p:cNvPicPr>
          <p:nvPr/>
        </p:nvPicPr>
        <p:blipFill rotWithShape="1">
          <a:blip r:embed="rId6">
            <a:extLst>
              <a:ext uri="{28A0092B-C50C-407E-A947-70E740481C1C}">
                <a14:useLocalDpi xmlns:a14="http://schemas.microsoft.com/office/drawing/2010/main" val="0"/>
              </a:ext>
            </a:extLst>
          </a:blip>
          <a:srcRect l="6665" t="32518" r="70255" b="29077"/>
          <a:stretch/>
        </p:blipFill>
        <p:spPr>
          <a:xfrm rot="19200684">
            <a:off x="9441716" y="-1407591"/>
            <a:ext cx="898684" cy="747713"/>
          </a:xfrm>
          <a:prstGeom prst="rect">
            <a:avLst/>
          </a:prstGeom>
        </p:spPr>
      </p:pic>
      <p:pic>
        <p:nvPicPr>
          <p:cNvPr id="11" name="Picture 10">
            <a:extLst>
              <a:ext uri="{FF2B5EF4-FFF2-40B4-BE49-F238E27FC236}">
                <a16:creationId xmlns:a16="http://schemas.microsoft.com/office/drawing/2014/main" id="{69F53E81-95F3-415F-F6C2-2D53C5A8B493}"/>
              </a:ext>
            </a:extLst>
          </p:cNvPr>
          <p:cNvPicPr>
            <a:picLocks noChangeAspect="1"/>
          </p:cNvPicPr>
          <p:nvPr/>
        </p:nvPicPr>
        <p:blipFill rotWithShape="1">
          <a:blip r:embed="rId6">
            <a:extLst>
              <a:ext uri="{28A0092B-C50C-407E-A947-70E740481C1C}">
                <a14:useLocalDpi xmlns:a14="http://schemas.microsoft.com/office/drawing/2010/main" val="0"/>
              </a:ext>
            </a:extLst>
          </a:blip>
          <a:srcRect l="6665" t="32518" r="70255" b="29077"/>
          <a:stretch/>
        </p:blipFill>
        <p:spPr>
          <a:xfrm>
            <a:off x="9838814" y="-1276237"/>
            <a:ext cx="582931" cy="485004"/>
          </a:xfrm>
          <a:prstGeom prst="rect">
            <a:avLst/>
          </a:prstGeom>
        </p:spPr>
      </p:pic>
      <p:pic>
        <p:nvPicPr>
          <p:cNvPr id="13" name="Picture 12">
            <a:extLst>
              <a:ext uri="{FF2B5EF4-FFF2-40B4-BE49-F238E27FC236}">
                <a16:creationId xmlns:a16="http://schemas.microsoft.com/office/drawing/2014/main" id="{926AEA78-44BC-E57D-07B9-DA0D28BF9839}"/>
              </a:ext>
            </a:extLst>
          </p:cNvPr>
          <p:cNvPicPr>
            <a:picLocks noChangeAspect="1"/>
          </p:cNvPicPr>
          <p:nvPr/>
        </p:nvPicPr>
        <p:blipFill rotWithShape="1">
          <a:blip r:embed="rId6">
            <a:extLst>
              <a:ext uri="{28A0092B-C50C-407E-A947-70E740481C1C}">
                <a14:useLocalDpi xmlns:a14="http://schemas.microsoft.com/office/drawing/2010/main" val="0"/>
              </a:ext>
            </a:extLst>
          </a:blip>
          <a:srcRect l="6665" t="32518" r="70255" b="29077"/>
          <a:stretch/>
        </p:blipFill>
        <p:spPr>
          <a:xfrm rot="15840191">
            <a:off x="10438091" y="-3192808"/>
            <a:ext cx="582931" cy="485004"/>
          </a:xfrm>
          <a:prstGeom prst="rect">
            <a:avLst/>
          </a:prstGeom>
        </p:spPr>
      </p:pic>
    </p:spTree>
    <p:extLst>
      <p:ext uri="{BB962C8B-B14F-4D97-AF65-F5344CB8AC3E}">
        <p14:creationId xmlns:p14="http://schemas.microsoft.com/office/powerpoint/2010/main" val="6063836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53B4DAC-EA59-A376-2547-B5F39FC37EBA}"/>
              </a:ext>
            </a:extLst>
          </p:cNvPr>
          <p:cNvSpPr/>
          <p:nvPr/>
        </p:nvSpPr>
        <p:spPr>
          <a:xfrm>
            <a:off x="448734" y="490537"/>
            <a:ext cx="4370915" cy="1009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LẠM DỤNG MA TÚY (Drug Abuse)</a:t>
            </a:r>
          </a:p>
        </p:txBody>
      </p:sp>
      <p:sp>
        <p:nvSpPr>
          <p:cNvPr id="3" name="TextBox 2">
            <a:extLst>
              <a:ext uri="{FF2B5EF4-FFF2-40B4-BE49-F238E27FC236}">
                <a16:creationId xmlns:a16="http://schemas.microsoft.com/office/drawing/2014/main" id="{D40D416A-C777-8B33-145D-5B64BF13F78A}"/>
              </a:ext>
            </a:extLst>
          </p:cNvPr>
          <p:cNvSpPr txBox="1"/>
          <p:nvPr/>
        </p:nvSpPr>
        <p:spPr>
          <a:xfrm>
            <a:off x="580252" y="2102944"/>
            <a:ext cx="6448424" cy="2554545"/>
          </a:xfrm>
          <a:prstGeom prst="rect">
            <a:avLst/>
          </a:prstGeom>
          <a:noFill/>
        </p:spPr>
        <p:txBody>
          <a:bodyPr wrap="square">
            <a:spAutoFit/>
          </a:bodyPr>
          <a:lstStyle/>
          <a:p>
            <a:pPr algn="just"/>
            <a:r>
              <a:rPr lang="en-US" sz="3200" b="1" dirty="0">
                <a:latin typeface="Arial" panose="020B0604020202020204" pitchFamily="34" charset="0"/>
                <a:cs typeface="Arial" panose="020B0604020202020204" pitchFamily="34" charset="0"/>
              </a:rPr>
              <a:t>Bao </a:t>
            </a:r>
            <a:r>
              <a:rPr lang="en-US" sz="3200" b="1" dirty="0" err="1">
                <a:latin typeface="Arial" panose="020B0604020202020204" pitchFamily="34" charset="0"/>
                <a:cs typeface="Arial" panose="020B0604020202020204" pitchFamily="34" charset="0"/>
              </a:rPr>
              <a:t>gồm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sử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dụng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buôn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bán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hoặc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sở</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hữu</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trái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phép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chất</a:t>
            </a:r>
            <a:r>
              <a:rPr lang="en-US" sz="3200" b="1" dirty="0">
                <a:latin typeface="Arial" panose="020B0604020202020204" pitchFamily="34" charset="0"/>
                <a:cs typeface="Arial" panose="020B0604020202020204" pitchFamily="34" charset="0"/>
              </a:rPr>
              <a:t> ma </a:t>
            </a:r>
            <a:r>
              <a:rPr lang="en-US" sz="3200" b="1" dirty="0" err="1">
                <a:latin typeface="Arial" panose="020B0604020202020204" pitchFamily="34" charset="0"/>
                <a:cs typeface="Arial" panose="020B0604020202020204" pitchFamily="34" charset="0"/>
              </a:rPr>
              <a:t>túy</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vi </a:t>
            </a:r>
            <a:r>
              <a:rPr lang="en-US" sz="3200" b="1" dirty="0" err="1">
                <a:latin typeface="Arial" panose="020B0604020202020204" pitchFamily="34" charset="0"/>
                <a:cs typeface="Arial" panose="020B0604020202020204" pitchFamily="34" charset="0"/>
              </a:rPr>
              <a:t>tùy</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theo</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mức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độ</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mà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được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xét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xử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tội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nhẹ</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hoặc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tội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lạm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dụng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chất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câm</a:t>
            </a:r>
            <a:r>
              <a:rPr lang="en-US" sz="3200" b="1" dirty="0">
                <a:latin typeface="Arial" panose="020B0604020202020204" pitchFamily="34" charset="0"/>
                <a:cs typeface="Arial" panose="020B0604020202020204" pitchFamily="34" charset="0"/>
              </a:rPr>
              <a:t>).</a:t>
            </a:r>
          </a:p>
        </p:txBody>
      </p:sp>
      <p:sp>
        <p:nvSpPr>
          <p:cNvPr id="10" name="Rectangle 9">
            <a:extLst>
              <a:ext uri="{FF2B5EF4-FFF2-40B4-BE49-F238E27FC236}">
                <a16:creationId xmlns:a16="http://schemas.microsoft.com/office/drawing/2014/main" id="{95E2CED9-65C9-033E-A9F5-89DFE82B841F}"/>
              </a:ext>
            </a:extLst>
          </p:cNvPr>
          <p:cNvSpPr/>
          <p:nvPr/>
        </p:nvSpPr>
        <p:spPr>
          <a:xfrm>
            <a:off x="16478249" y="490537"/>
            <a:ext cx="5451941" cy="5876925"/>
          </a:xfrm>
          <a:prstGeom prst="rect">
            <a:avLst/>
          </a:prstGeom>
          <a:solidFill>
            <a:srgbClr val="E4E4E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sz="3600" b="1" dirty="0">
              <a:solidFill>
                <a:schemeClr val="tx1"/>
              </a:solidFill>
              <a:latin typeface="Arial" panose="020B0604020202020204" pitchFamily="34" charset="0"/>
              <a:cs typeface="Arial" panose="020B0604020202020204" pitchFamily="34" charset="0"/>
            </a:endParaRPr>
          </a:p>
          <a:p>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NEWS</a:t>
            </a:r>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________    _________</a:t>
            </a:r>
          </a:p>
          <a:p>
            <a:r>
              <a:rPr lang="en-US" sz="3600" b="1" dirty="0">
                <a:solidFill>
                  <a:schemeClr val="tx1"/>
                </a:solidFill>
                <a:latin typeface="Arial" panose="020B0604020202020204" pitchFamily="34" charset="0"/>
                <a:cs typeface="Arial" panose="020B0604020202020204" pitchFamily="34" charset="0"/>
              </a:rPr>
              <a:t>  ___  ___________  ___</a:t>
            </a:r>
          </a:p>
        </p:txBody>
      </p:sp>
      <p:pic>
        <p:nvPicPr>
          <p:cNvPr id="5" name="Picture 4">
            <a:extLst>
              <a:ext uri="{FF2B5EF4-FFF2-40B4-BE49-F238E27FC236}">
                <a16:creationId xmlns:a16="http://schemas.microsoft.com/office/drawing/2014/main" id="{6DDC49F8-B53E-2D1A-B51C-1FEB3B881DBF}"/>
              </a:ext>
            </a:extLst>
          </p:cNvPr>
          <p:cNvPicPr>
            <a:picLocks noChangeAspect="1"/>
          </p:cNvPicPr>
          <p:nvPr/>
        </p:nvPicPr>
        <p:blipFill rotWithShape="1">
          <a:blip r:embed="rId3">
            <a:extLst>
              <a:ext uri="{28A0092B-C50C-407E-A947-70E740481C1C}">
                <a14:useLocalDpi xmlns:a14="http://schemas.microsoft.com/office/drawing/2010/main" val="0"/>
              </a:ext>
            </a:extLst>
          </a:blip>
          <a:srcRect t="-675" b="225"/>
          <a:stretch/>
        </p:blipFill>
        <p:spPr>
          <a:xfrm>
            <a:off x="16914342" y="900112"/>
            <a:ext cx="4579753" cy="3219451"/>
          </a:xfrm>
          <a:prstGeom prst="rect">
            <a:avLst/>
          </a:prstGeom>
        </p:spPr>
      </p:pic>
      <p:grpSp>
        <p:nvGrpSpPr>
          <p:cNvPr id="6" name="Group 5">
            <a:extLst>
              <a:ext uri="{FF2B5EF4-FFF2-40B4-BE49-F238E27FC236}">
                <a16:creationId xmlns:a16="http://schemas.microsoft.com/office/drawing/2014/main" id="{7A3DE644-3EF3-5F62-29F2-5E90391FFEC7}"/>
              </a:ext>
            </a:extLst>
          </p:cNvPr>
          <p:cNvGrpSpPr/>
          <p:nvPr/>
        </p:nvGrpSpPr>
        <p:grpSpPr>
          <a:xfrm rot="20658327" flipH="1">
            <a:off x="-1163724" y="8227082"/>
            <a:ext cx="7717139" cy="7358322"/>
            <a:chOff x="4528737" y="7020376"/>
            <a:chExt cx="7717139" cy="7358322"/>
          </a:xfrm>
        </p:grpSpPr>
        <p:sp>
          <p:nvSpPr>
            <p:cNvPr id="2" name="Parallelogram 1">
              <a:extLst>
                <a:ext uri="{FF2B5EF4-FFF2-40B4-BE49-F238E27FC236}">
                  <a16:creationId xmlns:a16="http://schemas.microsoft.com/office/drawing/2014/main" id="{A9E07F48-D75B-9DB0-52B5-A95AA61D428F}"/>
                </a:ext>
              </a:extLst>
            </p:cNvPr>
            <p:cNvSpPr/>
            <p:nvPr/>
          </p:nvSpPr>
          <p:spPr>
            <a:xfrm rot="2647749">
              <a:off x="4528737" y="7020376"/>
              <a:ext cx="7717139" cy="7358322"/>
            </a:xfrm>
            <a:prstGeom prst="parallelogram">
              <a:avLst>
                <a:gd name="adj" fmla="val 41527"/>
              </a:avLst>
            </a:prstGeom>
            <a:solidFill>
              <a:srgbClr val="EEEEEE"/>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 name="Picture 3">
              <a:extLst>
                <a:ext uri="{FF2B5EF4-FFF2-40B4-BE49-F238E27FC236}">
                  <a16:creationId xmlns:a16="http://schemas.microsoft.com/office/drawing/2014/main" id="{387A8DDD-DB36-8447-57DC-1EBBA733C3E0}"/>
                </a:ext>
              </a:extLst>
            </p:cNvPr>
            <p:cNvPicPr>
              <a:picLocks noChangeAspect="1"/>
            </p:cNvPicPr>
            <p:nvPr/>
          </p:nvPicPr>
          <p:blipFill rotWithShape="1">
            <a:blip r:embed="rId4">
              <a:extLst>
                <a:ext uri="{28A0092B-C50C-407E-A947-70E740481C1C}">
                  <a14:useLocalDpi xmlns:a14="http://schemas.microsoft.com/office/drawing/2010/main" val="0"/>
                </a:ext>
              </a:extLst>
            </a:blip>
            <a:srcRect t="559" b="12209"/>
            <a:stretch/>
          </p:blipFill>
          <p:spPr>
            <a:xfrm rot="2809154">
              <a:off x="7776476" y="8250490"/>
              <a:ext cx="4725566" cy="3084338"/>
            </a:xfrm>
            <a:prstGeom prst="flowChartInputOutput">
              <a:avLst/>
            </a:prstGeom>
          </p:spPr>
        </p:pic>
      </p:grpSp>
      <p:pic>
        <p:nvPicPr>
          <p:cNvPr id="9" name="Picture 8">
            <a:extLst>
              <a:ext uri="{FF2B5EF4-FFF2-40B4-BE49-F238E27FC236}">
                <a16:creationId xmlns:a16="http://schemas.microsoft.com/office/drawing/2014/main" id="{84B11CB7-52F5-C24A-9A25-185BC5F6CED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rot="868920">
            <a:off x="7506562" y="-2047562"/>
            <a:ext cx="5848992" cy="5076198"/>
          </a:xfrm>
          <a:prstGeom prst="rect">
            <a:avLst/>
          </a:prstGeom>
        </p:spPr>
      </p:pic>
      <p:pic>
        <p:nvPicPr>
          <p:cNvPr id="13" name="Picture 12">
            <a:extLst>
              <a:ext uri="{FF2B5EF4-FFF2-40B4-BE49-F238E27FC236}">
                <a16:creationId xmlns:a16="http://schemas.microsoft.com/office/drawing/2014/main" id="{C8721EFC-6C46-2A93-C748-137030A3894C}"/>
              </a:ext>
            </a:extLst>
          </p:cNvPr>
          <p:cNvPicPr>
            <a:picLocks noChangeAspect="1"/>
          </p:cNvPicPr>
          <p:nvPr/>
        </p:nvPicPr>
        <p:blipFill rotWithShape="1">
          <a:blip r:embed="rId6">
            <a:extLst>
              <a:ext uri="{28A0092B-C50C-407E-A947-70E740481C1C}">
                <a14:useLocalDpi xmlns:a14="http://schemas.microsoft.com/office/drawing/2010/main" val="0"/>
              </a:ext>
            </a:extLst>
          </a:blip>
          <a:srcRect l="6665" t="32518" r="70255" b="29077"/>
          <a:stretch/>
        </p:blipFill>
        <p:spPr>
          <a:xfrm>
            <a:off x="7464770" y="1500187"/>
            <a:ext cx="898684" cy="747713"/>
          </a:xfrm>
          <a:prstGeom prst="rect">
            <a:avLst/>
          </a:prstGeom>
        </p:spPr>
      </p:pic>
      <p:pic>
        <p:nvPicPr>
          <p:cNvPr id="15" name="Picture 14">
            <a:extLst>
              <a:ext uri="{FF2B5EF4-FFF2-40B4-BE49-F238E27FC236}">
                <a16:creationId xmlns:a16="http://schemas.microsoft.com/office/drawing/2014/main" id="{FD500C78-B731-4C6C-56D0-EE65DAC47BD8}"/>
              </a:ext>
            </a:extLst>
          </p:cNvPr>
          <p:cNvPicPr>
            <a:picLocks noChangeAspect="1"/>
          </p:cNvPicPr>
          <p:nvPr/>
        </p:nvPicPr>
        <p:blipFill rotWithShape="1">
          <a:blip r:embed="rId6">
            <a:extLst>
              <a:ext uri="{28A0092B-C50C-407E-A947-70E740481C1C}">
                <a14:useLocalDpi xmlns:a14="http://schemas.microsoft.com/office/drawing/2010/main" val="0"/>
              </a:ext>
            </a:extLst>
          </a:blip>
          <a:srcRect l="6665" t="32518" r="70255" b="29077"/>
          <a:stretch/>
        </p:blipFill>
        <p:spPr>
          <a:xfrm rot="19200684">
            <a:off x="8575706" y="2135980"/>
            <a:ext cx="898684" cy="747713"/>
          </a:xfrm>
          <a:prstGeom prst="rect">
            <a:avLst/>
          </a:prstGeom>
        </p:spPr>
      </p:pic>
      <p:pic>
        <p:nvPicPr>
          <p:cNvPr id="16" name="Picture 15">
            <a:extLst>
              <a:ext uri="{FF2B5EF4-FFF2-40B4-BE49-F238E27FC236}">
                <a16:creationId xmlns:a16="http://schemas.microsoft.com/office/drawing/2014/main" id="{07145C4D-1DCF-A309-04A0-9675AAF05C17}"/>
              </a:ext>
            </a:extLst>
          </p:cNvPr>
          <p:cNvPicPr>
            <a:picLocks noChangeAspect="1"/>
          </p:cNvPicPr>
          <p:nvPr/>
        </p:nvPicPr>
        <p:blipFill rotWithShape="1">
          <a:blip r:embed="rId6">
            <a:extLst>
              <a:ext uri="{28A0092B-C50C-407E-A947-70E740481C1C}">
                <a14:useLocalDpi xmlns:a14="http://schemas.microsoft.com/office/drawing/2010/main" val="0"/>
              </a:ext>
            </a:extLst>
          </a:blip>
          <a:srcRect l="6665" t="32518" r="70255" b="29077"/>
          <a:stretch/>
        </p:blipFill>
        <p:spPr>
          <a:xfrm>
            <a:off x="11028817" y="2102944"/>
            <a:ext cx="582931" cy="485004"/>
          </a:xfrm>
          <a:prstGeom prst="rect">
            <a:avLst/>
          </a:prstGeom>
        </p:spPr>
      </p:pic>
      <p:pic>
        <p:nvPicPr>
          <p:cNvPr id="17" name="Picture 16">
            <a:extLst>
              <a:ext uri="{FF2B5EF4-FFF2-40B4-BE49-F238E27FC236}">
                <a16:creationId xmlns:a16="http://schemas.microsoft.com/office/drawing/2014/main" id="{43AE8444-1F82-63D6-BEA1-151A0FF6C2E3}"/>
              </a:ext>
            </a:extLst>
          </p:cNvPr>
          <p:cNvPicPr>
            <a:picLocks noChangeAspect="1"/>
          </p:cNvPicPr>
          <p:nvPr/>
        </p:nvPicPr>
        <p:blipFill rotWithShape="1">
          <a:blip r:embed="rId6">
            <a:extLst>
              <a:ext uri="{28A0092B-C50C-407E-A947-70E740481C1C}">
                <a14:useLocalDpi xmlns:a14="http://schemas.microsoft.com/office/drawing/2010/main" val="0"/>
              </a:ext>
            </a:extLst>
          </a:blip>
          <a:srcRect l="6665" t="32518" r="70255" b="29077"/>
          <a:stretch/>
        </p:blipFill>
        <p:spPr>
          <a:xfrm>
            <a:off x="10139592" y="490537"/>
            <a:ext cx="582931" cy="485004"/>
          </a:xfrm>
          <a:prstGeom prst="rect">
            <a:avLst/>
          </a:prstGeom>
        </p:spPr>
      </p:pic>
      <p:pic>
        <p:nvPicPr>
          <p:cNvPr id="18" name="Picture 17">
            <a:extLst>
              <a:ext uri="{FF2B5EF4-FFF2-40B4-BE49-F238E27FC236}">
                <a16:creationId xmlns:a16="http://schemas.microsoft.com/office/drawing/2014/main" id="{1E57F974-3887-5FAD-4D7B-5D2E23369958}"/>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a:off x="4120643" y="-3843548"/>
            <a:ext cx="5128797" cy="3712802"/>
          </a:xfrm>
          <a:prstGeom prst="rect">
            <a:avLst/>
          </a:prstGeom>
        </p:spPr>
      </p:pic>
      <p:pic>
        <p:nvPicPr>
          <p:cNvPr id="20" name="Picture 19">
            <a:extLst>
              <a:ext uri="{FF2B5EF4-FFF2-40B4-BE49-F238E27FC236}">
                <a16:creationId xmlns:a16="http://schemas.microsoft.com/office/drawing/2014/main" id="{6B12B9C4-8B40-36EE-347F-E95343AE601F}"/>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rot="2119101" flipV="1">
            <a:off x="631099" y="7612345"/>
            <a:ext cx="4006184" cy="2900128"/>
          </a:xfrm>
          <a:prstGeom prst="rect">
            <a:avLst/>
          </a:prstGeom>
        </p:spPr>
      </p:pic>
      <p:pic>
        <p:nvPicPr>
          <p:cNvPr id="21" name="Picture 20">
            <a:extLst>
              <a:ext uri="{FF2B5EF4-FFF2-40B4-BE49-F238E27FC236}">
                <a16:creationId xmlns:a16="http://schemas.microsoft.com/office/drawing/2014/main" id="{47310847-38CA-A908-5A69-EA7A611DFCA9}"/>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flipV="1">
            <a:off x="3565614" y="7380837"/>
            <a:ext cx="4198054" cy="3039025"/>
          </a:xfrm>
          <a:prstGeom prst="rect">
            <a:avLst/>
          </a:prstGeom>
        </p:spPr>
      </p:pic>
      <p:pic>
        <p:nvPicPr>
          <p:cNvPr id="22" name="Picture 21">
            <a:extLst>
              <a:ext uri="{FF2B5EF4-FFF2-40B4-BE49-F238E27FC236}">
                <a16:creationId xmlns:a16="http://schemas.microsoft.com/office/drawing/2014/main" id="{A8F503AE-89A8-CCB0-61C3-6A45EE401EBD}"/>
              </a:ext>
            </a:extLst>
          </p:cNvPr>
          <p:cNvPicPr>
            <a:picLocks noChangeAspect="1"/>
          </p:cNvPicPr>
          <p:nvPr/>
        </p:nvPicPr>
        <p:blipFill>
          <a:blip r:embed="rId7">
            <a:grayscl/>
            <a:extLst>
              <a:ext uri="{28A0092B-C50C-407E-A947-70E740481C1C}">
                <a14:useLocalDpi xmlns:a14="http://schemas.microsoft.com/office/drawing/2010/main" val="0"/>
              </a:ext>
            </a:extLst>
          </a:blip>
          <a:stretch>
            <a:fillRect/>
          </a:stretch>
        </p:blipFill>
        <p:spPr>
          <a:xfrm rot="7419561" flipV="1">
            <a:off x="-5376520" y="1368017"/>
            <a:ext cx="4743722" cy="3434042"/>
          </a:xfrm>
          <a:prstGeom prst="rect">
            <a:avLst/>
          </a:prstGeom>
        </p:spPr>
      </p:pic>
    </p:spTree>
    <p:extLst>
      <p:ext uri="{BB962C8B-B14F-4D97-AF65-F5344CB8AC3E}">
        <p14:creationId xmlns:p14="http://schemas.microsoft.com/office/powerpoint/2010/main" val="5506694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53B4DAC-EA59-A376-2547-B5F39FC37EBA}"/>
              </a:ext>
            </a:extLst>
          </p:cNvPr>
          <p:cNvSpPr/>
          <p:nvPr/>
        </p:nvSpPr>
        <p:spPr>
          <a:xfrm>
            <a:off x="6865256" y="689425"/>
            <a:ext cx="4370915" cy="1009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LỪA ĐẢO TÀI CHÍNH (White-Collar Fraud)</a:t>
            </a:r>
          </a:p>
        </p:txBody>
      </p:sp>
      <p:sp>
        <p:nvSpPr>
          <p:cNvPr id="3" name="TextBox 2">
            <a:extLst>
              <a:ext uri="{FF2B5EF4-FFF2-40B4-BE49-F238E27FC236}">
                <a16:creationId xmlns:a16="http://schemas.microsoft.com/office/drawing/2014/main" id="{D40D416A-C777-8B33-145D-5B64BF13F78A}"/>
              </a:ext>
            </a:extLst>
          </p:cNvPr>
          <p:cNvSpPr txBox="1"/>
          <p:nvPr/>
        </p:nvSpPr>
        <p:spPr>
          <a:xfrm>
            <a:off x="6621477" y="2066194"/>
            <a:ext cx="5120000" cy="3046988"/>
          </a:xfrm>
          <a:prstGeom prst="rect">
            <a:avLst/>
          </a:prstGeom>
          <a:noFill/>
        </p:spPr>
        <p:txBody>
          <a:bodyPr wrap="square">
            <a:spAutoFit/>
          </a:bodyPr>
          <a:lstStyle/>
          <a:p>
            <a:pPr algn="just"/>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vi </a:t>
            </a:r>
            <a:r>
              <a:rPr lang="en-US" sz="3200" b="1" dirty="0" err="1">
                <a:latin typeface="Arial" panose="020B0604020202020204" pitchFamily="34" charset="0"/>
                <a:cs typeface="Arial" panose="020B0604020202020204" pitchFamily="34" charset="0"/>
              </a:rPr>
              <a:t>gian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lận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liên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quan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đến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tài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chính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kinh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doanh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thường</a:t>
            </a:r>
            <a:r>
              <a:rPr lang="en-US" sz="3200" b="1" dirty="0">
                <a:latin typeface="Arial" panose="020B0604020202020204" pitchFamily="34" charset="0"/>
                <a:cs typeface="Arial" panose="020B0604020202020204" pitchFamily="34" charset="0"/>
              </a:rPr>
              <a:t> do </a:t>
            </a:r>
            <a:r>
              <a:rPr lang="en-US" sz="3200" b="1" dirty="0" err="1">
                <a:latin typeface="Arial" panose="020B0604020202020204" pitchFamily="34" charset="0"/>
                <a:cs typeface="Arial" panose="020B0604020202020204" pitchFamily="34" charset="0"/>
              </a:rPr>
              <a:t>những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người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vị</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trí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quản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lý</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hoặc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chủ</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doanh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nghiệp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thực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hiện</a:t>
            </a:r>
            <a:r>
              <a:rPr lang="en-US" sz="3200" b="1" dirty="0">
                <a:latin typeface="Arial" panose="020B0604020202020204" pitchFamily="34" charset="0"/>
                <a:cs typeface="Arial" panose="020B0604020202020204" pitchFamily="34" charset="0"/>
              </a:rPr>
              <a:t>.</a:t>
            </a:r>
          </a:p>
        </p:txBody>
      </p:sp>
      <p:sp>
        <p:nvSpPr>
          <p:cNvPr id="10" name="Rectangle 9">
            <a:extLst>
              <a:ext uri="{FF2B5EF4-FFF2-40B4-BE49-F238E27FC236}">
                <a16:creationId xmlns:a16="http://schemas.microsoft.com/office/drawing/2014/main" id="{95E2CED9-65C9-033E-A9F5-89DFE82B841F}"/>
              </a:ext>
            </a:extLst>
          </p:cNvPr>
          <p:cNvSpPr/>
          <p:nvPr/>
        </p:nvSpPr>
        <p:spPr>
          <a:xfrm>
            <a:off x="16478249" y="490537"/>
            <a:ext cx="5451941" cy="5876925"/>
          </a:xfrm>
          <a:prstGeom prst="rect">
            <a:avLst/>
          </a:prstGeom>
          <a:solidFill>
            <a:srgbClr val="E4E4E4"/>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endParaRPr lang="en-US" sz="3600" b="1" dirty="0">
              <a:solidFill>
                <a:schemeClr val="tx1"/>
              </a:solidFill>
              <a:latin typeface="Arial" panose="020B0604020202020204" pitchFamily="34" charset="0"/>
              <a:cs typeface="Arial" panose="020B0604020202020204" pitchFamily="34" charset="0"/>
            </a:endParaRPr>
          </a:p>
          <a:p>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a:t>
            </a:r>
            <a:r>
              <a:rPr lang="en-US" sz="3600" b="1" dirty="0">
                <a:solidFill>
                  <a:srgbClr val="FF0000"/>
                </a:solidFill>
                <a:latin typeface="Arial" panose="020B0604020202020204" pitchFamily="34" charset="0"/>
                <a:cs typeface="Arial" panose="020B0604020202020204" pitchFamily="34" charset="0"/>
              </a:rPr>
              <a:t>NEWS</a:t>
            </a:r>
            <a:endParaRPr lang="en-US" sz="3600" b="1" dirty="0">
              <a:solidFill>
                <a:schemeClr val="tx1"/>
              </a:solidFill>
              <a:latin typeface="Arial" panose="020B0604020202020204" pitchFamily="34" charset="0"/>
              <a:cs typeface="Arial" panose="020B0604020202020204" pitchFamily="34" charset="0"/>
            </a:endParaRPr>
          </a:p>
          <a:p>
            <a:r>
              <a:rPr lang="en-US" sz="3600" b="1" dirty="0">
                <a:solidFill>
                  <a:schemeClr val="tx1"/>
                </a:solidFill>
                <a:latin typeface="Arial" panose="020B0604020202020204" pitchFamily="34" charset="0"/>
                <a:cs typeface="Arial" panose="020B0604020202020204" pitchFamily="34" charset="0"/>
              </a:rPr>
              <a:t>  ________    _________</a:t>
            </a:r>
          </a:p>
          <a:p>
            <a:r>
              <a:rPr lang="en-US" sz="3600" b="1" dirty="0">
                <a:solidFill>
                  <a:schemeClr val="tx1"/>
                </a:solidFill>
                <a:latin typeface="Arial" panose="020B0604020202020204" pitchFamily="34" charset="0"/>
                <a:cs typeface="Arial" panose="020B0604020202020204" pitchFamily="34" charset="0"/>
              </a:rPr>
              <a:t>  ___  ___________  ___</a:t>
            </a:r>
          </a:p>
        </p:txBody>
      </p:sp>
      <p:pic>
        <p:nvPicPr>
          <p:cNvPr id="5" name="Picture 4">
            <a:extLst>
              <a:ext uri="{FF2B5EF4-FFF2-40B4-BE49-F238E27FC236}">
                <a16:creationId xmlns:a16="http://schemas.microsoft.com/office/drawing/2014/main" id="{6DDC49F8-B53E-2D1A-B51C-1FEB3B881DBF}"/>
              </a:ext>
            </a:extLst>
          </p:cNvPr>
          <p:cNvPicPr>
            <a:picLocks noChangeAspect="1"/>
          </p:cNvPicPr>
          <p:nvPr/>
        </p:nvPicPr>
        <p:blipFill rotWithShape="1">
          <a:blip r:embed="rId3">
            <a:extLst>
              <a:ext uri="{28A0092B-C50C-407E-A947-70E740481C1C}">
                <a14:useLocalDpi xmlns:a14="http://schemas.microsoft.com/office/drawing/2010/main" val="0"/>
              </a:ext>
            </a:extLst>
          </a:blip>
          <a:srcRect t="-675" b="225"/>
          <a:stretch/>
        </p:blipFill>
        <p:spPr>
          <a:xfrm>
            <a:off x="16914342" y="900112"/>
            <a:ext cx="4579753" cy="3219451"/>
          </a:xfrm>
          <a:prstGeom prst="rect">
            <a:avLst/>
          </a:prstGeom>
        </p:spPr>
      </p:pic>
      <p:pic>
        <p:nvPicPr>
          <p:cNvPr id="9" name="Picture 8">
            <a:extLst>
              <a:ext uri="{FF2B5EF4-FFF2-40B4-BE49-F238E27FC236}">
                <a16:creationId xmlns:a16="http://schemas.microsoft.com/office/drawing/2014/main" id="{84B11CB7-52F5-C24A-9A25-185BC5F6CED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20295200">
            <a:off x="8718869" y="-5979100"/>
            <a:ext cx="5848992" cy="5076198"/>
          </a:xfrm>
          <a:prstGeom prst="rect">
            <a:avLst/>
          </a:prstGeom>
        </p:spPr>
      </p:pic>
      <p:pic>
        <p:nvPicPr>
          <p:cNvPr id="13" name="Picture 12">
            <a:extLst>
              <a:ext uri="{FF2B5EF4-FFF2-40B4-BE49-F238E27FC236}">
                <a16:creationId xmlns:a16="http://schemas.microsoft.com/office/drawing/2014/main" id="{C8721EFC-6C46-2A93-C748-137030A3894C}"/>
              </a:ext>
            </a:extLst>
          </p:cNvPr>
          <p:cNvPicPr>
            <a:picLocks noChangeAspect="1"/>
          </p:cNvPicPr>
          <p:nvPr/>
        </p:nvPicPr>
        <p:blipFill rotWithShape="1">
          <a:blip r:embed="rId5">
            <a:extLst>
              <a:ext uri="{28A0092B-C50C-407E-A947-70E740481C1C}">
                <a14:useLocalDpi xmlns:a14="http://schemas.microsoft.com/office/drawing/2010/main" val="0"/>
              </a:ext>
            </a:extLst>
          </a:blip>
          <a:srcRect l="6665" t="32518" r="70255" b="29077"/>
          <a:stretch/>
        </p:blipFill>
        <p:spPr>
          <a:xfrm rot="13093338">
            <a:off x="6103084" y="8302229"/>
            <a:ext cx="898684" cy="747713"/>
          </a:xfrm>
          <a:prstGeom prst="rect">
            <a:avLst/>
          </a:prstGeom>
        </p:spPr>
      </p:pic>
      <p:pic>
        <p:nvPicPr>
          <p:cNvPr id="15" name="Picture 14">
            <a:extLst>
              <a:ext uri="{FF2B5EF4-FFF2-40B4-BE49-F238E27FC236}">
                <a16:creationId xmlns:a16="http://schemas.microsoft.com/office/drawing/2014/main" id="{FD500C78-B731-4C6C-56D0-EE65DAC47BD8}"/>
              </a:ext>
            </a:extLst>
          </p:cNvPr>
          <p:cNvPicPr>
            <a:picLocks noChangeAspect="1"/>
          </p:cNvPicPr>
          <p:nvPr/>
        </p:nvPicPr>
        <p:blipFill rotWithShape="1">
          <a:blip r:embed="rId5">
            <a:extLst>
              <a:ext uri="{28A0092B-C50C-407E-A947-70E740481C1C}">
                <a14:useLocalDpi xmlns:a14="http://schemas.microsoft.com/office/drawing/2010/main" val="0"/>
              </a:ext>
            </a:extLst>
          </a:blip>
          <a:srcRect l="6665" t="32518" r="70255" b="29077"/>
          <a:stretch/>
        </p:blipFill>
        <p:spPr>
          <a:xfrm rot="4375100">
            <a:off x="9090724" y="10258527"/>
            <a:ext cx="898684" cy="747713"/>
          </a:xfrm>
          <a:prstGeom prst="rect">
            <a:avLst/>
          </a:prstGeom>
        </p:spPr>
      </p:pic>
      <p:pic>
        <p:nvPicPr>
          <p:cNvPr id="16" name="Picture 15">
            <a:extLst>
              <a:ext uri="{FF2B5EF4-FFF2-40B4-BE49-F238E27FC236}">
                <a16:creationId xmlns:a16="http://schemas.microsoft.com/office/drawing/2014/main" id="{07145C4D-1DCF-A309-04A0-9675AAF05C17}"/>
              </a:ext>
            </a:extLst>
          </p:cNvPr>
          <p:cNvPicPr>
            <a:picLocks noChangeAspect="1"/>
          </p:cNvPicPr>
          <p:nvPr/>
        </p:nvPicPr>
        <p:blipFill rotWithShape="1">
          <a:blip r:embed="rId5">
            <a:extLst>
              <a:ext uri="{28A0092B-C50C-407E-A947-70E740481C1C}">
                <a14:useLocalDpi xmlns:a14="http://schemas.microsoft.com/office/drawing/2010/main" val="0"/>
              </a:ext>
            </a:extLst>
          </a:blip>
          <a:srcRect l="6665" t="32518" r="70255" b="29077"/>
          <a:stretch/>
        </p:blipFill>
        <p:spPr>
          <a:xfrm rot="8386022">
            <a:off x="11656800" y="8001383"/>
            <a:ext cx="582931" cy="485004"/>
          </a:xfrm>
          <a:prstGeom prst="rect">
            <a:avLst/>
          </a:prstGeom>
        </p:spPr>
      </p:pic>
      <p:pic>
        <p:nvPicPr>
          <p:cNvPr id="7" name="Picture 6">
            <a:extLst>
              <a:ext uri="{FF2B5EF4-FFF2-40B4-BE49-F238E27FC236}">
                <a16:creationId xmlns:a16="http://schemas.microsoft.com/office/drawing/2014/main" id="{765E74EF-DBD5-FA16-04E5-83D59F39E7F0}"/>
              </a:ext>
            </a:extLst>
          </p:cNvPr>
          <p:cNvPicPr>
            <a:picLocks noChangeAspect="1"/>
          </p:cNvPicPr>
          <p:nvPr/>
        </p:nvPicPr>
        <p:blipFill rotWithShape="1">
          <a:blip r:embed="rId5">
            <a:extLst>
              <a:ext uri="{28A0092B-C50C-407E-A947-70E740481C1C}">
                <a14:useLocalDpi xmlns:a14="http://schemas.microsoft.com/office/drawing/2010/main" val="0"/>
              </a:ext>
            </a:extLst>
          </a:blip>
          <a:srcRect l="6665" t="32518" r="70255" b="29077"/>
          <a:stretch/>
        </p:blipFill>
        <p:spPr>
          <a:xfrm>
            <a:off x="10274136" y="6821212"/>
            <a:ext cx="582931" cy="485004"/>
          </a:xfrm>
          <a:prstGeom prst="rect">
            <a:avLst/>
          </a:prstGeom>
        </p:spPr>
      </p:pic>
      <p:pic>
        <p:nvPicPr>
          <p:cNvPr id="11" name="Picture 10">
            <a:extLst>
              <a:ext uri="{FF2B5EF4-FFF2-40B4-BE49-F238E27FC236}">
                <a16:creationId xmlns:a16="http://schemas.microsoft.com/office/drawing/2014/main" id="{27B49D69-2B65-E60B-83C8-23D0F1106D3D}"/>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rot="20345276">
            <a:off x="3816620" y="-400135"/>
            <a:ext cx="5128797" cy="3712802"/>
          </a:xfrm>
          <a:prstGeom prst="rect">
            <a:avLst/>
          </a:prstGeom>
        </p:spPr>
      </p:pic>
      <p:cxnSp>
        <p:nvCxnSpPr>
          <p:cNvPr id="17" name="Straight Connector 16">
            <a:extLst>
              <a:ext uri="{FF2B5EF4-FFF2-40B4-BE49-F238E27FC236}">
                <a16:creationId xmlns:a16="http://schemas.microsoft.com/office/drawing/2014/main" id="{991D669F-8D58-8287-7613-048BB2E96241}"/>
              </a:ext>
            </a:extLst>
          </p:cNvPr>
          <p:cNvCxnSpPr>
            <a:cxnSpLocks/>
          </p:cNvCxnSpPr>
          <p:nvPr/>
        </p:nvCxnSpPr>
        <p:spPr>
          <a:xfrm flipV="1">
            <a:off x="450523" y="4119563"/>
            <a:ext cx="1370355" cy="26193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520AA5F-E926-8870-724D-68705E4C1D9D}"/>
              </a:ext>
            </a:extLst>
          </p:cNvPr>
          <p:cNvCxnSpPr>
            <a:cxnSpLocks/>
          </p:cNvCxnSpPr>
          <p:nvPr/>
        </p:nvCxnSpPr>
        <p:spPr>
          <a:xfrm flipV="1">
            <a:off x="1820878" y="3843771"/>
            <a:ext cx="1370355" cy="26193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85C5D9-D8A3-B14D-2552-0A0C10212588}"/>
              </a:ext>
            </a:extLst>
          </p:cNvPr>
          <p:cNvCxnSpPr>
            <a:cxnSpLocks/>
          </p:cNvCxnSpPr>
          <p:nvPr/>
        </p:nvCxnSpPr>
        <p:spPr>
          <a:xfrm flipV="1">
            <a:off x="3191233" y="3581834"/>
            <a:ext cx="1370355" cy="26193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802327-6E32-A86C-5E2C-0339EF6487EA}"/>
              </a:ext>
            </a:extLst>
          </p:cNvPr>
          <p:cNvCxnSpPr>
            <a:cxnSpLocks/>
          </p:cNvCxnSpPr>
          <p:nvPr/>
        </p:nvCxnSpPr>
        <p:spPr>
          <a:xfrm flipV="1">
            <a:off x="4561588" y="3319897"/>
            <a:ext cx="1370355" cy="261937"/>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497D65C-259F-BA56-F760-21D93D416CD2}"/>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rot="1148135" flipV="1">
            <a:off x="186451" y="4145976"/>
            <a:ext cx="4220958" cy="3055606"/>
          </a:xfrm>
          <a:prstGeom prst="rect">
            <a:avLst/>
          </a:prstGeom>
        </p:spPr>
      </p:pic>
      <p:pic>
        <p:nvPicPr>
          <p:cNvPr id="26" name="Picture 25">
            <a:extLst>
              <a:ext uri="{FF2B5EF4-FFF2-40B4-BE49-F238E27FC236}">
                <a16:creationId xmlns:a16="http://schemas.microsoft.com/office/drawing/2014/main" id="{5D08FFC4-A991-91F7-1ED2-560391202040}"/>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flipV="1">
            <a:off x="3339413" y="3428999"/>
            <a:ext cx="4701466" cy="3403451"/>
          </a:xfrm>
          <a:prstGeom prst="rect">
            <a:avLst/>
          </a:prstGeom>
        </p:spPr>
      </p:pic>
      <p:pic>
        <p:nvPicPr>
          <p:cNvPr id="27" name="Picture 26">
            <a:extLst>
              <a:ext uri="{FF2B5EF4-FFF2-40B4-BE49-F238E27FC236}">
                <a16:creationId xmlns:a16="http://schemas.microsoft.com/office/drawing/2014/main" id="{B90BC74A-833D-90F9-2D3B-4C6FB414E91F}"/>
              </a:ext>
            </a:extLst>
          </p:cNvPr>
          <p:cNvPicPr>
            <a:picLocks noChangeAspect="1"/>
          </p:cNvPicPr>
          <p:nvPr/>
        </p:nvPicPr>
        <p:blipFill>
          <a:blip r:embed="rId6">
            <a:grayscl/>
            <a:extLst>
              <a:ext uri="{28A0092B-C50C-407E-A947-70E740481C1C}">
                <a14:useLocalDpi xmlns:a14="http://schemas.microsoft.com/office/drawing/2010/main" val="0"/>
              </a:ext>
            </a:extLst>
          </a:blip>
          <a:stretch>
            <a:fillRect/>
          </a:stretch>
        </p:blipFill>
        <p:spPr>
          <a:xfrm rot="7419561" flipV="1">
            <a:off x="-951794" y="2126750"/>
            <a:ext cx="4743722" cy="3434042"/>
          </a:xfrm>
          <a:prstGeom prst="rect">
            <a:avLst/>
          </a:prstGeom>
        </p:spPr>
      </p:pic>
    </p:spTree>
    <p:extLst>
      <p:ext uri="{BB962C8B-B14F-4D97-AF65-F5344CB8AC3E}">
        <p14:creationId xmlns:p14="http://schemas.microsoft.com/office/powerpoint/2010/main" val="38098212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53B4DAC-EA59-A376-2547-B5F39FC37EBA}"/>
              </a:ext>
            </a:extLst>
          </p:cNvPr>
          <p:cNvSpPr/>
          <p:nvPr/>
        </p:nvSpPr>
        <p:spPr>
          <a:xfrm>
            <a:off x="6865256" y="689425"/>
            <a:ext cx="4370915" cy="1009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LỪA ĐẢO TÀI CHÍNH (White-Collar Fraud)</a:t>
            </a:r>
          </a:p>
        </p:txBody>
      </p:sp>
      <p:sp>
        <p:nvSpPr>
          <p:cNvPr id="3" name="TextBox 2">
            <a:extLst>
              <a:ext uri="{FF2B5EF4-FFF2-40B4-BE49-F238E27FC236}">
                <a16:creationId xmlns:a16="http://schemas.microsoft.com/office/drawing/2014/main" id="{D40D416A-C777-8B33-145D-5B64BF13F78A}"/>
              </a:ext>
            </a:extLst>
          </p:cNvPr>
          <p:cNvSpPr txBox="1"/>
          <p:nvPr/>
        </p:nvSpPr>
        <p:spPr>
          <a:xfrm>
            <a:off x="6621477" y="2066194"/>
            <a:ext cx="5120000" cy="3046988"/>
          </a:xfrm>
          <a:prstGeom prst="rect">
            <a:avLst/>
          </a:prstGeom>
          <a:noFill/>
        </p:spPr>
        <p:txBody>
          <a:bodyPr wrap="square">
            <a:spAutoFit/>
          </a:bodyPr>
          <a:lstStyle/>
          <a:p>
            <a:pPr algn="just"/>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vi </a:t>
            </a:r>
            <a:r>
              <a:rPr lang="en-US" sz="3200" b="1" dirty="0" err="1">
                <a:latin typeface="Arial" panose="020B0604020202020204" pitchFamily="34" charset="0"/>
                <a:cs typeface="Arial" panose="020B0604020202020204" pitchFamily="34" charset="0"/>
              </a:rPr>
              <a:t>gian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lận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liên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quan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đến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tài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chính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kinh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doanh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thường</a:t>
            </a:r>
            <a:r>
              <a:rPr lang="en-US" sz="3200" b="1" dirty="0">
                <a:latin typeface="Arial" panose="020B0604020202020204" pitchFamily="34" charset="0"/>
                <a:cs typeface="Arial" panose="020B0604020202020204" pitchFamily="34" charset="0"/>
              </a:rPr>
              <a:t> do </a:t>
            </a:r>
            <a:r>
              <a:rPr lang="en-US" sz="3200" b="1" dirty="0" err="1">
                <a:latin typeface="Arial" panose="020B0604020202020204" pitchFamily="34" charset="0"/>
                <a:cs typeface="Arial" panose="020B0604020202020204" pitchFamily="34" charset="0"/>
              </a:rPr>
              <a:t>những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người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vị</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trí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quản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lý</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hoặc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chủ</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doanh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nghiệp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thực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hiện</a:t>
            </a:r>
            <a:r>
              <a:rPr lang="en-US" sz="3200" b="1" dirty="0">
                <a:latin typeface="Arial" panose="020B0604020202020204" pitchFamily="34" charset="0"/>
                <a:cs typeface="Arial" panose="020B0604020202020204" pitchFamily="34" charset="0"/>
              </a:rPr>
              <a:t>.</a:t>
            </a:r>
          </a:p>
        </p:txBody>
      </p:sp>
      <p:pic>
        <p:nvPicPr>
          <p:cNvPr id="11" name="Picture 10">
            <a:extLst>
              <a:ext uri="{FF2B5EF4-FFF2-40B4-BE49-F238E27FC236}">
                <a16:creationId xmlns:a16="http://schemas.microsoft.com/office/drawing/2014/main" id="{27B49D69-2B65-E60B-83C8-23D0F1106D3D}"/>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a:off x="4222328" y="-2668221"/>
            <a:ext cx="5128797" cy="3712802"/>
          </a:xfrm>
          <a:prstGeom prst="rect">
            <a:avLst/>
          </a:prstGeom>
        </p:spPr>
      </p:pic>
      <p:cxnSp>
        <p:nvCxnSpPr>
          <p:cNvPr id="17" name="Straight Connector 16">
            <a:extLst>
              <a:ext uri="{FF2B5EF4-FFF2-40B4-BE49-F238E27FC236}">
                <a16:creationId xmlns:a16="http://schemas.microsoft.com/office/drawing/2014/main" id="{991D669F-8D58-8287-7613-048BB2E96241}"/>
              </a:ext>
            </a:extLst>
          </p:cNvPr>
          <p:cNvCxnSpPr>
            <a:cxnSpLocks/>
          </p:cNvCxnSpPr>
          <p:nvPr/>
        </p:nvCxnSpPr>
        <p:spPr>
          <a:xfrm>
            <a:off x="450523" y="4381500"/>
            <a:ext cx="1606877" cy="92576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520AA5F-E926-8870-724D-68705E4C1D9D}"/>
              </a:ext>
            </a:extLst>
          </p:cNvPr>
          <p:cNvCxnSpPr>
            <a:cxnSpLocks/>
          </p:cNvCxnSpPr>
          <p:nvPr/>
        </p:nvCxnSpPr>
        <p:spPr>
          <a:xfrm flipV="1">
            <a:off x="2057400" y="3843771"/>
            <a:ext cx="1133833" cy="146349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85C5D9-D8A3-B14D-2552-0A0C10212588}"/>
              </a:ext>
            </a:extLst>
          </p:cNvPr>
          <p:cNvCxnSpPr>
            <a:cxnSpLocks/>
          </p:cNvCxnSpPr>
          <p:nvPr/>
        </p:nvCxnSpPr>
        <p:spPr>
          <a:xfrm>
            <a:off x="3191233" y="3843771"/>
            <a:ext cx="931938" cy="275792"/>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802327-6E32-A86C-5E2C-0339EF6487EA}"/>
              </a:ext>
            </a:extLst>
          </p:cNvPr>
          <p:cNvCxnSpPr>
            <a:cxnSpLocks/>
          </p:cNvCxnSpPr>
          <p:nvPr/>
        </p:nvCxnSpPr>
        <p:spPr>
          <a:xfrm flipV="1">
            <a:off x="4112932" y="689425"/>
            <a:ext cx="1667544" cy="342321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497D65C-259F-BA56-F760-21D93D416CD2}"/>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2119101" flipV="1">
            <a:off x="54307" y="5272645"/>
            <a:ext cx="4006184" cy="2900128"/>
          </a:xfrm>
          <a:prstGeom prst="rect">
            <a:avLst/>
          </a:prstGeom>
        </p:spPr>
      </p:pic>
      <p:pic>
        <p:nvPicPr>
          <p:cNvPr id="8" name="Picture 7">
            <a:extLst>
              <a:ext uri="{FF2B5EF4-FFF2-40B4-BE49-F238E27FC236}">
                <a16:creationId xmlns:a16="http://schemas.microsoft.com/office/drawing/2014/main" id="{DBE03C62-790A-D092-A374-C3D5AF0D54E0}"/>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rot="7419561" flipV="1">
            <a:off x="-992462" y="2079809"/>
            <a:ext cx="4743722" cy="3434042"/>
          </a:xfrm>
          <a:prstGeom prst="rect">
            <a:avLst/>
          </a:prstGeom>
        </p:spPr>
      </p:pic>
      <p:pic>
        <p:nvPicPr>
          <p:cNvPr id="14" name="Picture 13">
            <a:extLst>
              <a:ext uri="{FF2B5EF4-FFF2-40B4-BE49-F238E27FC236}">
                <a16:creationId xmlns:a16="http://schemas.microsoft.com/office/drawing/2014/main" id="{619BF855-44C8-CBEE-3DED-236963973144}"/>
              </a:ext>
            </a:extLst>
          </p:cNvPr>
          <p:cNvPicPr>
            <a:picLocks noChangeAspect="1"/>
          </p:cNvPicPr>
          <p:nvPr/>
        </p:nvPicPr>
        <p:blipFill>
          <a:blip r:embed="rId3">
            <a:grayscl/>
            <a:extLst>
              <a:ext uri="{28A0092B-C50C-407E-A947-70E740481C1C}">
                <a14:useLocalDpi xmlns:a14="http://schemas.microsoft.com/office/drawing/2010/main" val="0"/>
              </a:ext>
            </a:extLst>
          </a:blip>
          <a:stretch>
            <a:fillRect/>
          </a:stretch>
        </p:blipFill>
        <p:spPr>
          <a:xfrm flipV="1">
            <a:off x="2746934" y="3981667"/>
            <a:ext cx="4198054" cy="3039025"/>
          </a:xfrm>
          <a:prstGeom prst="rect">
            <a:avLst/>
          </a:prstGeom>
        </p:spPr>
      </p:pic>
      <p:pic>
        <p:nvPicPr>
          <p:cNvPr id="27" name="Picture 26">
            <a:extLst>
              <a:ext uri="{FF2B5EF4-FFF2-40B4-BE49-F238E27FC236}">
                <a16:creationId xmlns:a16="http://schemas.microsoft.com/office/drawing/2014/main" id="{AA56E0E8-E289-84C4-5723-A18C3EF8F9C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5455" r="95000">
                        <a14:foregroundMark x1="8636" y1="78182" x2="9091" y2="84091"/>
                        <a14:foregroundMark x1="5909" y1="80455" x2="5909" y2="83636"/>
                        <a14:foregroundMark x1="91818" y1="76364" x2="90100" y2="86245"/>
                        <a14:foregroundMark x1="95000" y1="80909" x2="94091" y2="84545"/>
                        <a14:foregroundMark x1="90202" y1="89980" x2="49545" y2="86818"/>
                        <a14:foregroundMark x1="48182" y1="10000" x2="51818" y2="10000"/>
                        <a14:backgroundMark x1="93636" y1="90455" x2="91364" y2="91364"/>
                      </a14:backgroundRemoval>
                    </a14:imgEffect>
                  </a14:imgLayer>
                </a14:imgProps>
              </a:ext>
              <a:ext uri="{28A0092B-C50C-407E-A947-70E740481C1C}">
                <a14:useLocalDpi xmlns:a14="http://schemas.microsoft.com/office/drawing/2010/main" val="0"/>
              </a:ext>
            </a:extLst>
          </a:blip>
          <a:stretch>
            <a:fillRect/>
          </a:stretch>
        </p:blipFill>
        <p:spPr>
          <a:xfrm>
            <a:off x="14802541" y="307887"/>
            <a:ext cx="1096220" cy="1096220"/>
          </a:xfrm>
          <a:prstGeom prst="rect">
            <a:avLst/>
          </a:prstGeom>
        </p:spPr>
      </p:pic>
      <p:sp>
        <p:nvSpPr>
          <p:cNvPr id="28" name="Rectangle: Rounded Corners 27">
            <a:extLst>
              <a:ext uri="{FF2B5EF4-FFF2-40B4-BE49-F238E27FC236}">
                <a16:creationId xmlns:a16="http://schemas.microsoft.com/office/drawing/2014/main" id="{86F06ACF-DA19-BF80-DFDC-AAF9E86D43B9}"/>
              </a:ext>
            </a:extLst>
          </p:cNvPr>
          <p:cNvSpPr/>
          <p:nvPr/>
        </p:nvSpPr>
        <p:spPr>
          <a:xfrm>
            <a:off x="14697911" y="351172"/>
            <a:ext cx="4370915" cy="1009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solidFill>
                <a:latin typeface="Arial" panose="020B0604020202020204" pitchFamily="34" charset="0"/>
                <a:cs typeface="Arial" panose="020B0604020202020204" pitchFamily="34" charset="0"/>
              </a:rPr>
              <a:t>LƯU Ý:</a:t>
            </a:r>
          </a:p>
        </p:txBody>
      </p:sp>
      <p:sp>
        <p:nvSpPr>
          <p:cNvPr id="30" name="TextBox 29">
            <a:extLst>
              <a:ext uri="{FF2B5EF4-FFF2-40B4-BE49-F238E27FC236}">
                <a16:creationId xmlns:a16="http://schemas.microsoft.com/office/drawing/2014/main" id="{3AC1F3D4-3D7C-9326-EF4E-69499055EACD}"/>
              </a:ext>
            </a:extLst>
          </p:cNvPr>
          <p:cNvSpPr txBox="1"/>
          <p:nvPr/>
        </p:nvSpPr>
        <p:spPr>
          <a:xfrm>
            <a:off x="15554709" y="1963025"/>
            <a:ext cx="10161638" cy="1569660"/>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Trong </a:t>
            </a:r>
            <a:r>
              <a:rPr lang="en-US" sz="3200" b="1" dirty="0" err="1">
                <a:latin typeface="Arial" panose="020B0604020202020204" pitchFamily="34" charset="0"/>
                <a:cs typeface="Arial" panose="020B0604020202020204" pitchFamily="34" charset="0"/>
              </a:rPr>
              <a:t>mỗi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quốc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gia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hệ</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thống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pháp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luật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thể</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sự</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khác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biệt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trong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cách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phân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loại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xử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lý</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loại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tội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phạm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này</a:t>
            </a:r>
            <a:r>
              <a:rPr lang="en-US" sz="3200" b="1" dirty="0">
                <a:latin typeface="Arial" panose="020B0604020202020204" pitchFamily="34" charset="0"/>
                <a:cs typeface="Arial" panose="020B0604020202020204" pitchFamily="34" charset="0"/>
              </a:rPr>
              <a:t>.</a:t>
            </a:r>
          </a:p>
        </p:txBody>
      </p:sp>
      <p:sp>
        <p:nvSpPr>
          <p:cNvPr id="31" name="Rectangle 30">
            <a:extLst>
              <a:ext uri="{FF2B5EF4-FFF2-40B4-BE49-F238E27FC236}">
                <a16:creationId xmlns:a16="http://schemas.microsoft.com/office/drawing/2014/main" id="{4A250201-EA33-D2D1-C326-8CF7B61CDABA}"/>
              </a:ext>
            </a:extLst>
          </p:cNvPr>
          <p:cNvSpPr/>
          <p:nvPr/>
        </p:nvSpPr>
        <p:spPr>
          <a:xfrm>
            <a:off x="15441561" y="1963025"/>
            <a:ext cx="10274786" cy="1823814"/>
          </a:xfrm>
          <a:prstGeom prst="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93D22768-DBF9-F812-99D4-7084326CDC52}"/>
              </a:ext>
            </a:extLst>
          </p:cNvPr>
          <p:cNvPicPr>
            <a:picLocks noChangeAspect="1"/>
          </p:cNvPicPr>
          <p:nvPr/>
        </p:nvPicPr>
        <p:blipFill rotWithShape="1">
          <a:blip r:embed="rId6">
            <a:extLst>
              <a:ext uri="{28A0092B-C50C-407E-A947-70E740481C1C}">
                <a14:useLocalDpi xmlns:a14="http://schemas.microsoft.com/office/drawing/2010/main" val="0"/>
              </a:ext>
            </a:extLst>
          </a:blip>
          <a:srcRect t="11167" b="42600"/>
          <a:stretch/>
        </p:blipFill>
        <p:spPr>
          <a:xfrm rot="16200000" flipH="1">
            <a:off x="9505512" y="2804379"/>
            <a:ext cx="7466980" cy="1096221"/>
          </a:xfrm>
          <a:prstGeom prst="rect">
            <a:avLst/>
          </a:prstGeom>
        </p:spPr>
      </p:pic>
    </p:spTree>
    <p:extLst>
      <p:ext uri="{BB962C8B-B14F-4D97-AF65-F5344CB8AC3E}">
        <p14:creationId xmlns:p14="http://schemas.microsoft.com/office/powerpoint/2010/main" val="14918283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153B4DAC-EA59-A376-2547-B5F39FC37EBA}"/>
              </a:ext>
            </a:extLst>
          </p:cNvPr>
          <p:cNvSpPr/>
          <p:nvPr/>
        </p:nvSpPr>
        <p:spPr>
          <a:xfrm>
            <a:off x="-7346044" y="651325"/>
            <a:ext cx="4370915" cy="1009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LỪA ĐẢO TÀI CHÍNH (White-Collar Fraud)</a:t>
            </a:r>
          </a:p>
        </p:txBody>
      </p:sp>
      <p:sp>
        <p:nvSpPr>
          <p:cNvPr id="3" name="TextBox 2">
            <a:extLst>
              <a:ext uri="{FF2B5EF4-FFF2-40B4-BE49-F238E27FC236}">
                <a16:creationId xmlns:a16="http://schemas.microsoft.com/office/drawing/2014/main" id="{D40D416A-C777-8B33-145D-5B64BF13F78A}"/>
              </a:ext>
            </a:extLst>
          </p:cNvPr>
          <p:cNvSpPr txBox="1"/>
          <p:nvPr/>
        </p:nvSpPr>
        <p:spPr>
          <a:xfrm>
            <a:off x="-7589823" y="2028094"/>
            <a:ext cx="5120000" cy="3046988"/>
          </a:xfrm>
          <a:prstGeom prst="rect">
            <a:avLst/>
          </a:prstGeom>
          <a:noFill/>
        </p:spPr>
        <p:txBody>
          <a:bodyPr wrap="square">
            <a:spAutoFit/>
          </a:bodyPr>
          <a:lstStyle/>
          <a:p>
            <a:pPr algn="just"/>
            <a:r>
              <a:rPr lang="en-US" sz="3200" b="1" dirty="0" err="1">
                <a:latin typeface="Arial" panose="020B0604020202020204" pitchFamily="34" charset="0"/>
                <a:cs typeface="Arial" panose="020B0604020202020204" pitchFamily="34" charset="0"/>
              </a:rPr>
              <a:t>Hành</a:t>
            </a:r>
            <a:r>
              <a:rPr lang="en-US" sz="3200" b="1" dirty="0">
                <a:latin typeface="Arial" panose="020B0604020202020204" pitchFamily="34" charset="0"/>
                <a:cs typeface="Arial" panose="020B0604020202020204" pitchFamily="34" charset="0"/>
              </a:rPr>
              <a:t> vi </a:t>
            </a:r>
            <a:r>
              <a:rPr lang="en-US" sz="3200" b="1" dirty="0" err="1">
                <a:latin typeface="Arial" panose="020B0604020202020204" pitchFamily="34" charset="0"/>
                <a:cs typeface="Arial" panose="020B0604020202020204" pitchFamily="34" charset="0"/>
              </a:rPr>
              <a:t>gian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lận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liên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quan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đến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tài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chính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kinh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doanh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thường</a:t>
            </a:r>
            <a:r>
              <a:rPr lang="en-US" sz="3200" b="1" dirty="0">
                <a:latin typeface="Arial" panose="020B0604020202020204" pitchFamily="34" charset="0"/>
                <a:cs typeface="Arial" panose="020B0604020202020204" pitchFamily="34" charset="0"/>
              </a:rPr>
              <a:t> do </a:t>
            </a:r>
            <a:r>
              <a:rPr lang="en-US" sz="3200" b="1" dirty="0" err="1">
                <a:latin typeface="Arial" panose="020B0604020202020204" pitchFamily="34" charset="0"/>
                <a:cs typeface="Arial" panose="020B0604020202020204" pitchFamily="34" charset="0"/>
              </a:rPr>
              <a:t>những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người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vị</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trí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quản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lý</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hoặc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chủ</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doanh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nghiệp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thực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hiện</a:t>
            </a:r>
            <a:r>
              <a:rPr lang="en-US" sz="3200" b="1" dirty="0">
                <a:latin typeface="Arial" panose="020B0604020202020204" pitchFamily="34" charset="0"/>
                <a:cs typeface="Arial" panose="020B0604020202020204" pitchFamily="34" charset="0"/>
              </a:rPr>
              <a:t>.</a:t>
            </a:r>
          </a:p>
        </p:txBody>
      </p:sp>
      <p:pic>
        <p:nvPicPr>
          <p:cNvPr id="11" name="Picture 10">
            <a:extLst>
              <a:ext uri="{FF2B5EF4-FFF2-40B4-BE49-F238E27FC236}">
                <a16:creationId xmlns:a16="http://schemas.microsoft.com/office/drawing/2014/main" id="{27B49D69-2B65-E60B-83C8-23D0F1106D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88972" y="-2706321"/>
            <a:ext cx="5128797" cy="3712802"/>
          </a:xfrm>
          <a:prstGeom prst="rect">
            <a:avLst/>
          </a:prstGeom>
        </p:spPr>
      </p:pic>
      <p:cxnSp>
        <p:nvCxnSpPr>
          <p:cNvPr id="17" name="Straight Connector 16">
            <a:extLst>
              <a:ext uri="{FF2B5EF4-FFF2-40B4-BE49-F238E27FC236}">
                <a16:creationId xmlns:a16="http://schemas.microsoft.com/office/drawing/2014/main" id="{991D669F-8D58-8287-7613-048BB2E96241}"/>
              </a:ext>
            </a:extLst>
          </p:cNvPr>
          <p:cNvCxnSpPr>
            <a:cxnSpLocks/>
          </p:cNvCxnSpPr>
          <p:nvPr/>
        </p:nvCxnSpPr>
        <p:spPr>
          <a:xfrm>
            <a:off x="-13760777" y="4343400"/>
            <a:ext cx="1606877" cy="925766"/>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7520AA5F-E926-8870-724D-68705E4C1D9D}"/>
              </a:ext>
            </a:extLst>
          </p:cNvPr>
          <p:cNvCxnSpPr>
            <a:cxnSpLocks/>
          </p:cNvCxnSpPr>
          <p:nvPr/>
        </p:nvCxnSpPr>
        <p:spPr>
          <a:xfrm flipV="1">
            <a:off x="-12153900" y="3805671"/>
            <a:ext cx="1133833" cy="1463495"/>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A585C5D9-D8A3-B14D-2552-0A0C10212588}"/>
              </a:ext>
            </a:extLst>
          </p:cNvPr>
          <p:cNvCxnSpPr>
            <a:cxnSpLocks/>
          </p:cNvCxnSpPr>
          <p:nvPr/>
        </p:nvCxnSpPr>
        <p:spPr>
          <a:xfrm>
            <a:off x="-11020067" y="3805671"/>
            <a:ext cx="931938" cy="275792"/>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E802327-6E32-A86C-5E2C-0339EF6487EA}"/>
              </a:ext>
            </a:extLst>
          </p:cNvPr>
          <p:cNvCxnSpPr>
            <a:cxnSpLocks/>
          </p:cNvCxnSpPr>
          <p:nvPr/>
        </p:nvCxnSpPr>
        <p:spPr>
          <a:xfrm flipV="1">
            <a:off x="-10098368" y="651325"/>
            <a:ext cx="1667544" cy="3423210"/>
          </a:xfrm>
          <a:prstGeom prst="line">
            <a:avLst/>
          </a:prstGeom>
          <a:ln w="76200">
            <a:solidFill>
              <a:srgbClr val="C00000"/>
            </a:solidFill>
          </a:ln>
        </p:spPr>
        <p:style>
          <a:lnRef idx="1">
            <a:schemeClr val="accent1"/>
          </a:lnRef>
          <a:fillRef idx="0">
            <a:schemeClr val="accent1"/>
          </a:fillRef>
          <a:effectRef idx="0">
            <a:schemeClr val="accent1"/>
          </a:effectRef>
          <a:fontRef idx="minor">
            <a:schemeClr val="tx1"/>
          </a:fontRef>
        </p:style>
      </p:cxnSp>
      <p:pic>
        <p:nvPicPr>
          <p:cNvPr id="25" name="Picture 24">
            <a:extLst>
              <a:ext uri="{FF2B5EF4-FFF2-40B4-BE49-F238E27FC236}">
                <a16:creationId xmlns:a16="http://schemas.microsoft.com/office/drawing/2014/main" id="{9497D65C-259F-BA56-F760-21D93D416C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119101" flipV="1">
            <a:off x="-14156993" y="5234545"/>
            <a:ext cx="4006184" cy="2900128"/>
          </a:xfrm>
          <a:prstGeom prst="rect">
            <a:avLst/>
          </a:prstGeom>
        </p:spPr>
      </p:pic>
      <p:pic>
        <p:nvPicPr>
          <p:cNvPr id="8" name="Picture 7">
            <a:extLst>
              <a:ext uri="{FF2B5EF4-FFF2-40B4-BE49-F238E27FC236}">
                <a16:creationId xmlns:a16="http://schemas.microsoft.com/office/drawing/2014/main" id="{DBE03C62-790A-D092-A374-C3D5AF0D54E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419561" flipV="1">
            <a:off x="-15203762" y="2041709"/>
            <a:ext cx="4743722" cy="3434042"/>
          </a:xfrm>
          <a:prstGeom prst="rect">
            <a:avLst/>
          </a:prstGeom>
        </p:spPr>
      </p:pic>
      <p:pic>
        <p:nvPicPr>
          <p:cNvPr id="14" name="Picture 13">
            <a:extLst>
              <a:ext uri="{FF2B5EF4-FFF2-40B4-BE49-F238E27FC236}">
                <a16:creationId xmlns:a16="http://schemas.microsoft.com/office/drawing/2014/main" id="{619BF855-44C8-CBEE-3DED-23696397314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V="1">
            <a:off x="-11464366" y="3943567"/>
            <a:ext cx="4198054" cy="3039025"/>
          </a:xfrm>
          <a:prstGeom prst="rect">
            <a:avLst/>
          </a:prstGeom>
        </p:spPr>
      </p:pic>
      <p:pic>
        <p:nvPicPr>
          <p:cNvPr id="27" name="Picture 26">
            <a:extLst>
              <a:ext uri="{FF2B5EF4-FFF2-40B4-BE49-F238E27FC236}">
                <a16:creationId xmlns:a16="http://schemas.microsoft.com/office/drawing/2014/main" id="{AA56E0E8-E289-84C4-5723-A18C3EF8F9CC}"/>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0000" l="5455" r="95000">
                        <a14:foregroundMark x1="8636" y1="78182" x2="9091" y2="84091"/>
                        <a14:foregroundMark x1="5909" y1="80455" x2="5909" y2="83636"/>
                        <a14:foregroundMark x1="91818" y1="76364" x2="90100" y2="86245"/>
                        <a14:foregroundMark x1="95000" y1="80909" x2="94091" y2="84545"/>
                        <a14:foregroundMark x1="90202" y1="89980" x2="49545" y2="86818"/>
                        <a14:foregroundMark x1="48182" y1="10000" x2="51818" y2="10000"/>
                        <a14:backgroundMark x1="93636" y1="90455" x2="91364" y2="91364"/>
                      </a14:backgroundRemoval>
                    </a14:imgEffect>
                  </a14:imgLayer>
                </a14:imgProps>
              </a:ext>
              <a:ext uri="{28A0092B-C50C-407E-A947-70E740481C1C}">
                <a14:useLocalDpi xmlns:a14="http://schemas.microsoft.com/office/drawing/2010/main" val="0"/>
              </a:ext>
            </a:extLst>
          </a:blip>
          <a:stretch>
            <a:fillRect/>
          </a:stretch>
        </p:blipFill>
        <p:spPr>
          <a:xfrm>
            <a:off x="591241" y="269787"/>
            <a:ext cx="1096220" cy="1096220"/>
          </a:xfrm>
          <a:prstGeom prst="rect">
            <a:avLst/>
          </a:prstGeom>
        </p:spPr>
      </p:pic>
      <p:sp>
        <p:nvSpPr>
          <p:cNvPr id="28" name="Rectangle: Rounded Corners 27">
            <a:extLst>
              <a:ext uri="{FF2B5EF4-FFF2-40B4-BE49-F238E27FC236}">
                <a16:creationId xmlns:a16="http://schemas.microsoft.com/office/drawing/2014/main" id="{86F06ACF-DA19-BF80-DFDC-AAF9E86D43B9}"/>
              </a:ext>
            </a:extLst>
          </p:cNvPr>
          <p:cNvSpPr/>
          <p:nvPr/>
        </p:nvSpPr>
        <p:spPr>
          <a:xfrm>
            <a:off x="486611" y="313072"/>
            <a:ext cx="4370915" cy="1009650"/>
          </a:xfrm>
          <a:prstGeom prst="round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2"/>
                </a:solidFill>
                <a:latin typeface="Arial" panose="020B0604020202020204" pitchFamily="34" charset="0"/>
                <a:cs typeface="Arial" panose="020B0604020202020204" pitchFamily="34" charset="0"/>
              </a:rPr>
              <a:t>LƯU Ý:</a:t>
            </a:r>
          </a:p>
        </p:txBody>
      </p:sp>
      <p:sp>
        <p:nvSpPr>
          <p:cNvPr id="30" name="TextBox 29">
            <a:extLst>
              <a:ext uri="{FF2B5EF4-FFF2-40B4-BE49-F238E27FC236}">
                <a16:creationId xmlns:a16="http://schemas.microsoft.com/office/drawing/2014/main" id="{3AC1F3D4-3D7C-9326-EF4E-69499055EACD}"/>
              </a:ext>
            </a:extLst>
          </p:cNvPr>
          <p:cNvSpPr txBox="1"/>
          <p:nvPr/>
        </p:nvSpPr>
        <p:spPr>
          <a:xfrm>
            <a:off x="1343409" y="1924925"/>
            <a:ext cx="10161638" cy="1569660"/>
          </a:xfrm>
          <a:prstGeom prst="rect">
            <a:avLst/>
          </a:prstGeom>
          <a:noFill/>
        </p:spPr>
        <p:txBody>
          <a:bodyPr wrap="square">
            <a:spAutoFit/>
          </a:bodyPr>
          <a:lstStyle/>
          <a:p>
            <a:r>
              <a:rPr lang="en-US" sz="3200" b="1" dirty="0">
                <a:latin typeface="Arial" panose="020B0604020202020204" pitchFamily="34" charset="0"/>
                <a:cs typeface="Arial" panose="020B0604020202020204" pitchFamily="34" charset="0"/>
              </a:rPr>
              <a:t>Trong </a:t>
            </a:r>
            <a:r>
              <a:rPr lang="en-US" sz="3200" b="1" dirty="0" err="1">
                <a:latin typeface="Arial" panose="020B0604020202020204" pitchFamily="34" charset="0"/>
                <a:cs typeface="Arial" panose="020B0604020202020204" pitchFamily="34" charset="0"/>
              </a:rPr>
              <a:t>mỗi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quốc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gia</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hệ</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thống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pháp</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luật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thể</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có</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sự</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khác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biệt</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trong</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cách</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phân</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loại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và</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xử</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lý</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các</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loại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tội</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phạm</a:t>
            </a:r>
            <a:r>
              <a:rPr lang="en-US" sz="3200" b="1" dirty="0">
                <a:latin typeface="Arial" panose="020B0604020202020204" pitchFamily="34" charset="0"/>
                <a:cs typeface="Arial" panose="020B0604020202020204" pitchFamily="34" charset="0"/>
              </a:rPr>
              <a:t> </a:t>
            </a:r>
            <a:r>
              <a:rPr lang="en-US" sz="3200" b="1" dirty="0" err="1">
                <a:latin typeface="Arial" panose="020B0604020202020204" pitchFamily="34" charset="0"/>
                <a:cs typeface="Arial" panose="020B0604020202020204" pitchFamily="34" charset="0"/>
              </a:rPr>
              <a:t>này</a:t>
            </a:r>
            <a:r>
              <a:rPr lang="en-US" sz="3200" b="1" dirty="0">
                <a:latin typeface="Arial" panose="020B0604020202020204" pitchFamily="34" charset="0"/>
                <a:cs typeface="Arial" panose="020B0604020202020204" pitchFamily="34" charset="0"/>
              </a:rPr>
              <a:t>.</a:t>
            </a:r>
          </a:p>
        </p:txBody>
      </p:sp>
      <p:sp>
        <p:nvSpPr>
          <p:cNvPr id="31" name="Rectangle 30">
            <a:extLst>
              <a:ext uri="{FF2B5EF4-FFF2-40B4-BE49-F238E27FC236}">
                <a16:creationId xmlns:a16="http://schemas.microsoft.com/office/drawing/2014/main" id="{4A250201-EA33-D2D1-C326-8CF7B61CDABA}"/>
              </a:ext>
            </a:extLst>
          </p:cNvPr>
          <p:cNvSpPr/>
          <p:nvPr/>
        </p:nvSpPr>
        <p:spPr>
          <a:xfrm>
            <a:off x="1230261" y="1924925"/>
            <a:ext cx="10274786" cy="1823814"/>
          </a:xfrm>
          <a:prstGeom prst="rect">
            <a:avLst/>
          </a:prstGeom>
          <a:noFill/>
          <a:ln w="571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91FD9203-BC9D-7F16-DACE-418051FA28C7}"/>
              </a:ext>
            </a:extLst>
          </p:cNvPr>
          <p:cNvPicPr>
            <a:picLocks noChangeAspect="1"/>
          </p:cNvPicPr>
          <p:nvPr/>
        </p:nvPicPr>
        <p:blipFill rotWithShape="1">
          <a:blip r:embed="rId6">
            <a:extLst>
              <a:ext uri="{28A0092B-C50C-407E-A947-70E740481C1C}">
                <a14:useLocalDpi xmlns:a14="http://schemas.microsoft.com/office/drawing/2010/main" val="0"/>
              </a:ext>
            </a:extLst>
          </a:blip>
          <a:srcRect t="11167" b="42600"/>
          <a:stretch/>
        </p:blipFill>
        <p:spPr>
          <a:xfrm rot="16200000" flipH="1">
            <a:off x="-5196842" y="2946474"/>
            <a:ext cx="7466980" cy="1096221"/>
          </a:xfrm>
          <a:prstGeom prst="rect">
            <a:avLst/>
          </a:prstGeom>
        </p:spPr>
      </p:pic>
    </p:spTree>
    <p:extLst>
      <p:ext uri="{BB962C8B-B14F-4D97-AF65-F5344CB8AC3E}">
        <p14:creationId xmlns:p14="http://schemas.microsoft.com/office/powerpoint/2010/main" val="15235522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31"/>
                                        </p:tgtEl>
                                        <p:attrNameLst>
                                          <p:attrName>style.visibility</p:attrName>
                                        </p:attrNameLst>
                                      </p:cBhvr>
                                      <p:to>
                                        <p:strVal val="visible"/>
                                      </p:to>
                                    </p:set>
                                    <p:animEffect transition="in" filter="wheel(1)">
                                      <p:cBhvr>
                                        <p:cTn id="7" dur="75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256887-14D8-5050-1ED2-06C6F97A69E7}"/>
              </a:ext>
            </a:extLst>
          </p:cNvPr>
          <p:cNvSpPr txBox="1"/>
          <p:nvPr/>
        </p:nvSpPr>
        <p:spPr>
          <a:xfrm>
            <a:off x="2751967" y="3105834"/>
            <a:ext cx="2924933" cy="646331"/>
          </a:xfrm>
          <a:prstGeom prst="rect">
            <a:avLst/>
          </a:prstGeom>
          <a:noFill/>
        </p:spPr>
        <p:txBody>
          <a:bodyPr wrap="square" rtlCol="0">
            <a:spAutoFit/>
          </a:bodyPr>
          <a:lstStyle/>
          <a:p>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 QUYẾT</a:t>
            </a:r>
          </a:p>
        </p:txBody>
      </p:sp>
      <p:sp>
        <p:nvSpPr>
          <p:cNvPr id="5" name="TextBox 4">
            <a:extLst>
              <a:ext uri="{FF2B5EF4-FFF2-40B4-BE49-F238E27FC236}">
                <a16:creationId xmlns:a16="http://schemas.microsoft.com/office/drawing/2014/main" id="{AC90529A-F440-FDD5-8452-6218C2B59D60}"/>
              </a:ext>
            </a:extLst>
          </p:cNvPr>
          <p:cNvSpPr txBox="1"/>
          <p:nvPr/>
        </p:nvSpPr>
        <p:spPr>
          <a:xfrm>
            <a:off x="5514217" y="3105834"/>
            <a:ext cx="3705983" cy="646331"/>
          </a:xfrm>
          <a:prstGeom prst="rect">
            <a:avLst/>
          </a:prstGeom>
          <a:noFill/>
        </p:spPr>
        <p:txBody>
          <a:bodyPr wrap="square" rtlCol="0">
            <a:spAutoFit/>
          </a:bodyPr>
          <a:lstStyle/>
          <a:p>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 ÁN HÌNH SỰ</a:t>
            </a:r>
          </a:p>
        </p:txBody>
      </p:sp>
    </p:spTree>
    <p:extLst>
      <p:ext uri="{BB962C8B-B14F-4D97-AF65-F5344CB8AC3E}">
        <p14:creationId xmlns:p14="http://schemas.microsoft.com/office/powerpoint/2010/main" val="8224238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F435E8-8CE4-7BF4-C054-801A3893CF1D}"/>
              </a:ext>
            </a:extLst>
          </p:cNvPr>
          <p:cNvSpPr txBox="1"/>
          <p:nvPr/>
        </p:nvSpPr>
        <p:spPr>
          <a:xfrm>
            <a:off x="708628" y="1371394"/>
            <a:ext cx="10965244" cy="1902957"/>
          </a:xfrm>
          <a:prstGeom prst="rect">
            <a:avLst/>
          </a:prstGeom>
          <a:noFill/>
        </p:spPr>
        <p:txBody>
          <a:bodyPr wrap="square" rtlCol="0">
            <a:spAutoFit/>
          </a:bodyPr>
          <a:lstStyle/>
          <a:p>
            <a:pPr marL="0" marR="0" algn="just">
              <a:lnSpc>
                <a:spcPct val="107000"/>
              </a:lnSpc>
              <a:spcBef>
                <a:spcPts val="0"/>
              </a:spcBef>
              <a:spcAft>
                <a:spcPts val="1800"/>
              </a:spcAft>
            </a:pP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dấu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lệnh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khởi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thủ</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ở </a:t>
            </a:r>
            <a:r>
              <a:rPr lang="en-US" sz="2800" b="1" kern="100" dirty="0" err="1">
                <a:latin typeface="Arial" panose="020B0604020202020204" pitchFamily="34" charset="0"/>
                <a:ea typeface="Calibri" panose="020F0502020204030204" pitchFamily="34" charset="0"/>
                <a:cs typeface="Arial" panose="020B0604020202020204" pitchFamily="34" charset="0"/>
              </a:rPr>
              <a:t>Bộ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5" name="TextBox 4">
            <a:extLst>
              <a:ext uri="{FF2B5EF4-FFF2-40B4-BE49-F238E27FC236}">
                <a16:creationId xmlns:a16="http://schemas.microsoft.com/office/drawing/2014/main" id="{0DB1F7DD-E401-F0D4-6A4D-506240D78D8F}"/>
              </a:ext>
            </a:extLst>
          </p:cNvPr>
          <p:cNvSpPr txBox="1"/>
          <p:nvPr/>
        </p:nvSpPr>
        <p:spPr>
          <a:xfrm>
            <a:off x="520495" y="589309"/>
            <a:ext cx="9658958" cy="553998"/>
          </a:xfrm>
          <a:prstGeom prst="rect">
            <a:avLst/>
          </a:prstGeom>
          <a:noFill/>
        </p:spPr>
        <p:txBody>
          <a:bodyPr wrap="square" rtlCol="0">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2" name="Rectangle 1">
            <a:extLst>
              <a:ext uri="{FF2B5EF4-FFF2-40B4-BE49-F238E27FC236}">
                <a16:creationId xmlns:a16="http://schemas.microsoft.com/office/drawing/2014/main" id="{C7BD0A83-73CE-8F2D-D3F7-24B2BC6AC894}"/>
              </a:ext>
            </a:extLst>
          </p:cNvPr>
          <p:cNvSpPr/>
          <p:nvPr/>
        </p:nvSpPr>
        <p:spPr>
          <a:xfrm>
            <a:off x="520494" y="1216743"/>
            <a:ext cx="11341510" cy="2212257"/>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8999B9-8E8B-A34F-AF51-5B331A305F21}"/>
              </a:ext>
            </a:extLst>
          </p:cNvPr>
          <p:cNvSpPr txBox="1"/>
          <p:nvPr/>
        </p:nvSpPr>
        <p:spPr>
          <a:xfrm>
            <a:off x="2599567" y="566370"/>
            <a:ext cx="6688065" cy="553998"/>
          </a:xfrm>
          <a:prstGeom prst="rect">
            <a:avLst/>
          </a:prstGeom>
          <a:noFill/>
        </p:spPr>
        <p:txBody>
          <a:bodyPr wrap="square" rtlCol="0">
            <a:spAutoFit/>
          </a:bodyPr>
          <a:lstStyle/>
          <a:p>
            <a:r>
              <a:rPr lang="en-US" sz="3000" b="1" kern="100" dirty="0">
                <a:solidFill>
                  <a:srgbClr val="C00000"/>
                </a:solidFill>
                <a:latin typeface="Arial" panose="020B0604020202020204" pitchFamily="34" charset="0"/>
                <a:ea typeface="Calibri" panose="020F0502020204030204" pitchFamily="34" charset="0"/>
                <a:cs typeface="Arial" panose="020B0604020202020204" pitchFamily="34" charset="0"/>
              </a:rPr>
              <a:t>VỤ ÁN HÌNH SỰ</a:t>
            </a:r>
          </a:p>
        </p:txBody>
      </p:sp>
      <p:sp>
        <p:nvSpPr>
          <p:cNvPr id="6" name="TextBox 5">
            <a:extLst>
              <a:ext uri="{FF2B5EF4-FFF2-40B4-BE49-F238E27FC236}">
                <a16:creationId xmlns:a16="http://schemas.microsoft.com/office/drawing/2014/main" id="{FC2392CF-57B1-8F6E-5E9F-B541A4C32BAF}"/>
              </a:ext>
            </a:extLst>
          </p:cNvPr>
          <p:cNvSpPr txBox="1"/>
          <p:nvPr/>
        </p:nvSpPr>
        <p:spPr>
          <a:xfrm>
            <a:off x="-5782433" y="3105834"/>
            <a:ext cx="2924933" cy="646331"/>
          </a:xfrm>
          <a:prstGeom prst="rect">
            <a:avLst/>
          </a:prstGeom>
          <a:noFill/>
        </p:spPr>
        <p:txBody>
          <a:bodyPr wrap="square" rtlCol="0">
            <a:spAutoFit/>
          </a:bodyPr>
          <a:lstStyle/>
          <a:p>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 QUYẾT</a:t>
            </a:r>
          </a:p>
        </p:txBody>
      </p:sp>
      <p:sp>
        <p:nvSpPr>
          <p:cNvPr id="9" name="TextBox 8">
            <a:extLst>
              <a:ext uri="{FF2B5EF4-FFF2-40B4-BE49-F238E27FC236}">
                <a16:creationId xmlns:a16="http://schemas.microsoft.com/office/drawing/2014/main" id="{3DB856C4-8C7E-FB20-EF43-5992277551F1}"/>
              </a:ext>
            </a:extLst>
          </p:cNvPr>
          <p:cNvSpPr txBox="1"/>
          <p:nvPr/>
        </p:nvSpPr>
        <p:spPr>
          <a:xfrm>
            <a:off x="14703076" y="1458469"/>
            <a:ext cx="9086850" cy="1815882"/>
          </a:xfrm>
          <a:prstGeom prst="rect">
            <a:avLst/>
          </a:prstGeom>
          <a:noFill/>
        </p:spPr>
        <p:txBody>
          <a:bodyPr wrap="square">
            <a:spAutoFit/>
          </a:bodyPr>
          <a:lstStyle/>
          <a:p>
            <a:pPr algn="just"/>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cần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bắt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đầu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bao </a:t>
            </a:r>
            <a:r>
              <a:rPr lang="en-US" sz="2800" b="1" kern="100" dirty="0" err="1">
                <a:latin typeface="Arial" panose="020B0604020202020204" pitchFamily="34" charset="0"/>
                <a:ea typeface="Calibri" panose="020F0502020204030204" pitchFamily="34" charset="0"/>
                <a:cs typeface="Arial" panose="020B0604020202020204" pitchFamily="34" charset="0"/>
              </a:rPr>
              <a:t>gồm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lý</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tế</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chủ</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thể</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0150955A-16F9-2CBD-3852-C05769E2902C}"/>
              </a:ext>
            </a:extLst>
          </p:cNvPr>
          <p:cNvSpPr txBox="1"/>
          <p:nvPr/>
        </p:nvSpPr>
        <p:spPr>
          <a:xfrm>
            <a:off x="6433937" y="-976680"/>
            <a:ext cx="5707389" cy="553998"/>
          </a:xfrm>
          <a:prstGeom prst="rect">
            <a:avLst/>
          </a:prstGeom>
          <a:noFill/>
        </p:spPr>
        <p:txBody>
          <a:bodyPr wrap="square" rtlCol="0">
            <a:spAutoFit/>
          </a:bodyPr>
          <a:lstStyle/>
          <a:p>
            <a:r>
              <a:rPr lang="en-US" sz="3000" b="1" kern="100" dirty="0">
                <a:solidFill>
                  <a:srgbClr val="C00000"/>
                </a:solidFill>
                <a:latin typeface="Arial" panose="020B0604020202020204" pitchFamily="34" charset="0"/>
                <a:ea typeface="Calibri" panose="020F0502020204030204" pitchFamily="34" charset="0"/>
                <a:cs typeface="Arial" panose="020B0604020202020204" pitchFamily="34" charset="0"/>
              </a:rPr>
              <a:t>CƠ SỞ TIẾN HÀNH TỐ TỤNG</a:t>
            </a:r>
          </a:p>
        </p:txBody>
      </p:sp>
    </p:spTree>
    <p:extLst>
      <p:ext uri="{BB962C8B-B14F-4D97-AF65-F5344CB8AC3E}">
        <p14:creationId xmlns:p14="http://schemas.microsoft.com/office/powerpoint/2010/main" val="4739428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25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C66302-6858-2CE2-9D67-524992FD58FF}"/>
              </a:ext>
            </a:extLst>
          </p:cNvPr>
          <p:cNvSpPr txBox="1"/>
          <p:nvPr/>
        </p:nvSpPr>
        <p:spPr>
          <a:xfrm>
            <a:off x="2046514" y="-3555316"/>
            <a:ext cx="9056914"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CÁC NHÓM TỘI PHẠM THEO QUY ĐỊNH</a:t>
            </a:r>
          </a:p>
        </p:txBody>
      </p:sp>
      <p:sp>
        <p:nvSpPr>
          <p:cNvPr id="5" name="TextBox 4">
            <a:extLst>
              <a:ext uri="{FF2B5EF4-FFF2-40B4-BE49-F238E27FC236}">
                <a16:creationId xmlns:a16="http://schemas.microsoft.com/office/drawing/2014/main" id="{357BB257-11C5-A1E3-4182-165F7035799A}"/>
              </a:ext>
            </a:extLst>
          </p:cNvPr>
          <p:cNvSpPr txBox="1"/>
          <p:nvPr/>
        </p:nvSpPr>
        <p:spPr>
          <a:xfrm>
            <a:off x="-6161316" y="1955355"/>
            <a:ext cx="2111829"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CỦA BỘ</a:t>
            </a:r>
          </a:p>
        </p:txBody>
      </p:sp>
      <p:sp>
        <p:nvSpPr>
          <p:cNvPr id="6" name="TextBox 5">
            <a:extLst>
              <a:ext uri="{FF2B5EF4-FFF2-40B4-BE49-F238E27FC236}">
                <a16:creationId xmlns:a16="http://schemas.microsoft.com/office/drawing/2014/main" id="{3318128F-AEE0-9EEE-602D-3B94E940E8E8}"/>
              </a:ext>
            </a:extLst>
          </p:cNvPr>
          <p:cNvSpPr txBox="1"/>
          <p:nvPr/>
        </p:nvSpPr>
        <p:spPr>
          <a:xfrm>
            <a:off x="-555173" y="339512"/>
            <a:ext cx="4826001" cy="584775"/>
          </a:xfrm>
          <a:prstGeom prst="rect">
            <a:avLst/>
          </a:prstGeom>
          <a:noFill/>
        </p:spPr>
        <p:txBody>
          <a:bodyPr wrap="square" rtlCol="0">
            <a:spAutoFit/>
          </a:bodyPr>
          <a:lstStyle/>
          <a:p>
            <a:pPr algn="ctr"/>
            <a:r>
              <a:rPr lang="en-US" sz="3200" b="1" kern="100" dirty="0">
                <a:solidFill>
                  <a:srgbClr val="FF0000"/>
                </a:solidFill>
                <a:latin typeface="Arial" panose="020B0604020202020204" pitchFamily="34" charset="0"/>
                <a:ea typeface="Calibri" panose="020F0502020204030204" pitchFamily="34" charset="0"/>
                <a:cs typeface="Arial" panose="020B0604020202020204" pitchFamily="34" charset="0"/>
              </a:rPr>
              <a:t>LUẬT HÌNH SỰ</a:t>
            </a:r>
          </a:p>
        </p:txBody>
      </p:sp>
    </p:spTree>
    <p:extLst>
      <p:ext uri="{BB962C8B-B14F-4D97-AF65-F5344CB8AC3E}">
        <p14:creationId xmlns:p14="http://schemas.microsoft.com/office/powerpoint/2010/main" val="1436631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F435E8-8CE4-7BF4-C054-801A3893CF1D}"/>
              </a:ext>
            </a:extLst>
          </p:cNvPr>
          <p:cNvSpPr txBox="1"/>
          <p:nvPr/>
        </p:nvSpPr>
        <p:spPr>
          <a:xfrm>
            <a:off x="-12441873" y="1498054"/>
            <a:ext cx="10965244" cy="1902957"/>
          </a:xfrm>
          <a:prstGeom prst="rect">
            <a:avLst/>
          </a:prstGeom>
          <a:noFill/>
        </p:spPr>
        <p:txBody>
          <a:bodyPr wrap="square" rtlCol="0">
            <a:spAutoFit/>
          </a:bodyPr>
          <a:lstStyle/>
          <a:p>
            <a:pPr marL="0" marR="0" algn="just">
              <a:lnSpc>
                <a:spcPct val="107000"/>
              </a:lnSpc>
              <a:spcBef>
                <a:spcPts val="0"/>
              </a:spcBef>
              <a:spcAft>
                <a:spcPts val="1800"/>
              </a:spcAft>
            </a:pP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dấu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lệnh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khởi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thủ</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ở </a:t>
            </a:r>
            <a:r>
              <a:rPr lang="en-US" sz="2800" b="1" kern="100" dirty="0" err="1">
                <a:latin typeface="Arial" panose="020B0604020202020204" pitchFamily="34" charset="0"/>
                <a:ea typeface="Calibri" panose="020F0502020204030204" pitchFamily="34" charset="0"/>
                <a:cs typeface="Arial" panose="020B0604020202020204" pitchFamily="34" charset="0"/>
              </a:rPr>
              <a:t>Bộ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5" name="TextBox 4">
            <a:extLst>
              <a:ext uri="{FF2B5EF4-FFF2-40B4-BE49-F238E27FC236}">
                <a16:creationId xmlns:a16="http://schemas.microsoft.com/office/drawing/2014/main" id="{0DB1F7DD-E401-F0D4-6A4D-506240D78D8F}"/>
              </a:ext>
            </a:extLst>
          </p:cNvPr>
          <p:cNvSpPr txBox="1"/>
          <p:nvPr/>
        </p:nvSpPr>
        <p:spPr>
          <a:xfrm>
            <a:off x="520495" y="589309"/>
            <a:ext cx="9658958" cy="553998"/>
          </a:xfrm>
          <a:prstGeom prst="rect">
            <a:avLst/>
          </a:prstGeom>
          <a:noFill/>
        </p:spPr>
        <p:txBody>
          <a:bodyPr wrap="square" rtlCol="0">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2" name="Rectangle 1">
            <a:extLst>
              <a:ext uri="{FF2B5EF4-FFF2-40B4-BE49-F238E27FC236}">
                <a16:creationId xmlns:a16="http://schemas.microsoft.com/office/drawing/2014/main" id="{C7BD0A83-73CE-8F2D-D3F7-24B2BC6AC894}"/>
              </a:ext>
            </a:extLst>
          </p:cNvPr>
          <p:cNvSpPr/>
          <p:nvPr/>
        </p:nvSpPr>
        <p:spPr>
          <a:xfrm>
            <a:off x="-12630007" y="1343403"/>
            <a:ext cx="11341510" cy="2212257"/>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CC8999B9-8E8B-A34F-AF51-5B331A305F21}"/>
              </a:ext>
            </a:extLst>
          </p:cNvPr>
          <p:cNvSpPr txBox="1"/>
          <p:nvPr/>
        </p:nvSpPr>
        <p:spPr>
          <a:xfrm>
            <a:off x="2847216" y="-3605580"/>
            <a:ext cx="6688065" cy="553998"/>
          </a:xfrm>
          <a:prstGeom prst="rect">
            <a:avLst/>
          </a:prstGeom>
          <a:noFill/>
        </p:spPr>
        <p:txBody>
          <a:bodyPr wrap="square" rtlCol="0">
            <a:spAutoFit/>
          </a:bodyPr>
          <a:lstStyle/>
          <a:p>
            <a:r>
              <a:rPr lang="en-US" sz="3000" b="1" kern="100" dirty="0">
                <a:solidFill>
                  <a:srgbClr val="C00000"/>
                </a:solidFill>
                <a:latin typeface="Arial" panose="020B0604020202020204" pitchFamily="34" charset="0"/>
                <a:ea typeface="Calibri" panose="020F0502020204030204" pitchFamily="34" charset="0"/>
                <a:cs typeface="Arial" panose="020B0604020202020204" pitchFamily="34" charset="0"/>
              </a:rPr>
              <a:t>VỤ ÁN HÌNH SỰ</a:t>
            </a:r>
          </a:p>
        </p:txBody>
      </p:sp>
      <p:sp>
        <p:nvSpPr>
          <p:cNvPr id="6" name="TextBox 5">
            <a:extLst>
              <a:ext uri="{FF2B5EF4-FFF2-40B4-BE49-F238E27FC236}">
                <a16:creationId xmlns:a16="http://schemas.microsoft.com/office/drawing/2014/main" id="{FC2392CF-57B1-8F6E-5E9F-B541A4C32BAF}"/>
              </a:ext>
            </a:extLst>
          </p:cNvPr>
          <p:cNvSpPr txBox="1"/>
          <p:nvPr/>
        </p:nvSpPr>
        <p:spPr>
          <a:xfrm>
            <a:off x="-5782433" y="3105834"/>
            <a:ext cx="2924933" cy="646331"/>
          </a:xfrm>
          <a:prstGeom prst="rect">
            <a:avLst/>
          </a:prstGeom>
          <a:noFill/>
        </p:spPr>
        <p:txBody>
          <a:bodyPr wrap="square" rtlCol="0">
            <a:spAutoFit/>
          </a:bodyPr>
          <a:lstStyle/>
          <a:p>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 QUYẾT</a:t>
            </a:r>
          </a:p>
        </p:txBody>
      </p:sp>
      <p:sp>
        <p:nvSpPr>
          <p:cNvPr id="9" name="TextBox 8">
            <a:extLst>
              <a:ext uri="{FF2B5EF4-FFF2-40B4-BE49-F238E27FC236}">
                <a16:creationId xmlns:a16="http://schemas.microsoft.com/office/drawing/2014/main" id="{3DB856C4-8C7E-FB20-EF43-5992277551F1}"/>
              </a:ext>
            </a:extLst>
          </p:cNvPr>
          <p:cNvSpPr txBox="1"/>
          <p:nvPr/>
        </p:nvSpPr>
        <p:spPr>
          <a:xfrm>
            <a:off x="940905" y="1541589"/>
            <a:ext cx="10310189" cy="1815882"/>
          </a:xfrm>
          <a:prstGeom prst="rect">
            <a:avLst/>
          </a:prstGeom>
          <a:noFill/>
        </p:spPr>
        <p:txBody>
          <a:bodyPr wrap="square">
            <a:spAutoFit/>
          </a:bodyPr>
          <a:lstStyle/>
          <a:p>
            <a:pPr algn="just"/>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cần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bắt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đầu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bao </a:t>
            </a:r>
            <a:r>
              <a:rPr lang="en-US" sz="2800" b="1" kern="100" dirty="0" err="1">
                <a:latin typeface="Arial" panose="020B0604020202020204" pitchFamily="34" charset="0"/>
                <a:ea typeface="Calibri" panose="020F0502020204030204" pitchFamily="34" charset="0"/>
                <a:cs typeface="Arial" panose="020B0604020202020204" pitchFamily="34" charset="0"/>
              </a:rPr>
              <a:t>gồm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lý</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tế</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chủ</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thể</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TextBox 9">
            <a:extLst>
              <a:ext uri="{FF2B5EF4-FFF2-40B4-BE49-F238E27FC236}">
                <a16:creationId xmlns:a16="http://schemas.microsoft.com/office/drawing/2014/main" id="{0150955A-16F9-2CBD-3852-C05769E2902C}"/>
              </a:ext>
            </a:extLst>
          </p:cNvPr>
          <p:cNvSpPr txBox="1"/>
          <p:nvPr/>
        </p:nvSpPr>
        <p:spPr>
          <a:xfrm>
            <a:off x="2642987" y="585420"/>
            <a:ext cx="5707389" cy="553998"/>
          </a:xfrm>
          <a:prstGeom prst="rect">
            <a:avLst/>
          </a:prstGeom>
          <a:noFill/>
        </p:spPr>
        <p:txBody>
          <a:bodyPr wrap="square" rtlCol="0">
            <a:spAutoFit/>
          </a:bodyPr>
          <a:lstStyle/>
          <a:p>
            <a:r>
              <a:rPr lang="en-US" sz="3000" b="1" kern="100" dirty="0">
                <a:solidFill>
                  <a:srgbClr val="C00000"/>
                </a:solidFill>
                <a:latin typeface="Arial" panose="020B0604020202020204" pitchFamily="34" charset="0"/>
                <a:ea typeface="Calibri" panose="020F0502020204030204" pitchFamily="34" charset="0"/>
                <a:cs typeface="Arial" panose="020B0604020202020204" pitchFamily="34" charset="0"/>
              </a:rPr>
              <a:t>CƠ SỞ TIẾN HÀNH TỐ TỤNG</a:t>
            </a:r>
          </a:p>
        </p:txBody>
      </p:sp>
      <p:sp>
        <p:nvSpPr>
          <p:cNvPr id="7" name="Rectangle 6">
            <a:extLst>
              <a:ext uri="{FF2B5EF4-FFF2-40B4-BE49-F238E27FC236}">
                <a16:creationId xmlns:a16="http://schemas.microsoft.com/office/drawing/2014/main" id="{A2663A16-70D9-0E90-0DAE-9681AC6F97CF}"/>
              </a:ext>
            </a:extLst>
          </p:cNvPr>
          <p:cNvSpPr/>
          <p:nvPr/>
        </p:nvSpPr>
        <p:spPr>
          <a:xfrm>
            <a:off x="425245" y="1343402"/>
            <a:ext cx="11341510" cy="2212257"/>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660F67C-11DE-A0C9-0360-17CCF6C19A72}"/>
              </a:ext>
            </a:extLst>
          </p:cNvPr>
          <p:cNvSpPr txBox="1"/>
          <p:nvPr/>
        </p:nvSpPr>
        <p:spPr>
          <a:xfrm>
            <a:off x="-4432691" y="7305213"/>
            <a:ext cx="10747192" cy="2677656"/>
          </a:xfrm>
          <a:prstGeom prst="rect">
            <a:avLst/>
          </a:prstGeom>
          <a:noFill/>
        </p:spPr>
        <p:txBody>
          <a:bodyPr wrap="square">
            <a:spAutoFit/>
          </a:bodyPr>
          <a:lstStyle/>
          <a:p>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Người</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tiến</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hành</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tố</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tụng</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1" name="TextBox 10">
            <a:extLst>
              <a:ext uri="{FF2B5EF4-FFF2-40B4-BE49-F238E27FC236}">
                <a16:creationId xmlns:a16="http://schemas.microsoft.com/office/drawing/2014/main" id="{A099C276-24F3-05E4-32DA-FEC4C7DD9204}"/>
              </a:ext>
            </a:extLst>
          </p:cNvPr>
          <p:cNvSpPr txBox="1"/>
          <p:nvPr/>
        </p:nvSpPr>
        <p:spPr>
          <a:xfrm>
            <a:off x="1235873" y="10082024"/>
            <a:ext cx="10157255" cy="2246769"/>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a:t>
            </a:r>
          </a:p>
          <a:p>
            <a:r>
              <a:rPr lang="en-US" sz="2800" b="1" kern="100" dirty="0">
                <a:latin typeface="Arial" panose="020B0604020202020204" pitchFamily="34" charset="0"/>
                <a:ea typeface="Calibri" panose="020F0502020204030204" pitchFamily="34" charset="0"/>
                <a:cs typeface="Arial" panose="020B0604020202020204" pitchFamily="34" charset="0"/>
              </a:rPr>
              <a:t>- Chánh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ký</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trưởng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Thủ</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trưởng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2" name="TextBox 11">
            <a:extLst>
              <a:ext uri="{FF2B5EF4-FFF2-40B4-BE49-F238E27FC236}">
                <a16:creationId xmlns:a16="http://schemas.microsoft.com/office/drawing/2014/main" id="{C3924F3B-9D97-753C-6169-663BAADC8855}"/>
              </a:ext>
            </a:extLst>
          </p:cNvPr>
          <p:cNvSpPr txBox="1"/>
          <p:nvPr/>
        </p:nvSpPr>
        <p:spPr>
          <a:xfrm>
            <a:off x="3744167" y="10512911"/>
            <a:ext cx="7211960" cy="1815882"/>
          </a:xfrm>
          <a:prstGeom prst="rect">
            <a:avLst/>
          </a:prstGeom>
          <a:noFill/>
        </p:spPr>
        <p:txBody>
          <a:bodyPr wrap="square">
            <a:spAutoFit/>
          </a:bodyPr>
          <a:lstStyle/>
          <a:p>
            <a:pPr marL="0" marR="0">
              <a:spcBef>
                <a:spcPts val="0"/>
              </a:spcBef>
              <a:spcAft>
                <a:spcPts val="0"/>
              </a:spcAft>
            </a:pP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3" name="Flowchart: Alternate Process 12">
            <a:extLst>
              <a:ext uri="{FF2B5EF4-FFF2-40B4-BE49-F238E27FC236}">
                <a16:creationId xmlns:a16="http://schemas.microsoft.com/office/drawing/2014/main" id="{8FE8F7E0-EDB9-0FBD-BBDC-37A8B2796847}"/>
              </a:ext>
            </a:extLst>
          </p:cNvPr>
          <p:cNvSpPr/>
          <p:nvPr/>
        </p:nvSpPr>
        <p:spPr>
          <a:xfrm>
            <a:off x="14703075" y="4888527"/>
            <a:ext cx="7070301" cy="1968417"/>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Tòa án là cơ quan có thẩm quyền xem xét và đưa ra phán quyết trong vụ án, bao gồm cả việc xác định bản án và quyết định hình phạt.</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14" name="Flowchart: Alternate Process 13">
            <a:extLst>
              <a:ext uri="{FF2B5EF4-FFF2-40B4-BE49-F238E27FC236}">
                <a16:creationId xmlns:a16="http://schemas.microsoft.com/office/drawing/2014/main" id="{DD6876E7-483D-8911-A84E-09E6D0B77191}"/>
              </a:ext>
            </a:extLst>
          </p:cNvPr>
          <p:cNvSpPr/>
          <p:nvPr/>
        </p:nvSpPr>
        <p:spPr>
          <a:xfrm>
            <a:off x="14703076" y="2713701"/>
            <a:ext cx="7097321" cy="1662634"/>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Đây là tổ chức chịu trách nhiệm đưa ra quyết định về việc khởi tố, truy tố và kiện cáo trước Tòa án</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a:t>
            </a:r>
          </a:p>
        </p:txBody>
      </p:sp>
      <p:sp>
        <p:nvSpPr>
          <p:cNvPr id="15" name="Flowchart: Alternate Process 14">
            <a:extLst>
              <a:ext uri="{FF2B5EF4-FFF2-40B4-BE49-F238E27FC236}">
                <a16:creationId xmlns:a16="http://schemas.microsoft.com/office/drawing/2014/main" id="{2626FA89-9DF2-4E7C-6CB2-B4CA6421F640}"/>
              </a:ext>
            </a:extLst>
          </p:cNvPr>
          <p:cNvSpPr/>
          <p:nvPr/>
        </p:nvSpPr>
        <p:spPr>
          <a:xfrm>
            <a:off x="14703076" y="465920"/>
            <a:ext cx="7070301" cy="1856951"/>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Cơ quan này thường chịu trách nhiệm về điều tra, thu thập bằng chứng và đưa ra cáo trạng trong các vụ án hình sự.</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16" name="Flowchart: Alternate Process 15">
            <a:extLst>
              <a:ext uri="{FF2B5EF4-FFF2-40B4-BE49-F238E27FC236}">
                <a16:creationId xmlns:a16="http://schemas.microsoft.com/office/drawing/2014/main" id="{FED01CDF-6468-16BB-52BE-1D7ED43688E8}"/>
              </a:ext>
            </a:extLst>
          </p:cNvPr>
          <p:cNvSpPr/>
          <p:nvPr/>
        </p:nvSpPr>
        <p:spPr>
          <a:xfrm>
            <a:off x="-7122181" y="2866594"/>
            <a:ext cx="2085816"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endParaRPr lang="en-US" sz="2800" b="1" dirty="0"/>
          </a:p>
        </p:txBody>
      </p:sp>
      <p:sp>
        <p:nvSpPr>
          <p:cNvPr id="17" name="Flowchart: Alternate Process 16">
            <a:extLst>
              <a:ext uri="{FF2B5EF4-FFF2-40B4-BE49-F238E27FC236}">
                <a16:creationId xmlns:a16="http://schemas.microsoft.com/office/drawing/2014/main" id="{A7E47C03-FB5A-3593-EA85-94D91B3F9B33}"/>
              </a:ext>
            </a:extLst>
          </p:cNvPr>
          <p:cNvSpPr/>
          <p:nvPr/>
        </p:nvSpPr>
        <p:spPr>
          <a:xfrm>
            <a:off x="-4508457" y="770934"/>
            <a:ext cx="2306832" cy="1335204"/>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an</a:t>
            </a:r>
            <a:endParaRPr lang="en-US" sz="2800" b="1" dirty="0"/>
          </a:p>
        </p:txBody>
      </p:sp>
      <p:sp>
        <p:nvSpPr>
          <p:cNvPr id="18" name="Flowchart: Alternate Process 17">
            <a:extLst>
              <a:ext uri="{FF2B5EF4-FFF2-40B4-BE49-F238E27FC236}">
                <a16:creationId xmlns:a16="http://schemas.microsoft.com/office/drawing/2014/main" id="{C12F316D-D80C-7A64-B0BC-2DCE1D7A6F4B}"/>
              </a:ext>
            </a:extLst>
          </p:cNvPr>
          <p:cNvSpPr/>
          <p:nvPr/>
        </p:nvSpPr>
        <p:spPr>
          <a:xfrm>
            <a:off x="-4447522" y="2866593"/>
            <a:ext cx="2306832"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endParaRPr lang="en-US" sz="2800" b="1" dirty="0"/>
          </a:p>
        </p:txBody>
      </p:sp>
      <p:sp>
        <p:nvSpPr>
          <p:cNvPr id="19" name="Flowchart: Alternate Process 18">
            <a:extLst>
              <a:ext uri="{FF2B5EF4-FFF2-40B4-BE49-F238E27FC236}">
                <a16:creationId xmlns:a16="http://schemas.microsoft.com/office/drawing/2014/main" id="{60D14349-86D7-1356-D87C-41A98B83AABD}"/>
              </a:ext>
            </a:extLst>
          </p:cNvPr>
          <p:cNvSpPr/>
          <p:nvPr/>
        </p:nvSpPr>
        <p:spPr>
          <a:xfrm>
            <a:off x="-4447522" y="4983899"/>
            <a:ext cx="2306832"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endParaRPr lang="en-US" sz="2800" b="1" dirty="0"/>
          </a:p>
        </p:txBody>
      </p:sp>
      <p:cxnSp>
        <p:nvCxnSpPr>
          <p:cNvPr id="20" name="Connector: Elbow 19">
            <a:extLst>
              <a:ext uri="{FF2B5EF4-FFF2-40B4-BE49-F238E27FC236}">
                <a16:creationId xmlns:a16="http://schemas.microsoft.com/office/drawing/2014/main" id="{ECA787EE-45BB-4614-17C2-A1BF535D2FBA}"/>
              </a:ext>
            </a:extLst>
          </p:cNvPr>
          <p:cNvCxnSpPr>
            <a:cxnSpLocks/>
            <a:stCxn id="16" idx="3"/>
            <a:endCxn id="17" idx="1"/>
          </p:cNvCxnSpPr>
          <p:nvPr/>
        </p:nvCxnSpPr>
        <p:spPr>
          <a:xfrm flipV="1">
            <a:off x="-5036365" y="1438536"/>
            <a:ext cx="527908" cy="2106484"/>
          </a:xfrm>
          <a:prstGeom prst="bentConnector3">
            <a:avLst>
              <a:gd name="adj1" fmla="val 34806"/>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56028316-146D-F800-6B21-7B1C6B4737D4}"/>
              </a:ext>
            </a:extLst>
          </p:cNvPr>
          <p:cNvCxnSpPr>
            <a:cxnSpLocks/>
            <a:stCxn id="16" idx="3"/>
            <a:endCxn id="18" idx="1"/>
          </p:cNvCxnSpPr>
          <p:nvPr/>
        </p:nvCxnSpPr>
        <p:spPr>
          <a:xfrm flipV="1">
            <a:off x="-5036365" y="3545019"/>
            <a:ext cx="588843" cy="1"/>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D1F03DD7-7CCB-D905-85CE-531AF1D59810}"/>
              </a:ext>
            </a:extLst>
          </p:cNvPr>
          <p:cNvCxnSpPr>
            <a:cxnSpLocks/>
            <a:stCxn id="16" idx="3"/>
            <a:endCxn id="19" idx="1"/>
          </p:cNvCxnSpPr>
          <p:nvPr/>
        </p:nvCxnSpPr>
        <p:spPr>
          <a:xfrm>
            <a:off x="-5036365" y="3545020"/>
            <a:ext cx="588843" cy="2117305"/>
          </a:xfrm>
          <a:prstGeom prst="bentConnector3">
            <a:avLst>
              <a:gd name="adj1" fmla="val 3093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742747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up)">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Flowchart: Alternate Process 32">
            <a:extLst>
              <a:ext uri="{FF2B5EF4-FFF2-40B4-BE49-F238E27FC236}">
                <a16:creationId xmlns:a16="http://schemas.microsoft.com/office/drawing/2014/main" id="{5C196109-191D-5263-AA3B-6A7510A1DCAF}"/>
              </a:ext>
            </a:extLst>
          </p:cNvPr>
          <p:cNvSpPr/>
          <p:nvPr/>
        </p:nvSpPr>
        <p:spPr>
          <a:xfrm>
            <a:off x="4958045" y="4527226"/>
            <a:ext cx="7070301" cy="1968417"/>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Tòa án là cơ quan có thẩm quyền xem xét và đưa ra phán quyết trong vụ án, bao gồm cả việc xác định bản án và quyết định hình phạt.</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30" name="Flowchart: Alternate Process 29">
            <a:extLst>
              <a:ext uri="{FF2B5EF4-FFF2-40B4-BE49-F238E27FC236}">
                <a16:creationId xmlns:a16="http://schemas.microsoft.com/office/drawing/2014/main" id="{14B16CD1-33F7-20DA-7163-96A1692E1F4F}"/>
              </a:ext>
            </a:extLst>
          </p:cNvPr>
          <p:cNvSpPr/>
          <p:nvPr/>
        </p:nvSpPr>
        <p:spPr>
          <a:xfrm>
            <a:off x="4958045" y="2560810"/>
            <a:ext cx="7097321" cy="1662634"/>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Đây là tổ chức chịu trách nhiệm đưa ra quyết định về việc khởi tố, truy tố và kiện cáo trước Tòa án</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a:t>
            </a:r>
          </a:p>
        </p:txBody>
      </p:sp>
      <p:sp>
        <p:nvSpPr>
          <p:cNvPr id="29" name="Flowchart: Alternate Process 28">
            <a:extLst>
              <a:ext uri="{FF2B5EF4-FFF2-40B4-BE49-F238E27FC236}">
                <a16:creationId xmlns:a16="http://schemas.microsoft.com/office/drawing/2014/main" id="{C139A1A8-C899-0B48-72AA-E9A149F79848}"/>
              </a:ext>
            </a:extLst>
          </p:cNvPr>
          <p:cNvSpPr/>
          <p:nvPr/>
        </p:nvSpPr>
        <p:spPr>
          <a:xfrm>
            <a:off x="4985065" y="400077"/>
            <a:ext cx="7070301" cy="1856951"/>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Cơ quan này thường chịu trách nhiệm về điều tra, thu thập bằng chứng và đưa ra cáo trạng trong các vụ án hình sự.</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5" name="TextBox 4">
            <a:extLst>
              <a:ext uri="{FF2B5EF4-FFF2-40B4-BE49-F238E27FC236}">
                <a16:creationId xmlns:a16="http://schemas.microsoft.com/office/drawing/2014/main" id="{0DB1F7DD-E401-F0D4-6A4D-506240D78D8F}"/>
              </a:ext>
            </a:extLst>
          </p:cNvPr>
          <p:cNvSpPr txBox="1"/>
          <p:nvPr/>
        </p:nvSpPr>
        <p:spPr>
          <a:xfrm>
            <a:off x="814229" y="-1740936"/>
            <a:ext cx="9658958" cy="553998"/>
          </a:xfrm>
          <a:prstGeom prst="rect">
            <a:avLst/>
          </a:prstGeom>
          <a:noFill/>
        </p:spPr>
        <p:txBody>
          <a:bodyPr wrap="square" rtlCol="0">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2" name="Flowchart: Alternate Process 1">
            <a:extLst>
              <a:ext uri="{FF2B5EF4-FFF2-40B4-BE49-F238E27FC236}">
                <a16:creationId xmlns:a16="http://schemas.microsoft.com/office/drawing/2014/main" id="{D4D9E071-1519-E3F0-C0AF-08B13ACE5389}"/>
              </a:ext>
            </a:extLst>
          </p:cNvPr>
          <p:cNvSpPr/>
          <p:nvPr/>
        </p:nvSpPr>
        <p:spPr>
          <a:xfrm>
            <a:off x="197570" y="2713703"/>
            <a:ext cx="2085816"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endParaRPr lang="en-US" sz="2800" b="1" dirty="0"/>
          </a:p>
        </p:txBody>
      </p:sp>
      <p:sp>
        <p:nvSpPr>
          <p:cNvPr id="3" name="Flowchart: Alternate Process 2">
            <a:extLst>
              <a:ext uri="{FF2B5EF4-FFF2-40B4-BE49-F238E27FC236}">
                <a16:creationId xmlns:a16="http://schemas.microsoft.com/office/drawing/2014/main" id="{5BF2BAC9-5DB1-6392-9B60-293337ECBA95}"/>
              </a:ext>
            </a:extLst>
          </p:cNvPr>
          <p:cNvSpPr/>
          <p:nvPr/>
        </p:nvSpPr>
        <p:spPr>
          <a:xfrm>
            <a:off x="2811294" y="618043"/>
            <a:ext cx="2306832" cy="1335204"/>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an</a:t>
            </a:r>
            <a:endParaRPr lang="en-US" sz="2800" b="1" dirty="0"/>
          </a:p>
        </p:txBody>
      </p:sp>
      <p:sp>
        <p:nvSpPr>
          <p:cNvPr id="4" name="Flowchart: Alternate Process 3">
            <a:extLst>
              <a:ext uri="{FF2B5EF4-FFF2-40B4-BE49-F238E27FC236}">
                <a16:creationId xmlns:a16="http://schemas.microsoft.com/office/drawing/2014/main" id="{DDDF36CF-709C-E8A0-6107-5E382981ECE8}"/>
              </a:ext>
            </a:extLst>
          </p:cNvPr>
          <p:cNvSpPr/>
          <p:nvPr/>
        </p:nvSpPr>
        <p:spPr>
          <a:xfrm>
            <a:off x="2872229" y="2713702"/>
            <a:ext cx="2306832"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endParaRPr lang="en-US" sz="2800" b="1" dirty="0"/>
          </a:p>
        </p:txBody>
      </p:sp>
      <p:sp>
        <p:nvSpPr>
          <p:cNvPr id="6" name="Flowchart: Alternate Process 5">
            <a:extLst>
              <a:ext uri="{FF2B5EF4-FFF2-40B4-BE49-F238E27FC236}">
                <a16:creationId xmlns:a16="http://schemas.microsoft.com/office/drawing/2014/main" id="{7BC6CE7C-1597-CB0F-EEF6-EAF84C7A79DB}"/>
              </a:ext>
            </a:extLst>
          </p:cNvPr>
          <p:cNvSpPr/>
          <p:nvPr/>
        </p:nvSpPr>
        <p:spPr>
          <a:xfrm>
            <a:off x="2872229" y="4831008"/>
            <a:ext cx="2306832"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endParaRPr lang="en-US" sz="2800" b="1" dirty="0"/>
          </a:p>
        </p:txBody>
      </p:sp>
      <p:cxnSp>
        <p:nvCxnSpPr>
          <p:cNvPr id="10" name="Connector: Elbow 9">
            <a:extLst>
              <a:ext uri="{FF2B5EF4-FFF2-40B4-BE49-F238E27FC236}">
                <a16:creationId xmlns:a16="http://schemas.microsoft.com/office/drawing/2014/main" id="{4EBD50B6-5DDF-B731-E287-4E4FF7728918}"/>
              </a:ext>
            </a:extLst>
          </p:cNvPr>
          <p:cNvCxnSpPr>
            <a:cxnSpLocks/>
            <a:stCxn id="2" idx="3"/>
            <a:endCxn id="3" idx="1"/>
          </p:cNvCxnSpPr>
          <p:nvPr/>
        </p:nvCxnSpPr>
        <p:spPr>
          <a:xfrm flipV="1">
            <a:off x="2283386" y="1285645"/>
            <a:ext cx="527908" cy="2106484"/>
          </a:xfrm>
          <a:prstGeom prst="bentConnector3">
            <a:avLst>
              <a:gd name="adj1" fmla="val 34806"/>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2" name="Connector: Elbow 11">
            <a:extLst>
              <a:ext uri="{FF2B5EF4-FFF2-40B4-BE49-F238E27FC236}">
                <a16:creationId xmlns:a16="http://schemas.microsoft.com/office/drawing/2014/main" id="{3C7BF7B7-6A1D-CE1B-CA28-221ABF246467}"/>
              </a:ext>
            </a:extLst>
          </p:cNvPr>
          <p:cNvCxnSpPr>
            <a:cxnSpLocks/>
            <a:stCxn id="2" idx="3"/>
            <a:endCxn id="4" idx="1"/>
          </p:cNvCxnSpPr>
          <p:nvPr/>
        </p:nvCxnSpPr>
        <p:spPr>
          <a:xfrm flipV="1">
            <a:off x="2283386" y="3392128"/>
            <a:ext cx="588843" cy="1"/>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892D2F13-575A-DB53-5F80-52B7BF1BD9B5}"/>
              </a:ext>
            </a:extLst>
          </p:cNvPr>
          <p:cNvCxnSpPr>
            <a:cxnSpLocks/>
            <a:stCxn id="2" idx="3"/>
            <a:endCxn id="6" idx="1"/>
          </p:cNvCxnSpPr>
          <p:nvPr/>
        </p:nvCxnSpPr>
        <p:spPr>
          <a:xfrm>
            <a:off x="2283386" y="3392129"/>
            <a:ext cx="588843" cy="2117305"/>
          </a:xfrm>
          <a:prstGeom prst="bentConnector3">
            <a:avLst>
              <a:gd name="adj1" fmla="val 3093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743631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B1F7DD-E401-F0D4-6A4D-506240D78D8F}"/>
              </a:ext>
            </a:extLst>
          </p:cNvPr>
          <p:cNvSpPr txBox="1"/>
          <p:nvPr/>
        </p:nvSpPr>
        <p:spPr>
          <a:xfrm>
            <a:off x="520495" y="589309"/>
            <a:ext cx="9658958" cy="553998"/>
          </a:xfrm>
          <a:prstGeom prst="rect">
            <a:avLst/>
          </a:prstGeom>
          <a:noFill/>
        </p:spPr>
        <p:txBody>
          <a:bodyPr wrap="square" rtlCol="0">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11" name="TextBox 10">
            <a:extLst>
              <a:ext uri="{FF2B5EF4-FFF2-40B4-BE49-F238E27FC236}">
                <a16:creationId xmlns:a16="http://schemas.microsoft.com/office/drawing/2014/main" id="{98DF5971-9828-E17A-1DD4-871274EAFD7C}"/>
              </a:ext>
            </a:extLst>
          </p:cNvPr>
          <p:cNvSpPr txBox="1"/>
          <p:nvPr/>
        </p:nvSpPr>
        <p:spPr>
          <a:xfrm>
            <a:off x="442144" y="1574194"/>
            <a:ext cx="11307712" cy="2246769"/>
          </a:xfrm>
          <a:prstGeom prst="rect">
            <a:avLst/>
          </a:prstGeom>
          <a:noFill/>
        </p:spPr>
        <p:txBody>
          <a:bodyPr wrap="square">
            <a:spAutoFit/>
          </a:bodyPr>
          <a:lstStyle/>
          <a:p>
            <a:pPr algn="just"/>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Người</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tiến</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hành</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tố</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tụng</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3" name="TextBox 12">
            <a:extLst>
              <a:ext uri="{FF2B5EF4-FFF2-40B4-BE49-F238E27FC236}">
                <a16:creationId xmlns:a16="http://schemas.microsoft.com/office/drawing/2014/main" id="{2A9CCD06-378A-48DA-AD39-E7439D34696C}"/>
              </a:ext>
            </a:extLst>
          </p:cNvPr>
          <p:cNvSpPr txBox="1"/>
          <p:nvPr/>
        </p:nvSpPr>
        <p:spPr>
          <a:xfrm>
            <a:off x="1235873" y="10082024"/>
            <a:ext cx="10157255" cy="2246769"/>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a:t>
            </a:r>
          </a:p>
          <a:p>
            <a:r>
              <a:rPr lang="en-US" sz="2800" b="1" kern="100" dirty="0">
                <a:latin typeface="Arial" panose="020B0604020202020204" pitchFamily="34" charset="0"/>
                <a:ea typeface="Calibri" panose="020F0502020204030204" pitchFamily="34" charset="0"/>
                <a:cs typeface="Arial" panose="020B0604020202020204" pitchFamily="34" charset="0"/>
              </a:rPr>
              <a:t>- Chánh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ký</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trưởng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Thủ</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trưởng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3ED479A4-D515-E1EF-5F19-3A66E5ED1D54}"/>
              </a:ext>
            </a:extLst>
          </p:cNvPr>
          <p:cNvSpPr txBox="1"/>
          <p:nvPr/>
        </p:nvSpPr>
        <p:spPr>
          <a:xfrm>
            <a:off x="3744167" y="10512911"/>
            <a:ext cx="7211960" cy="1815882"/>
          </a:xfrm>
          <a:prstGeom prst="rect">
            <a:avLst/>
          </a:prstGeom>
          <a:noFill/>
        </p:spPr>
        <p:txBody>
          <a:bodyPr wrap="square">
            <a:spAutoFit/>
          </a:bodyPr>
          <a:lstStyle/>
          <a:p>
            <a:pPr marL="0" marR="0">
              <a:spcBef>
                <a:spcPts val="0"/>
              </a:spcBef>
              <a:spcAft>
                <a:spcPts val="0"/>
              </a:spcAft>
            </a:pP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2" name="Rectangle 1">
            <a:extLst>
              <a:ext uri="{FF2B5EF4-FFF2-40B4-BE49-F238E27FC236}">
                <a16:creationId xmlns:a16="http://schemas.microsoft.com/office/drawing/2014/main" id="{18D1B0BC-33D6-3952-0A0D-0132318B1404}"/>
              </a:ext>
            </a:extLst>
          </p:cNvPr>
          <p:cNvSpPr/>
          <p:nvPr/>
        </p:nvSpPr>
        <p:spPr>
          <a:xfrm>
            <a:off x="320842" y="1574194"/>
            <a:ext cx="11630526" cy="2484459"/>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lowchart: Alternate Process 2">
            <a:extLst>
              <a:ext uri="{FF2B5EF4-FFF2-40B4-BE49-F238E27FC236}">
                <a16:creationId xmlns:a16="http://schemas.microsoft.com/office/drawing/2014/main" id="{F4B441A5-002F-1EF4-1832-56263F5BB79C}"/>
              </a:ext>
            </a:extLst>
          </p:cNvPr>
          <p:cNvSpPr/>
          <p:nvPr/>
        </p:nvSpPr>
        <p:spPr>
          <a:xfrm>
            <a:off x="5014128" y="-3163864"/>
            <a:ext cx="6910220" cy="1968417"/>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Họ đại diện cho cơ quan công tố để tham gia xác định các tội danh và yêu cầu hình phạt tương xứng.</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4" name="Flowchart: Alternate Process 3">
            <a:extLst>
              <a:ext uri="{FF2B5EF4-FFF2-40B4-BE49-F238E27FC236}">
                <a16:creationId xmlns:a16="http://schemas.microsoft.com/office/drawing/2014/main" id="{37D0A606-E810-21BF-DEFD-6F519DBFA832}"/>
              </a:ext>
            </a:extLst>
          </p:cNvPr>
          <p:cNvSpPr/>
          <p:nvPr/>
        </p:nvSpPr>
        <p:spPr>
          <a:xfrm>
            <a:off x="5014128" y="-5130280"/>
            <a:ext cx="6937240" cy="1662634"/>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Thường là người chịu trách nhiệm lãnh đạo và điều hành công tác điều tra của đơn vị Công an.</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6" name="Flowchart: Alternate Process 5">
            <a:extLst>
              <a:ext uri="{FF2B5EF4-FFF2-40B4-BE49-F238E27FC236}">
                <a16:creationId xmlns:a16="http://schemas.microsoft.com/office/drawing/2014/main" id="{BF71CB0D-C625-B21C-8446-7C0EDC7F952E}"/>
              </a:ext>
            </a:extLst>
          </p:cNvPr>
          <p:cNvSpPr/>
          <p:nvPr/>
        </p:nvSpPr>
        <p:spPr>
          <a:xfrm>
            <a:off x="5014128" y="-7291013"/>
            <a:ext cx="6937240" cy="1856951"/>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Họ thực hiện công tác điều tra, thu thập bằng chứng và xây dựng hồ sơ vụ án để đưa ra cho cơ quan công tố.</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7" name="Flowchart: Alternate Process 6">
            <a:extLst>
              <a:ext uri="{FF2B5EF4-FFF2-40B4-BE49-F238E27FC236}">
                <a16:creationId xmlns:a16="http://schemas.microsoft.com/office/drawing/2014/main" id="{40B8E119-7AE6-6D93-C727-B9E4B05E8D2C}"/>
              </a:ext>
            </a:extLst>
          </p:cNvPr>
          <p:cNvSpPr/>
          <p:nvPr/>
        </p:nvSpPr>
        <p:spPr>
          <a:xfrm>
            <a:off x="442144" y="11273367"/>
            <a:ext cx="2085816"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endParaRPr lang="en-US" sz="2800" b="1" dirty="0"/>
          </a:p>
        </p:txBody>
      </p:sp>
      <p:sp>
        <p:nvSpPr>
          <p:cNvPr id="8" name="Flowchart: Alternate Process 7">
            <a:extLst>
              <a:ext uri="{FF2B5EF4-FFF2-40B4-BE49-F238E27FC236}">
                <a16:creationId xmlns:a16="http://schemas.microsoft.com/office/drawing/2014/main" id="{2C85A983-FD8B-84B4-7E6E-BA7D3736042A}"/>
              </a:ext>
            </a:extLst>
          </p:cNvPr>
          <p:cNvSpPr/>
          <p:nvPr/>
        </p:nvSpPr>
        <p:spPr>
          <a:xfrm>
            <a:off x="3055868" y="9177707"/>
            <a:ext cx="2306832" cy="1335204"/>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an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endParaRPr lang="en-US" sz="2800" b="1" dirty="0"/>
          </a:p>
        </p:txBody>
      </p:sp>
      <p:sp>
        <p:nvSpPr>
          <p:cNvPr id="9" name="Flowchart: Alternate Process 8">
            <a:extLst>
              <a:ext uri="{FF2B5EF4-FFF2-40B4-BE49-F238E27FC236}">
                <a16:creationId xmlns:a16="http://schemas.microsoft.com/office/drawing/2014/main" id="{F3861D18-B3A1-C114-AF0B-BB62530BFB18}"/>
              </a:ext>
            </a:extLst>
          </p:cNvPr>
          <p:cNvSpPr/>
          <p:nvPr/>
        </p:nvSpPr>
        <p:spPr>
          <a:xfrm>
            <a:off x="3116803" y="11273366"/>
            <a:ext cx="2306832"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t>Công</a:t>
            </a:r>
            <a:r>
              <a:rPr lang="en-US" sz="2800" b="1" dirty="0"/>
              <a:t> an </a:t>
            </a:r>
            <a:r>
              <a:rPr lang="en-US" sz="2800" b="1" dirty="0" err="1"/>
              <a:t>viên</a:t>
            </a:r>
            <a:r>
              <a:rPr lang="en-US" sz="2800" b="1" dirty="0"/>
              <a:t> </a:t>
            </a:r>
            <a:r>
              <a:rPr lang="en-US" sz="2800" b="1" dirty="0" err="1"/>
              <a:t>điều</a:t>
            </a:r>
            <a:r>
              <a:rPr lang="en-US" sz="2800" b="1" dirty="0"/>
              <a:t> </a:t>
            </a:r>
            <a:r>
              <a:rPr lang="en-US" sz="2800" b="1" dirty="0" err="1"/>
              <a:t>tra</a:t>
            </a:r>
            <a:r>
              <a:rPr lang="en-US" sz="2800" b="1" dirty="0"/>
              <a:t> </a:t>
            </a:r>
            <a:r>
              <a:rPr lang="en-US" sz="2800" b="1" dirty="0" err="1"/>
              <a:t>trưởng</a:t>
            </a:r>
            <a:endParaRPr lang="en-US" sz="2800" b="1" dirty="0"/>
          </a:p>
        </p:txBody>
      </p:sp>
      <p:sp>
        <p:nvSpPr>
          <p:cNvPr id="10" name="Flowchart: Alternate Process 9">
            <a:extLst>
              <a:ext uri="{FF2B5EF4-FFF2-40B4-BE49-F238E27FC236}">
                <a16:creationId xmlns:a16="http://schemas.microsoft.com/office/drawing/2014/main" id="{ABC26D54-8F11-855F-19CA-26D9C9B568D7}"/>
              </a:ext>
            </a:extLst>
          </p:cNvPr>
          <p:cNvSpPr/>
          <p:nvPr/>
        </p:nvSpPr>
        <p:spPr>
          <a:xfrm>
            <a:off x="3116803" y="13390672"/>
            <a:ext cx="2306832"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an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endParaRPr lang="en-US" sz="2800" b="1" dirty="0"/>
          </a:p>
        </p:txBody>
      </p:sp>
      <p:cxnSp>
        <p:nvCxnSpPr>
          <p:cNvPr id="12" name="Connector: Elbow 11">
            <a:extLst>
              <a:ext uri="{FF2B5EF4-FFF2-40B4-BE49-F238E27FC236}">
                <a16:creationId xmlns:a16="http://schemas.microsoft.com/office/drawing/2014/main" id="{31FF4AF4-975A-F7CA-669A-4968FA1451D7}"/>
              </a:ext>
            </a:extLst>
          </p:cNvPr>
          <p:cNvCxnSpPr>
            <a:cxnSpLocks/>
            <a:stCxn id="7" idx="3"/>
            <a:endCxn id="8" idx="1"/>
          </p:cNvCxnSpPr>
          <p:nvPr/>
        </p:nvCxnSpPr>
        <p:spPr>
          <a:xfrm flipV="1">
            <a:off x="2527960" y="9845309"/>
            <a:ext cx="527908" cy="2106484"/>
          </a:xfrm>
          <a:prstGeom prst="bentConnector3">
            <a:avLst>
              <a:gd name="adj1" fmla="val 34806"/>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AD6F7DE5-0E21-D804-B12D-F59187075038}"/>
              </a:ext>
            </a:extLst>
          </p:cNvPr>
          <p:cNvCxnSpPr>
            <a:cxnSpLocks/>
            <a:stCxn id="7" idx="3"/>
            <a:endCxn id="9" idx="1"/>
          </p:cNvCxnSpPr>
          <p:nvPr/>
        </p:nvCxnSpPr>
        <p:spPr>
          <a:xfrm flipV="1">
            <a:off x="2527960" y="11951792"/>
            <a:ext cx="588843" cy="1"/>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5EDD0D46-1B03-29F6-DD42-1967C1DF044F}"/>
              </a:ext>
            </a:extLst>
          </p:cNvPr>
          <p:cNvCxnSpPr>
            <a:cxnSpLocks/>
            <a:stCxn id="7" idx="3"/>
            <a:endCxn id="10" idx="1"/>
          </p:cNvCxnSpPr>
          <p:nvPr/>
        </p:nvCxnSpPr>
        <p:spPr>
          <a:xfrm>
            <a:off x="2527960" y="11951793"/>
            <a:ext cx="588843" cy="2117305"/>
          </a:xfrm>
          <a:prstGeom prst="bentConnector3">
            <a:avLst>
              <a:gd name="adj1" fmla="val 3093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898333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DB1F7DD-E401-F0D4-6A4D-506240D78D8F}"/>
              </a:ext>
            </a:extLst>
          </p:cNvPr>
          <p:cNvSpPr txBox="1"/>
          <p:nvPr/>
        </p:nvSpPr>
        <p:spPr>
          <a:xfrm>
            <a:off x="1017372" y="-1740937"/>
            <a:ext cx="9658958" cy="553998"/>
          </a:xfrm>
          <a:prstGeom prst="rect">
            <a:avLst/>
          </a:prstGeom>
          <a:noFill/>
        </p:spPr>
        <p:txBody>
          <a:bodyPr wrap="square" rtlCol="0">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11" name="TextBox 10">
            <a:extLst>
              <a:ext uri="{FF2B5EF4-FFF2-40B4-BE49-F238E27FC236}">
                <a16:creationId xmlns:a16="http://schemas.microsoft.com/office/drawing/2014/main" id="{98DF5971-9828-E17A-1DD4-871274EAFD7C}"/>
              </a:ext>
            </a:extLst>
          </p:cNvPr>
          <p:cNvSpPr txBox="1"/>
          <p:nvPr/>
        </p:nvSpPr>
        <p:spPr>
          <a:xfrm>
            <a:off x="18258196" y="1633187"/>
            <a:ext cx="11307712" cy="2246769"/>
          </a:xfrm>
          <a:prstGeom prst="rect">
            <a:avLst/>
          </a:prstGeom>
          <a:noFill/>
        </p:spPr>
        <p:txBody>
          <a:bodyPr wrap="square">
            <a:spAutoFit/>
          </a:bodyPr>
          <a:lstStyle/>
          <a:p>
            <a:pPr algn="just"/>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Người</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tiến</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hành</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tố</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tụng</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tuân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5" name="TextBox 14">
            <a:extLst>
              <a:ext uri="{FF2B5EF4-FFF2-40B4-BE49-F238E27FC236}">
                <a16:creationId xmlns:a16="http://schemas.microsoft.com/office/drawing/2014/main" id="{3ED479A4-D515-E1EF-5F19-3A66E5ED1D54}"/>
              </a:ext>
            </a:extLst>
          </p:cNvPr>
          <p:cNvSpPr txBox="1"/>
          <p:nvPr/>
        </p:nvSpPr>
        <p:spPr>
          <a:xfrm>
            <a:off x="3744167" y="10512911"/>
            <a:ext cx="7211960" cy="1815882"/>
          </a:xfrm>
          <a:prstGeom prst="rect">
            <a:avLst/>
          </a:prstGeom>
          <a:noFill/>
        </p:spPr>
        <p:txBody>
          <a:bodyPr wrap="square">
            <a:spAutoFit/>
          </a:bodyPr>
          <a:lstStyle/>
          <a:p>
            <a:pPr marL="0" marR="0">
              <a:spcBef>
                <a:spcPts val="0"/>
              </a:spcBef>
              <a:spcAft>
                <a:spcPts val="0"/>
              </a:spcAft>
            </a:pP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0"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9" name="TextBox 18">
            <a:extLst>
              <a:ext uri="{FF2B5EF4-FFF2-40B4-BE49-F238E27FC236}">
                <a16:creationId xmlns:a16="http://schemas.microsoft.com/office/drawing/2014/main" id="{E1A7C3C7-D47C-1439-EB70-3A2829AA6682}"/>
              </a:ext>
            </a:extLst>
          </p:cNvPr>
          <p:cNvSpPr txBox="1"/>
          <p:nvPr/>
        </p:nvSpPr>
        <p:spPr>
          <a:xfrm>
            <a:off x="490615" y="7210738"/>
            <a:ext cx="11210769" cy="1815882"/>
          </a:xfrm>
          <a:prstGeom prst="rect">
            <a:avLst/>
          </a:prstGeom>
          <a:noFill/>
        </p:spPr>
        <p:txBody>
          <a:bodyPr wrap="square">
            <a:spAutoFit/>
          </a:bodyPr>
          <a:lstStyle/>
          <a:p>
            <a:pPr algn="just"/>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Người</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tham</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gia</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tố</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tụng</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ích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nghĩa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tham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tỏ</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thông</a:t>
            </a:r>
            <a:r>
              <a:rPr lang="en-US" sz="2800" b="1" kern="100" dirty="0">
                <a:latin typeface="Arial" panose="020B0604020202020204" pitchFamily="34" charset="0"/>
                <a:ea typeface="Calibri" panose="020F0502020204030204" pitchFamily="34" charset="0"/>
                <a:cs typeface="Arial" panose="020B0604020202020204" pitchFamily="34" charset="0"/>
              </a:rPr>
              <a:t> qua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cung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chứng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cứ</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yêu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cầu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lập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về</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Flowchart: Alternate Process 9">
            <a:extLst>
              <a:ext uri="{FF2B5EF4-FFF2-40B4-BE49-F238E27FC236}">
                <a16:creationId xmlns:a16="http://schemas.microsoft.com/office/drawing/2014/main" id="{AD6B2C9A-34D7-826C-2435-4A3E13D09B85}"/>
              </a:ext>
            </a:extLst>
          </p:cNvPr>
          <p:cNvSpPr/>
          <p:nvPr/>
        </p:nvSpPr>
        <p:spPr>
          <a:xfrm>
            <a:off x="5118126" y="4527226"/>
            <a:ext cx="6910220" cy="1968417"/>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Họ đại diện cho cơ quan công tố để tham gia xác định các tội danh và yêu cầu hình phạt tương xứng.</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12" name="Flowchart: Alternate Process 11">
            <a:extLst>
              <a:ext uri="{FF2B5EF4-FFF2-40B4-BE49-F238E27FC236}">
                <a16:creationId xmlns:a16="http://schemas.microsoft.com/office/drawing/2014/main" id="{F50FD825-EAFC-E3EC-85A3-CF94ED80C232}"/>
              </a:ext>
            </a:extLst>
          </p:cNvPr>
          <p:cNvSpPr/>
          <p:nvPr/>
        </p:nvSpPr>
        <p:spPr>
          <a:xfrm>
            <a:off x="5118126" y="2560810"/>
            <a:ext cx="6937240" cy="1662634"/>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Thường là người chịu trách nhiệm lãnh đạo và điều hành công tác điều tra của đơn vị Công an.</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13" name="Flowchart: Alternate Process 12">
            <a:extLst>
              <a:ext uri="{FF2B5EF4-FFF2-40B4-BE49-F238E27FC236}">
                <a16:creationId xmlns:a16="http://schemas.microsoft.com/office/drawing/2014/main" id="{05DE2EC0-DF03-D16F-5E76-611F74C6C756}"/>
              </a:ext>
            </a:extLst>
          </p:cNvPr>
          <p:cNvSpPr/>
          <p:nvPr/>
        </p:nvSpPr>
        <p:spPr>
          <a:xfrm>
            <a:off x="5118126" y="400077"/>
            <a:ext cx="6937240" cy="1856951"/>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Họ thực hiện công tác điều tra, thu thập bằng chứng và xây dựng hồ sơ vụ án để đưa ra cho cơ quan công tố.</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14" name="Flowchart: Alternate Process 13">
            <a:extLst>
              <a:ext uri="{FF2B5EF4-FFF2-40B4-BE49-F238E27FC236}">
                <a16:creationId xmlns:a16="http://schemas.microsoft.com/office/drawing/2014/main" id="{ACC0292C-484D-3010-C27F-ED08263452D4}"/>
              </a:ext>
            </a:extLst>
          </p:cNvPr>
          <p:cNvSpPr/>
          <p:nvPr/>
        </p:nvSpPr>
        <p:spPr>
          <a:xfrm>
            <a:off x="197570" y="2713703"/>
            <a:ext cx="2085816"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endParaRPr lang="en-US" sz="2800" b="1" dirty="0"/>
          </a:p>
        </p:txBody>
      </p:sp>
      <p:sp>
        <p:nvSpPr>
          <p:cNvPr id="16" name="Flowchart: Alternate Process 15">
            <a:extLst>
              <a:ext uri="{FF2B5EF4-FFF2-40B4-BE49-F238E27FC236}">
                <a16:creationId xmlns:a16="http://schemas.microsoft.com/office/drawing/2014/main" id="{3930066E-983E-D30B-4217-8CA7D74B4407}"/>
              </a:ext>
            </a:extLst>
          </p:cNvPr>
          <p:cNvSpPr/>
          <p:nvPr/>
        </p:nvSpPr>
        <p:spPr>
          <a:xfrm>
            <a:off x="2811294" y="618043"/>
            <a:ext cx="2306832" cy="1335204"/>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an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endParaRPr lang="en-US" sz="2800" b="1" dirty="0"/>
          </a:p>
        </p:txBody>
      </p:sp>
      <p:sp>
        <p:nvSpPr>
          <p:cNvPr id="17" name="Flowchart: Alternate Process 16">
            <a:extLst>
              <a:ext uri="{FF2B5EF4-FFF2-40B4-BE49-F238E27FC236}">
                <a16:creationId xmlns:a16="http://schemas.microsoft.com/office/drawing/2014/main" id="{358DF5F6-6A88-39E5-16DD-1E49480E6E6A}"/>
              </a:ext>
            </a:extLst>
          </p:cNvPr>
          <p:cNvSpPr/>
          <p:nvPr/>
        </p:nvSpPr>
        <p:spPr>
          <a:xfrm>
            <a:off x="2872229" y="2713702"/>
            <a:ext cx="2306832"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t>Công</a:t>
            </a:r>
            <a:r>
              <a:rPr lang="en-US" sz="2800" b="1" dirty="0"/>
              <a:t> an </a:t>
            </a:r>
            <a:r>
              <a:rPr lang="en-US" sz="2800" b="1" dirty="0" err="1"/>
              <a:t>viên</a:t>
            </a:r>
            <a:r>
              <a:rPr lang="en-US" sz="2800" b="1" dirty="0"/>
              <a:t> </a:t>
            </a:r>
            <a:r>
              <a:rPr lang="en-US" sz="2800" b="1" dirty="0" err="1"/>
              <a:t>điều</a:t>
            </a:r>
            <a:r>
              <a:rPr lang="en-US" sz="2800" b="1" dirty="0"/>
              <a:t> </a:t>
            </a:r>
            <a:r>
              <a:rPr lang="en-US" sz="2800" b="1" dirty="0" err="1"/>
              <a:t>tra</a:t>
            </a:r>
            <a:r>
              <a:rPr lang="en-US" sz="2800" b="1" dirty="0"/>
              <a:t> </a:t>
            </a:r>
            <a:r>
              <a:rPr lang="en-US" sz="2800" b="1" dirty="0" err="1"/>
              <a:t>trưởng</a:t>
            </a:r>
            <a:endParaRPr lang="en-US" sz="2800" b="1" dirty="0"/>
          </a:p>
        </p:txBody>
      </p:sp>
      <p:sp>
        <p:nvSpPr>
          <p:cNvPr id="18" name="Flowchart: Alternate Process 17">
            <a:extLst>
              <a:ext uri="{FF2B5EF4-FFF2-40B4-BE49-F238E27FC236}">
                <a16:creationId xmlns:a16="http://schemas.microsoft.com/office/drawing/2014/main" id="{860C3217-176D-FEB7-F6F5-4777AC9F3E5C}"/>
              </a:ext>
            </a:extLst>
          </p:cNvPr>
          <p:cNvSpPr/>
          <p:nvPr/>
        </p:nvSpPr>
        <p:spPr>
          <a:xfrm>
            <a:off x="2872229" y="4831008"/>
            <a:ext cx="2306832"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an </a:t>
            </a:r>
            <a:r>
              <a:rPr lang="en-US" sz="2800" b="1" kern="100" dirty="0" err="1">
                <a:latin typeface="Arial" panose="020B0604020202020204" pitchFamily="34" charset="0"/>
                <a:ea typeface="Calibri" panose="020F0502020204030204" pitchFamily="34" charset="0"/>
                <a:cs typeface="Arial" panose="020B0604020202020204" pitchFamily="34" charset="0"/>
              </a:rPr>
              <a:t>viên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endParaRPr lang="en-US" sz="2800" b="1" dirty="0"/>
          </a:p>
        </p:txBody>
      </p:sp>
      <p:cxnSp>
        <p:nvCxnSpPr>
          <p:cNvPr id="20" name="Connector: Elbow 19">
            <a:extLst>
              <a:ext uri="{FF2B5EF4-FFF2-40B4-BE49-F238E27FC236}">
                <a16:creationId xmlns:a16="http://schemas.microsoft.com/office/drawing/2014/main" id="{F7638793-F0F1-8C39-B7B4-E35FA7FAE3B7}"/>
              </a:ext>
            </a:extLst>
          </p:cNvPr>
          <p:cNvCxnSpPr>
            <a:cxnSpLocks/>
            <a:stCxn id="14" idx="3"/>
            <a:endCxn id="16" idx="1"/>
          </p:cNvCxnSpPr>
          <p:nvPr/>
        </p:nvCxnSpPr>
        <p:spPr>
          <a:xfrm flipV="1">
            <a:off x="2283386" y="1285645"/>
            <a:ext cx="527908" cy="2106484"/>
          </a:xfrm>
          <a:prstGeom prst="bentConnector3">
            <a:avLst>
              <a:gd name="adj1" fmla="val 34806"/>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1" name="Connector: Elbow 20">
            <a:extLst>
              <a:ext uri="{FF2B5EF4-FFF2-40B4-BE49-F238E27FC236}">
                <a16:creationId xmlns:a16="http://schemas.microsoft.com/office/drawing/2014/main" id="{8B1ED5B4-1440-B5BB-0DBD-545DB54E48C1}"/>
              </a:ext>
            </a:extLst>
          </p:cNvPr>
          <p:cNvCxnSpPr>
            <a:cxnSpLocks/>
            <a:stCxn id="14" idx="3"/>
            <a:endCxn id="17" idx="1"/>
          </p:cNvCxnSpPr>
          <p:nvPr/>
        </p:nvCxnSpPr>
        <p:spPr>
          <a:xfrm flipV="1">
            <a:off x="2283386" y="3392128"/>
            <a:ext cx="588843" cy="1"/>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22" name="Connector: Elbow 21">
            <a:extLst>
              <a:ext uri="{FF2B5EF4-FFF2-40B4-BE49-F238E27FC236}">
                <a16:creationId xmlns:a16="http://schemas.microsoft.com/office/drawing/2014/main" id="{DDD69E0A-1A64-81F5-F021-1611E7CA41C4}"/>
              </a:ext>
            </a:extLst>
          </p:cNvPr>
          <p:cNvCxnSpPr>
            <a:cxnSpLocks/>
            <a:stCxn id="14" idx="3"/>
            <a:endCxn id="18" idx="1"/>
          </p:cNvCxnSpPr>
          <p:nvPr/>
        </p:nvCxnSpPr>
        <p:spPr>
          <a:xfrm>
            <a:off x="2283386" y="3392129"/>
            <a:ext cx="588843" cy="2117305"/>
          </a:xfrm>
          <a:prstGeom prst="bentConnector3">
            <a:avLst>
              <a:gd name="adj1" fmla="val 3093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0584857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530DBDD-E158-8328-8FBC-961C559A3FE2}"/>
              </a:ext>
            </a:extLst>
          </p:cNvPr>
          <p:cNvSpPr txBox="1"/>
          <p:nvPr/>
        </p:nvSpPr>
        <p:spPr>
          <a:xfrm>
            <a:off x="520495" y="1386032"/>
            <a:ext cx="11210769" cy="1815882"/>
          </a:xfrm>
          <a:prstGeom prst="rect">
            <a:avLst/>
          </a:prstGeom>
          <a:noFill/>
        </p:spPr>
        <p:txBody>
          <a:bodyPr wrap="square">
            <a:spAutoFit/>
          </a:bodyPr>
          <a:lstStyle/>
          <a:p>
            <a:pPr algn="just"/>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Người</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tham</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gia</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tố</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rgbClr val="C00000"/>
                </a:solidFill>
                <a:latin typeface="Arial" panose="020B0604020202020204" pitchFamily="34" charset="0"/>
                <a:ea typeface="Calibri" panose="020F0502020204030204" pitchFamily="34" charset="0"/>
                <a:cs typeface="Arial" panose="020B0604020202020204" pitchFamily="34" charset="0"/>
              </a:rPr>
              <a:t>tụng</a:t>
            </a:r>
            <a:r>
              <a:rPr lang="en-US" sz="2800" b="1" kern="100" dirty="0">
                <a:solidFill>
                  <a:srgbClr val="C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ích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nghĩa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tham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tỏ</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thông</a:t>
            </a:r>
            <a:r>
              <a:rPr lang="en-US" sz="2800" b="1" kern="100" dirty="0">
                <a:latin typeface="Arial" panose="020B0604020202020204" pitchFamily="34" charset="0"/>
                <a:ea typeface="Calibri" panose="020F0502020204030204" pitchFamily="34" charset="0"/>
                <a:cs typeface="Arial" panose="020B0604020202020204" pitchFamily="34" charset="0"/>
              </a:rPr>
              <a:t> qua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cung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chứng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cứ</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yêu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cầu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lập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về</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6" name="TextBox 5">
            <a:extLst>
              <a:ext uri="{FF2B5EF4-FFF2-40B4-BE49-F238E27FC236}">
                <a16:creationId xmlns:a16="http://schemas.microsoft.com/office/drawing/2014/main" id="{788D40F4-EB54-82DD-7D78-0848BB7E3631}"/>
              </a:ext>
            </a:extLst>
          </p:cNvPr>
          <p:cNvSpPr txBox="1"/>
          <p:nvPr/>
        </p:nvSpPr>
        <p:spPr>
          <a:xfrm>
            <a:off x="520495" y="589309"/>
            <a:ext cx="9658958" cy="553998"/>
          </a:xfrm>
          <a:prstGeom prst="rect">
            <a:avLst/>
          </a:prstGeom>
          <a:noFill/>
        </p:spPr>
        <p:txBody>
          <a:bodyPr wrap="square" rtlCol="0">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2" name="Rectangle 1">
            <a:extLst>
              <a:ext uri="{FF2B5EF4-FFF2-40B4-BE49-F238E27FC236}">
                <a16:creationId xmlns:a16="http://schemas.microsoft.com/office/drawing/2014/main" id="{8999EC75-19D9-4BD5-8513-12EB78155BDA}"/>
              </a:ext>
            </a:extLst>
          </p:cNvPr>
          <p:cNvSpPr/>
          <p:nvPr/>
        </p:nvSpPr>
        <p:spPr>
          <a:xfrm>
            <a:off x="310616" y="1386032"/>
            <a:ext cx="11630526" cy="2042968"/>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826521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lowchart: Alternate Process 59">
            <a:extLst>
              <a:ext uri="{FF2B5EF4-FFF2-40B4-BE49-F238E27FC236}">
                <a16:creationId xmlns:a16="http://schemas.microsoft.com/office/drawing/2014/main" id="{A1085E2F-25F4-906F-CD6F-5D5080E53CE3}"/>
              </a:ext>
            </a:extLst>
          </p:cNvPr>
          <p:cNvSpPr/>
          <p:nvPr/>
        </p:nvSpPr>
        <p:spPr>
          <a:xfrm>
            <a:off x="5054641" y="4908358"/>
            <a:ext cx="6910220" cy="1949642"/>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Người hoặc tổ chức bị tổn thương hoặc gây thiệt hại trong vụ án, có quyền tham gia tố tụng và yêu cầu bồi thường.</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6" name="TextBox 5">
            <a:extLst>
              <a:ext uri="{FF2B5EF4-FFF2-40B4-BE49-F238E27FC236}">
                <a16:creationId xmlns:a16="http://schemas.microsoft.com/office/drawing/2014/main" id="{788D40F4-EB54-82DD-7D78-0848BB7E3631}"/>
              </a:ext>
            </a:extLst>
          </p:cNvPr>
          <p:cNvSpPr txBox="1"/>
          <p:nvPr/>
        </p:nvSpPr>
        <p:spPr>
          <a:xfrm>
            <a:off x="1266521" y="-1740936"/>
            <a:ext cx="9658958" cy="553998"/>
          </a:xfrm>
          <a:prstGeom prst="rect">
            <a:avLst/>
          </a:prstGeom>
          <a:noFill/>
        </p:spPr>
        <p:txBody>
          <a:bodyPr wrap="square" rtlCol="0">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2" name="Flowchart: Alternate Process 1">
            <a:extLst>
              <a:ext uri="{FF2B5EF4-FFF2-40B4-BE49-F238E27FC236}">
                <a16:creationId xmlns:a16="http://schemas.microsoft.com/office/drawing/2014/main" id="{2C4B90EF-DA20-FB7C-D91B-F03B37A5D3F6}"/>
              </a:ext>
            </a:extLst>
          </p:cNvPr>
          <p:cNvSpPr/>
          <p:nvPr/>
        </p:nvSpPr>
        <p:spPr>
          <a:xfrm>
            <a:off x="5054641" y="3183599"/>
            <a:ext cx="6910220" cy="1473548"/>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Cung cấp thông tin hoặc bằng chứng liên quan đến vụ án, thường được triệu tập để làm chứng trước Tòa án.</a:t>
            </a:r>
            <a:endPar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endParaRPr>
          </a:p>
        </p:txBody>
      </p:sp>
      <p:sp>
        <p:nvSpPr>
          <p:cNvPr id="4" name="Flowchart: Alternate Process 3">
            <a:extLst>
              <a:ext uri="{FF2B5EF4-FFF2-40B4-BE49-F238E27FC236}">
                <a16:creationId xmlns:a16="http://schemas.microsoft.com/office/drawing/2014/main" id="{29AA23D1-C835-F9E7-41F5-5844A9C5A0E1}"/>
              </a:ext>
            </a:extLst>
          </p:cNvPr>
          <p:cNvSpPr/>
          <p:nvPr/>
        </p:nvSpPr>
        <p:spPr>
          <a:xfrm>
            <a:off x="5084210" y="1443011"/>
            <a:ext cx="6937240" cy="1489377"/>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Đại</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diện</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pháp</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lý</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cho</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bị</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cáo</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bảo</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vệ</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quyền</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lợi</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và</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tham</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gia</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vào</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các</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phiên</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toà</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để</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bảo</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vệ</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lợi</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ích</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của</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bị</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cáo</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a:t>
            </a:r>
          </a:p>
        </p:txBody>
      </p:sp>
      <p:sp>
        <p:nvSpPr>
          <p:cNvPr id="5" name="Flowchart: Alternate Process 4">
            <a:extLst>
              <a:ext uri="{FF2B5EF4-FFF2-40B4-BE49-F238E27FC236}">
                <a16:creationId xmlns:a16="http://schemas.microsoft.com/office/drawing/2014/main" id="{50B2245F-F669-B0ED-7B17-606B9AB935FC}"/>
              </a:ext>
            </a:extLst>
          </p:cNvPr>
          <p:cNvSpPr/>
          <p:nvPr/>
        </p:nvSpPr>
        <p:spPr>
          <a:xfrm>
            <a:off x="5057190" y="77159"/>
            <a:ext cx="6937240" cy="1222724"/>
          </a:xfrm>
          <a:prstGeom prst="flowChartAlternateProcess">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Người</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bị</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cáo</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buộc</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về</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hành</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vi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phạm</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tội</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trong</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vụ</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ysClr val="windowText" lastClr="000000"/>
                </a:solidFill>
                <a:latin typeface="Arial" panose="020B0604020202020204" pitchFamily="34" charset="0"/>
                <a:ea typeface="Calibri" panose="020F0502020204030204" pitchFamily="34" charset="0"/>
                <a:cs typeface="Arial" panose="020B0604020202020204" pitchFamily="34" charset="0"/>
              </a:rPr>
              <a:t>án</a:t>
            </a:r>
            <a:r>
              <a:rPr lang="en-US" sz="2800" b="1" kern="100" dirty="0">
                <a:solidFill>
                  <a:sysClr val="windowText" lastClr="000000"/>
                </a:solidFill>
                <a:latin typeface="Arial" panose="020B0604020202020204" pitchFamily="34" charset="0"/>
                <a:ea typeface="Calibri" panose="020F0502020204030204" pitchFamily="34" charset="0"/>
                <a:cs typeface="Arial" panose="020B0604020202020204" pitchFamily="34" charset="0"/>
              </a:rPr>
              <a:t>.</a:t>
            </a:r>
          </a:p>
        </p:txBody>
      </p:sp>
      <p:sp>
        <p:nvSpPr>
          <p:cNvPr id="8" name="Flowchart: Alternate Process 7">
            <a:extLst>
              <a:ext uri="{FF2B5EF4-FFF2-40B4-BE49-F238E27FC236}">
                <a16:creationId xmlns:a16="http://schemas.microsoft.com/office/drawing/2014/main" id="{07F620C0-5CC3-8EC9-1F7F-CDEABB1160DA}"/>
              </a:ext>
            </a:extLst>
          </p:cNvPr>
          <p:cNvSpPr/>
          <p:nvPr/>
        </p:nvSpPr>
        <p:spPr>
          <a:xfrm>
            <a:off x="223613" y="2392861"/>
            <a:ext cx="2085816" cy="1356851"/>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tham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endParaRPr lang="en-US" sz="2800" b="1" dirty="0"/>
          </a:p>
        </p:txBody>
      </p:sp>
      <p:sp>
        <p:nvSpPr>
          <p:cNvPr id="9" name="Flowchart: Alternate Process 8">
            <a:extLst>
              <a:ext uri="{FF2B5EF4-FFF2-40B4-BE49-F238E27FC236}">
                <a16:creationId xmlns:a16="http://schemas.microsoft.com/office/drawing/2014/main" id="{930BC421-F03F-2206-898C-518C29BDF6D2}"/>
              </a:ext>
            </a:extLst>
          </p:cNvPr>
          <p:cNvSpPr/>
          <p:nvPr/>
        </p:nvSpPr>
        <p:spPr>
          <a:xfrm>
            <a:off x="3090007" y="139864"/>
            <a:ext cx="2085171" cy="1097314"/>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cáo</a:t>
            </a:r>
            <a:endParaRPr lang="en-US" sz="2800" b="1" dirty="0"/>
          </a:p>
        </p:txBody>
      </p:sp>
      <p:sp>
        <p:nvSpPr>
          <p:cNvPr id="10" name="Flowchart: Alternate Process 9">
            <a:extLst>
              <a:ext uri="{FF2B5EF4-FFF2-40B4-BE49-F238E27FC236}">
                <a16:creationId xmlns:a16="http://schemas.microsoft.com/office/drawing/2014/main" id="{E5A6E856-5C3B-D170-0E4A-2B46925D3F0D}"/>
              </a:ext>
            </a:extLst>
          </p:cNvPr>
          <p:cNvSpPr/>
          <p:nvPr/>
        </p:nvSpPr>
        <p:spPr>
          <a:xfrm>
            <a:off x="3090007" y="1528283"/>
            <a:ext cx="2085171" cy="1319207"/>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t>Luật</a:t>
            </a:r>
            <a:r>
              <a:rPr lang="en-US" sz="2800" b="1" dirty="0"/>
              <a:t> </a:t>
            </a:r>
            <a:r>
              <a:rPr lang="en-US" sz="2800" b="1" dirty="0" err="1"/>
              <a:t>sư</a:t>
            </a:r>
            <a:r>
              <a:rPr lang="en-US" sz="2800" b="1" dirty="0"/>
              <a:t> </a:t>
            </a:r>
            <a:r>
              <a:rPr lang="en-US" sz="2800" b="1" dirty="0" err="1"/>
              <a:t>bào</a:t>
            </a:r>
            <a:r>
              <a:rPr lang="en-US" sz="2800" b="1" dirty="0"/>
              <a:t> </a:t>
            </a:r>
            <a:r>
              <a:rPr lang="en-US" sz="2800" b="1" dirty="0" err="1"/>
              <a:t>chữa</a:t>
            </a:r>
            <a:endParaRPr lang="en-US" sz="2800" b="1" dirty="0"/>
          </a:p>
        </p:txBody>
      </p:sp>
      <p:sp>
        <p:nvSpPr>
          <p:cNvPr id="11" name="Flowchart: Alternate Process 10">
            <a:extLst>
              <a:ext uri="{FF2B5EF4-FFF2-40B4-BE49-F238E27FC236}">
                <a16:creationId xmlns:a16="http://schemas.microsoft.com/office/drawing/2014/main" id="{F5477533-05C6-145B-A479-863FD6ADE47F}"/>
              </a:ext>
            </a:extLst>
          </p:cNvPr>
          <p:cNvSpPr/>
          <p:nvPr/>
        </p:nvSpPr>
        <p:spPr>
          <a:xfrm>
            <a:off x="3059794" y="3327977"/>
            <a:ext cx="2085816" cy="1176614"/>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chứng</a:t>
            </a:r>
            <a:endParaRPr lang="en-US" sz="2800" b="1" dirty="0"/>
          </a:p>
        </p:txBody>
      </p:sp>
      <p:cxnSp>
        <p:nvCxnSpPr>
          <p:cNvPr id="12" name="Connector: Elbow 11">
            <a:extLst>
              <a:ext uri="{FF2B5EF4-FFF2-40B4-BE49-F238E27FC236}">
                <a16:creationId xmlns:a16="http://schemas.microsoft.com/office/drawing/2014/main" id="{949E6D3E-DA0D-30C6-D91C-C59847EED7CA}"/>
              </a:ext>
            </a:extLst>
          </p:cNvPr>
          <p:cNvCxnSpPr>
            <a:cxnSpLocks/>
            <a:stCxn id="8" idx="3"/>
            <a:endCxn id="9" idx="1"/>
          </p:cNvCxnSpPr>
          <p:nvPr/>
        </p:nvCxnSpPr>
        <p:spPr>
          <a:xfrm flipV="1">
            <a:off x="2309429" y="688521"/>
            <a:ext cx="780578" cy="2382766"/>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3" name="Connector: Elbow 12">
            <a:extLst>
              <a:ext uri="{FF2B5EF4-FFF2-40B4-BE49-F238E27FC236}">
                <a16:creationId xmlns:a16="http://schemas.microsoft.com/office/drawing/2014/main" id="{56966E9A-8CCF-5A7C-1065-768C9B90D4C2}"/>
              </a:ext>
            </a:extLst>
          </p:cNvPr>
          <p:cNvCxnSpPr>
            <a:cxnSpLocks/>
            <a:stCxn id="8" idx="3"/>
            <a:endCxn id="10" idx="1"/>
          </p:cNvCxnSpPr>
          <p:nvPr/>
        </p:nvCxnSpPr>
        <p:spPr>
          <a:xfrm flipV="1">
            <a:off x="2309429" y="2187887"/>
            <a:ext cx="780578" cy="883400"/>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EBE4116B-709B-D7E7-390E-C7EB0C4BEEB9}"/>
              </a:ext>
            </a:extLst>
          </p:cNvPr>
          <p:cNvCxnSpPr>
            <a:cxnSpLocks/>
            <a:stCxn id="8" idx="3"/>
            <a:endCxn id="11" idx="1"/>
          </p:cNvCxnSpPr>
          <p:nvPr/>
        </p:nvCxnSpPr>
        <p:spPr>
          <a:xfrm>
            <a:off x="2309429" y="3071287"/>
            <a:ext cx="750365" cy="844997"/>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
        <p:nvSpPr>
          <p:cNvPr id="25" name="Flowchart: Alternate Process 24">
            <a:extLst>
              <a:ext uri="{FF2B5EF4-FFF2-40B4-BE49-F238E27FC236}">
                <a16:creationId xmlns:a16="http://schemas.microsoft.com/office/drawing/2014/main" id="{F09F3440-D005-15D4-EA96-5104B097988C}"/>
              </a:ext>
            </a:extLst>
          </p:cNvPr>
          <p:cNvSpPr/>
          <p:nvPr/>
        </p:nvSpPr>
        <p:spPr>
          <a:xfrm>
            <a:off x="3059794" y="5225500"/>
            <a:ext cx="2085815" cy="1037774"/>
          </a:xfrm>
          <a:prstGeom prst="flowChartAlternateProcess">
            <a:avLst/>
          </a:prstGeom>
          <a:solidFill>
            <a:schemeClr val="tx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Bên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endParaRPr lang="en-US" sz="2800" b="1" dirty="0"/>
          </a:p>
        </p:txBody>
      </p:sp>
      <p:cxnSp>
        <p:nvCxnSpPr>
          <p:cNvPr id="53" name="Connector: Elbow 52">
            <a:extLst>
              <a:ext uri="{FF2B5EF4-FFF2-40B4-BE49-F238E27FC236}">
                <a16:creationId xmlns:a16="http://schemas.microsoft.com/office/drawing/2014/main" id="{2B255EED-5AF6-A64F-F538-96E3E1E0B4AF}"/>
              </a:ext>
            </a:extLst>
          </p:cNvPr>
          <p:cNvCxnSpPr>
            <a:cxnSpLocks/>
            <a:stCxn id="8" idx="3"/>
            <a:endCxn id="25" idx="1"/>
          </p:cNvCxnSpPr>
          <p:nvPr/>
        </p:nvCxnSpPr>
        <p:spPr>
          <a:xfrm>
            <a:off x="2309429" y="3071287"/>
            <a:ext cx="750365" cy="2673100"/>
          </a:xfrm>
          <a:prstGeom prst="bentConnector3">
            <a:avLst>
              <a:gd name="adj1" fmla="val 50000"/>
            </a:avLst>
          </a:prstGeom>
          <a:ln w="57150">
            <a:solidFill>
              <a:schemeClr val="tx1"/>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3704558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2" name="Picture 71">
            <a:extLst>
              <a:ext uri="{FF2B5EF4-FFF2-40B4-BE49-F238E27FC236}">
                <a16:creationId xmlns:a16="http://schemas.microsoft.com/office/drawing/2014/main" id="{D947CC8D-77C9-F3E5-06C1-F3C6B1EEB37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273" b="95000" l="6135" r="96933">
                        <a14:foregroundMark x1="6135" y1="15909" x2="10429" y2="41364"/>
                        <a14:foregroundMark x1="17400" y1="42627" x2="18405" y2="62727"/>
                        <a14:foregroundMark x1="16564" y1="25909" x2="17055" y2="35729"/>
                        <a14:foregroundMark x1="18405" y1="62727" x2="46012" y2="88636"/>
                        <a14:foregroundMark x1="46012" y1="88636" x2="79141" y2="95000"/>
                        <a14:foregroundMark x1="79141" y1="95000" x2="42331" y2="73182"/>
                        <a14:foregroundMark x1="42331" y1="73182" x2="29508" y2="52885"/>
                        <a14:foregroundMark x1="24765" y1="33736" x2="22699" y2="24545"/>
                        <a14:foregroundMark x1="22699" y1="24545" x2="23926" y2="24091"/>
                        <a14:foregroundMark x1="22086" y1="2727" x2="15951" y2="15000"/>
                        <a14:foregroundMark x1="36810" y1="4545" x2="38037" y2="20000"/>
                        <a14:foregroundMark x1="77301" y1="73182" x2="96933" y2="87273"/>
                        <a14:backgroundMark x1="25767" y1="36818" x2="31902" y2="41818"/>
                        <a14:backgroundMark x1="25767" y1="36364" x2="30675" y2="45909"/>
                        <a14:backgroundMark x1="23313" y1="35909" x2="30675" y2="42273"/>
                        <a14:backgroundMark x1="25767" y1="35000" x2="30061" y2="39545"/>
                        <a14:backgroundMark x1="24540" y1="35000" x2="30675" y2="37273"/>
                        <a14:backgroundMark x1="25153" y1="33636" x2="27607" y2="38636"/>
                        <a14:backgroundMark x1="28221" y1="45455" x2="33129" y2="47727"/>
                        <a14:backgroundMark x1="30061" y1="46364" x2="39264" y2="46364"/>
                      </a14:backgroundRemoval>
                    </a14:imgEffect>
                  </a14:imgLayer>
                </a14:imgProps>
              </a:ext>
              <a:ext uri="{28A0092B-C50C-407E-A947-70E740481C1C}">
                <a14:useLocalDpi xmlns:a14="http://schemas.microsoft.com/office/drawing/2010/main" val="0"/>
              </a:ext>
            </a:extLst>
          </a:blip>
          <a:stretch>
            <a:fillRect/>
          </a:stretch>
        </p:blipFill>
        <p:spPr>
          <a:xfrm rot="19777131">
            <a:off x="3605212" y="6791908"/>
            <a:ext cx="889203" cy="1200150"/>
          </a:xfrm>
          <a:prstGeom prst="rect">
            <a:avLst/>
          </a:prstGeom>
        </p:spPr>
      </p:pic>
      <p:sp>
        <p:nvSpPr>
          <p:cNvPr id="4" name="TextBox 3">
            <a:extLst>
              <a:ext uri="{FF2B5EF4-FFF2-40B4-BE49-F238E27FC236}">
                <a16:creationId xmlns:a16="http://schemas.microsoft.com/office/drawing/2014/main" id="{5BAABE18-BA52-9FAD-5364-8BCDBF5BA59E}"/>
              </a:ext>
            </a:extLst>
          </p:cNvPr>
          <p:cNvSpPr txBox="1"/>
          <p:nvPr/>
        </p:nvSpPr>
        <p:spPr>
          <a:xfrm>
            <a:off x="2244558" y="2721114"/>
            <a:ext cx="9528342" cy="707886"/>
          </a:xfrm>
          <a:prstGeom prst="rect">
            <a:avLst/>
          </a:prstGeom>
          <a:noFill/>
        </p:spPr>
        <p:txBody>
          <a:bodyPr wrap="square" rtlCol="0">
            <a:spAutoFit/>
          </a:bodyPr>
          <a:lstStyle/>
          <a:p>
            <a:r>
              <a:rPr lang="en-US" sz="4000" b="1" dirty="0">
                <a:latin typeface="Arial" panose="020B0604020202020204" pitchFamily="34" charset="0"/>
                <a:cs typeface="Arial" panose="020B0604020202020204" pitchFamily="34" charset="0"/>
              </a:rPr>
              <a:t>VÍ DỤ: TỘI CƯỚP NGÂN HÀNG</a:t>
            </a:r>
          </a:p>
        </p:txBody>
      </p:sp>
    </p:spTree>
    <p:extLst>
      <p:ext uri="{BB962C8B-B14F-4D97-AF65-F5344CB8AC3E}">
        <p14:creationId xmlns:p14="http://schemas.microsoft.com/office/powerpoint/2010/main" val="534889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9103CC-3183-C3F1-218C-11F17CEAD9C3}"/>
              </a:ext>
            </a:extLst>
          </p:cNvPr>
          <p:cNvSpPr txBox="1"/>
          <p:nvPr/>
        </p:nvSpPr>
        <p:spPr>
          <a:xfrm>
            <a:off x="288758" y="208547"/>
            <a:ext cx="58072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CƠ QUAN TIẾN HÀNH TỐ TỤNG:</a:t>
            </a:r>
          </a:p>
        </p:txBody>
      </p:sp>
      <p:pic>
        <p:nvPicPr>
          <p:cNvPr id="9" name="Picture 8">
            <a:extLst>
              <a:ext uri="{FF2B5EF4-FFF2-40B4-BE49-F238E27FC236}">
                <a16:creationId xmlns:a16="http://schemas.microsoft.com/office/drawing/2014/main" id="{A987F446-44BA-A1BF-8A88-68FEA07A1BC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45" b="97273" l="10000" r="90000">
                        <a14:foregroundMark x1="38636" y1="19545" x2="66818" y2="21364"/>
                        <a14:foregroundMark x1="66818" y1="21364" x2="53636" y2="40000"/>
                        <a14:foregroundMark x1="53636" y1="40000" x2="57273" y2="75909"/>
                        <a14:foregroundMark x1="57273" y1="75909" x2="81364" y2="71818"/>
                        <a14:foregroundMark x1="81364" y1="71818" x2="59091" y2="95909"/>
                        <a14:foregroundMark x1="59091" y1="95909" x2="35455" y2="85909"/>
                        <a14:foregroundMark x1="35455" y1="85909" x2="28182" y2="59545"/>
                        <a14:foregroundMark x1="28182" y1="59545" x2="52727" y2="77273"/>
                        <a14:foregroundMark x1="52727" y1="77273" x2="74545" y2="58636"/>
                        <a14:foregroundMark x1="74545" y1="58636" x2="75000" y2="56818"/>
                        <a14:foregroundMark x1="71818" y1="55909" x2="75909" y2="62727"/>
                        <a14:foregroundMark x1="79091" y1="95455" x2="80909" y2="97727"/>
                        <a14:foregroundMark x1="35909" y1="11364" x2="53636" y2="10000"/>
                        <a14:foregroundMark x1="52727" y1="6364" x2="50909" y2="4545"/>
                        <a14:foregroundMark x1="26818" y1="57273" x2="27273" y2="57727"/>
                        <a14:foregroundMark x1="30455" y1="57273" x2="27727" y2="60000"/>
                        <a14:foregroundMark x1="28636" y1="57273" x2="24545" y2="59091"/>
                        <a14:foregroundMark x1="23636" y1="57273" x2="26364" y2="57273"/>
                      </a14:backgroundRemoval>
                    </a14:imgEffect>
                  </a14:imgLayer>
                </a14:imgProps>
              </a:ext>
              <a:ext uri="{28A0092B-C50C-407E-A947-70E740481C1C}">
                <a14:useLocalDpi xmlns:a14="http://schemas.microsoft.com/office/drawing/2010/main" val="0"/>
              </a:ext>
            </a:extLst>
          </a:blip>
          <a:stretch>
            <a:fillRect/>
          </a:stretch>
        </p:blipFill>
        <p:spPr>
          <a:xfrm>
            <a:off x="6096000" y="2254250"/>
            <a:ext cx="2095500" cy="2095500"/>
          </a:xfrm>
          <a:prstGeom prst="rect">
            <a:avLst/>
          </a:prstGeom>
        </p:spPr>
      </p:pic>
      <p:sp>
        <p:nvSpPr>
          <p:cNvPr id="11" name="Rectangle: Rounded Corners 10">
            <a:extLst>
              <a:ext uri="{FF2B5EF4-FFF2-40B4-BE49-F238E27FC236}">
                <a16:creationId xmlns:a16="http://schemas.microsoft.com/office/drawing/2014/main" id="{32E814C8-9364-461A-DBBA-DB9C4C063980}"/>
              </a:ext>
            </a:extLst>
          </p:cNvPr>
          <p:cNvSpPr/>
          <p:nvPr/>
        </p:nvSpPr>
        <p:spPr>
          <a:xfrm>
            <a:off x="5802992" y="4255110"/>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Công</a:t>
            </a:r>
            <a:r>
              <a:rPr lang="en-US" sz="2800" b="1" dirty="0">
                <a:solidFill>
                  <a:schemeClr val="tx1"/>
                </a:solidFill>
                <a:latin typeface="Arial" panose="020B0604020202020204" pitchFamily="34" charset="0"/>
                <a:cs typeface="Arial" panose="020B0604020202020204" pitchFamily="34" charset="0"/>
              </a:rPr>
              <a:t> an TP.HCM</a:t>
            </a:r>
          </a:p>
        </p:txBody>
      </p:sp>
      <p:pic>
        <p:nvPicPr>
          <p:cNvPr id="13" name="Picture 12">
            <a:extLst>
              <a:ext uri="{FF2B5EF4-FFF2-40B4-BE49-F238E27FC236}">
                <a16:creationId xmlns:a16="http://schemas.microsoft.com/office/drawing/2014/main" id="{C00C1F45-FD29-EDAC-A8AE-DA593BC1C293}"/>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2273" b="95000" l="6135" r="96933">
                        <a14:foregroundMark x1="6135" y1="15909" x2="10429" y2="41364"/>
                        <a14:foregroundMark x1="17400" y1="42627" x2="18405" y2="62727"/>
                        <a14:foregroundMark x1="16564" y1="25909" x2="17055" y2="35729"/>
                        <a14:foregroundMark x1="18405" y1="62727" x2="46012" y2="88636"/>
                        <a14:foregroundMark x1="46012" y1="88636" x2="79141" y2="95000"/>
                        <a14:foregroundMark x1="79141" y1="95000" x2="42331" y2="73182"/>
                        <a14:foregroundMark x1="42331" y1="73182" x2="29508" y2="52885"/>
                        <a14:foregroundMark x1="24765" y1="33736" x2="22699" y2="24545"/>
                        <a14:foregroundMark x1="22699" y1="24545" x2="23926" y2="24091"/>
                        <a14:foregroundMark x1="22086" y1="2727" x2="15951" y2="15000"/>
                        <a14:foregroundMark x1="36810" y1="4545" x2="38037" y2="20000"/>
                        <a14:foregroundMark x1="77301" y1="73182" x2="96933" y2="87273"/>
                        <a14:backgroundMark x1="25767" y1="36818" x2="31902" y2="41818"/>
                        <a14:backgroundMark x1="25767" y1="36364" x2="30675" y2="45909"/>
                        <a14:backgroundMark x1="23313" y1="35909" x2="30675" y2="42273"/>
                        <a14:backgroundMark x1="25767" y1="35000" x2="30061" y2="39545"/>
                        <a14:backgroundMark x1="24540" y1="35000" x2="30675" y2="37273"/>
                        <a14:backgroundMark x1="25153" y1="33636" x2="27607" y2="38636"/>
                        <a14:backgroundMark x1="28221" y1="45455" x2="33129" y2="47727"/>
                        <a14:backgroundMark x1="30061" y1="46364" x2="39264" y2="46364"/>
                      </a14:backgroundRemoval>
                    </a14:imgEffect>
                  </a14:imgLayer>
                </a14:imgProps>
              </a:ext>
              <a:ext uri="{28A0092B-C50C-407E-A947-70E740481C1C}">
                <a14:useLocalDpi xmlns:a14="http://schemas.microsoft.com/office/drawing/2010/main" val="0"/>
              </a:ext>
            </a:extLst>
          </a:blip>
          <a:stretch>
            <a:fillRect/>
          </a:stretch>
        </p:blipFill>
        <p:spPr>
          <a:xfrm>
            <a:off x="6310312" y="2923482"/>
            <a:ext cx="560895" cy="757036"/>
          </a:xfrm>
          <a:prstGeom prst="rect">
            <a:avLst/>
          </a:prstGeom>
        </p:spPr>
      </p:pic>
    </p:spTree>
    <p:extLst>
      <p:ext uri="{BB962C8B-B14F-4D97-AF65-F5344CB8AC3E}">
        <p14:creationId xmlns:p14="http://schemas.microsoft.com/office/powerpoint/2010/main" val="31026891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B09934-4135-D431-ACB4-B8A238328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50368" y="1643112"/>
            <a:ext cx="1317859" cy="1303033"/>
          </a:xfrm>
          <a:prstGeom prst="rect">
            <a:avLst/>
          </a:prstGeom>
        </p:spPr>
      </p:pic>
      <p:pic>
        <p:nvPicPr>
          <p:cNvPr id="1026" name="Picture 2">
            <a:extLst>
              <a:ext uri="{FF2B5EF4-FFF2-40B4-BE49-F238E27FC236}">
                <a16:creationId xmlns:a16="http://schemas.microsoft.com/office/drawing/2014/main" id="{7608BF49-0EB7-4799-7DA1-76D58B748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16168"/>
            <a:ext cx="13413728" cy="1362732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AA7593-5AC3-424F-40EE-412D54689D27}"/>
              </a:ext>
            </a:extLst>
          </p:cNvPr>
          <p:cNvSpPr txBox="1"/>
          <p:nvPr/>
        </p:nvSpPr>
        <p:spPr>
          <a:xfrm flipH="1">
            <a:off x="6913886" y="4378492"/>
            <a:ext cx="3582664" cy="1107996"/>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6600" b="1" dirty="0">
                <a:ln w="38100">
                  <a:solidFill>
                    <a:schemeClr val="bg1"/>
                  </a:solidFill>
                </a:ln>
                <a:latin typeface="Arial" panose="020B0604020202020204" pitchFamily="34" charset="0"/>
                <a:cs typeface="Arial" panose="020B0604020202020204" pitchFamily="34" charset="0"/>
              </a:rPr>
              <a:t>QUẬN 1</a:t>
            </a:r>
          </a:p>
        </p:txBody>
      </p:sp>
      <p:pic>
        <p:nvPicPr>
          <p:cNvPr id="7" name="Picture 6">
            <a:extLst>
              <a:ext uri="{FF2B5EF4-FFF2-40B4-BE49-F238E27FC236}">
                <a16:creationId xmlns:a16="http://schemas.microsoft.com/office/drawing/2014/main" id="{6B8496F2-3A1F-48AA-841A-5481F301782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1364" l="7167" r="93857">
                        <a14:foregroundMark x1="24915" y1="52273" x2="25256" y2="75909"/>
                        <a14:foregroundMark x1="25256" y1="75909" x2="42662" y2="91364"/>
                        <a14:foregroundMark x1="42662" y1="91364" x2="76109" y2="91818"/>
                        <a14:foregroundMark x1="90444" y1="91818" x2="90444" y2="91818"/>
                        <a14:foregroundMark x1="92491" y1="91818" x2="93857" y2="91818"/>
                        <a14:foregroundMark x1="13993" y1="91364" x2="9556" y2="88636"/>
                        <a14:foregroundMark x1="8532" y1="89091" x2="8532" y2="89091"/>
                        <a14:foregroundMark x1="7167" y1="89091" x2="7167" y2="89091"/>
                        <a14:foregroundMark x1="43686" y1="64091" x2="43003" y2="68182"/>
                        <a14:foregroundMark x1="53242" y1="60455" x2="61775" y2="71818"/>
                        <a14:foregroundMark x1="66894" y1="48636" x2="68601" y2="80909"/>
                      </a14:backgroundRemoval>
                    </a14:imgEffect>
                  </a14:imgLayer>
                </a14:imgProps>
              </a:ext>
              <a:ext uri="{28A0092B-C50C-407E-A947-70E740481C1C}">
                <a14:useLocalDpi xmlns:a14="http://schemas.microsoft.com/office/drawing/2010/main" val="0"/>
              </a:ext>
            </a:extLst>
          </a:blip>
          <a:stretch>
            <a:fillRect/>
          </a:stretch>
        </p:blipFill>
        <p:spPr>
          <a:xfrm>
            <a:off x="6913886" y="923837"/>
            <a:ext cx="2790825" cy="2095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Tree>
    <p:extLst>
      <p:ext uri="{BB962C8B-B14F-4D97-AF65-F5344CB8AC3E}">
        <p14:creationId xmlns:p14="http://schemas.microsoft.com/office/powerpoint/2010/main" val="2436936572"/>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608BF49-0EB7-4799-7DA1-76D58B748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6168"/>
            <a:ext cx="13413728" cy="1362732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AA7593-5AC3-424F-40EE-412D54689D27}"/>
              </a:ext>
            </a:extLst>
          </p:cNvPr>
          <p:cNvSpPr txBox="1"/>
          <p:nvPr/>
        </p:nvSpPr>
        <p:spPr>
          <a:xfrm flipH="1">
            <a:off x="6913886" y="4378492"/>
            <a:ext cx="3582664" cy="1107996"/>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6600" b="1" dirty="0">
                <a:ln w="38100">
                  <a:solidFill>
                    <a:schemeClr val="bg1"/>
                  </a:solidFill>
                </a:ln>
                <a:latin typeface="Arial" panose="020B0604020202020204" pitchFamily="34" charset="0"/>
                <a:cs typeface="Arial" panose="020B0604020202020204" pitchFamily="34" charset="0"/>
              </a:rPr>
              <a:t>QUẬN 1</a:t>
            </a:r>
          </a:p>
        </p:txBody>
      </p:sp>
      <p:pic>
        <p:nvPicPr>
          <p:cNvPr id="7" name="Picture 6">
            <a:extLst>
              <a:ext uri="{FF2B5EF4-FFF2-40B4-BE49-F238E27FC236}">
                <a16:creationId xmlns:a16="http://schemas.microsoft.com/office/drawing/2014/main" id="{6B8496F2-3A1F-48AA-841A-5481F301782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1364" l="7167" r="93857">
                        <a14:foregroundMark x1="24915" y1="52273" x2="25256" y2="75909"/>
                        <a14:foregroundMark x1="25256" y1="75909" x2="42662" y2="91364"/>
                        <a14:foregroundMark x1="42662" y1="91364" x2="76109" y2="91818"/>
                        <a14:foregroundMark x1="90444" y1="91818" x2="90444" y2="91818"/>
                        <a14:foregroundMark x1="92491" y1="91818" x2="93857" y2="91818"/>
                        <a14:foregroundMark x1="13993" y1="91364" x2="9556" y2="88636"/>
                        <a14:foregroundMark x1="8532" y1="89091" x2="8532" y2="89091"/>
                        <a14:foregroundMark x1="7167" y1="89091" x2="7167" y2="89091"/>
                        <a14:foregroundMark x1="43686" y1="64091" x2="43003" y2="68182"/>
                        <a14:foregroundMark x1="53242" y1="60455" x2="61775" y2="71818"/>
                        <a14:foregroundMark x1="66894" y1="48636" x2="68601" y2="80909"/>
                      </a14:backgroundRemoval>
                    </a14:imgEffect>
                  </a14:imgLayer>
                </a14:imgProps>
              </a:ext>
              <a:ext uri="{28A0092B-C50C-407E-A947-70E740481C1C}">
                <a14:useLocalDpi xmlns:a14="http://schemas.microsoft.com/office/drawing/2010/main" val="0"/>
              </a:ext>
            </a:extLst>
          </a:blip>
          <a:stretch>
            <a:fillRect/>
          </a:stretch>
        </p:blipFill>
        <p:spPr>
          <a:xfrm>
            <a:off x="6913886" y="923837"/>
            <a:ext cx="2790825" cy="2095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a:extLst>
              <a:ext uri="{FF2B5EF4-FFF2-40B4-BE49-F238E27FC236}">
                <a16:creationId xmlns:a16="http://schemas.microsoft.com/office/drawing/2014/main" id="{D6B09934-4135-D431-ACB4-B8A238328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151" y="1517396"/>
            <a:ext cx="2790824" cy="2759427"/>
          </a:xfrm>
          <a:prstGeom prst="rect">
            <a:avLst/>
          </a:prstGeom>
        </p:spPr>
      </p:pic>
    </p:spTree>
    <p:extLst>
      <p:ext uri="{BB962C8B-B14F-4D97-AF65-F5344CB8AC3E}">
        <p14:creationId xmlns:p14="http://schemas.microsoft.com/office/powerpoint/2010/main" val="108017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C66302-6858-2CE2-9D67-524992FD58FF}"/>
              </a:ext>
            </a:extLst>
          </p:cNvPr>
          <p:cNvSpPr txBox="1"/>
          <p:nvPr/>
        </p:nvSpPr>
        <p:spPr>
          <a:xfrm>
            <a:off x="2046514" y="-3555316"/>
            <a:ext cx="9056914"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CÁC NHÓM TỘI PHẠM THEO QUY ĐỊNH</a:t>
            </a:r>
          </a:p>
        </p:txBody>
      </p:sp>
      <p:sp>
        <p:nvSpPr>
          <p:cNvPr id="5" name="TextBox 4">
            <a:extLst>
              <a:ext uri="{FF2B5EF4-FFF2-40B4-BE49-F238E27FC236}">
                <a16:creationId xmlns:a16="http://schemas.microsoft.com/office/drawing/2014/main" id="{357BB257-11C5-A1E3-4182-165F7035799A}"/>
              </a:ext>
            </a:extLst>
          </p:cNvPr>
          <p:cNvSpPr txBox="1"/>
          <p:nvPr/>
        </p:nvSpPr>
        <p:spPr>
          <a:xfrm>
            <a:off x="-6161316" y="1955355"/>
            <a:ext cx="2111829"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CỦA BỘ</a:t>
            </a:r>
          </a:p>
        </p:txBody>
      </p:sp>
      <p:sp>
        <p:nvSpPr>
          <p:cNvPr id="6" name="TextBox 5">
            <a:extLst>
              <a:ext uri="{FF2B5EF4-FFF2-40B4-BE49-F238E27FC236}">
                <a16:creationId xmlns:a16="http://schemas.microsoft.com/office/drawing/2014/main" id="{3318128F-AEE0-9EEE-602D-3B94E940E8E8}"/>
              </a:ext>
            </a:extLst>
          </p:cNvPr>
          <p:cNvSpPr txBox="1"/>
          <p:nvPr/>
        </p:nvSpPr>
        <p:spPr>
          <a:xfrm>
            <a:off x="-555173" y="339512"/>
            <a:ext cx="4826001" cy="584775"/>
          </a:xfrm>
          <a:prstGeom prst="rect">
            <a:avLst/>
          </a:prstGeom>
          <a:noFill/>
        </p:spPr>
        <p:txBody>
          <a:bodyPr wrap="square" rtlCol="0">
            <a:spAutoFit/>
          </a:bodyPr>
          <a:lstStyle/>
          <a:p>
            <a:pPr algn="ctr"/>
            <a:r>
              <a:rPr lang="en-US" sz="3200" b="1" kern="100" dirty="0">
                <a:solidFill>
                  <a:srgbClr val="FF0000"/>
                </a:solidFill>
                <a:latin typeface="Arial" panose="020B0604020202020204" pitchFamily="34" charset="0"/>
                <a:ea typeface="Calibri" panose="020F0502020204030204" pitchFamily="34" charset="0"/>
                <a:cs typeface="Arial" panose="020B0604020202020204" pitchFamily="34" charset="0"/>
              </a:rPr>
              <a:t>LUẬT HÌNH SỰ</a:t>
            </a:r>
          </a:p>
        </p:txBody>
      </p:sp>
      <p:sp>
        <p:nvSpPr>
          <p:cNvPr id="2" name="TextBox 1">
            <a:extLst>
              <a:ext uri="{FF2B5EF4-FFF2-40B4-BE49-F238E27FC236}">
                <a16:creationId xmlns:a16="http://schemas.microsoft.com/office/drawing/2014/main" id="{A8F139A4-A259-C848-827C-88E2483294BB}"/>
              </a:ext>
            </a:extLst>
          </p:cNvPr>
          <p:cNvSpPr txBox="1"/>
          <p:nvPr/>
        </p:nvSpPr>
        <p:spPr>
          <a:xfrm>
            <a:off x="319315" y="1001248"/>
            <a:ext cx="2801256" cy="523220"/>
          </a:xfrm>
          <a:prstGeom prst="rect">
            <a:avLst/>
          </a:prstGeom>
          <a:noFill/>
        </p:spPr>
        <p:txBody>
          <a:bodyPr wrap="square" rtlCol="0">
            <a:spAutoFit/>
          </a:bodyPr>
          <a:lstStyle/>
          <a:p>
            <a:pPr marL="457200" indent="-457200">
              <a:buFont typeface="Arial" panose="020B0604020202020204" pitchFamily="34" charset="0"/>
              <a:buChar char="•"/>
            </a:pP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7" name="TextBox 6">
            <a:extLst>
              <a:ext uri="{FF2B5EF4-FFF2-40B4-BE49-F238E27FC236}">
                <a16:creationId xmlns:a16="http://schemas.microsoft.com/office/drawing/2014/main" id="{102CD62C-277D-12EE-4B83-EFD3325B24D8}"/>
              </a:ext>
            </a:extLst>
          </p:cNvPr>
          <p:cNvSpPr txBox="1"/>
          <p:nvPr/>
        </p:nvSpPr>
        <p:spPr>
          <a:xfrm>
            <a:off x="529772" y="1955355"/>
            <a:ext cx="10994571" cy="1902957"/>
          </a:xfrm>
          <a:prstGeom prst="rect">
            <a:avLst/>
          </a:prstGeom>
          <a:noFill/>
        </p:spPr>
        <p:txBody>
          <a:bodyPr wrap="square">
            <a:spAutoFit/>
          </a:bodyPr>
          <a:lstStyle/>
          <a:p>
            <a:pPr marL="0" marR="0" algn="just">
              <a:lnSpc>
                <a:spcPct val="107000"/>
              </a:lnSpc>
              <a:spcBef>
                <a:spcPts val="0"/>
              </a:spcBef>
              <a:spcAft>
                <a:spcPts val="0"/>
              </a:spcAft>
            </a:pP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Là</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ngành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luật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trong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hệ</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thống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pháp</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luật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Việt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Nam, bao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gồm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hệ</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thống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các</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phạm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pháp</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luật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do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Nhà</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nước</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ban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hành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xác</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định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những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hành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vi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nguy</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hiểm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cho</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xã</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hội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là</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tội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phạm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đồng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thời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định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phạt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đối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với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tội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phạm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ấy</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2FD6EB29-1B56-A459-E51C-80A7480007CA}"/>
              </a:ext>
            </a:extLst>
          </p:cNvPr>
          <p:cNvSpPr/>
          <p:nvPr/>
        </p:nvSpPr>
        <p:spPr>
          <a:xfrm>
            <a:off x="425245" y="1800704"/>
            <a:ext cx="11341510" cy="2212257"/>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DF92CE2-06ED-D5E8-BBEA-210C4553CC48}"/>
              </a:ext>
            </a:extLst>
          </p:cNvPr>
          <p:cNvGrpSpPr/>
          <p:nvPr/>
        </p:nvGrpSpPr>
        <p:grpSpPr>
          <a:xfrm>
            <a:off x="-5240339" y="4857749"/>
            <a:ext cx="4655458" cy="1733550"/>
            <a:chOff x="-5240339" y="4857749"/>
            <a:chExt cx="4655458" cy="1733550"/>
          </a:xfrm>
        </p:grpSpPr>
        <p:sp>
          <p:nvSpPr>
            <p:cNvPr id="10" name="Rectangle: Rounded Corners 9">
              <a:extLst>
                <a:ext uri="{FF2B5EF4-FFF2-40B4-BE49-F238E27FC236}">
                  <a16:creationId xmlns:a16="http://schemas.microsoft.com/office/drawing/2014/main" id="{E9DAB933-651E-50BD-D8B0-B7CF82FC5867}"/>
                </a:ext>
              </a:extLst>
            </p:cNvPr>
            <p:cNvSpPr/>
            <p:nvPr/>
          </p:nvSpPr>
          <p:spPr>
            <a:xfrm>
              <a:off x="-5240339" y="4857749"/>
              <a:ext cx="4655458" cy="1733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Box 11">
              <a:extLst>
                <a:ext uri="{FF2B5EF4-FFF2-40B4-BE49-F238E27FC236}">
                  <a16:creationId xmlns:a16="http://schemas.microsoft.com/office/drawing/2014/main" id="{7CE46987-4452-A1BD-8234-50EBE09716E0}"/>
                </a:ext>
              </a:extLst>
            </p:cNvPr>
            <p:cNvSpPr txBox="1"/>
            <p:nvPr/>
          </p:nvSpPr>
          <p:spPr>
            <a:xfrm>
              <a:off x="-4434570" y="5247471"/>
              <a:ext cx="3043920" cy="954107"/>
            </a:xfrm>
            <a:prstGeom prst="rect">
              <a:avLst/>
            </a:prstGeom>
            <a:noFill/>
          </p:spPr>
          <p:txBody>
            <a:bodyPr wrap="square">
              <a:spAutoFit/>
            </a:bodyPr>
            <a:lstStyle/>
            <a:p>
              <a:pPr algn="ctr"/>
              <a:r>
                <a:rPr lang="en-US" sz="2800" b="1" kern="100" dirty="0">
                  <a:solidFill>
                    <a:schemeClr val="bg1"/>
                  </a:solidFill>
                  <a:latin typeface="Arial" panose="020B0604020202020204" pitchFamily="34" charset="0"/>
                  <a:ea typeface="Calibri" panose="020F0502020204030204" pitchFamily="34" charset="0"/>
                  <a:cs typeface="Arial" panose="020B0604020202020204" pitchFamily="34" charset="0"/>
                </a:rPr>
                <a:t>GỒM 11 NHÓM TỘI PHẠM</a:t>
              </a:r>
            </a:p>
          </p:txBody>
        </p:sp>
      </p:grpSp>
    </p:spTree>
    <p:extLst>
      <p:ext uri="{BB962C8B-B14F-4D97-AF65-F5344CB8AC3E}">
        <p14:creationId xmlns:p14="http://schemas.microsoft.com/office/powerpoint/2010/main" val="3078666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9103CC-3183-C3F1-218C-11F17CEAD9C3}"/>
              </a:ext>
            </a:extLst>
          </p:cNvPr>
          <p:cNvSpPr txBox="1"/>
          <p:nvPr/>
        </p:nvSpPr>
        <p:spPr>
          <a:xfrm>
            <a:off x="288758" y="208547"/>
            <a:ext cx="58072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CƠ QUAN CÔNG TỐ:</a:t>
            </a:r>
          </a:p>
        </p:txBody>
      </p:sp>
      <p:pic>
        <p:nvPicPr>
          <p:cNvPr id="9" name="Picture 8">
            <a:extLst>
              <a:ext uri="{FF2B5EF4-FFF2-40B4-BE49-F238E27FC236}">
                <a16:creationId xmlns:a16="http://schemas.microsoft.com/office/drawing/2014/main" id="{A987F446-44BA-A1BF-8A88-68FEA07A1BC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45" b="97273" l="10000" r="90000">
                        <a14:foregroundMark x1="38636" y1="19545" x2="66818" y2="21364"/>
                        <a14:foregroundMark x1="66818" y1="21364" x2="53636" y2="40000"/>
                        <a14:foregroundMark x1="53636" y1="40000" x2="57273" y2="75909"/>
                        <a14:foregroundMark x1="57273" y1="75909" x2="81364" y2="71818"/>
                        <a14:foregroundMark x1="81364" y1="71818" x2="59091" y2="95909"/>
                        <a14:foregroundMark x1="59091" y1="95909" x2="35455" y2="85909"/>
                        <a14:foregroundMark x1="35455" y1="85909" x2="28182" y2="59545"/>
                        <a14:foregroundMark x1="28182" y1="59545" x2="52727" y2="77273"/>
                        <a14:foregroundMark x1="52727" y1="77273" x2="74545" y2="58636"/>
                        <a14:foregroundMark x1="74545" y1="58636" x2="75000" y2="56818"/>
                        <a14:foregroundMark x1="71818" y1="55909" x2="75909" y2="62727"/>
                        <a14:foregroundMark x1="79091" y1="95455" x2="80909" y2="97727"/>
                        <a14:foregroundMark x1="35909" y1="11364" x2="53636" y2="10000"/>
                        <a14:foregroundMark x1="52727" y1="6364" x2="50909" y2="4545"/>
                        <a14:foregroundMark x1="26818" y1="57273" x2="27273" y2="57727"/>
                        <a14:foregroundMark x1="30455" y1="57273" x2="27727" y2="60000"/>
                        <a14:foregroundMark x1="28636" y1="57273" x2="24545" y2="59091"/>
                        <a14:foregroundMark x1="23636" y1="57273" x2="26364" y2="57273"/>
                      </a14:backgroundRemoval>
                    </a14:imgEffect>
                  </a14:imgLayer>
                </a14:imgProps>
              </a:ext>
              <a:ext uri="{28A0092B-C50C-407E-A947-70E740481C1C}">
                <a14:useLocalDpi xmlns:a14="http://schemas.microsoft.com/office/drawing/2010/main" val="0"/>
              </a:ext>
            </a:extLst>
          </a:blip>
          <a:stretch>
            <a:fillRect/>
          </a:stretch>
        </p:blipFill>
        <p:spPr>
          <a:xfrm>
            <a:off x="2743200" y="2311400"/>
            <a:ext cx="2095500" cy="2095500"/>
          </a:xfrm>
          <a:prstGeom prst="rect">
            <a:avLst/>
          </a:prstGeom>
        </p:spPr>
      </p:pic>
      <p:sp>
        <p:nvSpPr>
          <p:cNvPr id="11" name="Rectangle: Rounded Corners 10">
            <a:extLst>
              <a:ext uri="{FF2B5EF4-FFF2-40B4-BE49-F238E27FC236}">
                <a16:creationId xmlns:a16="http://schemas.microsoft.com/office/drawing/2014/main" id="{32E814C8-9364-461A-DBBA-DB9C4C063980}"/>
              </a:ext>
            </a:extLst>
          </p:cNvPr>
          <p:cNvSpPr/>
          <p:nvPr/>
        </p:nvSpPr>
        <p:spPr>
          <a:xfrm>
            <a:off x="2450192" y="4312260"/>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Công</a:t>
            </a:r>
            <a:r>
              <a:rPr lang="en-US" sz="2800" b="1" dirty="0">
                <a:solidFill>
                  <a:schemeClr val="tx1"/>
                </a:solidFill>
                <a:latin typeface="Arial" panose="020B0604020202020204" pitchFamily="34" charset="0"/>
                <a:cs typeface="Arial" panose="020B0604020202020204" pitchFamily="34" charset="0"/>
              </a:rPr>
              <a:t> an TP.HCM</a:t>
            </a:r>
          </a:p>
        </p:txBody>
      </p:sp>
      <p:pic>
        <p:nvPicPr>
          <p:cNvPr id="2" name="Picture 1">
            <a:extLst>
              <a:ext uri="{FF2B5EF4-FFF2-40B4-BE49-F238E27FC236}">
                <a16:creationId xmlns:a16="http://schemas.microsoft.com/office/drawing/2014/main" id="{63F07170-20D5-61FB-9E5D-380D66ED25F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45" b="97273" l="10000" r="90000">
                        <a14:foregroundMark x1="38636" y1="19545" x2="66818" y2="21364"/>
                        <a14:foregroundMark x1="66818" y1="21364" x2="53636" y2="40000"/>
                        <a14:foregroundMark x1="53636" y1="40000" x2="57273" y2="75909"/>
                        <a14:foregroundMark x1="57273" y1="75909" x2="81364" y2="71818"/>
                        <a14:foregroundMark x1="81364" y1="71818" x2="59091" y2="95909"/>
                        <a14:foregroundMark x1="59091" y1="95909" x2="35455" y2="85909"/>
                        <a14:foregroundMark x1="35455" y1="85909" x2="28182" y2="59545"/>
                        <a14:foregroundMark x1="28182" y1="59545" x2="52727" y2="77273"/>
                        <a14:foregroundMark x1="52727" y1="77273" x2="74545" y2="58636"/>
                        <a14:foregroundMark x1="74545" y1="58636" x2="75000" y2="56818"/>
                        <a14:foregroundMark x1="71818" y1="55909" x2="75909" y2="62727"/>
                        <a14:foregroundMark x1="79091" y1="95455" x2="80909" y2="97727"/>
                        <a14:foregroundMark x1="35909" y1="11364" x2="53636" y2="10000"/>
                        <a14:foregroundMark x1="52727" y1="6364" x2="50909" y2="4545"/>
                        <a14:foregroundMark x1="26818" y1="57273" x2="27273" y2="57727"/>
                        <a14:foregroundMark x1="30455" y1="57273" x2="27727" y2="60000"/>
                        <a14:foregroundMark x1="28636" y1="57273" x2="24545" y2="59091"/>
                        <a14:foregroundMark x1="23636" y1="57273" x2="26364" y2="57273"/>
                      </a14:backgroundRemoval>
                    </a14:imgEffect>
                  </a14:imgLayer>
                </a14:imgProps>
              </a:ext>
              <a:ext uri="{28A0092B-C50C-407E-A947-70E740481C1C}">
                <a14:useLocalDpi xmlns:a14="http://schemas.microsoft.com/office/drawing/2010/main" val="0"/>
              </a:ext>
            </a:extLst>
          </a:blip>
          <a:stretch>
            <a:fillRect/>
          </a:stretch>
        </p:blipFill>
        <p:spPr>
          <a:xfrm>
            <a:off x="7036707" y="2311400"/>
            <a:ext cx="2095500" cy="2095500"/>
          </a:xfrm>
          <a:prstGeom prst="rect">
            <a:avLst/>
          </a:prstGeom>
        </p:spPr>
      </p:pic>
      <p:sp>
        <p:nvSpPr>
          <p:cNvPr id="3" name="Rectangle: Rounded Corners 2">
            <a:extLst>
              <a:ext uri="{FF2B5EF4-FFF2-40B4-BE49-F238E27FC236}">
                <a16:creationId xmlns:a16="http://schemas.microsoft.com/office/drawing/2014/main" id="{647767C3-4A9A-5801-2878-E2AE60CB8B82}"/>
              </a:ext>
            </a:extLst>
          </p:cNvPr>
          <p:cNvSpPr/>
          <p:nvPr/>
        </p:nvSpPr>
        <p:spPr>
          <a:xfrm>
            <a:off x="6743699" y="4312260"/>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Cơ</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quan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công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tố</a:t>
            </a:r>
            <a:endParaRPr lang="en-US" sz="2800" b="1"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C752607-2D06-3C48-38A9-01C05D545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66917" y="3401080"/>
            <a:ext cx="1511030" cy="1065276"/>
          </a:xfrm>
          <a:prstGeom prst="rect">
            <a:avLst/>
          </a:prstGeom>
        </p:spPr>
      </p:pic>
    </p:spTree>
    <p:extLst>
      <p:ext uri="{BB962C8B-B14F-4D97-AF65-F5344CB8AC3E}">
        <p14:creationId xmlns:p14="http://schemas.microsoft.com/office/powerpoint/2010/main" val="31417438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9103CC-3183-C3F1-218C-11F17CEAD9C3}"/>
              </a:ext>
            </a:extLst>
          </p:cNvPr>
          <p:cNvSpPr txBox="1"/>
          <p:nvPr/>
        </p:nvSpPr>
        <p:spPr>
          <a:xfrm>
            <a:off x="288758" y="208547"/>
            <a:ext cx="58072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CƠ QUAN CÔNG TỐ:</a:t>
            </a:r>
          </a:p>
        </p:txBody>
      </p:sp>
      <p:pic>
        <p:nvPicPr>
          <p:cNvPr id="9" name="Picture 8">
            <a:extLst>
              <a:ext uri="{FF2B5EF4-FFF2-40B4-BE49-F238E27FC236}">
                <a16:creationId xmlns:a16="http://schemas.microsoft.com/office/drawing/2014/main" id="{A987F446-44BA-A1BF-8A88-68FEA07A1BC5}"/>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45" b="97273" l="10000" r="90000">
                        <a14:foregroundMark x1="38636" y1="19545" x2="66818" y2="21364"/>
                        <a14:foregroundMark x1="66818" y1="21364" x2="53636" y2="40000"/>
                        <a14:foregroundMark x1="53636" y1="40000" x2="57273" y2="75909"/>
                        <a14:foregroundMark x1="57273" y1="75909" x2="81364" y2="71818"/>
                        <a14:foregroundMark x1="81364" y1="71818" x2="59091" y2="95909"/>
                        <a14:foregroundMark x1="59091" y1="95909" x2="35455" y2="85909"/>
                        <a14:foregroundMark x1="35455" y1="85909" x2="28182" y2="59545"/>
                        <a14:foregroundMark x1="28182" y1="59545" x2="52727" y2="77273"/>
                        <a14:foregroundMark x1="52727" y1="77273" x2="74545" y2="58636"/>
                        <a14:foregroundMark x1="74545" y1="58636" x2="75000" y2="56818"/>
                        <a14:foregroundMark x1="71818" y1="55909" x2="75909" y2="62727"/>
                        <a14:foregroundMark x1="79091" y1="95455" x2="80909" y2="97727"/>
                        <a14:foregroundMark x1="35909" y1="11364" x2="53636" y2="10000"/>
                        <a14:foregroundMark x1="52727" y1="6364" x2="50909" y2="4545"/>
                        <a14:foregroundMark x1="26818" y1="57273" x2="27273" y2="57727"/>
                        <a14:foregroundMark x1="30455" y1="57273" x2="27727" y2="60000"/>
                        <a14:foregroundMark x1="28636" y1="57273" x2="24545" y2="59091"/>
                        <a14:foregroundMark x1="23636" y1="57273" x2="26364" y2="57273"/>
                      </a14:backgroundRemoval>
                    </a14:imgEffect>
                  </a14:imgLayer>
                </a14:imgProps>
              </a:ext>
              <a:ext uri="{28A0092B-C50C-407E-A947-70E740481C1C}">
                <a14:useLocalDpi xmlns:a14="http://schemas.microsoft.com/office/drawing/2010/main" val="0"/>
              </a:ext>
            </a:extLst>
          </a:blip>
          <a:stretch>
            <a:fillRect/>
          </a:stretch>
        </p:blipFill>
        <p:spPr>
          <a:xfrm>
            <a:off x="2743200" y="2311400"/>
            <a:ext cx="2095500" cy="2095500"/>
          </a:xfrm>
          <a:prstGeom prst="rect">
            <a:avLst/>
          </a:prstGeom>
        </p:spPr>
      </p:pic>
      <p:sp>
        <p:nvSpPr>
          <p:cNvPr id="11" name="Rectangle: Rounded Corners 10">
            <a:extLst>
              <a:ext uri="{FF2B5EF4-FFF2-40B4-BE49-F238E27FC236}">
                <a16:creationId xmlns:a16="http://schemas.microsoft.com/office/drawing/2014/main" id="{32E814C8-9364-461A-DBBA-DB9C4C063980}"/>
              </a:ext>
            </a:extLst>
          </p:cNvPr>
          <p:cNvSpPr/>
          <p:nvPr/>
        </p:nvSpPr>
        <p:spPr>
          <a:xfrm>
            <a:off x="2450192" y="4312260"/>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Công</a:t>
            </a:r>
            <a:r>
              <a:rPr lang="en-US" sz="2800" b="1" dirty="0">
                <a:solidFill>
                  <a:schemeClr val="tx1"/>
                </a:solidFill>
                <a:latin typeface="Arial" panose="020B0604020202020204" pitchFamily="34" charset="0"/>
                <a:cs typeface="Arial" panose="020B0604020202020204" pitchFamily="34" charset="0"/>
              </a:rPr>
              <a:t> an TP.HCM</a:t>
            </a:r>
          </a:p>
        </p:txBody>
      </p:sp>
      <p:pic>
        <p:nvPicPr>
          <p:cNvPr id="2" name="Picture 1">
            <a:extLst>
              <a:ext uri="{FF2B5EF4-FFF2-40B4-BE49-F238E27FC236}">
                <a16:creationId xmlns:a16="http://schemas.microsoft.com/office/drawing/2014/main" id="{63F07170-20D5-61FB-9E5D-380D66ED25F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45" b="97273" l="10000" r="90000">
                        <a14:foregroundMark x1="38636" y1="19545" x2="66818" y2="21364"/>
                        <a14:foregroundMark x1="66818" y1="21364" x2="53636" y2="40000"/>
                        <a14:foregroundMark x1="53636" y1="40000" x2="57273" y2="75909"/>
                        <a14:foregroundMark x1="57273" y1="75909" x2="81364" y2="71818"/>
                        <a14:foregroundMark x1="81364" y1="71818" x2="59091" y2="95909"/>
                        <a14:foregroundMark x1="59091" y1="95909" x2="35455" y2="85909"/>
                        <a14:foregroundMark x1="35455" y1="85909" x2="28182" y2="59545"/>
                        <a14:foregroundMark x1="28182" y1="59545" x2="52727" y2="77273"/>
                        <a14:foregroundMark x1="52727" y1="77273" x2="74545" y2="58636"/>
                        <a14:foregroundMark x1="74545" y1="58636" x2="75000" y2="56818"/>
                        <a14:foregroundMark x1="71818" y1="55909" x2="75909" y2="62727"/>
                        <a14:foregroundMark x1="79091" y1="95455" x2="80909" y2="97727"/>
                        <a14:foregroundMark x1="35909" y1="11364" x2="53636" y2="10000"/>
                        <a14:foregroundMark x1="52727" y1="6364" x2="50909" y2="4545"/>
                        <a14:foregroundMark x1="26818" y1="57273" x2="27273" y2="57727"/>
                        <a14:foregroundMark x1="30455" y1="57273" x2="27727" y2="60000"/>
                        <a14:foregroundMark x1="28636" y1="57273" x2="24545" y2="59091"/>
                        <a14:foregroundMark x1="23636" y1="57273" x2="26364" y2="57273"/>
                      </a14:backgroundRemoval>
                    </a14:imgEffect>
                  </a14:imgLayer>
                </a14:imgProps>
              </a:ext>
              <a:ext uri="{28A0092B-C50C-407E-A947-70E740481C1C}">
                <a14:useLocalDpi xmlns:a14="http://schemas.microsoft.com/office/drawing/2010/main" val="0"/>
              </a:ext>
            </a:extLst>
          </a:blip>
          <a:stretch>
            <a:fillRect/>
          </a:stretch>
        </p:blipFill>
        <p:spPr>
          <a:xfrm>
            <a:off x="7036707" y="2311400"/>
            <a:ext cx="2095500" cy="2095500"/>
          </a:xfrm>
          <a:prstGeom prst="rect">
            <a:avLst/>
          </a:prstGeom>
        </p:spPr>
      </p:pic>
      <p:sp>
        <p:nvSpPr>
          <p:cNvPr id="3" name="Rectangle: Rounded Corners 2">
            <a:extLst>
              <a:ext uri="{FF2B5EF4-FFF2-40B4-BE49-F238E27FC236}">
                <a16:creationId xmlns:a16="http://schemas.microsoft.com/office/drawing/2014/main" id="{647767C3-4A9A-5801-2878-E2AE60CB8B82}"/>
              </a:ext>
            </a:extLst>
          </p:cNvPr>
          <p:cNvSpPr/>
          <p:nvPr/>
        </p:nvSpPr>
        <p:spPr>
          <a:xfrm>
            <a:off x="6743699" y="4312260"/>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Cơ</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quan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công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tố</a:t>
            </a:r>
            <a:endParaRPr lang="en-US" sz="2800" b="1" dirty="0">
              <a:solidFill>
                <a:schemeClr val="tx1"/>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CC752607-2D06-3C48-38A9-01C05D5451A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34575" y="3419037"/>
            <a:ext cx="1357919" cy="957333"/>
          </a:xfrm>
          <a:prstGeom prst="rect">
            <a:avLst/>
          </a:prstGeom>
        </p:spPr>
      </p:pic>
    </p:spTree>
    <p:extLst>
      <p:ext uri="{BB962C8B-B14F-4D97-AF65-F5344CB8AC3E}">
        <p14:creationId xmlns:p14="http://schemas.microsoft.com/office/powerpoint/2010/main" val="28040171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4FAE6A5C-1F11-357F-4943-2D6D971DB4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flipH="1">
            <a:off x="8180994" y="3890635"/>
            <a:ext cx="1381779" cy="1381779"/>
          </a:xfrm>
          <a:prstGeom prst="rect">
            <a:avLst/>
          </a:prstGeom>
        </p:spPr>
      </p:pic>
      <p:sp>
        <p:nvSpPr>
          <p:cNvPr id="4" name="TextBox 3">
            <a:extLst>
              <a:ext uri="{FF2B5EF4-FFF2-40B4-BE49-F238E27FC236}">
                <a16:creationId xmlns:a16="http://schemas.microsoft.com/office/drawing/2014/main" id="{34F864C9-95B9-86D4-DCB4-49B32F148ED7}"/>
              </a:ext>
            </a:extLst>
          </p:cNvPr>
          <p:cNvSpPr txBox="1"/>
          <p:nvPr/>
        </p:nvSpPr>
        <p:spPr>
          <a:xfrm>
            <a:off x="288758" y="208547"/>
            <a:ext cx="58072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NGƯỜI TIẾN HÀNH TỐ TỤNG:</a:t>
            </a:r>
          </a:p>
        </p:txBody>
      </p:sp>
      <p:pic>
        <p:nvPicPr>
          <p:cNvPr id="5" name="Picture 4">
            <a:extLst>
              <a:ext uri="{FF2B5EF4-FFF2-40B4-BE49-F238E27FC236}">
                <a16:creationId xmlns:a16="http://schemas.microsoft.com/office/drawing/2014/main" id="{FBD6EAE0-7A09-7E10-D15C-F49BE1ECF64D}"/>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1364" l="7167" r="93857">
                        <a14:foregroundMark x1="24915" y1="52273" x2="25256" y2="75909"/>
                        <a14:foregroundMark x1="25256" y1="75909" x2="42662" y2="91364"/>
                        <a14:foregroundMark x1="42662" y1="91364" x2="76109" y2="91818"/>
                        <a14:foregroundMark x1="90444" y1="91818" x2="90444" y2="91818"/>
                        <a14:foregroundMark x1="92491" y1="91818" x2="93857" y2="91818"/>
                        <a14:foregroundMark x1="13993" y1="91364" x2="9556" y2="88636"/>
                        <a14:foregroundMark x1="8532" y1="89091" x2="8532" y2="89091"/>
                        <a14:foregroundMark x1="7167" y1="89091" x2="7167" y2="89091"/>
                        <a14:foregroundMark x1="43686" y1="64091" x2="43003" y2="68182"/>
                        <a14:foregroundMark x1="53242" y1="60455" x2="61775" y2="71818"/>
                        <a14:foregroundMark x1="66894" y1="48636" x2="68601" y2="80909"/>
                      </a14:backgroundRemoval>
                    </a14:imgEffect>
                  </a14:imgLayer>
                </a14:imgProps>
              </a:ext>
              <a:ext uri="{28A0092B-C50C-407E-A947-70E740481C1C}">
                <a14:useLocalDpi xmlns:a14="http://schemas.microsoft.com/office/drawing/2010/main" val="0"/>
              </a:ext>
            </a:extLst>
          </a:blip>
          <a:stretch>
            <a:fillRect/>
          </a:stretch>
        </p:blipFill>
        <p:spPr>
          <a:xfrm>
            <a:off x="-122600" y="806965"/>
            <a:ext cx="6218600" cy="46692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7620E8E1-B166-5A6A-79DC-C20091247CA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677150" y="2276475"/>
            <a:ext cx="2305050" cy="2305050"/>
          </a:xfrm>
          <a:prstGeom prst="rect">
            <a:avLst/>
          </a:prstGeom>
        </p:spPr>
      </p:pic>
      <p:sp>
        <p:nvSpPr>
          <p:cNvPr id="8" name="Rectangle: Rounded Corners 7">
            <a:extLst>
              <a:ext uri="{FF2B5EF4-FFF2-40B4-BE49-F238E27FC236}">
                <a16:creationId xmlns:a16="http://schemas.microsoft.com/office/drawing/2014/main" id="{7F1086B7-EA1A-2F04-C438-F4977B8B4676}"/>
              </a:ext>
            </a:extLst>
          </p:cNvPr>
          <p:cNvSpPr/>
          <p:nvPr/>
        </p:nvSpPr>
        <p:spPr>
          <a:xfrm>
            <a:off x="7496174" y="4581525"/>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Điều</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tra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viên</a:t>
            </a:r>
            <a:endParaRPr lang="en-US" sz="2800" b="1"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9A48A23F-0195-9553-E1D0-100140D8AF7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48244" y="2408169"/>
            <a:ext cx="1523998" cy="1466848"/>
          </a:xfrm>
          <a:prstGeom prst="rect">
            <a:avLst/>
          </a:prstGeom>
        </p:spPr>
      </p:pic>
    </p:spTree>
    <p:extLst>
      <p:ext uri="{BB962C8B-B14F-4D97-AF65-F5344CB8AC3E}">
        <p14:creationId xmlns:p14="http://schemas.microsoft.com/office/powerpoint/2010/main" val="33737615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D6EAE0-7A09-7E10-D15C-F49BE1ECF64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000" b="91364" l="7167" r="93857">
                        <a14:foregroundMark x1="24915" y1="52273" x2="25256" y2="75909"/>
                        <a14:foregroundMark x1="25256" y1="75909" x2="42662" y2="91364"/>
                        <a14:foregroundMark x1="42662" y1="91364" x2="76109" y2="91818"/>
                        <a14:foregroundMark x1="90444" y1="91818" x2="90444" y2="91818"/>
                        <a14:foregroundMark x1="92491" y1="91818" x2="93857" y2="91818"/>
                        <a14:foregroundMark x1="13993" y1="91364" x2="9556" y2="88636"/>
                        <a14:foregroundMark x1="8532" y1="89091" x2="8532" y2="89091"/>
                        <a14:foregroundMark x1="7167" y1="89091" x2="7167" y2="89091"/>
                        <a14:foregroundMark x1="43686" y1="64091" x2="43003" y2="68182"/>
                        <a14:foregroundMark x1="53242" y1="60455" x2="61775" y2="71818"/>
                        <a14:foregroundMark x1="66894" y1="48636" x2="68601" y2="80909"/>
                      </a14:backgroundRemoval>
                    </a14:imgEffect>
                  </a14:imgLayer>
                </a14:imgProps>
              </a:ext>
              <a:ext uri="{28A0092B-C50C-407E-A947-70E740481C1C}">
                <a14:useLocalDpi xmlns:a14="http://schemas.microsoft.com/office/drawing/2010/main" val="0"/>
              </a:ext>
            </a:extLst>
          </a:blip>
          <a:stretch>
            <a:fillRect/>
          </a:stretch>
        </p:blipFill>
        <p:spPr>
          <a:xfrm>
            <a:off x="-122600" y="806965"/>
            <a:ext cx="6218600" cy="4669256"/>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7" name="Picture 6">
            <a:extLst>
              <a:ext uri="{FF2B5EF4-FFF2-40B4-BE49-F238E27FC236}">
                <a16:creationId xmlns:a16="http://schemas.microsoft.com/office/drawing/2014/main" id="{7620E8E1-B166-5A6A-79DC-C20091247C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77150" y="2276475"/>
            <a:ext cx="2305050" cy="2305050"/>
          </a:xfrm>
          <a:prstGeom prst="rect">
            <a:avLst/>
          </a:prstGeom>
        </p:spPr>
      </p:pic>
      <p:sp>
        <p:nvSpPr>
          <p:cNvPr id="8" name="Rectangle: Rounded Corners 7">
            <a:extLst>
              <a:ext uri="{FF2B5EF4-FFF2-40B4-BE49-F238E27FC236}">
                <a16:creationId xmlns:a16="http://schemas.microsoft.com/office/drawing/2014/main" id="{7F1086B7-EA1A-2F04-C438-F4977B8B4676}"/>
              </a:ext>
            </a:extLst>
          </p:cNvPr>
          <p:cNvSpPr/>
          <p:nvPr/>
        </p:nvSpPr>
        <p:spPr>
          <a:xfrm>
            <a:off x="7496174" y="4581525"/>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Điều</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tra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viên</a:t>
            </a:r>
            <a:endParaRPr lang="en-US" sz="2800" b="1" dirty="0">
              <a:solidFill>
                <a:schemeClr val="tx1"/>
              </a:solidFill>
              <a:latin typeface="Arial" panose="020B0604020202020204" pitchFamily="34" charset="0"/>
              <a:cs typeface="Arial" panose="020B0604020202020204" pitchFamily="34" charset="0"/>
            </a:endParaRPr>
          </a:p>
        </p:txBody>
      </p:sp>
      <p:pic>
        <p:nvPicPr>
          <p:cNvPr id="10" name="Picture 9">
            <a:extLst>
              <a:ext uri="{FF2B5EF4-FFF2-40B4-BE49-F238E27FC236}">
                <a16:creationId xmlns:a16="http://schemas.microsoft.com/office/drawing/2014/main" id="{9A48A23F-0195-9553-E1D0-100140D8AF7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48244" y="2408169"/>
            <a:ext cx="1523998" cy="1466848"/>
          </a:xfrm>
          <a:prstGeom prst="rect">
            <a:avLst/>
          </a:prstGeom>
        </p:spPr>
      </p:pic>
      <p:pic>
        <p:nvPicPr>
          <p:cNvPr id="12" name="Picture 11">
            <a:extLst>
              <a:ext uri="{FF2B5EF4-FFF2-40B4-BE49-F238E27FC236}">
                <a16:creationId xmlns:a16="http://schemas.microsoft.com/office/drawing/2014/main" id="{4FAE6A5C-1F11-357F-4943-2D6D971DB4F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flipH="1">
            <a:off x="5181597" y="2358886"/>
            <a:ext cx="2305048" cy="2305048"/>
          </a:xfrm>
          <a:prstGeom prst="rect">
            <a:avLst/>
          </a:prstGeom>
        </p:spPr>
      </p:pic>
      <p:sp>
        <p:nvSpPr>
          <p:cNvPr id="2" name="TextBox 1">
            <a:extLst>
              <a:ext uri="{FF2B5EF4-FFF2-40B4-BE49-F238E27FC236}">
                <a16:creationId xmlns:a16="http://schemas.microsoft.com/office/drawing/2014/main" id="{ADDC6F04-C7D8-200D-723C-2963D7E67D36}"/>
              </a:ext>
            </a:extLst>
          </p:cNvPr>
          <p:cNvSpPr txBox="1"/>
          <p:nvPr/>
        </p:nvSpPr>
        <p:spPr>
          <a:xfrm>
            <a:off x="288758" y="208547"/>
            <a:ext cx="58072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NGƯỜI TIẾN HÀNH TỐ TỤNG:</a:t>
            </a:r>
          </a:p>
        </p:txBody>
      </p:sp>
    </p:spTree>
    <p:extLst>
      <p:ext uri="{BB962C8B-B14F-4D97-AF65-F5344CB8AC3E}">
        <p14:creationId xmlns:p14="http://schemas.microsoft.com/office/powerpoint/2010/main" val="135033741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0FFB9F7-E05B-C9FE-51A6-0E82B25B89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55460" y="2539231"/>
            <a:ext cx="1574190" cy="1341997"/>
          </a:xfrm>
          <a:prstGeom prst="rect">
            <a:avLst/>
          </a:prstGeom>
        </p:spPr>
      </p:pic>
      <p:pic>
        <p:nvPicPr>
          <p:cNvPr id="5" name="Picture 4">
            <a:extLst>
              <a:ext uri="{FF2B5EF4-FFF2-40B4-BE49-F238E27FC236}">
                <a16:creationId xmlns:a16="http://schemas.microsoft.com/office/drawing/2014/main" id="{A4FC8C15-1BF8-7B2D-FF36-45EAD1F2E6D2}"/>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4545" b="97273" l="10000" r="90000">
                        <a14:foregroundMark x1="38636" y1="19545" x2="66818" y2="21364"/>
                        <a14:foregroundMark x1="66818" y1="21364" x2="53636" y2="40000"/>
                        <a14:foregroundMark x1="53636" y1="40000" x2="57273" y2="75909"/>
                        <a14:foregroundMark x1="57273" y1="75909" x2="81364" y2="71818"/>
                        <a14:foregroundMark x1="81364" y1="71818" x2="59091" y2="95909"/>
                        <a14:foregroundMark x1="59091" y1="95909" x2="35455" y2="85909"/>
                        <a14:foregroundMark x1="35455" y1="85909" x2="28182" y2="59545"/>
                        <a14:foregroundMark x1="28182" y1="59545" x2="52727" y2="77273"/>
                        <a14:foregroundMark x1="52727" y1="77273" x2="74545" y2="58636"/>
                        <a14:foregroundMark x1="74545" y1="58636" x2="75000" y2="56818"/>
                        <a14:foregroundMark x1="71818" y1="55909" x2="75909" y2="62727"/>
                        <a14:foregroundMark x1="79091" y1="95455" x2="80909" y2="97727"/>
                        <a14:foregroundMark x1="35909" y1="11364" x2="53636" y2="10000"/>
                        <a14:foregroundMark x1="52727" y1="6364" x2="50909" y2="4545"/>
                        <a14:foregroundMark x1="26818" y1="57273" x2="27273" y2="57727"/>
                        <a14:foregroundMark x1="30455" y1="57273" x2="27727" y2="60000"/>
                        <a14:foregroundMark x1="28636" y1="57273" x2="24545" y2="59091"/>
                        <a14:foregroundMark x1="23636" y1="57273" x2="26364" y2="57273"/>
                      </a14:backgroundRemoval>
                    </a14:imgEffect>
                  </a14:imgLayer>
                </a14:imgProps>
              </a:ext>
              <a:ext uri="{28A0092B-C50C-407E-A947-70E740481C1C}">
                <a14:useLocalDpi xmlns:a14="http://schemas.microsoft.com/office/drawing/2010/main" val="0"/>
              </a:ext>
            </a:extLst>
          </a:blip>
          <a:stretch>
            <a:fillRect/>
          </a:stretch>
        </p:blipFill>
        <p:spPr>
          <a:xfrm>
            <a:off x="2171700" y="1778000"/>
            <a:ext cx="2095500" cy="2095500"/>
          </a:xfrm>
          <a:prstGeom prst="rect">
            <a:avLst/>
          </a:prstGeom>
        </p:spPr>
      </p:pic>
      <p:sp>
        <p:nvSpPr>
          <p:cNvPr id="6" name="Rectangle: Rounded Corners 5">
            <a:extLst>
              <a:ext uri="{FF2B5EF4-FFF2-40B4-BE49-F238E27FC236}">
                <a16:creationId xmlns:a16="http://schemas.microsoft.com/office/drawing/2014/main" id="{7BC9C109-EEC0-C1BE-BF84-B37662DC5A62}"/>
              </a:ext>
            </a:extLst>
          </p:cNvPr>
          <p:cNvSpPr/>
          <p:nvPr/>
        </p:nvSpPr>
        <p:spPr>
          <a:xfrm>
            <a:off x="1554842" y="3863101"/>
            <a:ext cx="3245758" cy="134559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Công</a:t>
            </a:r>
            <a:r>
              <a:rPr lang="en-US" sz="2800" b="1" dirty="0">
                <a:solidFill>
                  <a:schemeClr val="tx1"/>
                </a:solidFill>
                <a:latin typeface="Arial" panose="020B0604020202020204" pitchFamily="34" charset="0"/>
                <a:cs typeface="Arial" panose="020B0604020202020204" pitchFamily="34" charset="0"/>
              </a:rPr>
              <a:t> an </a:t>
            </a:r>
            <a:r>
              <a:rPr lang="en-US" sz="2800" b="1" dirty="0" err="1">
                <a:solidFill>
                  <a:schemeClr val="tx1"/>
                </a:solidFill>
                <a:latin typeface="Arial" panose="020B0604020202020204" pitchFamily="34" charset="0"/>
                <a:cs typeface="Arial" panose="020B0604020202020204" pitchFamily="34" charset="0"/>
              </a:rPr>
              <a:t>viên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trình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diện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bản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endParaRPr lang="en-US" sz="2800" b="1" dirty="0">
              <a:solidFill>
                <a:schemeClr val="tx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B7213AB-0259-FE93-7D1F-0342D0031BE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721710" y="2527910"/>
            <a:ext cx="1345590" cy="1345590"/>
          </a:xfrm>
          <a:prstGeom prst="rect">
            <a:avLst/>
          </a:prstGeom>
        </p:spPr>
      </p:pic>
      <p:sp>
        <p:nvSpPr>
          <p:cNvPr id="10" name="Arrow: Right 9">
            <a:extLst>
              <a:ext uri="{FF2B5EF4-FFF2-40B4-BE49-F238E27FC236}">
                <a16:creationId xmlns:a16="http://schemas.microsoft.com/office/drawing/2014/main" id="{5AE0A35E-6D0D-73B2-980B-7E81887EA5E6}"/>
              </a:ext>
            </a:extLst>
          </p:cNvPr>
          <p:cNvSpPr/>
          <p:nvPr/>
        </p:nvSpPr>
        <p:spPr>
          <a:xfrm>
            <a:off x="5299076" y="1504950"/>
            <a:ext cx="4126140" cy="3410560"/>
          </a:xfrm>
          <a:prstGeom prst="rightArrow">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0530047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4FC8C15-1BF8-7B2D-FF36-45EAD1F2E6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545" b="97273" l="10000" r="90000">
                        <a14:foregroundMark x1="38636" y1="19545" x2="66818" y2="21364"/>
                        <a14:foregroundMark x1="66818" y1="21364" x2="53636" y2="40000"/>
                        <a14:foregroundMark x1="53636" y1="40000" x2="57273" y2="75909"/>
                        <a14:foregroundMark x1="57273" y1="75909" x2="81364" y2="71818"/>
                        <a14:foregroundMark x1="81364" y1="71818" x2="59091" y2="95909"/>
                        <a14:foregroundMark x1="59091" y1="95909" x2="35455" y2="85909"/>
                        <a14:foregroundMark x1="35455" y1="85909" x2="28182" y2="59545"/>
                        <a14:foregroundMark x1="28182" y1="59545" x2="52727" y2="77273"/>
                        <a14:foregroundMark x1="52727" y1="77273" x2="74545" y2="58636"/>
                        <a14:foregroundMark x1="74545" y1="58636" x2="75000" y2="56818"/>
                        <a14:foregroundMark x1="71818" y1="55909" x2="75909" y2="62727"/>
                        <a14:foregroundMark x1="79091" y1="95455" x2="80909" y2="97727"/>
                        <a14:foregroundMark x1="35909" y1="11364" x2="53636" y2="10000"/>
                        <a14:foregroundMark x1="52727" y1="6364" x2="50909" y2="4545"/>
                        <a14:foregroundMark x1="26818" y1="57273" x2="27273" y2="57727"/>
                        <a14:foregroundMark x1="30455" y1="57273" x2="27727" y2="60000"/>
                        <a14:foregroundMark x1="28636" y1="57273" x2="24545" y2="59091"/>
                        <a14:foregroundMark x1="23636" y1="57273" x2="26364" y2="57273"/>
                      </a14:backgroundRemoval>
                    </a14:imgEffect>
                  </a14:imgLayer>
                </a14:imgProps>
              </a:ext>
              <a:ext uri="{28A0092B-C50C-407E-A947-70E740481C1C}">
                <a14:useLocalDpi xmlns:a14="http://schemas.microsoft.com/office/drawing/2010/main" val="0"/>
              </a:ext>
            </a:extLst>
          </a:blip>
          <a:stretch>
            <a:fillRect/>
          </a:stretch>
        </p:blipFill>
        <p:spPr>
          <a:xfrm>
            <a:off x="2171700" y="1778000"/>
            <a:ext cx="2095500" cy="2095500"/>
          </a:xfrm>
          <a:prstGeom prst="rect">
            <a:avLst/>
          </a:prstGeom>
        </p:spPr>
      </p:pic>
      <p:sp>
        <p:nvSpPr>
          <p:cNvPr id="6" name="Rectangle: Rounded Corners 5">
            <a:extLst>
              <a:ext uri="{FF2B5EF4-FFF2-40B4-BE49-F238E27FC236}">
                <a16:creationId xmlns:a16="http://schemas.microsoft.com/office/drawing/2014/main" id="{7BC9C109-EEC0-C1BE-BF84-B37662DC5A62}"/>
              </a:ext>
            </a:extLst>
          </p:cNvPr>
          <p:cNvSpPr/>
          <p:nvPr/>
        </p:nvSpPr>
        <p:spPr>
          <a:xfrm>
            <a:off x="1554842" y="3863101"/>
            <a:ext cx="3245758" cy="1345590"/>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Công</a:t>
            </a:r>
            <a:r>
              <a:rPr lang="en-US" sz="2800" b="1" dirty="0">
                <a:solidFill>
                  <a:schemeClr val="tx1"/>
                </a:solidFill>
                <a:latin typeface="Arial" panose="020B0604020202020204" pitchFamily="34" charset="0"/>
                <a:cs typeface="Arial" panose="020B0604020202020204" pitchFamily="34" charset="0"/>
              </a:rPr>
              <a:t> an </a:t>
            </a:r>
            <a:r>
              <a:rPr lang="en-US" sz="2800" b="1" dirty="0" err="1">
                <a:solidFill>
                  <a:schemeClr val="tx1"/>
                </a:solidFill>
                <a:latin typeface="Arial" panose="020B0604020202020204" pitchFamily="34" charset="0"/>
                <a:cs typeface="Arial" panose="020B0604020202020204" pitchFamily="34" charset="0"/>
              </a:rPr>
              <a:t>viên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trình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diện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bản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endParaRPr lang="en-US" sz="2800" b="1" dirty="0">
              <a:solidFill>
                <a:schemeClr val="tx1"/>
              </a:solidFill>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id="{FB7213AB-0259-FE93-7D1F-0342D0031BE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18855" y="2889555"/>
            <a:ext cx="811894" cy="811894"/>
          </a:xfrm>
          <a:prstGeom prst="rect">
            <a:avLst/>
          </a:prstGeom>
        </p:spPr>
      </p:pic>
      <p:pic>
        <p:nvPicPr>
          <p:cNvPr id="3" name="Picture 2">
            <a:extLst>
              <a:ext uri="{FF2B5EF4-FFF2-40B4-BE49-F238E27FC236}">
                <a16:creationId xmlns:a16="http://schemas.microsoft.com/office/drawing/2014/main" id="{571928B4-4B5D-9635-F09B-C2E54B72090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619798" y="2401631"/>
            <a:ext cx="2410250" cy="2054738"/>
          </a:xfrm>
          <a:prstGeom prst="rect">
            <a:avLst/>
          </a:prstGeom>
        </p:spPr>
      </p:pic>
      <p:sp>
        <p:nvSpPr>
          <p:cNvPr id="4" name="Arrow: Right 3">
            <a:extLst>
              <a:ext uri="{FF2B5EF4-FFF2-40B4-BE49-F238E27FC236}">
                <a16:creationId xmlns:a16="http://schemas.microsoft.com/office/drawing/2014/main" id="{5AE0A35E-6D0D-73B2-980B-7E81887EA5E6}"/>
              </a:ext>
            </a:extLst>
          </p:cNvPr>
          <p:cNvSpPr/>
          <p:nvPr/>
        </p:nvSpPr>
        <p:spPr>
          <a:xfrm>
            <a:off x="5328332" y="1504950"/>
            <a:ext cx="4126140" cy="3410560"/>
          </a:xfrm>
          <a:prstGeom prst="rightArrow">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259377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5A5A8A-8D6C-0CB6-EF04-0DD9A7D1C865}"/>
              </a:ext>
            </a:extLst>
          </p:cNvPr>
          <p:cNvSpPr txBox="1"/>
          <p:nvPr/>
        </p:nvSpPr>
        <p:spPr>
          <a:xfrm>
            <a:off x="288758" y="208547"/>
            <a:ext cx="58072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NGƯỜI THAM GIA TỐ TỤNG:</a:t>
            </a:r>
          </a:p>
        </p:txBody>
      </p:sp>
      <p:pic>
        <p:nvPicPr>
          <p:cNvPr id="6" name="Picture 5">
            <a:extLst>
              <a:ext uri="{FF2B5EF4-FFF2-40B4-BE49-F238E27FC236}">
                <a16:creationId xmlns:a16="http://schemas.microsoft.com/office/drawing/2014/main" id="{A065AFAA-89BC-47CB-1780-467AA046A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237" y="1466850"/>
            <a:ext cx="1569553" cy="2419350"/>
          </a:xfrm>
          <a:prstGeom prst="rect">
            <a:avLst/>
          </a:prstGeom>
        </p:spPr>
      </p:pic>
      <p:pic>
        <p:nvPicPr>
          <p:cNvPr id="8" name="Picture 7">
            <a:extLst>
              <a:ext uri="{FF2B5EF4-FFF2-40B4-BE49-F238E27FC236}">
                <a16:creationId xmlns:a16="http://schemas.microsoft.com/office/drawing/2014/main" id="{6EC99800-2F33-B130-F720-F0800793D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6902569">
            <a:off x="-4302025" y="3391800"/>
            <a:ext cx="5820410" cy="3766148"/>
          </a:xfrm>
          <a:prstGeom prst="rect">
            <a:avLst/>
          </a:prstGeom>
        </p:spPr>
      </p:pic>
    </p:spTree>
    <p:extLst>
      <p:ext uri="{BB962C8B-B14F-4D97-AF65-F5344CB8AC3E}">
        <p14:creationId xmlns:p14="http://schemas.microsoft.com/office/powerpoint/2010/main" val="4128172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5A5A8A-8D6C-0CB6-EF04-0DD9A7D1C865}"/>
              </a:ext>
            </a:extLst>
          </p:cNvPr>
          <p:cNvSpPr txBox="1"/>
          <p:nvPr/>
        </p:nvSpPr>
        <p:spPr>
          <a:xfrm>
            <a:off x="288758" y="208547"/>
            <a:ext cx="58072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NGƯỜI THAM GIA TỐ TỤNG:</a:t>
            </a:r>
          </a:p>
        </p:txBody>
      </p:sp>
      <p:pic>
        <p:nvPicPr>
          <p:cNvPr id="6" name="Picture 5">
            <a:extLst>
              <a:ext uri="{FF2B5EF4-FFF2-40B4-BE49-F238E27FC236}">
                <a16:creationId xmlns:a16="http://schemas.microsoft.com/office/drawing/2014/main" id="{A065AFAA-89BC-47CB-1780-467AA046A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237" y="1466850"/>
            <a:ext cx="1569553" cy="2419350"/>
          </a:xfrm>
          <a:prstGeom prst="rect">
            <a:avLst/>
          </a:prstGeom>
        </p:spPr>
      </p:pic>
      <p:pic>
        <p:nvPicPr>
          <p:cNvPr id="8" name="Picture 7">
            <a:extLst>
              <a:ext uri="{FF2B5EF4-FFF2-40B4-BE49-F238E27FC236}">
                <a16:creationId xmlns:a16="http://schemas.microsoft.com/office/drawing/2014/main" id="{6EC99800-2F33-B130-F720-F0800793D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195788">
            <a:off x="-644425" y="3677551"/>
            <a:ext cx="5820410" cy="3766148"/>
          </a:xfrm>
          <a:prstGeom prst="rect">
            <a:avLst/>
          </a:prstGeom>
        </p:spPr>
      </p:pic>
      <p:sp>
        <p:nvSpPr>
          <p:cNvPr id="9" name="Rectangle: Rounded Corners 8">
            <a:extLst>
              <a:ext uri="{FF2B5EF4-FFF2-40B4-BE49-F238E27FC236}">
                <a16:creationId xmlns:a16="http://schemas.microsoft.com/office/drawing/2014/main" id="{4EB5FECB-FAB3-46BE-51BE-787975357AA0}"/>
              </a:ext>
            </a:extLst>
          </p:cNvPr>
          <p:cNvSpPr/>
          <p:nvPr/>
        </p:nvSpPr>
        <p:spPr>
          <a:xfrm>
            <a:off x="6675512" y="3886200"/>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Bị</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cáo</a:t>
            </a:r>
            <a:endParaRPr lang="en-US"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9419240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E5A5A8A-8D6C-0CB6-EF04-0DD9A7D1C865}"/>
              </a:ext>
            </a:extLst>
          </p:cNvPr>
          <p:cNvSpPr txBox="1"/>
          <p:nvPr/>
        </p:nvSpPr>
        <p:spPr>
          <a:xfrm>
            <a:off x="288758" y="208547"/>
            <a:ext cx="5807242" cy="523220"/>
          </a:xfrm>
          <a:prstGeom prst="rect">
            <a:avLst/>
          </a:prstGeom>
          <a:noFill/>
        </p:spPr>
        <p:txBody>
          <a:bodyPr wrap="square" rtlCol="0">
            <a:spAutoFit/>
          </a:bodyPr>
          <a:lstStyle/>
          <a:p>
            <a:r>
              <a:rPr lang="en-US" sz="2800" b="1" dirty="0">
                <a:latin typeface="Arial" panose="020B0604020202020204" pitchFamily="34" charset="0"/>
                <a:cs typeface="Arial" panose="020B0604020202020204" pitchFamily="34" charset="0"/>
              </a:rPr>
              <a:t>NGƯỜI THAM GIA TỐ TỤNG:</a:t>
            </a:r>
          </a:p>
        </p:txBody>
      </p:sp>
      <p:pic>
        <p:nvPicPr>
          <p:cNvPr id="6" name="Picture 5">
            <a:extLst>
              <a:ext uri="{FF2B5EF4-FFF2-40B4-BE49-F238E27FC236}">
                <a16:creationId xmlns:a16="http://schemas.microsoft.com/office/drawing/2014/main" id="{A065AFAA-89BC-47CB-1780-467AA046A08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24237" y="1466850"/>
            <a:ext cx="1569553" cy="2419350"/>
          </a:xfrm>
          <a:prstGeom prst="rect">
            <a:avLst/>
          </a:prstGeom>
        </p:spPr>
      </p:pic>
      <p:pic>
        <p:nvPicPr>
          <p:cNvPr id="8" name="Picture 7">
            <a:extLst>
              <a:ext uri="{FF2B5EF4-FFF2-40B4-BE49-F238E27FC236}">
                <a16:creationId xmlns:a16="http://schemas.microsoft.com/office/drawing/2014/main" id="{6EC99800-2F33-B130-F720-F0800793D24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523731">
            <a:off x="-1002965" y="7401825"/>
            <a:ext cx="5820410" cy="3766148"/>
          </a:xfrm>
          <a:prstGeom prst="rect">
            <a:avLst/>
          </a:prstGeom>
        </p:spPr>
      </p:pic>
      <p:sp>
        <p:nvSpPr>
          <p:cNvPr id="9" name="Rectangle: Rounded Corners 8">
            <a:extLst>
              <a:ext uri="{FF2B5EF4-FFF2-40B4-BE49-F238E27FC236}">
                <a16:creationId xmlns:a16="http://schemas.microsoft.com/office/drawing/2014/main" id="{4EB5FECB-FAB3-46BE-51BE-787975357AA0}"/>
              </a:ext>
            </a:extLst>
          </p:cNvPr>
          <p:cNvSpPr/>
          <p:nvPr/>
        </p:nvSpPr>
        <p:spPr>
          <a:xfrm>
            <a:off x="6675512" y="3886200"/>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Bị</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cáo</a:t>
            </a:r>
            <a:endParaRPr lang="en-US" sz="2800" b="1" dirty="0">
              <a:solidFill>
                <a:schemeClr val="tx1"/>
              </a:solidFill>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6A0EFCB0-B51F-0CFA-9167-54FEC940C9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92379" y="2073233"/>
            <a:ext cx="3566554" cy="2770300"/>
          </a:xfrm>
          <a:prstGeom prst="rect">
            <a:avLst/>
          </a:prstGeom>
        </p:spPr>
      </p:pic>
      <p:sp>
        <p:nvSpPr>
          <p:cNvPr id="2" name="Rectangle: Rounded Corners 1">
            <a:extLst>
              <a:ext uri="{FF2B5EF4-FFF2-40B4-BE49-F238E27FC236}">
                <a16:creationId xmlns:a16="http://schemas.microsoft.com/office/drawing/2014/main" id="{E0753D5E-B9A0-585E-C485-36BA5616E4D1}"/>
              </a:ext>
            </a:extLst>
          </p:cNvPr>
          <p:cNvSpPr/>
          <p:nvPr/>
        </p:nvSpPr>
        <p:spPr>
          <a:xfrm>
            <a:off x="3798962" y="4632285"/>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Luật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sư</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bào</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chữa</a:t>
            </a:r>
            <a:endParaRPr lang="en-US"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675686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6B09934-4135-D431-ACB4-B8A2383280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33048" y="1669796"/>
            <a:ext cx="952499" cy="941783"/>
          </a:xfrm>
          <a:prstGeom prst="rect">
            <a:avLst/>
          </a:prstGeom>
        </p:spPr>
      </p:pic>
      <p:pic>
        <p:nvPicPr>
          <p:cNvPr id="1026" name="Picture 2">
            <a:extLst>
              <a:ext uri="{FF2B5EF4-FFF2-40B4-BE49-F238E27FC236}">
                <a16:creationId xmlns:a16="http://schemas.microsoft.com/office/drawing/2014/main" id="{7608BF49-0EB7-4799-7DA1-76D58B748B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16168"/>
            <a:ext cx="13413728" cy="1362732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AA7593-5AC3-424F-40EE-412D54689D27}"/>
              </a:ext>
            </a:extLst>
          </p:cNvPr>
          <p:cNvSpPr txBox="1"/>
          <p:nvPr/>
        </p:nvSpPr>
        <p:spPr>
          <a:xfrm flipH="1">
            <a:off x="6913886" y="4378492"/>
            <a:ext cx="3582664" cy="1107996"/>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6600" b="1" dirty="0">
                <a:ln w="38100">
                  <a:solidFill>
                    <a:schemeClr val="bg1"/>
                  </a:solidFill>
                </a:ln>
                <a:latin typeface="Arial" panose="020B0604020202020204" pitchFamily="34" charset="0"/>
                <a:cs typeface="Arial" panose="020B0604020202020204" pitchFamily="34" charset="0"/>
              </a:rPr>
              <a:t>QUẬN 1</a:t>
            </a:r>
          </a:p>
        </p:txBody>
      </p:sp>
      <p:pic>
        <p:nvPicPr>
          <p:cNvPr id="7" name="Picture 6">
            <a:extLst>
              <a:ext uri="{FF2B5EF4-FFF2-40B4-BE49-F238E27FC236}">
                <a16:creationId xmlns:a16="http://schemas.microsoft.com/office/drawing/2014/main" id="{6B8496F2-3A1F-48AA-841A-5481F3017821}"/>
              </a:ext>
            </a:extLst>
          </p:cNvPr>
          <p:cNvPicPr>
            <a:picLocks noChangeAspect="1"/>
          </p:cNvPicPr>
          <p:nvPr/>
        </p:nvPicPr>
        <p:blipFill>
          <a:blip r:embed="rId4">
            <a:extLst>
              <a:ext uri="{BEBA8EAE-BF5A-486C-A8C5-ECC9F3942E4B}">
                <a14:imgProps xmlns:a14="http://schemas.microsoft.com/office/drawing/2010/main">
                  <a14:imgLayer r:embed="rId5">
                    <a14:imgEffect>
                      <a14:backgroundRemoval t="10000" b="91364" l="7167" r="93857">
                        <a14:foregroundMark x1="24915" y1="52273" x2="25256" y2="75909"/>
                        <a14:foregroundMark x1="25256" y1="75909" x2="42662" y2="91364"/>
                        <a14:foregroundMark x1="42662" y1="91364" x2="76109" y2="91818"/>
                        <a14:foregroundMark x1="90444" y1="91818" x2="90444" y2="91818"/>
                        <a14:foregroundMark x1="92491" y1="91818" x2="93857" y2="91818"/>
                        <a14:foregroundMark x1="13993" y1="91364" x2="9556" y2="88636"/>
                        <a14:foregroundMark x1="8532" y1="89091" x2="8532" y2="89091"/>
                        <a14:foregroundMark x1="7167" y1="89091" x2="7167" y2="89091"/>
                        <a14:foregroundMark x1="43686" y1="64091" x2="43003" y2="68182"/>
                        <a14:foregroundMark x1="53242" y1="60455" x2="61775" y2="71818"/>
                        <a14:foregroundMark x1="66894" y1="48636" x2="68601" y2="80909"/>
                      </a14:backgroundRemoval>
                    </a14:imgEffect>
                  </a14:imgLayer>
                </a14:imgProps>
              </a:ext>
              <a:ext uri="{28A0092B-C50C-407E-A947-70E740481C1C}">
                <a14:useLocalDpi xmlns:a14="http://schemas.microsoft.com/office/drawing/2010/main" val="0"/>
              </a:ext>
            </a:extLst>
          </a:blip>
          <a:stretch>
            <a:fillRect/>
          </a:stretch>
        </p:blipFill>
        <p:spPr>
          <a:xfrm>
            <a:off x="6913886" y="923837"/>
            <a:ext cx="2790825" cy="2095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4" name="Picture 3">
            <a:extLst>
              <a:ext uri="{FF2B5EF4-FFF2-40B4-BE49-F238E27FC236}">
                <a16:creationId xmlns:a16="http://schemas.microsoft.com/office/drawing/2014/main" id="{BCE505E5-9FF3-128C-CEFF-6A6E5BDC94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1601449" y="1021626"/>
            <a:ext cx="3943045" cy="3943045"/>
          </a:xfrm>
          <a:prstGeom prst="rect">
            <a:avLst/>
          </a:prstGeom>
        </p:spPr>
      </p:pic>
    </p:spTree>
    <p:extLst>
      <p:ext uri="{BB962C8B-B14F-4D97-AF65-F5344CB8AC3E}">
        <p14:creationId xmlns:p14="http://schemas.microsoft.com/office/powerpoint/2010/main" val="370705348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C66302-6858-2CE2-9D67-524992FD58FF}"/>
              </a:ext>
            </a:extLst>
          </p:cNvPr>
          <p:cNvSpPr txBox="1"/>
          <p:nvPr/>
        </p:nvSpPr>
        <p:spPr>
          <a:xfrm>
            <a:off x="2046514" y="-3555316"/>
            <a:ext cx="9056914"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CÁC NHÓM TỘI PHẠM THEO QUY ĐỊNH</a:t>
            </a:r>
          </a:p>
        </p:txBody>
      </p:sp>
      <p:sp>
        <p:nvSpPr>
          <p:cNvPr id="5" name="TextBox 4">
            <a:extLst>
              <a:ext uri="{FF2B5EF4-FFF2-40B4-BE49-F238E27FC236}">
                <a16:creationId xmlns:a16="http://schemas.microsoft.com/office/drawing/2014/main" id="{357BB257-11C5-A1E3-4182-165F7035799A}"/>
              </a:ext>
            </a:extLst>
          </p:cNvPr>
          <p:cNvSpPr txBox="1"/>
          <p:nvPr/>
        </p:nvSpPr>
        <p:spPr>
          <a:xfrm>
            <a:off x="-6161316" y="1955355"/>
            <a:ext cx="2111829" cy="646331"/>
          </a:xfrm>
          <a:prstGeom prst="rect">
            <a:avLst/>
          </a:prstGeom>
          <a:noFill/>
        </p:spPr>
        <p:txBody>
          <a:bodyPr wrap="square" rtlCol="0">
            <a:spAutoFit/>
          </a:bodyPr>
          <a:lstStyle/>
          <a:p>
            <a:pPr algn="ctr"/>
            <a:r>
              <a:rPr lang="en-US" sz="36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CỦA BỘ</a:t>
            </a:r>
          </a:p>
        </p:txBody>
      </p:sp>
      <p:sp>
        <p:nvSpPr>
          <p:cNvPr id="6" name="TextBox 5">
            <a:extLst>
              <a:ext uri="{FF2B5EF4-FFF2-40B4-BE49-F238E27FC236}">
                <a16:creationId xmlns:a16="http://schemas.microsoft.com/office/drawing/2014/main" id="{3318128F-AEE0-9EEE-602D-3B94E940E8E8}"/>
              </a:ext>
            </a:extLst>
          </p:cNvPr>
          <p:cNvSpPr txBox="1"/>
          <p:nvPr/>
        </p:nvSpPr>
        <p:spPr>
          <a:xfrm>
            <a:off x="-1107623" y="-2754334"/>
            <a:ext cx="4826001" cy="584775"/>
          </a:xfrm>
          <a:prstGeom prst="rect">
            <a:avLst/>
          </a:prstGeom>
          <a:noFill/>
        </p:spPr>
        <p:txBody>
          <a:bodyPr wrap="square" rtlCol="0">
            <a:spAutoFit/>
          </a:bodyPr>
          <a:lstStyle/>
          <a:p>
            <a:pPr algn="ctr"/>
            <a:r>
              <a:rPr lang="en-US" sz="3200" b="1" kern="100" dirty="0">
                <a:solidFill>
                  <a:srgbClr val="FF0000"/>
                </a:solidFill>
                <a:latin typeface="Arial" panose="020B0604020202020204" pitchFamily="34" charset="0"/>
                <a:ea typeface="Calibri" panose="020F0502020204030204" pitchFamily="34" charset="0"/>
                <a:cs typeface="Arial" panose="020B0604020202020204" pitchFamily="34" charset="0"/>
              </a:rPr>
              <a:t>LUẬT HÌNH SỰ</a:t>
            </a:r>
          </a:p>
        </p:txBody>
      </p:sp>
      <p:sp>
        <p:nvSpPr>
          <p:cNvPr id="2" name="TextBox 1">
            <a:extLst>
              <a:ext uri="{FF2B5EF4-FFF2-40B4-BE49-F238E27FC236}">
                <a16:creationId xmlns:a16="http://schemas.microsoft.com/office/drawing/2014/main" id="{A8F139A4-A259-C848-827C-88E2483294BB}"/>
              </a:ext>
            </a:extLst>
          </p:cNvPr>
          <p:cNvSpPr txBox="1"/>
          <p:nvPr/>
        </p:nvSpPr>
        <p:spPr>
          <a:xfrm>
            <a:off x="-4191906" y="-1608602"/>
            <a:ext cx="2801256" cy="523220"/>
          </a:xfrm>
          <a:prstGeom prst="rect">
            <a:avLst/>
          </a:prstGeom>
          <a:noFill/>
        </p:spPr>
        <p:txBody>
          <a:bodyPr wrap="square" rtlCol="0">
            <a:spAutoFit/>
          </a:bodyPr>
          <a:lstStyle/>
          <a:p>
            <a:pPr marL="457200" indent="-457200">
              <a:buFont typeface="Arial" panose="020B0604020202020204" pitchFamily="34" charset="0"/>
              <a:buChar char="•"/>
            </a:pP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KHÁI NIỆM:</a:t>
            </a:r>
          </a:p>
        </p:txBody>
      </p:sp>
      <p:sp>
        <p:nvSpPr>
          <p:cNvPr id="7" name="TextBox 6">
            <a:extLst>
              <a:ext uri="{FF2B5EF4-FFF2-40B4-BE49-F238E27FC236}">
                <a16:creationId xmlns:a16="http://schemas.microsoft.com/office/drawing/2014/main" id="{102CD62C-277D-12EE-4B83-EFD3325B24D8}"/>
              </a:ext>
            </a:extLst>
          </p:cNvPr>
          <p:cNvSpPr txBox="1"/>
          <p:nvPr/>
        </p:nvSpPr>
        <p:spPr>
          <a:xfrm>
            <a:off x="10569122" y="8394255"/>
            <a:ext cx="10994571" cy="1902957"/>
          </a:xfrm>
          <a:prstGeom prst="rect">
            <a:avLst/>
          </a:prstGeom>
          <a:noFill/>
        </p:spPr>
        <p:txBody>
          <a:bodyPr wrap="square">
            <a:spAutoFit/>
          </a:bodyPr>
          <a:lstStyle/>
          <a:p>
            <a:pPr marL="0" marR="0" algn="just">
              <a:lnSpc>
                <a:spcPct val="107000"/>
              </a:lnSpc>
              <a:spcBef>
                <a:spcPts val="0"/>
              </a:spcBef>
              <a:spcAft>
                <a:spcPts val="0"/>
              </a:spcAft>
            </a:pP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Là</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ngành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luật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trong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hệ</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thống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pháp</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luật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Việt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Nam, bao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gồm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hệ</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thống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các</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phạm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pháp</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luật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do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Nhà</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nước</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ban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hành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xác</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định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những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hành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vi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nguy</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hiểm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cho</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xã</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hội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là</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tội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phạm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đồng</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thời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định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phạt</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đối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với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tội</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phạm</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28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ấy</a:t>
            </a:r>
            <a:r>
              <a:rPr lang="en-US" sz="28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8" name="Rectangle 7">
            <a:extLst>
              <a:ext uri="{FF2B5EF4-FFF2-40B4-BE49-F238E27FC236}">
                <a16:creationId xmlns:a16="http://schemas.microsoft.com/office/drawing/2014/main" id="{2FD6EB29-1B56-A459-E51C-80A7480007CA}"/>
              </a:ext>
            </a:extLst>
          </p:cNvPr>
          <p:cNvSpPr/>
          <p:nvPr/>
        </p:nvSpPr>
        <p:spPr>
          <a:xfrm>
            <a:off x="10464595" y="8239604"/>
            <a:ext cx="11341510" cy="2212257"/>
          </a:xfrm>
          <a:prstGeom prst="rect">
            <a:avLst/>
          </a:prstGeom>
          <a:noFill/>
          <a:ln w="5715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BDF92CE2-06ED-D5E8-BBEA-210C4553CC48}"/>
              </a:ext>
            </a:extLst>
          </p:cNvPr>
          <p:cNvGrpSpPr/>
          <p:nvPr/>
        </p:nvGrpSpPr>
        <p:grpSpPr>
          <a:xfrm>
            <a:off x="3768271" y="2278520"/>
            <a:ext cx="4655458" cy="1733550"/>
            <a:chOff x="-5240339" y="4857749"/>
            <a:chExt cx="4655458" cy="1733550"/>
          </a:xfrm>
        </p:grpSpPr>
        <p:sp>
          <p:nvSpPr>
            <p:cNvPr id="10" name="Rectangle: Rounded Corners 9">
              <a:extLst>
                <a:ext uri="{FF2B5EF4-FFF2-40B4-BE49-F238E27FC236}">
                  <a16:creationId xmlns:a16="http://schemas.microsoft.com/office/drawing/2014/main" id="{E9DAB933-651E-50BD-D8B0-B7CF82FC5867}"/>
                </a:ext>
              </a:extLst>
            </p:cNvPr>
            <p:cNvSpPr/>
            <p:nvPr/>
          </p:nvSpPr>
          <p:spPr>
            <a:xfrm>
              <a:off x="-5240339" y="4857749"/>
              <a:ext cx="4655458" cy="1733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ysClr val="windowText" lastClr="000000"/>
                </a:solidFill>
              </a:endParaRPr>
            </a:p>
          </p:txBody>
        </p:sp>
        <p:sp>
          <p:nvSpPr>
            <p:cNvPr id="12" name="TextBox 11">
              <a:extLst>
                <a:ext uri="{FF2B5EF4-FFF2-40B4-BE49-F238E27FC236}">
                  <a16:creationId xmlns:a16="http://schemas.microsoft.com/office/drawing/2014/main" id="{7CE46987-4452-A1BD-8234-50EBE09716E0}"/>
                </a:ext>
              </a:extLst>
            </p:cNvPr>
            <p:cNvSpPr txBox="1"/>
            <p:nvPr/>
          </p:nvSpPr>
          <p:spPr>
            <a:xfrm>
              <a:off x="-4434570" y="5247471"/>
              <a:ext cx="3043920" cy="954107"/>
            </a:xfrm>
            <a:prstGeom prst="rect">
              <a:avLst/>
            </a:prstGeom>
            <a:noFill/>
          </p:spPr>
          <p:txBody>
            <a:bodyPr wrap="square">
              <a:spAutoFit/>
            </a:bodyPr>
            <a:lstStyle/>
            <a:p>
              <a:pPr algn="ctr"/>
              <a:r>
                <a:rPr lang="en-US" sz="2800" b="1" kern="100" dirty="0">
                  <a:solidFill>
                    <a:schemeClr val="bg1"/>
                  </a:solidFill>
                  <a:latin typeface="Arial" panose="020B0604020202020204" pitchFamily="34" charset="0"/>
                  <a:ea typeface="Calibri" panose="020F0502020204030204" pitchFamily="34" charset="0"/>
                  <a:cs typeface="Arial" panose="020B0604020202020204" pitchFamily="34" charset="0"/>
                </a:rPr>
                <a:t>GỒM 11 NHÓM TỘI PHẠM</a:t>
              </a:r>
            </a:p>
          </p:txBody>
        </p:sp>
      </p:grpSp>
    </p:spTree>
    <p:extLst>
      <p:ext uri="{BB962C8B-B14F-4D97-AF65-F5344CB8AC3E}">
        <p14:creationId xmlns:p14="http://schemas.microsoft.com/office/powerpoint/2010/main" val="2473115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wheel(1)">
                                      <p:cBhvr>
                                        <p:cTn id="17" dur="7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7" grpId="0"/>
      <p:bldP spid="8"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608BF49-0EB7-4799-7DA1-76D58B748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6168"/>
            <a:ext cx="13413728" cy="1362732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AA7593-5AC3-424F-40EE-412D54689D27}"/>
              </a:ext>
            </a:extLst>
          </p:cNvPr>
          <p:cNvSpPr txBox="1"/>
          <p:nvPr/>
        </p:nvSpPr>
        <p:spPr>
          <a:xfrm flipH="1">
            <a:off x="6913886" y="4378492"/>
            <a:ext cx="3582664" cy="1107996"/>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6600" b="1" dirty="0">
                <a:ln w="38100">
                  <a:solidFill>
                    <a:schemeClr val="bg1"/>
                  </a:solidFill>
                </a:ln>
                <a:latin typeface="Arial" panose="020B0604020202020204" pitchFamily="34" charset="0"/>
                <a:cs typeface="Arial" panose="020B0604020202020204" pitchFamily="34" charset="0"/>
              </a:rPr>
              <a:t>QUẬN 1</a:t>
            </a:r>
          </a:p>
        </p:txBody>
      </p:sp>
      <p:pic>
        <p:nvPicPr>
          <p:cNvPr id="7" name="Picture 6">
            <a:extLst>
              <a:ext uri="{FF2B5EF4-FFF2-40B4-BE49-F238E27FC236}">
                <a16:creationId xmlns:a16="http://schemas.microsoft.com/office/drawing/2014/main" id="{6B8496F2-3A1F-48AA-841A-5481F301782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1364" l="7167" r="93857">
                        <a14:foregroundMark x1="24915" y1="52273" x2="25256" y2="75909"/>
                        <a14:foregroundMark x1="25256" y1="75909" x2="42662" y2="91364"/>
                        <a14:foregroundMark x1="42662" y1="91364" x2="76109" y2="91818"/>
                        <a14:foregroundMark x1="90444" y1="91818" x2="90444" y2="91818"/>
                        <a14:foregroundMark x1="92491" y1="91818" x2="93857" y2="91818"/>
                        <a14:foregroundMark x1="13993" y1="91364" x2="9556" y2="88636"/>
                        <a14:foregroundMark x1="8532" y1="89091" x2="8532" y2="89091"/>
                        <a14:foregroundMark x1="7167" y1="89091" x2="7167" y2="89091"/>
                        <a14:foregroundMark x1="43686" y1="64091" x2="43003" y2="68182"/>
                        <a14:foregroundMark x1="53242" y1="60455" x2="61775" y2="71818"/>
                        <a14:foregroundMark x1="66894" y1="48636" x2="68601" y2="80909"/>
                      </a14:backgroundRemoval>
                    </a14:imgEffect>
                  </a14:imgLayer>
                </a14:imgProps>
              </a:ext>
              <a:ext uri="{28A0092B-C50C-407E-A947-70E740481C1C}">
                <a14:useLocalDpi xmlns:a14="http://schemas.microsoft.com/office/drawing/2010/main" val="0"/>
              </a:ext>
            </a:extLst>
          </a:blip>
          <a:stretch>
            <a:fillRect/>
          </a:stretch>
        </p:blipFill>
        <p:spPr>
          <a:xfrm>
            <a:off x="6913886" y="923837"/>
            <a:ext cx="2790825" cy="2095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a:extLst>
              <a:ext uri="{FF2B5EF4-FFF2-40B4-BE49-F238E27FC236}">
                <a16:creationId xmlns:a16="http://schemas.microsoft.com/office/drawing/2014/main" id="{D6B09934-4135-D431-ACB4-B8A238328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151" y="1517396"/>
            <a:ext cx="2790824" cy="2759427"/>
          </a:xfrm>
          <a:prstGeom prst="rect">
            <a:avLst/>
          </a:prstGeom>
        </p:spPr>
      </p:pic>
      <p:pic>
        <p:nvPicPr>
          <p:cNvPr id="4" name="Picture 3">
            <a:extLst>
              <a:ext uri="{FF2B5EF4-FFF2-40B4-BE49-F238E27FC236}">
                <a16:creationId xmlns:a16="http://schemas.microsoft.com/office/drawing/2014/main" id="{BCE505E5-9FF3-128C-CEFF-6A6E5BDC94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7849" y="1911386"/>
            <a:ext cx="3295738" cy="3295738"/>
          </a:xfrm>
          <a:prstGeom prst="rect">
            <a:avLst/>
          </a:prstGeom>
        </p:spPr>
      </p:pic>
    </p:spTree>
    <p:extLst>
      <p:ext uri="{BB962C8B-B14F-4D97-AF65-F5344CB8AC3E}">
        <p14:creationId xmlns:p14="http://schemas.microsoft.com/office/powerpoint/2010/main" val="424780398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608BF49-0EB7-4799-7DA1-76D58B748B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816168"/>
            <a:ext cx="13413728" cy="13627320"/>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3AA7593-5AC3-424F-40EE-412D54689D27}"/>
              </a:ext>
            </a:extLst>
          </p:cNvPr>
          <p:cNvSpPr txBox="1"/>
          <p:nvPr/>
        </p:nvSpPr>
        <p:spPr>
          <a:xfrm flipH="1">
            <a:off x="6913886" y="4378492"/>
            <a:ext cx="3582664" cy="1107996"/>
          </a:xfrm>
          <a:prstGeom prst="rect">
            <a:avLst/>
          </a:prstGeom>
          <a:noFill/>
          <a:ln w="34925">
            <a:solidFill>
              <a:srgbClr val="FFFFFF"/>
            </a:solidFill>
          </a:ln>
          <a:effectLst>
            <a:outerShdw blurRad="317500" dir="2700000" algn="ctr">
              <a:srgbClr val="000000">
                <a:alpha val="43000"/>
              </a:srgbClr>
            </a:outerShdw>
          </a:effectLst>
          <a:scene3d>
            <a:camera prst="perspectiveFront" fov="2700000">
              <a:rot lat="19086000" lon="19067999" rev="3108000"/>
            </a:camera>
            <a:lightRig rig="threePt" dir="t">
              <a:rot lat="0" lon="0" rev="0"/>
            </a:lightRig>
          </a:scene3d>
          <a:sp3d extrusionH="38100" prstMaterial="clear">
            <a:bevelT w="260350" h="50800" prst="softRound"/>
            <a:bevelB prst="softRound"/>
          </a:sp3d>
        </p:spPr>
        <p:txBody>
          <a:bodyPr wrap="square" rtlCol="0">
            <a:spAutoFit/>
          </a:bodyPr>
          <a:lstStyle/>
          <a:p>
            <a:r>
              <a:rPr lang="en-US" sz="6600" b="1" dirty="0">
                <a:ln w="38100">
                  <a:solidFill>
                    <a:schemeClr val="bg1"/>
                  </a:solidFill>
                </a:ln>
                <a:latin typeface="Arial" panose="020B0604020202020204" pitchFamily="34" charset="0"/>
                <a:cs typeface="Arial" panose="020B0604020202020204" pitchFamily="34" charset="0"/>
              </a:rPr>
              <a:t>QUẬN 1</a:t>
            </a:r>
          </a:p>
        </p:txBody>
      </p:sp>
      <p:pic>
        <p:nvPicPr>
          <p:cNvPr id="7" name="Picture 6">
            <a:extLst>
              <a:ext uri="{FF2B5EF4-FFF2-40B4-BE49-F238E27FC236}">
                <a16:creationId xmlns:a16="http://schemas.microsoft.com/office/drawing/2014/main" id="{6B8496F2-3A1F-48AA-841A-5481F3017821}"/>
              </a:ext>
            </a:extLst>
          </p:cNvPr>
          <p:cNvPicPr>
            <a:picLocks noChangeAspect="1"/>
          </p:cNvPicPr>
          <p:nvPr/>
        </p:nvPicPr>
        <p:blipFill>
          <a:blip r:embed="rId3">
            <a:extLst>
              <a:ext uri="{BEBA8EAE-BF5A-486C-A8C5-ECC9F3942E4B}">
                <a14:imgProps xmlns:a14="http://schemas.microsoft.com/office/drawing/2010/main">
                  <a14:imgLayer r:embed="rId4">
                    <a14:imgEffect>
                      <a14:backgroundRemoval t="10000" b="91364" l="7167" r="93857">
                        <a14:foregroundMark x1="24915" y1="52273" x2="25256" y2="75909"/>
                        <a14:foregroundMark x1="25256" y1="75909" x2="42662" y2="91364"/>
                        <a14:foregroundMark x1="42662" y1="91364" x2="76109" y2="91818"/>
                        <a14:foregroundMark x1="90444" y1="91818" x2="90444" y2="91818"/>
                        <a14:foregroundMark x1="92491" y1="91818" x2="93857" y2="91818"/>
                        <a14:foregroundMark x1="13993" y1="91364" x2="9556" y2="88636"/>
                        <a14:foregroundMark x1="8532" y1="89091" x2="8532" y2="89091"/>
                        <a14:foregroundMark x1="7167" y1="89091" x2="7167" y2="89091"/>
                        <a14:foregroundMark x1="43686" y1="64091" x2="43003" y2="68182"/>
                        <a14:foregroundMark x1="53242" y1="60455" x2="61775" y2="71818"/>
                        <a14:foregroundMark x1="66894" y1="48636" x2="68601" y2="80909"/>
                      </a14:backgroundRemoval>
                    </a14:imgEffect>
                  </a14:imgLayer>
                </a14:imgProps>
              </a:ext>
              <a:ext uri="{28A0092B-C50C-407E-A947-70E740481C1C}">
                <a14:useLocalDpi xmlns:a14="http://schemas.microsoft.com/office/drawing/2010/main" val="0"/>
              </a:ext>
            </a:extLst>
          </a:blip>
          <a:stretch>
            <a:fillRect/>
          </a:stretch>
        </p:blipFill>
        <p:spPr>
          <a:xfrm>
            <a:off x="6913886" y="923837"/>
            <a:ext cx="2790825" cy="2095500"/>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pic>
        <p:nvPicPr>
          <p:cNvPr id="3" name="Picture 2">
            <a:extLst>
              <a:ext uri="{FF2B5EF4-FFF2-40B4-BE49-F238E27FC236}">
                <a16:creationId xmlns:a16="http://schemas.microsoft.com/office/drawing/2014/main" id="{D6B09934-4135-D431-ACB4-B8A2383280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724151" y="1517396"/>
            <a:ext cx="2790824" cy="2759427"/>
          </a:xfrm>
          <a:prstGeom prst="rect">
            <a:avLst/>
          </a:prstGeom>
        </p:spPr>
      </p:pic>
      <p:pic>
        <p:nvPicPr>
          <p:cNvPr id="4" name="Picture 3">
            <a:extLst>
              <a:ext uri="{FF2B5EF4-FFF2-40B4-BE49-F238E27FC236}">
                <a16:creationId xmlns:a16="http://schemas.microsoft.com/office/drawing/2014/main" id="{BCE505E5-9FF3-128C-CEFF-6A6E5BDC94E1}"/>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467849" y="1911386"/>
            <a:ext cx="3295738" cy="3295738"/>
          </a:xfrm>
          <a:prstGeom prst="rect">
            <a:avLst/>
          </a:prstGeom>
        </p:spPr>
      </p:pic>
      <p:pic>
        <p:nvPicPr>
          <p:cNvPr id="6" name="Picture 5">
            <a:extLst>
              <a:ext uri="{FF2B5EF4-FFF2-40B4-BE49-F238E27FC236}">
                <a16:creationId xmlns:a16="http://schemas.microsoft.com/office/drawing/2014/main" id="{66DD1FFE-5E8B-B683-CA91-634F7DAF3E46}"/>
              </a:ext>
            </a:extLst>
          </p:cNvPr>
          <p:cNvPicPr>
            <a:picLocks noChangeAspect="1"/>
          </p:cNvPicPr>
          <p:nvPr/>
        </p:nvPicPr>
        <p:blipFill>
          <a:blip r:embed="rId7">
            <a:extLst>
              <a:ext uri="{BEBA8EAE-BF5A-486C-A8C5-ECC9F3942E4B}">
                <a14:imgProps xmlns:a14="http://schemas.microsoft.com/office/drawing/2010/main">
                  <a14:imgLayer r:embed="rId8">
                    <a14:imgEffect>
                      <a14:backgroundRemoval t="10000" b="90000" l="7000" r="94000">
                        <a14:foregroundMark x1="33667" y1="44667" x2="11000" y2="54333"/>
                        <a14:foregroundMark x1="11000" y1="54333" x2="30667" y2="40333"/>
                        <a14:foregroundMark x1="30667" y1="40333" x2="24333" y2="61000"/>
                        <a14:foregroundMark x1="24333" y1="61000" x2="36333" y2="66667"/>
                        <a14:foregroundMark x1="38333" y1="51667" x2="24000" y2="38667"/>
                        <a14:foregroundMark x1="38333" y1="61667" x2="41000" y2="44667"/>
                        <a14:foregroundMark x1="44667" y1="55667" x2="27000" y2="41667"/>
                        <a14:foregroundMark x1="27000" y1="41667" x2="26667" y2="43333"/>
                        <a14:foregroundMark x1="42333" y1="44000" x2="26000" y2="38667"/>
                        <a14:foregroundMark x1="70667" y1="40667" x2="70000" y2="63333"/>
                        <a14:foregroundMark x1="70000" y1="63333" x2="74667" y2="64000"/>
                        <a14:foregroundMark x1="80000" y1="40000" x2="61333" y2="56667"/>
                        <a14:foregroundMark x1="61333" y1="56667" x2="63000" y2="59000"/>
                        <a14:foregroundMark x1="67000" y1="59667" x2="70667" y2="44667"/>
                        <a14:foregroundMark x1="61000" y1="42667" x2="61667" y2="60333"/>
                        <a14:foregroundMark x1="65667" y1="45333" x2="86667" y2="56667"/>
                        <a14:foregroundMark x1="86667" y1="56667" x2="76667" y2="57000"/>
                        <a14:foregroundMark x1="82667" y1="47333" x2="87667" y2="50333"/>
                        <a14:foregroundMark x1="89667" y1="48667" x2="94333" y2="51667"/>
                        <a14:foregroundMark x1="9000" y1="45333" x2="7000" y2="55000"/>
                      </a14:backgroundRemoval>
                    </a14:imgEffect>
                  </a14:imgLayer>
                </a14:imgProps>
              </a:ext>
              <a:ext uri="{28A0092B-C50C-407E-A947-70E740481C1C}">
                <a14:useLocalDpi xmlns:a14="http://schemas.microsoft.com/office/drawing/2010/main" val="0"/>
              </a:ext>
            </a:extLst>
          </a:blip>
          <a:stretch>
            <a:fillRect/>
          </a:stretch>
        </p:blipFill>
        <p:spPr>
          <a:xfrm flipH="1">
            <a:off x="10642351" y="2313187"/>
            <a:ext cx="922541" cy="1188750"/>
          </a:xfrm>
          <a:prstGeom prst="rect">
            <a:avLst/>
          </a:prstGeom>
        </p:spPr>
      </p:pic>
      <p:sp>
        <p:nvSpPr>
          <p:cNvPr id="8" name="Rectangle: Rounded Corners 7">
            <a:extLst>
              <a:ext uri="{FF2B5EF4-FFF2-40B4-BE49-F238E27FC236}">
                <a16:creationId xmlns:a16="http://schemas.microsoft.com/office/drawing/2014/main" id="{BD7AAA22-0AB7-912B-DF55-7D4CA6044F93}"/>
              </a:ext>
            </a:extLst>
          </p:cNvPr>
          <p:cNvSpPr/>
          <p:nvPr/>
        </p:nvSpPr>
        <p:spPr>
          <a:xfrm>
            <a:off x="9738297" y="4777298"/>
            <a:ext cx="2667001" cy="957333"/>
          </a:xfrm>
          <a:prstGeom prst="roundRect">
            <a:avLst/>
          </a:prstGeom>
          <a:solidFill>
            <a:schemeClr val="bg1"/>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err="1">
                <a:solidFill>
                  <a:schemeClr val="tx1"/>
                </a:solidFill>
                <a:latin typeface="Arial" panose="020B0604020202020204" pitchFamily="34" charset="0"/>
                <a:cs typeface="Arial" panose="020B0604020202020204" pitchFamily="34" charset="0"/>
              </a:rPr>
              <a:t>Nhân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chứng</a:t>
            </a:r>
            <a:endParaRPr lang="en-US" sz="2800" b="1"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4473895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280B007-776B-C1AC-4556-F1F58E222128}"/>
              </a:ext>
            </a:extLst>
          </p:cNvPr>
          <p:cNvSpPr txBox="1"/>
          <p:nvPr/>
        </p:nvSpPr>
        <p:spPr>
          <a:xfrm>
            <a:off x="494542" y="2721114"/>
            <a:ext cx="11202915" cy="707886"/>
          </a:xfrm>
          <a:prstGeom prst="rect">
            <a:avLst/>
          </a:prstGeom>
          <a:noFill/>
        </p:spPr>
        <p:txBody>
          <a:bodyPr wrap="square" rtlCol="0">
            <a:spAutoFit/>
          </a:bodyPr>
          <a:lstStyle/>
          <a:p>
            <a:r>
              <a:rPr lang="en-US" sz="4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TRÌNH ĐỂ GIẢI QUYẾT VỤ ÁN HÌNH SỰ</a:t>
            </a:r>
          </a:p>
        </p:txBody>
      </p:sp>
    </p:spTree>
    <p:extLst>
      <p:ext uri="{BB962C8B-B14F-4D97-AF65-F5344CB8AC3E}">
        <p14:creationId xmlns:p14="http://schemas.microsoft.com/office/powerpoint/2010/main" val="15336236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C0E55006-6D49-61CB-133C-4FD533CB5D51}"/>
              </a:ext>
            </a:extLst>
          </p:cNvPr>
          <p:cNvSpPr/>
          <p:nvPr/>
        </p:nvSpPr>
        <p:spPr>
          <a:xfrm>
            <a:off x="4491930" y="1919675"/>
            <a:ext cx="3208139" cy="3109526"/>
          </a:xfrm>
          <a:prstGeom prst="ellipse">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050" b="1" dirty="0"/>
              <a:t>6 GIAI ĐOẠN</a:t>
            </a:r>
          </a:p>
        </p:txBody>
      </p:sp>
      <p:sp>
        <p:nvSpPr>
          <p:cNvPr id="4" name="TextBox 3">
            <a:extLst>
              <a:ext uri="{FF2B5EF4-FFF2-40B4-BE49-F238E27FC236}">
                <a16:creationId xmlns:a16="http://schemas.microsoft.com/office/drawing/2014/main" id="{48F435E8-8CE4-7BF4-C054-801A3893CF1D}"/>
              </a:ext>
            </a:extLst>
          </p:cNvPr>
          <p:cNvSpPr txBox="1"/>
          <p:nvPr/>
        </p:nvSpPr>
        <p:spPr>
          <a:xfrm>
            <a:off x="341385" y="864479"/>
            <a:ext cx="10965244" cy="954107"/>
          </a:xfrm>
          <a:prstGeom prst="rect">
            <a:avLst/>
          </a:prstGeom>
          <a:noFill/>
        </p:spPr>
        <p:txBody>
          <a:bodyPr wrap="square" rtlCol="0">
            <a:spAutoFit/>
          </a:bodyPr>
          <a:lstStyle/>
          <a:p>
            <a:r>
              <a:rPr lang="en-US" sz="2800" b="1" kern="100" dirty="0">
                <a:latin typeface="Arial" panose="020B0604020202020204" pitchFamily="34" charset="0"/>
                <a:ea typeface="Calibri" panose="020F0502020204030204" pitchFamily="34" charset="0"/>
                <a:cs typeface="Arial" panose="020B0604020202020204" pitchFamily="34" charset="0"/>
              </a:rPr>
              <a:t>Theo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5" name="TextBox 4">
            <a:extLst>
              <a:ext uri="{FF2B5EF4-FFF2-40B4-BE49-F238E27FC236}">
                <a16:creationId xmlns:a16="http://schemas.microsoft.com/office/drawing/2014/main" id="{0DB1F7DD-E401-F0D4-6A4D-506240D78D8F}"/>
              </a:ext>
            </a:extLst>
          </p:cNvPr>
          <p:cNvSpPr txBox="1"/>
          <p:nvPr/>
        </p:nvSpPr>
        <p:spPr>
          <a:xfrm>
            <a:off x="341385" y="209393"/>
            <a:ext cx="9658958" cy="553998"/>
          </a:xfrm>
          <a:prstGeom prst="rect">
            <a:avLst/>
          </a:prstGeom>
          <a:noFill/>
        </p:spPr>
        <p:txBody>
          <a:bodyPr wrap="square" rtlCol="0">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TRÌNH ĐỂ GIẢI QUYẾT VỤ ÁN HÌNH SỰ</a:t>
            </a:r>
          </a:p>
        </p:txBody>
      </p:sp>
    </p:spTree>
    <p:extLst>
      <p:ext uri="{BB962C8B-B14F-4D97-AF65-F5344CB8AC3E}">
        <p14:creationId xmlns:p14="http://schemas.microsoft.com/office/powerpoint/2010/main" val="49480325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3537147" y="148132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606552" y="1495624"/>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cxnSp>
        <p:nvCxnSpPr>
          <p:cNvPr id="13" name="Straight Arrow Connector 12">
            <a:extLst>
              <a:ext uri="{FF2B5EF4-FFF2-40B4-BE49-F238E27FC236}">
                <a16:creationId xmlns:a16="http://schemas.microsoft.com/office/drawing/2014/main" id="{9D684CD5-58CA-4FBE-395B-E4A7DCBB2B29}"/>
              </a:ext>
            </a:extLst>
          </p:cNvPr>
          <p:cNvCxnSpPr>
            <a:cxnSpLocks/>
            <a:stCxn id="11" idx="3"/>
            <a:endCxn id="5" idx="1"/>
          </p:cNvCxnSpPr>
          <p:nvPr/>
        </p:nvCxnSpPr>
        <p:spPr>
          <a:xfrm flipV="1">
            <a:off x="2848682" y="2329724"/>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5740D417-93C6-29E4-EBE8-44FDF0BB422D}"/>
              </a:ext>
            </a:extLst>
          </p:cNvPr>
          <p:cNvSpPr/>
          <p:nvPr/>
        </p:nvSpPr>
        <p:spPr>
          <a:xfrm>
            <a:off x="6412724"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343318"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9343318"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412724"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3482130"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cxnSp>
        <p:nvCxnSpPr>
          <p:cNvPr id="18" name="Straight Arrow Connector 17">
            <a:extLst>
              <a:ext uri="{FF2B5EF4-FFF2-40B4-BE49-F238E27FC236}">
                <a16:creationId xmlns:a16="http://schemas.microsoft.com/office/drawing/2014/main" id="{AC47946C-DAE6-6989-6F89-5B7A38D18A91}"/>
              </a:ext>
            </a:extLst>
          </p:cNvPr>
          <p:cNvCxnSpPr>
            <a:cxnSpLocks/>
          </p:cNvCxnSpPr>
          <p:nvPr/>
        </p:nvCxnSpPr>
        <p:spPr>
          <a:xfrm flipV="1">
            <a:off x="5779277" y="2344020"/>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14357A2-00DE-FF04-5271-CFAEA5999D89}"/>
              </a:ext>
            </a:extLst>
          </p:cNvPr>
          <p:cNvCxnSpPr>
            <a:cxnSpLocks/>
          </p:cNvCxnSpPr>
          <p:nvPr/>
        </p:nvCxnSpPr>
        <p:spPr>
          <a:xfrm flipV="1">
            <a:off x="8654854" y="2351168"/>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16C88C3-CEEA-4E85-7F0E-E8D782F7E6A6}"/>
              </a:ext>
            </a:extLst>
          </p:cNvPr>
          <p:cNvCxnSpPr>
            <a:cxnSpLocks/>
            <a:endCxn id="8" idx="0"/>
          </p:cNvCxnSpPr>
          <p:nvPr/>
        </p:nvCxnSpPr>
        <p:spPr>
          <a:xfrm flipH="1">
            <a:off x="10464383" y="3146696"/>
            <a:ext cx="2286" cy="725208"/>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A2F4805-AF6A-46A0-D002-1FF698004B5B}"/>
              </a:ext>
            </a:extLst>
          </p:cNvPr>
          <p:cNvCxnSpPr>
            <a:cxnSpLocks/>
            <a:endCxn id="9" idx="3"/>
          </p:cNvCxnSpPr>
          <p:nvPr/>
        </p:nvCxnSpPr>
        <p:spPr>
          <a:xfrm flipH="1">
            <a:off x="8654854" y="4720300"/>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60BC01-FB91-8411-27A9-58EBF2BB0B8D}"/>
              </a:ext>
            </a:extLst>
          </p:cNvPr>
          <p:cNvCxnSpPr>
            <a:cxnSpLocks/>
          </p:cNvCxnSpPr>
          <p:nvPr/>
        </p:nvCxnSpPr>
        <p:spPr>
          <a:xfrm flipH="1">
            <a:off x="5721573" y="4706964"/>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597A46A-7EA8-1BBF-08CE-1CE472A819DA}"/>
              </a:ext>
            </a:extLst>
          </p:cNvPr>
          <p:cNvSpPr txBox="1"/>
          <p:nvPr/>
        </p:nvSpPr>
        <p:spPr>
          <a:xfrm>
            <a:off x="470324" y="294824"/>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957768362"/>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176136" y="213110"/>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4168648" y="1263396"/>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7356152" y="-214991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949870" y="-214991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4234632" y="571521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398209" y="7412010"/>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267124" y="7412010"/>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267124" y="-2187119"/>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94923D64-1908-0267-2084-91D9F25F5543}"/>
              </a:ext>
            </a:extLst>
          </p:cNvPr>
          <p:cNvSpPr txBox="1"/>
          <p:nvPr/>
        </p:nvSpPr>
        <p:spPr>
          <a:xfrm>
            <a:off x="3611271" y="467286"/>
            <a:ext cx="7110881"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Khởi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Chương</a:t>
            </a:r>
            <a:r>
              <a:rPr lang="en-US" sz="2800" b="1" kern="100" dirty="0">
                <a:latin typeface="Arial" panose="020B0604020202020204" pitchFamily="34" charset="0"/>
                <a:ea typeface="Calibri" panose="020F0502020204030204" pitchFamily="34" charset="0"/>
                <a:cs typeface="Arial" panose="020B0604020202020204" pitchFamily="34" charset="0"/>
              </a:rPr>
              <a:t> 9 </a:t>
            </a:r>
            <a:r>
              <a:rPr lang="en-US" sz="2800" b="1" kern="100" dirty="0" err="1">
                <a:latin typeface="Arial" panose="020B0604020202020204" pitchFamily="34" charset="0"/>
                <a:ea typeface="Calibri" panose="020F0502020204030204" pitchFamily="34" charset="0"/>
                <a:cs typeface="Arial" panose="020B0604020202020204" pitchFamily="34" charset="0"/>
              </a:rPr>
              <a:t>Bộ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p>
        </p:txBody>
      </p:sp>
      <p:cxnSp>
        <p:nvCxnSpPr>
          <p:cNvPr id="4" name="Straight Connector 3">
            <a:extLst>
              <a:ext uri="{FF2B5EF4-FFF2-40B4-BE49-F238E27FC236}">
                <a16:creationId xmlns:a16="http://schemas.microsoft.com/office/drawing/2014/main" id="{5DCD4297-7454-56CD-D2E0-B8DD12625CAA}"/>
              </a:ext>
            </a:extLst>
          </p:cNvPr>
          <p:cNvCxnSpPr>
            <a:cxnSpLocks/>
          </p:cNvCxnSpPr>
          <p:nvPr/>
        </p:nvCxnSpPr>
        <p:spPr>
          <a:xfrm flipH="1">
            <a:off x="4315925" y="1616002"/>
            <a:ext cx="545780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1238659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163885" y="22925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4168648" y="1263396"/>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7356152" y="-214991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949870" y="-214991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4234632" y="571521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398209" y="7412010"/>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267124" y="7412010"/>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267124" y="-2187119"/>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2" name="TextBox 1">
            <a:extLst>
              <a:ext uri="{FF2B5EF4-FFF2-40B4-BE49-F238E27FC236}">
                <a16:creationId xmlns:a16="http://schemas.microsoft.com/office/drawing/2014/main" id="{0CA52A97-3999-3FF2-2907-9042DE4B35A4}"/>
              </a:ext>
            </a:extLst>
          </p:cNvPr>
          <p:cNvSpPr txBox="1"/>
          <p:nvPr/>
        </p:nvSpPr>
        <p:spPr>
          <a:xfrm>
            <a:off x="2946496" y="519245"/>
            <a:ext cx="8819311" cy="954107"/>
          </a:xfrm>
          <a:prstGeom prst="rect">
            <a:avLst/>
          </a:prstGeom>
          <a:noFill/>
        </p:spPr>
        <p:txBody>
          <a:bodyPr wrap="square" rtlCol="0">
            <a:spAutoFit/>
          </a:bodyPr>
          <a:lstStyle/>
          <a:p>
            <a:pPr marL="0" marR="0">
              <a:spcBef>
                <a:spcPts val="0"/>
              </a:spcBef>
              <a:spcAft>
                <a:spcPts val="0"/>
              </a:spcAft>
            </a:pPr>
            <a:r>
              <a:rPr lang="it-IT" sz="2800" b="1" kern="100" dirty="0">
                <a:latin typeface="Arial" panose="020B0604020202020204" pitchFamily="34" charset="0"/>
                <a:ea typeface="Calibri" panose="020F0502020204030204" pitchFamily="34" charset="0"/>
                <a:cs typeface="Arial" panose="020B0604020202020204" pitchFamily="34" charset="0"/>
              </a:rPr>
              <a:t>Chỉ được khởi tố vụ án khi đã xác định có dấu hiệu tội phạm.</a:t>
            </a:r>
          </a:p>
        </p:txBody>
      </p:sp>
      <p:sp>
        <p:nvSpPr>
          <p:cNvPr id="3" name="TextBox 2">
            <a:extLst>
              <a:ext uri="{FF2B5EF4-FFF2-40B4-BE49-F238E27FC236}">
                <a16:creationId xmlns:a16="http://schemas.microsoft.com/office/drawing/2014/main" id="{94923D64-1908-0267-2084-91D9F25F5543}"/>
              </a:ext>
            </a:extLst>
          </p:cNvPr>
          <p:cNvSpPr txBox="1"/>
          <p:nvPr/>
        </p:nvSpPr>
        <p:spPr>
          <a:xfrm>
            <a:off x="2964650" y="-1916417"/>
            <a:ext cx="7110881"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Khởi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Chương</a:t>
            </a:r>
            <a:r>
              <a:rPr lang="en-US" sz="2800" b="1" kern="100" dirty="0">
                <a:latin typeface="Arial" panose="020B0604020202020204" pitchFamily="34" charset="0"/>
                <a:ea typeface="Calibri" panose="020F0502020204030204" pitchFamily="34" charset="0"/>
                <a:cs typeface="Arial" panose="020B0604020202020204" pitchFamily="34" charset="0"/>
              </a:rPr>
              <a:t> 9 </a:t>
            </a:r>
            <a:r>
              <a:rPr lang="en-US" sz="2800" b="1" kern="100" dirty="0" err="1">
                <a:latin typeface="Arial" panose="020B0604020202020204" pitchFamily="34" charset="0"/>
                <a:ea typeface="Calibri" panose="020F0502020204030204" pitchFamily="34" charset="0"/>
                <a:cs typeface="Arial" panose="020B0604020202020204" pitchFamily="34" charset="0"/>
              </a:rPr>
              <a:t>Bộ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p>
        </p:txBody>
      </p:sp>
      <p:cxnSp>
        <p:nvCxnSpPr>
          <p:cNvPr id="4" name="Straight Connector 3">
            <a:extLst>
              <a:ext uri="{FF2B5EF4-FFF2-40B4-BE49-F238E27FC236}">
                <a16:creationId xmlns:a16="http://schemas.microsoft.com/office/drawing/2014/main" id="{5DCD4297-7454-56CD-D2E0-B8DD12625CAA}"/>
              </a:ext>
            </a:extLst>
          </p:cNvPr>
          <p:cNvCxnSpPr>
            <a:cxnSpLocks/>
          </p:cNvCxnSpPr>
          <p:nvPr/>
        </p:nvCxnSpPr>
        <p:spPr>
          <a:xfrm flipH="1">
            <a:off x="3669304" y="-767701"/>
            <a:ext cx="5457809" cy="0"/>
          </a:xfrm>
          <a:prstGeom prst="line">
            <a:avLst/>
          </a:prstGeom>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D777425-5EAB-4250-E919-CA0E4114B1D8}"/>
              </a:ext>
            </a:extLst>
          </p:cNvPr>
          <p:cNvSpPr txBox="1"/>
          <p:nvPr/>
        </p:nvSpPr>
        <p:spPr>
          <a:xfrm>
            <a:off x="2964650" y="2378739"/>
            <a:ext cx="8214784" cy="3539430"/>
          </a:xfrm>
          <a:prstGeom prst="rect">
            <a:avLst/>
          </a:prstGeom>
          <a:noFill/>
        </p:spPr>
        <p:txBody>
          <a:bodyPr wrap="square">
            <a:spAutoFit/>
          </a:bodyPr>
          <a:lstStyle/>
          <a:p>
            <a:r>
              <a:rPr lang="it-IT" sz="2800" b="1" kern="100" dirty="0">
                <a:latin typeface="Arial" panose="020B0604020202020204" pitchFamily="34" charset="0"/>
                <a:ea typeface="Calibri" panose="020F0502020204030204" pitchFamily="34" charset="0"/>
                <a:cs typeface="Arial" panose="020B0604020202020204" pitchFamily="34" charset="0"/>
              </a:rPr>
              <a:t>– Tố giác của cá nhân;</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it-IT" sz="2800" b="1" kern="100" dirty="0">
                <a:latin typeface="Arial" panose="020B0604020202020204" pitchFamily="34" charset="0"/>
                <a:ea typeface="Calibri" panose="020F0502020204030204" pitchFamily="34" charset="0"/>
                <a:cs typeface="Arial" panose="020B0604020202020204" pitchFamily="34" charset="0"/>
              </a:rPr>
              <a:t>– Tin báo của cơ quan, tổ chức, cá nhân;</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it-IT" sz="2800" b="1" kern="100" dirty="0">
                <a:latin typeface="Arial" panose="020B0604020202020204" pitchFamily="34" charset="0"/>
                <a:ea typeface="Calibri" panose="020F0502020204030204" pitchFamily="34" charset="0"/>
                <a:cs typeface="Arial" panose="020B0604020202020204" pitchFamily="34" charset="0"/>
              </a:rPr>
              <a:t>– Tin báo trên phương tiện thông tin đại chúng;</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it-IT" sz="2800" b="1" kern="100" dirty="0">
                <a:latin typeface="Arial" panose="020B0604020202020204" pitchFamily="34" charset="0"/>
                <a:ea typeface="Calibri" panose="020F0502020204030204" pitchFamily="34" charset="0"/>
                <a:cs typeface="Arial" panose="020B0604020202020204" pitchFamily="34" charset="0"/>
              </a:rPr>
              <a:t>– Kiến nghị khởi tố của cơ quan nhà nước;</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it-IT" sz="2800" b="1" kern="100" dirty="0">
                <a:latin typeface="Arial" panose="020B0604020202020204" pitchFamily="34" charset="0"/>
                <a:ea typeface="Calibri" panose="020F0502020204030204" pitchFamily="34" charset="0"/>
                <a:cs typeface="Arial" panose="020B0604020202020204" pitchFamily="34" charset="0"/>
              </a:rPr>
              <a:t>– Cơ quan có thẩm quyền tiến hành tố tụng trực tiếp phát hiện dấu hiệu tội phạm;</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it-IT" sz="2800" b="1" kern="100" dirty="0">
                <a:latin typeface="Arial" panose="020B0604020202020204" pitchFamily="34" charset="0"/>
                <a:ea typeface="Calibri" panose="020F0502020204030204" pitchFamily="34" charset="0"/>
                <a:cs typeface="Arial" panose="020B0604020202020204" pitchFamily="34" charset="0"/>
              </a:rPr>
              <a:t>– Người phạm tội tự thú</a:t>
            </a:r>
            <a:endParaRPr lang="en-US" sz="2800" b="1" kern="100" dirty="0">
              <a:latin typeface="Arial" panose="020B0604020202020204" pitchFamily="34" charset="0"/>
              <a:ea typeface="Calibri" panose="020F0502020204030204" pitchFamily="34" charset="0"/>
              <a:cs typeface="Arial" panose="020B0604020202020204" pitchFamily="34" charset="0"/>
            </a:endParaRPr>
          </a:p>
        </p:txBody>
      </p:sp>
      <p:sp>
        <p:nvSpPr>
          <p:cNvPr id="13" name="TextBox 12">
            <a:extLst>
              <a:ext uri="{FF2B5EF4-FFF2-40B4-BE49-F238E27FC236}">
                <a16:creationId xmlns:a16="http://schemas.microsoft.com/office/drawing/2014/main" id="{21A5AACE-32C9-E4D0-B991-2C49AAA1282B}"/>
              </a:ext>
            </a:extLst>
          </p:cNvPr>
          <p:cNvSpPr txBox="1"/>
          <p:nvPr/>
        </p:nvSpPr>
        <p:spPr>
          <a:xfrm>
            <a:off x="2946496" y="1664435"/>
            <a:ext cx="10345992" cy="523220"/>
          </a:xfrm>
          <a:prstGeom prst="rect">
            <a:avLst/>
          </a:prstGeom>
          <a:noFill/>
        </p:spPr>
        <p:txBody>
          <a:bodyPr wrap="square">
            <a:spAutoFit/>
          </a:bodyPr>
          <a:lstStyle/>
          <a:p>
            <a:r>
              <a:rPr lang="it-IT" sz="2800" b="1" kern="100" dirty="0">
                <a:latin typeface="Arial" panose="020B0604020202020204" pitchFamily="34" charset="0"/>
                <a:ea typeface="Calibri" panose="020F0502020204030204" pitchFamily="34" charset="0"/>
                <a:cs typeface="Arial" panose="020B0604020202020204" pitchFamily="34" charset="0"/>
              </a:rPr>
              <a:t>Căn cứ để xác định dấu hiệu tội phạm:</a:t>
            </a:r>
            <a:endParaRPr lang="en-US" sz="2800" dirty="0"/>
          </a:p>
        </p:txBody>
      </p:sp>
    </p:spTree>
    <p:extLst>
      <p:ext uri="{BB962C8B-B14F-4D97-AF65-F5344CB8AC3E}">
        <p14:creationId xmlns:p14="http://schemas.microsoft.com/office/powerpoint/2010/main" val="3868129994"/>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16" presetClass="entr" presetSubtype="4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barn(outHorizontal)">
                                      <p:cBhvr>
                                        <p:cTn id="10" dur="25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fade">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1"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wipe(up)">
                                      <p:cBhvr>
                                        <p:cTn id="25"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7" grpId="0"/>
      <p:bldP spid="13" grpId="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134389" y="168865"/>
            <a:ext cx="2242130" cy="1696792"/>
          </a:xfrm>
          <a:prstGeom prst="roundRect">
            <a:avLst/>
          </a:prstGeom>
          <a:solidFill>
            <a:srgbClr val="97979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4168648" y="1263396"/>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7356152" y="-214991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949870" y="-214991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4234632" y="571521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398209" y="7412010"/>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267124" y="7412010"/>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267124" y="-2187119"/>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12" name="Rectangle: Rounded Corners 11">
            <a:extLst>
              <a:ext uri="{FF2B5EF4-FFF2-40B4-BE49-F238E27FC236}">
                <a16:creationId xmlns:a16="http://schemas.microsoft.com/office/drawing/2014/main" id="{F9B851DD-733E-B5EE-5D7C-E72378DF84B6}"/>
              </a:ext>
            </a:extLst>
          </p:cNvPr>
          <p:cNvSpPr/>
          <p:nvPr/>
        </p:nvSpPr>
        <p:spPr>
          <a:xfrm>
            <a:off x="2860716" y="2109443"/>
            <a:ext cx="6470567" cy="1289095"/>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100" dirty="0" err="1">
                <a:latin typeface="Arial" panose="020B0604020202020204" pitchFamily="34" charset="0"/>
                <a:ea typeface="Calibri" panose="020F0502020204030204" pitchFamily="34" charset="0"/>
                <a:cs typeface="Arial" panose="020B0604020202020204" pitchFamily="34" charset="0"/>
              </a:rPr>
              <a:t>C</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ác</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cơ</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quan</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có</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thẩm</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quyền</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khởi</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tố</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vụ</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án</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hình</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sự</a:t>
            </a:r>
            <a:r>
              <a:rPr lang="en-US" sz="2400" b="1" kern="100" dirty="0">
                <a:latin typeface="Arial" panose="020B0604020202020204" pitchFamily="34" charset="0"/>
                <a:ea typeface="Calibri" panose="020F0502020204030204" pitchFamily="34" charset="0"/>
                <a:cs typeface="Arial" panose="020B0604020202020204" pitchFamily="34" charset="0"/>
              </a:rPr>
              <a:t> </a:t>
            </a:r>
            <a:r>
              <a:rPr lang="en-US" sz="2400" b="1" kern="100" dirty="0" err="1">
                <a:latin typeface="Arial" panose="020B0604020202020204" pitchFamily="34" charset="0"/>
                <a:ea typeface="Calibri" panose="020F0502020204030204" pitchFamily="34" charset="0"/>
                <a:cs typeface="Arial" panose="020B0604020202020204" pitchFamily="34" charset="0"/>
              </a:rPr>
              <a:t>khi</a:t>
            </a:r>
            <a:r>
              <a:rPr lang="en-US" sz="2400" b="1" kern="100" dirty="0">
                <a:latin typeface="Arial" panose="020B0604020202020204" pitchFamily="34" charset="0"/>
                <a:ea typeface="Calibri" panose="020F0502020204030204" pitchFamily="34" charset="0"/>
                <a:cs typeface="Arial" panose="020B0604020202020204" pitchFamily="34" charset="0"/>
              </a:rPr>
              <a:t> </a:t>
            </a:r>
            <a:r>
              <a:rPr lang="en-US" sz="2400" b="1" kern="100" dirty="0" err="1">
                <a:latin typeface="Arial" panose="020B0604020202020204" pitchFamily="34" charset="0"/>
                <a:ea typeface="Calibri" panose="020F0502020204030204" pitchFamily="34" charset="0"/>
                <a:cs typeface="Arial" panose="020B0604020202020204" pitchFamily="34" charset="0"/>
              </a:rPr>
              <a:t>có</a:t>
            </a:r>
            <a:r>
              <a:rPr lang="en-US" sz="2400" b="1" kern="100" dirty="0">
                <a:latin typeface="Arial" panose="020B0604020202020204" pitchFamily="34" charset="0"/>
                <a:ea typeface="Calibri" panose="020F0502020204030204" pitchFamily="34" charset="0"/>
                <a:cs typeface="Arial" panose="020B0604020202020204" pitchFamily="34" charset="0"/>
              </a:rPr>
              <a:t> </a:t>
            </a:r>
            <a:r>
              <a:rPr lang="en-US" sz="2400" b="1" kern="100" dirty="0" err="1">
                <a:latin typeface="Arial" panose="020B0604020202020204" pitchFamily="34" charset="0"/>
                <a:ea typeface="Calibri" panose="020F0502020204030204" pitchFamily="34" charset="0"/>
                <a:cs typeface="Arial" panose="020B0604020202020204" pitchFamily="34" charset="0"/>
              </a:rPr>
              <a:t>căn</a:t>
            </a:r>
            <a:r>
              <a:rPr lang="en-US" sz="2400" b="1" kern="100" dirty="0">
                <a:latin typeface="Arial" panose="020B0604020202020204" pitchFamily="34" charset="0"/>
                <a:ea typeface="Calibri" panose="020F0502020204030204" pitchFamily="34" charset="0"/>
                <a:cs typeface="Arial" panose="020B0604020202020204" pitchFamily="34" charset="0"/>
              </a:rPr>
              <a:t> </a:t>
            </a:r>
            <a:r>
              <a:rPr lang="en-US" sz="2400" b="1" kern="100" dirty="0" err="1">
                <a:latin typeface="Arial" panose="020B0604020202020204" pitchFamily="34" charset="0"/>
                <a:ea typeface="Calibri" panose="020F0502020204030204" pitchFamily="34" charset="0"/>
                <a:cs typeface="Arial" panose="020B0604020202020204" pitchFamily="34" charset="0"/>
              </a:rPr>
              <a:t>cứ</a:t>
            </a:r>
            <a:r>
              <a:rPr lang="en-US" sz="2400" b="1" kern="100" dirty="0">
                <a:latin typeface="Arial" panose="020B0604020202020204" pitchFamily="34" charset="0"/>
                <a:ea typeface="Calibri" panose="020F0502020204030204" pitchFamily="34" charset="0"/>
                <a:cs typeface="Arial" panose="020B0604020202020204" pitchFamily="34" charset="0"/>
              </a:rPr>
              <a:t> </a:t>
            </a:r>
            <a:r>
              <a:rPr lang="en-US" sz="2400" b="1" kern="100" dirty="0" err="1">
                <a:latin typeface="Arial" panose="020B0604020202020204" pitchFamily="34" charset="0"/>
                <a:ea typeface="Calibri" panose="020F0502020204030204" pitchFamily="34" charset="0"/>
                <a:cs typeface="Arial" panose="020B0604020202020204" pitchFamily="34" charset="0"/>
              </a:rPr>
              <a:t>khởi</a:t>
            </a:r>
            <a:r>
              <a:rPr lang="en-US" sz="2400" b="1" kern="100" dirty="0">
                <a:latin typeface="Arial" panose="020B0604020202020204" pitchFamily="34" charset="0"/>
                <a:ea typeface="Calibri" panose="020F0502020204030204" pitchFamily="34" charset="0"/>
                <a:cs typeface="Arial" panose="020B0604020202020204" pitchFamily="34" charset="0"/>
              </a:rPr>
              <a:t> </a:t>
            </a:r>
            <a:r>
              <a:rPr lang="en-US" sz="2400" b="1" kern="100" dirty="0" err="1">
                <a:latin typeface="Arial" panose="020B0604020202020204" pitchFamily="34" charset="0"/>
                <a:ea typeface="Calibri" panose="020F0502020204030204" pitchFamily="34" charset="0"/>
                <a:cs typeface="Arial" panose="020B0604020202020204" pitchFamily="34" charset="0"/>
              </a:rPr>
              <a:t>tố</a:t>
            </a:r>
            <a:endParaRPr lang="en-US" sz="2400" b="1"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4" name="Rectangle: Rounded Corners 13">
            <a:extLst>
              <a:ext uri="{FF2B5EF4-FFF2-40B4-BE49-F238E27FC236}">
                <a16:creationId xmlns:a16="http://schemas.microsoft.com/office/drawing/2014/main" id="{73785473-C18F-5963-AC88-CB037E43A0D2}"/>
              </a:ext>
            </a:extLst>
          </p:cNvPr>
          <p:cNvSpPr/>
          <p:nvPr/>
        </p:nvSpPr>
        <p:spPr>
          <a:xfrm>
            <a:off x="3438174" y="4167458"/>
            <a:ext cx="2442547" cy="1851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kern="100" dirty="0" err="1">
                <a:effectLst/>
                <a:latin typeface="Arial" panose="020B0604020202020204" pitchFamily="34" charset="0"/>
                <a:ea typeface="Calibri" panose="020F0502020204030204" pitchFamily="34" charset="0"/>
                <a:cs typeface="Arial" panose="020B0604020202020204" pitchFamily="34" charset="0"/>
              </a:rPr>
              <a:t>Cơ</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quan</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được</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giao</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nhiệm</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vụ</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tiến</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hành</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một</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số</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hoạt</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động</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điều</a:t>
            </a:r>
            <a:r>
              <a:rPr lang="en-US" sz="2000" b="1" kern="100" dirty="0">
                <a:effectLst/>
                <a:latin typeface="Arial" panose="020B0604020202020204" pitchFamily="34" charset="0"/>
                <a:ea typeface="Calibri" panose="020F0502020204030204" pitchFamily="34" charset="0"/>
                <a:cs typeface="Arial" panose="020B0604020202020204" pitchFamily="34" charset="0"/>
              </a:rPr>
              <a:t> </a:t>
            </a:r>
            <a:r>
              <a:rPr lang="en-US" sz="2000" b="1" kern="100" dirty="0" err="1">
                <a:effectLst/>
                <a:latin typeface="Arial" panose="020B0604020202020204" pitchFamily="34" charset="0"/>
                <a:ea typeface="Calibri" panose="020F0502020204030204" pitchFamily="34" charset="0"/>
                <a:cs typeface="Arial" panose="020B0604020202020204" pitchFamily="34" charset="0"/>
              </a:rPr>
              <a:t>tra</a:t>
            </a:r>
            <a:endParaRPr lang="en-US" sz="2000" b="1"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6AD0AE4A-95B5-E40B-9D59-94D40A28EC01}"/>
              </a:ext>
            </a:extLst>
          </p:cNvPr>
          <p:cNvSpPr/>
          <p:nvPr/>
        </p:nvSpPr>
        <p:spPr>
          <a:xfrm>
            <a:off x="549911" y="4156081"/>
            <a:ext cx="2442547" cy="1851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100" dirty="0" err="1">
                <a:effectLst/>
                <a:latin typeface="Arial" panose="020B0604020202020204" pitchFamily="34" charset="0"/>
                <a:ea typeface="Calibri" panose="020F0502020204030204" pitchFamily="34" charset="0"/>
                <a:cs typeface="Arial" panose="020B0604020202020204" pitchFamily="34" charset="0"/>
              </a:rPr>
              <a:t>Cơ</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quan</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điều</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tra</a:t>
            </a:r>
            <a:endParaRPr lang="en-US" sz="2400" b="1"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8C1DA409-2E73-6E87-082D-912BED8D2E55}"/>
              </a:ext>
            </a:extLst>
          </p:cNvPr>
          <p:cNvSpPr/>
          <p:nvPr/>
        </p:nvSpPr>
        <p:spPr>
          <a:xfrm>
            <a:off x="6329534" y="4167458"/>
            <a:ext cx="2442547" cy="1851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kern="100" dirty="0" err="1">
                <a:effectLst/>
                <a:latin typeface="Arial" panose="020B0604020202020204" pitchFamily="34" charset="0"/>
                <a:ea typeface="Calibri" panose="020F0502020204030204" pitchFamily="34" charset="0"/>
                <a:cs typeface="Arial" panose="020B0604020202020204" pitchFamily="34" charset="0"/>
              </a:rPr>
              <a:t>Viện</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kiểm</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sát</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nhân</a:t>
            </a:r>
            <a:r>
              <a:rPr lang="en-US" sz="2400" b="1" kern="100" dirty="0">
                <a:effectLst/>
                <a:latin typeface="Arial" panose="020B0604020202020204" pitchFamily="34" charset="0"/>
                <a:ea typeface="Calibri" panose="020F0502020204030204" pitchFamily="34" charset="0"/>
                <a:cs typeface="Arial" panose="020B0604020202020204" pitchFamily="34" charset="0"/>
              </a:rPr>
              <a:t> </a:t>
            </a:r>
            <a:r>
              <a:rPr lang="en-US" sz="2400" b="1" kern="100" dirty="0" err="1">
                <a:effectLst/>
                <a:latin typeface="Arial" panose="020B0604020202020204" pitchFamily="34" charset="0"/>
                <a:ea typeface="Calibri" panose="020F0502020204030204" pitchFamily="34" charset="0"/>
                <a:cs typeface="Arial" panose="020B0604020202020204" pitchFamily="34" charset="0"/>
              </a:rPr>
              <a:t>dân</a:t>
            </a:r>
            <a:endParaRPr lang="en-US" sz="2400" b="1" kern="100" dirty="0">
              <a:effectLst/>
              <a:latin typeface="Arial" panose="020B0604020202020204" pitchFamily="34" charset="0"/>
              <a:ea typeface="Calibri" panose="020F050202020403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178E2568-AA35-5F4B-0CFE-3ABF5EC32FE1}"/>
              </a:ext>
            </a:extLst>
          </p:cNvPr>
          <p:cNvSpPr/>
          <p:nvPr/>
        </p:nvSpPr>
        <p:spPr>
          <a:xfrm>
            <a:off x="9220894" y="4167458"/>
            <a:ext cx="2442547" cy="1851550"/>
          </a:xfrm>
          <a:prstGeom prst="roundRect">
            <a:avLst/>
          </a:prstGeom>
          <a:solidFill>
            <a:srgbClr val="40404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err="1">
                <a:effectLst/>
                <a:latin typeface="Arial" panose="020B0604020202020204" pitchFamily="34" charset="0"/>
                <a:ea typeface="Calibri" panose="020F0502020204030204" pitchFamily="34" charset="0"/>
                <a:cs typeface="Arial" panose="020B0604020202020204" pitchFamily="34" charset="0"/>
              </a:rPr>
              <a:t>Hội</a:t>
            </a:r>
            <a:r>
              <a:rPr lang="en-US" sz="2400" b="1" dirty="0">
                <a:effectLst/>
                <a:latin typeface="Arial" panose="020B0604020202020204" pitchFamily="34" charset="0"/>
                <a:ea typeface="Calibri" panose="020F0502020204030204" pitchFamily="34" charset="0"/>
                <a:cs typeface="Arial" panose="020B0604020202020204" pitchFamily="34" charset="0"/>
              </a:rPr>
              <a:t> </a:t>
            </a:r>
            <a:r>
              <a:rPr lang="en-US" sz="2400" b="1" dirty="0" err="1">
                <a:effectLst/>
                <a:latin typeface="Arial" panose="020B0604020202020204" pitchFamily="34" charset="0"/>
                <a:ea typeface="Calibri" panose="020F0502020204030204" pitchFamily="34" charset="0"/>
                <a:cs typeface="Arial" panose="020B0604020202020204" pitchFamily="34" charset="0"/>
              </a:rPr>
              <a:t>đồng</a:t>
            </a:r>
            <a:r>
              <a:rPr lang="en-US" sz="2400" b="1" dirty="0">
                <a:effectLst/>
                <a:latin typeface="Arial" panose="020B0604020202020204" pitchFamily="34" charset="0"/>
                <a:ea typeface="Calibri" panose="020F0502020204030204" pitchFamily="34" charset="0"/>
                <a:cs typeface="Arial" panose="020B0604020202020204" pitchFamily="34" charset="0"/>
              </a:rPr>
              <a:t> </a:t>
            </a:r>
            <a:r>
              <a:rPr lang="en-US" sz="2400" b="1" dirty="0" err="1">
                <a:effectLst/>
                <a:latin typeface="Arial" panose="020B0604020202020204" pitchFamily="34" charset="0"/>
                <a:ea typeface="Calibri" panose="020F0502020204030204" pitchFamily="34" charset="0"/>
                <a:cs typeface="Arial" panose="020B0604020202020204" pitchFamily="34" charset="0"/>
              </a:rPr>
              <a:t>xét</a:t>
            </a:r>
            <a:r>
              <a:rPr lang="en-US" sz="2400" b="1" dirty="0">
                <a:effectLst/>
                <a:latin typeface="Arial" panose="020B0604020202020204" pitchFamily="34" charset="0"/>
                <a:ea typeface="Calibri" panose="020F0502020204030204" pitchFamily="34" charset="0"/>
                <a:cs typeface="Arial" panose="020B0604020202020204" pitchFamily="34" charset="0"/>
              </a:rPr>
              <a:t> </a:t>
            </a:r>
            <a:r>
              <a:rPr lang="en-US" sz="2400" b="1" dirty="0" err="1">
                <a:effectLst/>
                <a:latin typeface="Arial" panose="020B0604020202020204" pitchFamily="34" charset="0"/>
                <a:ea typeface="Calibri" panose="020F0502020204030204" pitchFamily="34" charset="0"/>
                <a:cs typeface="Arial" panose="020B0604020202020204" pitchFamily="34" charset="0"/>
              </a:rPr>
              <a:t>xử</a:t>
            </a:r>
            <a:endParaRPr lang="en-US" sz="2400" b="1" kern="1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39" name="Connector: Elbow 38">
            <a:extLst>
              <a:ext uri="{FF2B5EF4-FFF2-40B4-BE49-F238E27FC236}">
                <a16:creationId xmlns:a16="http://schemas.microsoft.com/office/drawing/2014/main" id="{E41A8706-5085-3ADA-6646-33E0D6A9BC0C}"/>
              </a:ext>
            </a:extLst>
          </p:cNvPr>
          <p:cNvCxnSpPr>
            <a:cxnSpLocks/>
          </p:cNvCxnSpPr>
          <p:nvPr/>
        </p:nvCxnSpPr>
        <p:spPr>
          <a:xfrm rot="5400000">
            <a:off x="3560942" y="1614902"/>
            <a:ext cx="757543" cy="4324815"/>
          </a:xfrm>
          <a:prstGeom prst="bentConnector3">
            <a:avLst>
              <a:gd name="adj1" fmla="val 26638"/>
            </a:avLst>
          </a:prstGeom>
          <a:ln w="57150">
            <a:solidFill>
              <a:srgbClr val="404040"/>
            </a:solidFill>
            <a:tailEnd type="triangle"/>
          </a:ln>
        </p:spPr>
        <p:style>
          <a:lnRef idx="1">
            <a:schemeClr val="dk1"/>
          </a:lnRef>
          <a:fillRef idx="0">
            <a:schemeClr val="dk1"/>
          </a:fillRef>
          <a:effectRef idx="0">
            <a:schemeClr val="dk1"/>
          </a:effectRef>
          <a:fontRef idx="minor">
            <a:schemeClr val="tx1"/>
          </a:fontRef>
        </p:style>
      </p:cxnSp>
      <p:cxnSp>
        <p:nvCxnSpPr>
          <p:cNvPr id="42" name="Connector: Elbow 41">
            <a:extLst>
              <a:ext uri="{FF2B5EF4-FFF2-40B4-BE49-F238E27FC236}">
                <a16:creationId xmlns:a16="http://schemas.microsoft.com/office/drawing/2014/main" id="{BF9D377A-AF47-5FA9-C6D8-F9EFEC866EFC}"/>
              </a:ext>
            </a:extLst>
          </p:cNvPr>
          <p:cNvCxnSpPr>
            <a:cxnSpLocks/>
            <a:stCxn id="12" idx="2"/>
            <a:endCxn id="17" idx="0"/>
          </p:cNvCxnSpPr>
          <p:nvPr/>
        </p:nvCxnSpPr>
        <p:spPr>
          <a:xfrm rot="16200000" flipH="1">
            <a:off x="7884624" y="1609914"/>
            <a:ext cx="768920" cy="4346168"/>
          </a:xfrm>
          <a:prstGeom prst="bentConnector3">
            <a:avLst>
              <a:gd name="adj1" fmla="val 26983"/>
            </a:avLst>
          </a:prstGeom>
          <a:ln w="57150">
            <a:solidFill>
              <a:srgbClr val="404040"/>
            </a:solidFill>
            <a:tailEnd type="triangle"/>
          </a:ln>
        </p:spPr>
        <p:style>
          <a:lnRef idx="1">
            <a:schemeClr val="dk1"/>
          </a:lnRef>
          <a:fillRef idx="0">
            <a:schemeClr val="dk1"/>
          </a:fillRef>
          <a:effectRef idx="0">
            <a:schemeClr val="dk1"/>
          </a:effectRef>
          <a:fontRef idx="minor">
            <a:schemeClr val="tx1"/>
          </a:fontRef>
        </p:style>
      </p:cxnSp>
      <p:cxnSp>
        <p:nvCxnSpPr>
          <p:cNvPr id="46" name="Connector: Elbow 45">
            <a:extLst>
              <a:ext uri="{FF2B5EF4-FFF2-40B4-BE49-F238E27FC236}">
                <a16:creationId xmlns:a16="http://schemas.microsoft.com/office/drawing/2014/main" id="{D4A55093-168D-A2C7-99ED-CA4135186B57}"/>
              </a:ext>
            </a:extLst>
          </p:cNvPr>
          <p:cNvCxnSpPr>
            <a:cxnSpLocks/>
            <a:stCxn id="12" idx="2"/>
            <a:endCxn id="16" idx="0"/>
          </p:cNvCxnSpPr>
          <p:nvPr/>
        </p:nvCxnSpPr>
        <p:spPr>
          <a:xfrm rot="16200000" flipH="1">
            <a:off x="6438944" y="3055594"/>
            <a:ext cx="768920" cy="1454808"/>
          </a:xfrm>
          <a:prstGeom prst="bentConnector3">
            <a:avLst>
              <a:gd name="adj1" fmla="val 26983"/>
            </a:avLst>
          </a:prstGeom>
          <a:ln w="57150">
            <a:solidFill>
              <a:srgbClr val="404040"/>
            </a:solidFill>
            <a:tailEnd type="triangle"/>
          </a:ln>
        </p:spPr>
        <p:style>
          <a:lnRef idx="1">
            <a:schemeClr val="dk1"/>
          </a:lnRef>
          <a:fillRef idx="0">
            <a:schemeClr val="dk1"/>
          </a:fillRef>
          <a:effectRef idx="0">
            <a:schemeClr val="dk1"/>
          </a:effectRef>
          <a:fontRef idx="minor">
            <a:schemeClr val="tx1"/>
          </a:fontRef>
        </p:style>
      </p:cxnSp>
      <p:cxnSp>
        <p:nvCxnSpPr>
          <p:cNvPr id="49" name="Connector: Elbow 48">
            <a:extLst>
              <a:ext uri="{FF2B5EF4-FFF2-40B4-BE49-F238E27FC236}">
                <a16:creationId xmlns:a16="http://schemas.microsoft.com/office/drawing/2014/main" id="{F301B39A-438F-0E50-4745-71011A5E98CD}"/>
              </a:ext>
            </a:extLst>
          </p:cNvPr>
          <p:cNvCxnSpPr>
            <a:cxnSpLocks/>
            <a:stCxn id="12" idx="2"/>
            <a:endCxn id="14" idx="0"/>
          </p:cNvCxnSpPr>
          <p:nvPr/>
        </p:nvCxnSpPr>
        <p:spPr>
          <a:xfrm rot="5400000">
            <a:off x="4993264" y="3064722"/>
            <a:ext cx="768920" cy="1436552"/>
          </a:xfrm>
          <a:prstGeom prst="bentConnector3">
            <a:avLst>
              <a:gd name="adj1" fmla="val 25065"/>
            </a:avLst>
          </a:prstGeom>
          <a:ln w="57150">
            <a:solidFill>
              <a:srgbClr val="404040"/>
            </a:solidFill>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61774188"/>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3537147" y="148132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606552" y="1495624"/>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cxnSp>
        <p:nvCxnSpPr>
          <p:cNvPr id="13" name="Straight Arrow Connector 12">
            <a:extLst>
              <a:ext uri="{FF2B5EF4-FFF2-40B4-BE49-F238E27FC236}">
                <a16:creationId xmlns:a16="http://schemas.microsoft.com/office/drawing/2014/main" id="{9D684CD5-58CA-4FBE-395B-E4A7DCBB2B29}"/>
              </a:ext>
            </a:extLst>
          </p:cNvPr>
          <p:cNvCxnSpPr>
            <a:cxnSpLocks/>
            <a:stCxn id="11" idx="3"/>
            <a:endCxn id="5" idx="1"/>
          </p:cNvCxnSpPr>
          <p:nvPr/>
        </p:nvCxnSpPr>
        <p:spPr>
          <a:xfrm flipV="1">
            <a:off x="2848682" y="2329724"/>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5740D417-93C6-29E4-EBE8-44FDF0BB422D}"/>
              </a:ext>
            </a:extLst>
          </p:cNvPr>
          <p:cNvSpPr/>
          <p:nvPr/>
        </p:nvSpPr>
        <p:spPr>
          <a:xfrm>
            <a:off x="6412724"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343318"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9343318"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412724"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3482130"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cxnSp>
        <p:nvCxnSpPr>
          <p:cNvPr id="18" name="Straight Arrow Connector 17">
            <a:extLst>
              <a:ext uri="{FF2B5EF4-FFF2-40B4-BE49-F238E27FC236}">
                <a16:creationId xmlns:a16="http://schemas.microsoft.com/office/drawing/2014/main" id="{AC47946C-DAE6-6989-6F89-5B7A38D18A91}"/>
              </a:ext>
            </a:extLst>
          </p:cNvPr>
          <p:cNvCxnSpPr>
            <a:cxnSpLocks/>
          </p:cNvCxnSpPr>
          <p:nvPr/>
        </p:nvCxnSpPr>
        <p:spPr>
          <a:xfrm flipV="1">
            <a:off x="5779277" y="2344020"/>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14357A2-00DE-FF04-5271-CFAEA5999D89}"/>
              </a:ext>
            </a:extLst>
          </p:cNvPr>
          <p:cNvCxnSpPr>
            <a:cxnSpLocks/>
          </p:cNvCxnSpPr>
          <p:nvPr/>
        </p:nvCxnSpPr>
        <p:spPr>
          <a:xfrm flipV="1">
            <a:off x="8654854" y="2351168"/>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16C88C3-CEEA-4E85-7F0E-E8D782F7E6A6}"/>
              </a:ext>
            </a:extLst>
          </p:cNvPr>
          <p:cNvCxnSpPr>
            <a:cxnSpLocks/>
            <a:endCxn id="8" idx="0"/>
          </p:cNvCxnSpPr>
          <p:nvPr/>
        </p:nvCxnSpPr>
        <p:spPr>
          <a:xfrm flipH="1">
            <a:off x="10464383" y="3146696"/>
            <a:ext cx="2286" cy="725208"/>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A2F4805-AF6A-46A0-D002-1FF698004B5B}"/>
              </a:ext>
            </a:extLst>
          </p:cNvPr>
          <p:cNvCxnSpPr>
            <a:cxnSpLocks/>
            <a:endCxn id="9" idx="3"/>
          </p:cNvCxnSpPr>
          <p:nvPr/>
        </p:nvCxnSpPr>
        <p:spPr>
          <a:xfrm flipH="1">
            <a:off x="8654854" y="4720300"/>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60BC01-FB91-8411-27A9-58EBF2BB0B8D}"/>
              </a:ext>
            </a:extLst>
          </p:cNvPr>
          <p:cNvCxnSpPr>
            <a:cxnSpLocks/>
          </p:cNvCxnSpPr>
          <p:nvPr/>
        </p:nvCxnSpPr>
        <p:spPr>
          <a:xfrm flipH="1">
            <a:off x="5721573" y="4706964"/>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597A46A-7EA8-1BBF-08CE-1CE472A819DA}"/>
              </a:ext>
            </a:extLst>
          </p:cNvPr>
          <p:cNvSpPr txBox="1"/>
          <p:nvPr/>
        </p:nvSpPr>
        <p:spPr>
          <a:xfrm>
            <a:off x="470324" y="294824"/>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376425592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2175395" y="-180554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5141105" y="148132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209067" y="18478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5381261" y="-169679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4684575" y="664413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042936" y="766013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1722117" y="766013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368724" y="-2390319"/>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2" name="TextBox 1">
            <a:extLst>
              <a:ext uri="{FF2B5EF4-FFF2-40B4-BE49-F238E27FC236}">
                <a16:creationId xmlns:a16="http://schemas.microsoft.com/office/drawing/2014/main" id="{59A0C817-2D33-CAFF-75C7-BD4F2EF1C824}"/>
              </a:ext>
            </a:extLst>
          </p:cNvPr>
          <p:cNvSpPr txBox="1"/>
          <p:nvPr/>
        </p:nvSpPr>
        <p:spPr>
          <a:xfrm>
            <a:off x="3296460" y="1837863"/>
            <a:ext cx="7553194" cy="3970318"/>
          </a:xfrm>
          <a:prstGeom prst="rect">
            <a:avLst/>
          </a:prstGeom>
          <a:noFill/>
        </p:spPr>
        <p:txBody>
          <a:bodyPr wrap="square" rtlCol="0">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Thời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quá</a:t>
            </a:r>
            <a:r>
              <a:rPr lang="en-US" sz="2800" b="1" kern="100" dirty="0">
                <a:latin typeface="Arial" panose="020B0604020202020204" pitchFamily="34" charset="0"/>
                <a:ea typeface="Calibri" panose="020F0502020204030204" pitchFamily="34" charset="0"/>
                <a:cs typeface="Arial" panose="020B0604020202020204" pitchFamily="34" charset="0"/>
              </a:rPr>
              <a:t>: - 02 </a:t>
            </a:r>
            <a:r>
              <a:rPr lang="en-US" sz="2800" b="1" kern="100" dirty="0" err="1">
                <a:latin typeface="Arial" panose="020B0604020202020204" pitchFamily="34" charset="0"/>
                <a:ea typeface="Calibri" panose="020F0502020204030204" pitchFamily="34" charset="0"/>
                <a:cs typeface="Arial" panose="020B0604020202020204" pitchFamily="34" charset="0"/>
              </a:rPr>
              <a:t>tháng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a:latin typeface="Arial" panose="020B0604020202020204" pitchFamily="34" charset="0"/>
                <a:ea typeface="Calibri" panose="020F0502020204030204" pitchFamily="34" charset="0"/>
                <a:cs typeface="Arial" panose="020B0604020202020204" pitchFamily="34" charset="0"/>
              </a:rPr>
              <a:t>- 03 </a:t>
            </a:r>
            <a:r>
              <a:rPr lang="en-US" sz="2800" b="1" kern="100" dirty="0" err="1">
                <a:latin typeface="Arial" panose="020B0604020202020204" pitchFamily="34" charset="0"/>
                <a:ea typeface="Calibri" panose="020F0502020204030204" pitchFamily="34" charset="0"/>
                <a:cs typeface="Arial" panose="020B0604020202020204" pitchFamily="34" charset="0"/>
              </a:rPr>
              <a:t>tháng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a:latin typeface="Arial" panose="020B0604020202020204" pitchFamily="34" charset="0"/>
                <a:ea typeface="Calibri" panose="020F0502020204030204" pitchFamily="34" charset="0"/>
                <a:cs typeface="Arial" panose="020B0604020202020204" pitchFamily="34" charset="0"/>
              </a:rPr>
              <a:t>- 04 </a:t>
            </a:r>
            <a:r>
              <a:rPr lang="en-US" sz="2800" b="1" kern="100" dirty="0" err="1">
                <a:latin typeface="Arial" panose="020B0604020202020204" pitchFamily="34" charset="0"/>
                <a:ea typeface="Calibri" panose="020F0502020204030204" pitchFamily="34" charset="0"/>
                <a:cs typeface="Arial" panose="020B0604020202020204" pitchFamily="34" charset="0"/>
              </a:rPr>
              <a:t>tháng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biệt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a:t>
            </a:r>
          </a:p>
          <a:p>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err="1">
                <a:latin typeface="Arial" panose="020B0604020202020204" pitchFamily="34" charset="0"/>
                <a:ea typeface="Calibri" panose="020F0502020204030204" pitchFamily="34" charset="0"/>
                <a:cs typeface="Arial" panose="020B0604020202020204" pitchFamily="34" charset="0"/>
              </a:rPr>
              <a:t>Hết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0976BC53-6114-68C9-36A6-60D26C5E9DDD}"/>
              </a:ext>
            </a:extLst>
          </p:cNvPr>
          <p:cNvSpPr txBox="1"/>
          <p:nvPr/>
        </p:nvSpPr>
        <p:spPr>
          <a:xfrm>
            <a:off x="2987156" y="440035"/>
            <a:ext cx="9625759"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Chương</a:t>
            </a:r>
            <a:r>
              <a:rPr lang="en-US" sz="2800" b="1" kern="100" dirty="0">
                <a:latin typeface="Arial" panose="020B0604020202020204" pitchFamily="34" charset="0"/>
                <a:ea typeface="Calibri" panose="020F0502020204030204" pitchFamily="34" charset="0"/>
                <a:cs typeface="Arial" panose="020B0604020202020204" pitchFamily="34" charset="0"/>
              </a:rPr>
              <a:t> 10 </a:t>
            </a:r>
            <a:r>
              <a:rPr lang="en-US" sz="2800" b="1" kern="100" dirty="0" err="1">
                <a:latin typeface="Arial" panose="020B0604020202020204" pitchFamily="34" charset="0"/>
                <a:ea typeface="Calibri" panose="020F0502020204030204" pitchFamily="34" charset="0"/>
                <a:cs typeface="Arial" panose="020B0604020202020204" pitchFamily="34" charset="0"/>
              </a:rPr>
              <a:t>đến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chương</a:t>
            </a:r>
            <a:r>
              <a:rPr lang="en-US" sz="2800" b="1" kern="100" dirty="0">
                <a:latin typeface="Arial" panose="020B0604020202020204" pitchFamily="34" charset="0"/>
                <a:ea typeface="Calibri" panose="020F0502020204030204" pitchFamily="34" charset="0"/>
                <a:cs typeface="Arial" panose="020B0604020202020204" pitchFamily="34" charset="0"/>
              </a:rPr>
              <a:t> 17 BỘ LUẬT TỐ TỤNG HÌNH SỰ 2015</a:t>
            </a:r>
          </a:p>
        </p:txBody>
      </p:sp>
      <p:cxnSp>
        <p:nvCxnSpPr>
          <p:cNvPr id="4" name="Straight Connector 3">
            <a:extLst>
              <a:ext uri="{FF2B5EF4-FFF2-40B4-BE49-F238E27FC236}">
                <a16:creationId xmlns:a16="http://schemas.microsoft.com/office/drawing/2014/main" id="{FD741536-DFC4-EE74-DC7D-A891BA2A5196}"/>
              </a:ext>
            </a:extLst>
          </p:cNvPr>
          <p:cNvCxnSpPr>
            <a:cxnSpLocks/>
          </p:cNvCxnSpPr>
          <p:nvPr/>
        </p:nvCxnSpPr>
        <p:spPr>
          <a:xfrm flipH="1">
            <a:off x="4315925" y="1616002"/>
            <a:ext cx="545780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34550546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9" name="Group 38">
            <a:extLst>
              <a:ext uri="{FF2B5EF4-FFF2-40B4-BE49-F238E27FC236}">
                <a16:creationId xmlns:a16="http://schemas.microsoft.com/office/drawing/2014/main" id="{D5CE4015-94AA-EDA7-EFE0-378D648501E3}"/>
              </a:ext>
            </a:extLst>
          </p:cNvPr>
          <p:cNvGrpSpPr/>
          <p:nvPr/>
        </p:nvGrpSpPr>
        <p:grpSpPr>
          <a:xfrm>
            <a:off x="5239213" y="4687789"/>
            <a:ext cx="1498569" cy="1490263"/>
            <a:chOff x="2391260" y="1132715"/>
            <a:chExt cx="7409479" cy="3672044"/>
          </a:xfrm>
        </p:grpSpPr>
        <p:sp>
          <p:nvSpPr>
            <p:cNvPr id="33" name="Rectangle: Rounded Corners 32">
              <a:extLst>
                <a:ext uri="{FF2B5EF4-FFF2-40B4-BE49-F238E27FC236}">
                  <a16:creationId xmlns:a16="http://schemas.microsoft.com/office/drawing/2014/main" id="{B2AE6FCC-0235-2EB1-4574-6EE36B3A4529}"/>
                </a:ext>
              </a:extLst>
            </p:cNvPr>
            <p:cNvSpPr/>
            <p:nvPr/>
          </p:nvSpPr>
          <p:spPr>
            <a:xfrm>
              <a:off x="2391260" y="1132715"/>
              <a:ext cx="7409479" cy="2930380"/>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2B3162-4267-A944-AD78-F67368839838}"/>
                </a:ext>
              </a:extLst>
            </p:cNvPr>
            <p:cNvSpPr txBox="1"/>
            <p:nvPr/>
          </p:nvSpPr>
          <p:spPr>
            <a:xfrm>
              <a:off x="2495388" y="1682806"/>
              <a:ext cx="7305351" cy="3121953"/>
            </a:xfrm>
            <a:prstGeom prst="rect">
              <a:avLst/>
            </a:prstGeom>
            <a:noFill/>
          </p:spPr>
          <p:txBody>
            <a:bodyPr wrap="square">
              <a:spAutoFit/>
            </a:bodyPr>
            <a:lstStyle/>
            <a:p>
              <a:pPr marL="342900" marR="0" lvl="0" indent="-342900" algn="just">
                <a:lnSpc>
                  <a:spcPct val="107000"/>
                </a:lnSpc>
                <a:spcBef>
                  <a:spcPts val="0"/>
                </a:spcBef>
                <a:spcAft>
                  <a:spcPts val="0"/>
                </a:spcAft>
                <a:tabLst>
                  <a:tab pos="457200" algn="l"/>
                </a:tabLst>
              </a:pPr>
              <a:r>
                <a:rPr lang="en-US" sz="900" b="1" kern="100" dirty="0" err="1">
                  <a:latin typeface="Arial" panose="020B0604020202020204" pitchFamily="34" charset="0"/>
                  <a:ea typeface="Calibri" panose="020F0502020204030204" pitchFamily="34" charset="0"/>
                  <a:cs typeface="Arial" panose="020B0604020202020204" pitchFamily="34" charset="0"/>
                </a:rPr>
                <a:t>Là</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một</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loại</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tội</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phạm</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nghiêm</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trọng</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thường</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được</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xác</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định</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bởi</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hình</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phạt</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nặng</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và</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đòi</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hỏi</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các</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biện</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pháp</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trừng</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phạt</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nghiêm</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khắc</a:t>
              </a:r>
              <a:r>
                <a:rPr lang="en-US" sz="900" b="1" kern="100" dirty="0">
                  <a:latin typeface="Arial" panose="020B0604020202020204" pitchFamily="34" charset="0"/>
                  <a:ea typeface="Calibri" panose="020F0502020204030204" pitchFamily="34" charset="0"/>
                  <a:cs typeface="Arial" panose="020B0604020202020204" pitchFamily="34" charset="0"/>
                </a:rPr>
                <a:t>.</a:t>
              </a:r>
            </a:p>
          </p:txBody>
        </p:sp>
      </p:grpSp>
      <p:grpSp>
        <p:nvGrpSpPr>
          <p:cNvPr id="40" name="Group 39">
            <a:extLst>
              <a:ext uri="{FF2B5EF4-FFF2-40B4-BE49-F238E27FC236}">
                <a16:creationId xmlns:a16="http://schemas.microsoft.com/office/drawing/2014/main" id="{9403814C-E686-08FE-80B0-BE2815E63693}"/>
              </a:ext>
            </a:extLst>
          </p:cNvPr>
          <p:cNvGrpSpPr/>
          <p:nvPr/>
        </p:nvGrpSpPr>
        <p:grpSpPr>
          <a:xfrm>
            <a:off x="5260273" y="4779760"/>
            <a:ext cx="1700846" cy="1253302"/>
            <a:chOff x="7167383" y="3378145"/>
            <a:chExt cx="6502400" cy="2852583"/>
          </a:xfrm>
        </p:grpSpPr>
        <p:sp>
          <p:nvSpPr>
            <p:cNvPr id="38" name="Rectangle: Rounded Corners 37">
              <a:extLst>
                <a:ext uri="{FF2B5EF4-FFF2-40B4-BE49-F238E27FC236}">
                  <a16:creationId xmlns:a16="http://schemas.microsoft.com/office/drawing/2014/main" id="{6E353A5A-42BA-6834-93C3-C1D137244AB2}"/>
                </a:ext>
              </a:extLst>
            </p:cNvPr>
            <p:cNvSpPr/>
            <p:nvPr/>
          </p:nvSpPr>
          <p:spPr>
            <a:xfrm>
              <a:off x="7369629" y="3378145"/>
              <a:ext cx="4083677" cy="1360901"/>
            </a:xfrm>
            <a:prstGeom prst="roundRect">
              <a:avLst>
                <a:gd name="adj" fmla="val 6784"/>
              </a:avLst>
            </a:prstGeom>
            <a:solidFill>
              <a:srgbClr val="D3DE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23EE890-AD36-487A-111C-3A895D111251}"/>
                </a:ext>
              </a:extLst>
            </p:cNvPr>
            <p:cNvSpPr txBox="1"/>
            <p:nvPr/>
          </p:nvSpPr>
          <p:spPr>
            <a:xfrm>
              <a:off x="7167383" y="3589959"/>
              <a:ext cx="6502400" cy="2640769"/>
            </a:xfrm>
            <a:prstGeom prst="rect">
              <a:avLst/>
            </a:prstGeom>
            <a:noFill/>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900" b="1" kern="100" dirty="0" err="1">
                  <a:latin typeface="Arial" panose="020B0604020202020204" pitchFamily="34" charset="0"/>
                  <a:ea typeface="Calibri" panose="020F0502020204030204" pitchFamily="34" charset="0"/>
                  <a:cs typeface="Arial" panose="020B0604020202020204" pitchFamily="34" charset="0"/>
                </a:rPr>
                <a:t>Mạng</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lưới</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tội</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phạm</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tổ</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chức</a:t>
              </a:r>
              <a:endParaRPr lang="en-US" sz="9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900" b="1" kern="100" dirty="0" err="1">
                  <a:latin typeface="Arial" panose="020B0604020202020204" pitchFamily="34" charset="0"/>
                  <a:ea typeface="Calibri" panose="020F0502020204030204" pitchFamily="34" charset="0"/>
                  <a:cs typeface="Arial" panose="020B0604020202020204" pitchFamily="34" charset="0"/>
                </a:rPr>
                <a:t>Giết</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người</a:t>
              </a:r>
              <a:endParaRPr lang="en-US" sz="9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900" b="1" kern="100" dirty="0" err="1">
                  <a:latin typeface="Arial" panose="020B0604020202020204" pitchFamily="34" charset="0"/>
                  <a:ea typeface="Calibri" panose="020F0502020204030204" pitchFamily="34" charset="0"/>
                  <a:cs typeface="Arial" panose="020B0604020202020204" pitchFamily="34" charset="0"/>
                </a:rPr>
                <a:t>Cướp</a:t>
              </a:r>
              <a:r>
                <a:rPr lang="en-US" sz="900" b="1" kern="100" dirty="0">
                  <a:latin typeface="Arial" panose="020B0604020202020204" pitchFamily="34" charset="0"/>
                  <a:ea typeface="Calibri" panose="020F0502020204030204" pitchFamily="34" charset="0"/>
                  <a:cs typeface="Arial" panose="020B0604020202020204" pitchFamily="34" charset="0"/>
                </a:rPr>
                <a:t> </a:t>
              </a:r>
              <a:r>
                <a:rPr lang="en-US" sz="900" b="1" kern="100" dirty="0" err="1">
                  <a:latin typeface="Arial" panose="020B0604020202020204" pitchFamily="34" charset="0"/>
                  <a:ea typeface="Calibri" panose="020F0502020204030204" pitchFamily="34" charset="0"/>
                  <a:cs typeface="Arial" panose="020B0604020202020204" pitchFamily="34" charset="0"/>
                </a:rPr>
                <a:t>bóc</a:t>
              </a:r>
              <a:endParaRPr lang="en-US" sz="900" b="1" kern="100" dirty="0">
                <a:latin typeface="Arial" panose="020B0604020202020204" pitchFamily="34" charset="0"/>
                <a:ea typeface="Calibri" panose="020F0502020204030204" pitchFamily="34" charset="0"/>
                <a:cs typeface="Arial" panose="020B0604020202020204" pitchFamily="34" charset="0"/>
              </a:endParaRPr>
            </a:p>
          </p:txBody>
        </p:sp>
      </p:grpSp>
      <p:sp>
        <p:nvSpPr>
          <p:cNvPr id="34" name="Rectangle: Rounded Corners 33">
            <a:extLst>
              <a:ext uri="{FF2B5EF4-FFF2-40B4-BE49-F238E27FC236}">
                <a16:creationId xmlns:a16="http://schemas.microsoft.com/office/drawing/2014/main" id="{90AD38A6-E4F9-0CFB-1E18-929A2B23C8BB}"/>
              </a:ext>
            </a:extLst>
          </p:cNvPr>
          <p:cNvSpPr/>
          <p:nvPr/>
        </p:nvSpPr>
        <p:spPr>
          <a:xfrm>
            <a:off x="5478490" y="4576063"/>
            <a:ext cx="721639" cy="30115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9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Tội</a:t>
            </a:r>
            <a:r>
              <a:rPr lang="en-US" sz="9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9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ác</a:t>
            </a:r>
            <a:r>
              <a:rPr lang="en-US" sz="9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9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chủ</a:t>
            </a:r>
            <a:r>
              <a:rPr lang="en-US" sz="9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9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chốt</a:t>
            </a:r>
            <a:r>
              <a:rPr lang="en-US" sz="9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(Felony Crimes)</a:t>
            </a:r>
            <a:endParaRPr lang="en-US" sz="900" dirty="0">
              <a:solidFill>
                <a:schemeClr val="bg1"/>
              </a:solidFill>
              <a:latin typeface="Arial" panose="020B0604020202020204" pitchFamily="34" charset="0"/>
              <a:cs typeface="Arial" panose="020B0604020202020204" pitchFamily="34" charset="0"/>
            </a:endParaRPr>
          </a:p>
        </p:txBody>
      </p:sp>
      <p:grpSp>
        <p:nvGrpSpPr>
          <p:cNvPr id="32" name="Group 31">
            <a:extLst>
              <a:ext uri="{FF2B5EF4-FFF2-40B4-BE49-F238E27FC236}">
                <a16:creationId xmlns:a16="http://schemas.microsoft.com/office/drawing/2014/main" id="{7C5669C2-86F2-B608-60CA-D9236E81789E}"/>
              </a:ext>
            </a:extLst>
          </p:cNvPr>
          <p:cNvGrpSpPr/>
          <p:nvPr/>
        </p:nvGrpSpPr>
        <p:grpSpPr>
          <a:xfrm>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spTree>
    <p:extLst>
      <p:ext uri="{BB962C8B-B14F-4D97-AF65-F5344CB8AC3E}">
        <p14:creationId xmlns:p14="http://schemas.microsoft.com/office/powerpoint/2010/main" val="332391359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3537147" y="148132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606552" y="1495624"/>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cxnSp>
        <p:nvCxnSpPr>
          <p:cNvPr id="13" name="Straight Arrow Connector 12">
            <a:extLst>
              <a:ext uri="{FF2B5EF4-FFF2-40B4-BE49-F238E27FC236}">
                <a16:creationId xmlns:a16="http://schemas.microsoft.com/office/drawing/2014/main" id="{9D684CD5-58CA-4FBE-395B-E4A7DCBB2B29}"/>
              </a:ext>
            </a:extLst>
          </p:cNvPr>
          <p:cNvCxnSpPr>
            <a:cxnSpLocks/>
            <a:stCxn id="11" idx="3"/>
            <a:endCxn id="5" idx="1"/>
          </p:cNvCxnSpPr>
          <p:nvPr/>
        </p:nvCxnSpPr>
        <p:spPr>
          <a:xfrm flipV="1">
            <a:off x="2848682" y="2329724"/>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5740D417-93C6-29E4-EBE8-44FDF0BB422D}"/>
              </a:ext>
            </a:extLst>
          </p:cNvPr>
          <p:cNvSpPr/>
          <p:nvPr/>
        </p:nvSpPr>
        <p:spPr>
          <a:xfrm>
            <a:off x="6412724"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343318"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9343318"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412724"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3482130"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cxnSp>
        <p:nvCxnSpPr>
          <p:cNvPr id="18" name="Straight Arrow Connector 17">
            <a:extLst>
              <a:ext uri="{FF2B5EF4-FFF2-40B4-BE49-F238E27FC236}">
                <a16:creationId xmlns:a16="http://schemas.microsoft.com/office/drawing/2014/main" id="{AC47946C-DAE6-6989-6F89-5B7A38D18A91}"/>
              </a:ext>
            </a:extLst>
          </p:cNvPr>
          <p:cNvCxnSpPr>
            <a:cxnSpLocks/>
          </p:cNvCxnSpPr>
          <p:nvPr/>
        </p:nvCxnSpPr>
        <p:spPr>
          <a:xfrm flipV="1">
            <a:off x="5779277" y="2344020"/>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14357A2-00DE-FF04-5271-CFAEA5999D89}"/>
              </a:ext>
            </a:extLst>
          </p:cNvPr>
          <p:cNvCxnSpPr>
            <a:cxnSpLocks/>
          </p:cNvCxnSpPr>
          <p:nvPr/>
        </p:nvCxnSpPr>
        <p:spPr>
          <a:xfrm flipV="1">
            <a:off x="8654854" y="2351168"/>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16C88C3-CEEA-4E85-7F0E-E8D782F7E6A6}"/>
              </a:ext>
            </a:extLst>
          </p:cNvPr>
          <p:cNvCxnSpPr>
            <a:cxnSpLocks/>
            <a:endCxn id="8" idx="0"/>
          </p:cNvCxnSpPr>
          <p:nvPr/>
        </p:nvCxnSpPr>
        <p:spPr>
          <a:xfrm flipH="1">
            <a:off x="10464383" y="3146696"/>
            <a:ext cx="2286" cy="725208"/>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A2F4805-AF6A-46A0-D002-1FF698004B5B}"/>
              </a:ext>
            </a:extLst>
          </p:cNvPr>
          <p:cNvCxnSpPr>
            <a:cxnSpLocks/>
            <a:endCxn id="9" idx="3"/>
          </p:cNvCxnSpPr>
          <p:nvPr/>
        </p:nvCxnSpPr>
        <p:spPr>
          <a:xfrm flipH="1">
            <a:off x="8654854" y="4720300"/>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60BC01-FB91-8411-27A9-58EBF2BB0B8D}"/>
              </a:ext>
            </a:extLst>
          </p:cNvPr>
          <p:cNvCxnSpPr>
            <a:cxnSpLocks/>
          </p:cNvCxnSpPr>
          <p:nvPr/>
        </p:nvCxnSpPr>
        <p:spPr>
          <a:xfrm flipH="1">
            <a:off x="5721573" y="4706964"/>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597A46A-7EA8-1BBF-08CE-1CE472A819DA}"/>
              </a:ext>
            </a:extLst>
          </p:cNvPr>
          <p:cNvSpPr txBox="1"/>
          <p:nvPr/>
        </p:nvSpPr>
        <p:spPr>
          <a:xfrm>
            <a:off x="470324" y="294824"/>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03245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3181024" y="-714521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5126591" y="1219853"/>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6730486" y="-871874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242861" y="2164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3552461" y="572973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209683" y="75723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2843501" y="76272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1035212" y="-7729988"/>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cxnSp>
        <p:nvCxnSpPr>
          <p:cNvPr id="2" name="Straight Connector 1">
            <a:extLst>
              <a:ext uri="{FF2B5EF4-FFF2-40B4-BE49-F238E27FC236}">
                <a16:creationId xmlns:a16="http://schemas.microsoft.com/office/drawing/2014/main" id="{5BB5584C-0B0B-ADD6-CB3B-2BB45F763D23}"/>
              </a:ext>
            </a:extLst>
          </p:cNvPr>
          <p:cNvCxnSpPr>
            <a:cxnSpLocks/>
          </p:cNvCxnSpPr>
          <p:nvPr/>
        </p:nvCxnSpPr>
        <p:spPr>
          <a:xfrm flipH="1">
            <a:off x="4315925" y="1616002"/>
            <a:ext cx="5457809"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A37E6907-E45C-0949-3FD9-0AE34EE702DF}"/>
              </a:ext>
            </a:extLst>
          </p:cNvPr>
          <p:cNvSpPr txBox="1"/>
          <p:nvPr/>
        </p:nvSpPr>
        <p:spPr>
          <a:xfrm>
            <a:off x="3335500" y="1966197"/>
            <a:ext cx="7810079" cy="2246769"/>
          </a:xfrm>
          <a:prstGeom prst="rect">
            <a:avLst/>
          </a:prstGeom>
          <a:noFill/>
        </p:spPr>
        <p:txBody>
          <a:bodyPr wrap="square" rtlCol="0">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nào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thì</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CD07A6F-95F8-F47D-0428-0865321BB0F0}"/>
              </a:ext>
            </a:extLst>
          </p:cNvPr>
          <p:cNvSpPr txBox="1"/>
          <p:nvPr/>
        </p:nvSpPr>
        <p:spPr>
          <a:xfrm>
            <a:off x="2885556" y="533407"/>
            <a:ext cx="9306444"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3 BỘ LUẬT TỐ TỤNG HÌNH SỰ 2015</a:t>
            </a:r>
          </a:p>
        </p:txBody>
      </p:sp>
      <p:sp>
        <p:nvSpPr>
          <p:cNvPr id="12" name="TextBox 11">
            <a:extLst>
              <a:ext uri="{FF2B5EF4-FFF2-40B4-BE49-F238E27FC236}">
                <a16:creationId xmlns:a16="http://schemas.microsoft.com/office/drawing/2014/main" id="{DE7CF325-E428-48A5-DD24-340395A2A2AD}"/>
              </a:ext>
            </a:extLst>
          </p:cNvPr>
          <p:cNvSpPr txBox="1"/>
          <p:nvPr/>
        </p:nvSpPr>
        <p:spPr>
          <a:xfrm>
            <a:off x="3335499" y="7226349"/>
            <a:ext cx="7709872" cy="3108543"/>
          </a:xfrm>
          <a:prstGeom prst="rect">
            <a:avLst/>
          </a:prstGeom>
          <a:noFill/>
        </p:spPr>
        <p:txBody>
          <a:bodyPr wrap="square" rtlCol="0">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Thời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a:t>
            </a:r>
          </a:p>
          <a:p>
            <a:r>
              <a:rPr lang="en-US" sz="2800" b="1" kern="100" dirty="0">
                <a:latin typeface="Arial" panose="020B0604020202020204" pitchFamily="34" charset="0"/>
                <a:ea typeface="Calibri" panose="020F0502020204030204" pitchFamily="34" charset="0"/>
                <a:cs typeface="Arial" panose="020B0604020202020204" pitchFamily="34" charset="0"/>
              </a:rPr>
              <a:t>- 20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a:latin typeface="Arial" panose="020B0604020202020204" pitchFamily="34" charset="0"/>
                <a:ea typeface="Calibri" panose="020F0502020204030204" pitchFamily="34" charset="0"/>
                <a:cs typeface="Arial" panose="020B0604020202020204" pitchFamily="34" charset="0"/>
              </a:rPr>
              <a:t>- 30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biệt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p>
          <a:p>
            <a:r>
              <a:rPr lang="en-US" sz="2800" b="1" kern="100" dirty="0">
                <a:latin typeface="Arial" panose="020B0604020202020204" pitchFamily="34" charset="0"/>
                <a:ea typeface="Calibri" panose="020F0502020204030204" pitchFamily="34" charset="0"/>
                <a:cs typeface="Arial" panose="020B0604020202020204" pitchFamily="34" charset="0"/>
              </a:rPr>
              <a:t>(</a:t>
            </a:r>
            <a:r>
              <a:rPr lang="en-US" sz="2800" b="1" kern="100" dirty="0" err="1">
                <a:latin typeface="Arial" panose="020B0604020202020204" pitchFamily="34" charset="0"/>
                <a:ea typeface="Calibri" panose="020F0502020204030204" pitchFamily="34" charset="0"/>
                <a:cs typeface="Arial" panose="020B0604020202020204" pitchFamily="34" charset="0"/>
              </a:rPr>
              <a:t>kể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nhận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hồ</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02517513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Horizontal)">
                                      <p:cBhvr>
                                        <p:cTn id="7" dur="25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9F68DEFC-8AF4-08FA-7E87-CE0C81EAC23E}"/>
              </a:ext>
            </a:extLst>
          </p:cNvPr>
          <p:cNvSpPr/>
          <p:nvPr/>
        </p:nvSpPr>
        <p:spPr>
          <a:xfrm>
            <a:off x="-5126591" y="1219853"/>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242861" y="2164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3552461" y="572973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209683" y="75723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2843501" y="76272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cxnSp>
        <p:nvCxnSpPr>
          <p:cNvPr id="2" name="Straight Connector 1">
            <a:extLst>
              <a:ext uri="{FF2B5EF4-FFF2-40B4-BE49-F238E27FC236}">
                <a16:creationId xmlns:a16="http://schemas.microsoft.com/office/drawing/2014/main" id="{5BB5584C-0B0B-ADD6-CB3B-2BB45F763D23}"/>
              </a:ext>
            </a:extLst>
          </p:cNvPr>
          <p:cNvCxnSpPr>
            <a:cxnSpLocks/>
          </p:cNvCxnSpPr>
          <p:nvPr/>
        </p:nvCxnSpPr>
        <p:spPr>
          <a:xfrm flipH="1">
            <a:off x="4315925" y="1616002"/>
            <a:ext cx="5457809" cy="0"/>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A37E6907-E45C-0949-3FD9-0AE34EE702DF}"/>
              </a:ext>
            </a:extLst>
          </p:cNvPr>
          <p:cNvSpPr txBox="1"/>
          <p:nvPr/>
        </p:nvSpPr>
        <p:spPr>
          <a:xfrm>
            <a:off x="16974119" y="1913200"/>
            <a:ext cx="7810079" cy="2246769"/>
          </a:xfrm>
          <a:prstGeom prst="rect">
            <a:avLst/>
          </a:prstGeom>
          <a:noFill/>
        </p:spPr>
        <p:txBody>
          <a:bodyPr wrap="square" rtlCol="0">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nào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thì</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theo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4" name="TextBox 3">
            <a:extLst>
              <a:ext uri="{FF2B5EF4-FFF2-40B4-BE49-F238E27FC236}">
                <a16:creationId xmlns:a16="http://schemas.microsoft.com/office/drawing/2014/main" id="{5CD07A6F-95F8-F47D-0428-0865321BB0F0}"/>
              </a:ext>
            </a:extLst>
          </p:cNvPr>
          <p:cNvSpPr txBox="1"/>
          <p:nvPr/>
        </p:nvSpPr>
        <p:spPr>
          <a:xfrm>
            <a:off x="2885556" y="533407"/>
            <a:ext cx="9306444"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3 BỘ LUẬT TỐ TỤNG HÌNH SỰ 2015</a:t>
            </a:r>
          </a:p>
        </p:txBody>
      </p:sp>
      <p:sp>
        <p:nvSpPr>
          <p:cNvPr id="12" name="TextBox 11">
            <a:extLst>
              <a:ext uri="{FF2B5EF4-FFF2-40B4-BE49-F238E27FC236}">
                <a16:creationId xmlns:a16="http://schemas.microsoft.com/office/drawing/2014/main" id="{DE7CF325-E428-48A5-DD24-340395A2A2AD}"/>
              </a:ext>
            </a:extLst>
          </p:cNvPr>
          <p:cNvSpPr txBox="1"/>
          <p:nvPr/>
        </p:nvSpPr>
        <p:spPr>
          <a:xfrm>
            <a:off x="3189893" y="1913200"/>
            <a:ext cx="7709872" cy="3108543"/>
          </a:xfrm>
          <a:prstGeom prst="rect">
            <a:avLst/>
          </a:prstGeom>
          <a:noFill/>
        </p:spPr>
        <p:txBody>
          <a:bodyPr wrap="square" rtlCol="0">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Thời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tố</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a:t>
            </a:r>
          </a:p>
          <a:p>
            <a:r>
              <a:rPr lang="en-US" sz="2800" b="1" kern="100" dirty="0">
                <a:latin typeface="Arial" panose="020B0604020202020204" pitchFamily="34" charset="0"/>
                <a:ea typeface="Calibri" panose="020F0502020204030204" pitchFamily="34" charset="0"/>
                <a:cs typeface="Arial" panose="020B0604020202020204" pitchFamily="34" charset="0"/>
              </a:rPr>
              <a:t>- 20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endParaRPr lang="en-US" sz="2800" b="1" kern="100" dirty="0">
              <a:latin typeface="Arial" panose="020B0604020202020204" pitchFamily="34" charset="0"/>
              <a:ea typeface="Calibri" panose="020F0502020204030204" pitchFamily="34" charset="0"/>
              <a:cs typeface="Arial" panose="020B0604020202020204" pitchFamily="34" charset="0"/>
            </a:endParaRPr>
          </a:p>
          <a:p>
            <a:r>
              <a:rPr lang="en-US" sz="2800" b="1" kern="100" dirty="0">
                <a:latin typeface="Arial" panose="020B0604020202020204" pitchFamily="34" charset="0"/>
                <a:ea typeface="Calibri" panose="020F0502020204030204" pitchFamily="34" charset="0"/>
                <a:cs typeface="Arial" panose="020B0604020202020204" pitchFamily="34" charset="0"/>
              </a:rPr>
              <a:t>- 30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với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biệt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p>
          <a:p>
            <a:r>
              <a:rPr lang="en-US" sz="2800" b="1" kern="100" dirty="0">
                <a:latin typeface="Arial" panose="020B0604020202020204" pitchFamily="34" charset="0"/>
                <a:ea typeface="Calibri" panose="020F0502020204030204" pitchFamily="34" charset="0"/>
                <a:cs typeface="Arial" panose="020B0604020202020204" pitchFamily="34" charset="0"/>
              </a:rPr>
              <a:t>(</a:t>
            </a:r>
            <a:r>
              <a:rPr lang="en-US" sz="2800" b="1" kern="100" dirty="0" err="1">
                <a:latin typeface="Arial" panose="020B0604020202020204" pitchFamily="34" charset="0"/>
                <a:ea typeface="Calibri" panose="020F0502020204030204" pitchFamily="34" charset="0"/>
                <a:cs typeface="Arial" panose="020B0604020202020204" pitchFamily="34" charset="0"/>
              </a:rPr>
              <a:t>kể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nhận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hồ</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tra</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65AA21C0-D226-9A36-B6DC-DD9093B31DA3}"/>
              </a:ext>
            </a:extLst>
          </p:cNvPr>
          <p:cNvSpPr/>
          <p:nvPr/>
        </p:nvSpPr>
        <p:spPr>
          <a:xfrm>
            <a:off x="3181024" y="-714521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4" name="Rectangle: Rounded Corners 13">
            <a:extLst>
              <a:ext uri="{FF2B5EF4-FFF2-40B4-BE49-F238E27FC236}">
                <a16:creationId xmlns:a16="http://schemas.microsoft.com/office/drawing/2014/main" id="{40D894A2-9450-48D6-E7B7-8F5D663B3F1B}"/>
              </a:ext>
            </a:extLst>
          </p:cNvPr>
          <p:cNvSpPr/>
          <p:nvPr/>
        </p:nvSpPr>
        <p:spPr>
          <a:xfrm>
            <a:off x="6730486" y="-871874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15" name="TextBox 14">
            <a:extLst>
              <a:ext uri="{FF2B5EF4-FFF2-40B4-BE49-F238E27FC236}">
                <a16:creationId xmlns:a16="http://schemas.microsoft.com/office/drawing/2014/main" id="{D175BD5A-A7D9-A70E-F7D6-7012985473DA}"/>
              </a:ext>
            </a:extLst>
          </p:cNvPr>
          <p:cNvSpPr txBox="1"/>
          <p:nvPr/>
        </p:nvSpPr>
        <p:spPr>
          <a:xfrm>
            <a:off x="-1035212" y="-7729988"/>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3668836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3537147" y="148132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606552" y="1495624"/>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cxnSp>
        <p:nvCxnSpPr>
          <p:cNvPr id="13" name="Straight Arrow Connector 12">
            <a:extLst>
              <a:ext uri="{FF2B5EF4-FFF2-40B4-BE49-F238E27FC236}">
                <a16:creationId xmlns:a16="http://schemas.microsoft.com/office/drawing/2014/main" id="{9D684CD5-58CA-4FBE-395B-E4A7DCBB2B29}"/>
              </a:ext>
            </a:extLst>
          </p:cNvPr>
          <p:cNvCxnSpPr>
            <a:cxnSpLocks/>
            <a:stCxn id="11" idx="3"/>
            <a:endCxn id="5" idx="1"/>
          </p:cNvCxnSpPr>
          <p:nvPr/>
        </p:nvCxnSpPr>
        <p:spPr>
          <a:xfrm flipV="1">
            <a:off x="2848682" y="2329724"/>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5740D417-93C6-29E4-EBE8-44FDF0BB422D}"/>
              </a:ext>
            </a:extLst>
          </p:cNvPr>
          <p:cNvSpPr/>
          <p:nvPr/>
        </p:nvSpPr>
        <p:spPr>
          <a:xfrm>
            <a:off x="6412724"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343318"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9343318"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412724"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3482130"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cxnSp>
        <p:nvCxnSpPr>
          <p:cNvPr id="18" name="Straight Arrow Connector 17">
            <a:extLst>
              <a:ext uri="{FF2B5EF4-FFF2-40B4-BE49-F238E27FC236}">
                <a16:creationId xmlns:a16="http://schemas.microsoft.com/office/drawing/2014/main" id="{AC47946C-DAE6-6989-6F89-5B7A38D18A91}"/>
              </a:ext>
            </a:extLst>
          </p:cNvPr>
          <p:cNvCxnSpPr>
            <a:cxnSpLocks/>
          </p:cNvCxnSpPr>
          <p:nvPr/>
        </p:nvCxnSpPr>
        <p:spPr>
          <a:xfrm flipV="1">
            <a:off x="5779277" y="2344020"/>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14357A2-00DE-FF04-5271-CFAEA5999D89}"/>
              </a:ext>
            </a:extLst>
          </p:cNvPr>
          <p:cNvCxnSpPr>
            <a:cxnSpLocks/>
          </p:cNvCxnSpPr>
          <p:nvPr/>
        </p:nvCxnSpPr>
        <p:spPr>
          <a:xfrm flipV="1">
            <a:off x="8654854" y="2351168"/>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16C88C3-CEEA-4E85-7F0E-E8D782F7E6A6}"/>
              </a:ext>
            </a:extLst>
          </p:cNvPr>
          <p:cNvCxnSpPr>
            <a:cxnSpLocks/>
            <a:endCxn id="8" idx="0"/>
          </p:cNvCxnSpPr>
          <p:nvPr/>
        </p:nvCxnSpPr>
        <p:spPr>
          <a:xfrm flipH="1">
            <a:off x="10464383" y="3146696"/>
            <a:ext cx="2286" cy="725208"/>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A2F4805-AF6A-46A0-D002-1FF698004B5B}"/>
              </a:ext>
            </a:extLst>
          </p:cNvPr>
          <p:cNvCxnSpPr>
            <a:cxnSpLocks/>
            <a:endCxn id="9" idx="3"/>
          </p:cNvCxnSpPr>
          <p:nvPr/>
        </p:nvCxnSpPr>
        <p:spPr>
          <a:xfrm flipH="1">
            <a:off x="8654854" y="4720300"/>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60BC01-FB91-8411-27A9-58EBF2BB0B8D}"/>
              </a:ext>
            </a:extLst>
          </p:cNvPr>
          <p:cNvCxnSpPr>
            <a:cxnSpLocks/>
          </p:cNvCxnSpPr>
          <p:nvPr/>
        </p:nvCxnSpPr>
        <p:spPr>
          <a:xfrm flipH="1">
            <a:off x="5721573" y="4706964"/>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597A46A-7EA8-1BBF-08CE-1CE472A819DA}"/>
              </a:ext>
            </a:extLst>
          </p:cNvPr>
          <p:cNvSpPr txBox="1"/>
          <p:nvPr/>
        </p:nvSpPr>
        <p:spPr>
          <a:xfrm>
            <a:off x="470324" y="294824"/>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554454237"/>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3090244" y="-357254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4792763" y="148132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6412724" y="-213937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3990056" y="-21546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344461" y="315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096000" y="8879332"/>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1969179" y="7819789"/>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0" y="-2724148"/>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2" name="TextBox 1">
            <a:extLst>
              <a:ext uri="{FF2B5EF4-FFF2-40B4-BE49-F238E27FC236}">
                <a16:creationId xmlns:a16="http://schemas.microsoft.com/office/drawing/2014/main" id="{89784A0A-45D5-5B21-EE4A-67D0EFC716BA}"/>
              </a:ext>
            </a:extLst>
          </p:cNvPr>
          <p:cNvSpPr txBox="1"/>
          <p:nvPr/>
        </p:nvSpPr>
        <p:spPr>
          <a:xfrm>
            <a:off x="3568911" y="2485622"/>
            <a:ext cx="7553194" cy="1384995"/>
          </a:xfrm>
          <a:prstGeom prst="rect">
            <a:avLst/>
          </a:prstGeom>
          <a:noFill/>
        </p:spPr>
        <p:txBody>
          <a:bodyPr wrap="square" rtlCol="0">
            <a:spAutoFit/>
          </a:bodyPr>
          <a:lstStyle/>
          <a:p>
            <a:r>
              <a:rPr lang="en-US" sz="2800" b="1" kern="100" dirty="0">
                <a:latin typeface="Arial" panose="020B0604020202020204" pitchFamily="34" charset="0"/>
                <a:ea typeface="Calibri" panose="020F0502020204030204" pitchFamily="34" charset="0"/>
                <a:cs typeface="Arial" panose="020B0604020202020204" pitchFamily="34" charset="0"/>
              </a:rPr>
              <a:t>Giai đoạn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bao </a:t>
            </a:r>
            <a:r>
              <a:rPr lang="en-US" sz="2800" b="1" kern="100" dirty="0" err="1">
                <a:latin typeface="Arial" panose="020B0604020202020204" pitchFamily="34" charset="0"/>
                <a:ea typeface="Calibri" panose="020F0502020204030204" pitchFamily="34" charset="0"/>
                <a:cs typeface="Arial" panose="020B0604020202020204" pitchFamily="34" charset="0"/>
              </a:rPr>
              <a:t>gồm</a:t>
            </a:r>
            <a:r>
              <a:rPr lang="en-US" sz="2800" b="1" kern="100" dirty="0">
                <a:latin typeface="Arial" panose="020B0604020202020204" pitchFamily="34" charset="0"/>
                <a:ea typeface="Calibri" panose="020F0502020204030204" pitchFamily="34" charset="0"/>
                <a:cs typeface="Arial" panose="020B0604020202020204" pitchFamily="34" charset="0"/>
              </a:rPr>
              <a:t>:</a:t>
            </a:r>
          </a:p>
          <a:p>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a:t>
            </a:r>
          </a:p>
          <a:p>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phúc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CC168DEB-DBBD-DFDA-40DA-E7C014F2D7CC}"/>
              </a:ext>
            </a:extLst>
          </p:cNvPr>
          <p:cNvSpPr txBox="1"/>
          <p:nvPr/>
        </p:nvSpPr>
        <p:spPr>
          <a:xfrm>
            <a:off x="3312025" y="484549"/>
            <a:ext cx="7810080"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4 BỘ LUẬT TỐ TỤNG HÌNH SỰ 2015</a:t>
            </a:r>
          </a:p>
        </p:txBody>
      </p:sp>
      <p:cxnSp>
        <p:nvCxnSpPr>
          <p:cNvPr id="4" name="Straight Connector 3">
            <a:extLst>
              <a:ext uri="{FF2B5EF4-FFF2-40B4-BE49-F238E27FC236}">
                <a16:creationId xmlns:a16="http://schemas.microsoft.com/office/drawing/2014/main" id="{6D45A394-C43E-F900-90ED-B064B7DC4396}"/>
              </a:ext>
            </a:extLst>
          </p:cNvPr>
          <p:cNvCxnSpPr>
            <a:cxnSpLocks/>
          </p:cNvCxnSpPr>
          <p:nvPr/>
        </p:nvCxnSpPr>
        <p:spPr>
          <a:xfrm flipH="1">
            <a:off x="4315925" y="1616002"/>
            <a:ext cx="545780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656949"/>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3537147" y="148132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606552" y="1495624"/>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cxnSp>
        <p:nvCxnSpPr>
          <p:cNvPr id="13" name="Straight Arrow Connector 12">
            <a:extLst>
              <a:ext uri="{FF2B5EF4-FFF2-40B4-BE49-F238E27FC236}">
                <a16:creationId xmlns:a16="http://schemas.microsoft.com/office/drawing/2014/main" id="{9D684CD5-58CA-4FBE-395B-E4A7DCBB2B29}"/>
              </a:ext>
            </a:extLst>
          </p:cNvPr>
          <p:cNvCxnSpPr>
            <a:cxnSpLocks/>
            <a:stCxn id="11" idx="3"/>
            <a:endCxn id="5" idx="1"/>
          </p:cNvCxnSpPr>
          <p:nvPr/>
        </p:nvCxnSpPr>
        <p:spPr>
          <a:xfrm flipV="1">
            <a:off x="2848682" y="2329724"/>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5740D417-93C6-29E4-EBE8-44FDF0BB422D}"/>
              </a:ext>
            </a:extLst>
          </p:cNvPr>
          <p:cNvSpPr/>
          <p:nvPr/>
        </p:nvSpPr>
        <p:spPr>
          <a:xfrm>
            <a:off x="6412724"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343318"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9343318"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412724"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3482130"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cxnSp>
        <p:nvCxnSpPr>
          <p:cNvPr id="18" name="Straight Arrow Connector 17">
            <a:extLst>
              <a:ext uri="{FF2B5EF4-FFF2-40B4-BE49-F238E27FC236}">
                <a16:creationId xmlns:a16="http://schemas.microsoft.com/office/drawing/2014/main" id="{AC47946C-DAE6-6989-6F89-5B7A38D18A91}"/>
              </a:ext>
            </a:extLst>
          </p:cNvPr>
          <p:cNvCxnSpPr>
            <a:cxnSpLocks/>
          </p:cNvCxnSpPr>
          <p:nvPr/>
        </p:nvCxnSpPr>
        <p:spPr>
          <a:xfrm flipV="1">
            <a:off x="5779277" y="2344020"/>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14357A2-00DE-FF04-5271-CFAEA5999D89}"/>
              </a:ext>
            </a:extLst>
          </p:cNvPr>
          <p:cNvCxnSpPr>
            <a:cxnSpLocks/>
          </p:cNvCxnSpPr>
          <p:nvPr/>
        </p:nvCxnSpPr>
        <p:spPr>
          <a:xfrm flipV="1">
            <a:off x="8654854" y="2351168"/>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16C88C3-CEEA-4E85-7F0E-E8D782F7E6A6}"/>
              </a:ext>
            </a:extLst>
          </p:cNvPr>
          <p:cNvCxnSpPr>
            <a:cxnSpLocks/>
            <a:endCxn id="8" idx="0"/>
          </p:cNvCxnSpPr>
          <p:nvPr/>
        </p:nvCxnSpPr>
        <p:spPr>
          <a:xfrm flipH="1">
            <a:off x="10464383" y="3146696"/>
            <a:ext cx="2286" cy="725208"/>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A2F4805-AF6A-46A0-D002-1FF698004B5B}"/>
              </a:ext>
            </a:extLst>
          </p:cNvPr>
          <p:cNvCxnSpPr>
            <a:cxnSpLocks/>
            <a:endCxn id="9" idx="3"/>
          </p:cNvCxnSpPr>
          <p:nvPr/>
        </p:nvCxnSpPr>
        <p:spPr>
          <a:xfrm flipH="1">
            <a:off x="8654854" y="4720300"/>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60BC01-FB91-8411-27A9-58EBF2BB0B8D}"/>
              </a:ext>
            </a:extLst>
          </p:cNvPr>
          <p:cNvCxnSpPr>
            <a:cxnSpLocks/>
          </p:cNvCxnSpPr>
          <p:nvPr/>
        </p:nvCxnSpPr>
        <p:spPr>
          <a:xfrm flipH="1">
            <a:off x="5721573" y="4706964"/>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597A46A-7EA8-1BBF-08CE-1CE472A819DA}"/>
              </a:ext>
            </a:extLst>
          </p:cNvPr>
          <p:cNvSpPr txBox="1"/>
          <p:nvPr/>
        </p:nvSpPr>
        <p:spPr>
          <a:xfrm>
            <a:off x="470324" y="294824"/>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15996249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1240000" y="-618783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6320888" y="143560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7101188" y="-618783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4446260" y="-3608341"/>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3325195" y="1009572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470324" y="29482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2361065" y="13871311"/>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920633" y="-7296007"/>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2" name="TextBox 1">
            <a:extLst>
              <a:ext uri="{FF2B5EF4-FFF2-40B4-BE49-F238E27FC236}">
                <a16:creationId xmlns:a16="http://schemas.microsoft.com/office/drawing/2014/main" id="{07D08603-65EE-180B-B2C3-4A8A8D0B1F44}"/>
              </a:ext>
            </a:extLst>
          </p:cNvPr>
          <p:cNvSpPr txBox="1"/>
          <p:nvPr/>
        </p:nvSpPr>
        <p:spPr>
          <a:xfrm>
            <a:off x="3400373" y="2063517"/>
            <a:ext cx="7553194" cy="2246769"/>
          </a:xfrm>
          <a:prstGeom prst="rect">
            <a:avLst/>
          </a:prstGeom>
          <a:noFill/>
        </p:spPr>
        <p:txBody>
          <a:bodyPr wrap="square" rtlCol="0">
            <a:spAutoFit/>
          </a:bodyPr>
          <a:lstStyle/>
          <a:p>
            <a:r>
              <a:rPr lang="en-US" sz="2800" b="1" kern="100" dirty="0">
                <a:latin typeface="Arial" panose="020B0604020202020204" pitchFamily="34" charset="0"/>
                <a:ea typeface="Calibri" panose="020F0502020204030204" pitchFamily="34" charset="0"/>
                <a:cs typeface="Arial" panose="020B0604020202020204" pitchFamily="34" charset="0"/>
              </a:rPr>
              <a:t>Sau </a:t>
            </a:r>
            <a:r>
              <a:rPr lang="en-US" sz="2800" b="1" kern="100" dirty="0" err="1">
                <a:latin typeface="Arial" panose="020B0604020202020204" pitchFamily="34" charset="0"/>
                <a:ea typeface="Calibri" panose="020F0502020204030204" pitchFamily="34" charset="0"/>
                <a:cs typeface="Arial" panose="020B0604020202020204" pitchFamily="34" charset="0"/>
              </a:rPr>
              <a:t>khi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Chánh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ủy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Chánh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cùng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endParaRPr lang="en-US" sz="2800" b="1" kern="100" dirty="0">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424B31DA-2FA2-5708-5A44-FB735F4A876B}"/>
              </a:ext>
            </a:extLst>
          </p:cNvPr>
          <p:cNvSpPr txBox="1"/>
          <p:nvPr/>
        </p:nvSpPr>
        <p:spPr>
          <a:xfrm>
            <a:off x="3312024" y="484549"/>
            <a:ext cx="8879975"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5 BỘ LUẬT TỐ TỤNG HÌNH SỰ 2015</a:t>
            </a:r>
          </a:p>
        </p:txBody>
      </p:sp>
      <p:cxnSp>
        <p:nvCxnSpPr>
          <p:cNvPr id="4" name="Straight Connector 3">
            <a:extLst>
              <a:ext uri="{FF2B5EF4-FFF2-40B4-BE49-F238E27FC236}">
                <a16:creationId xmlns:a16="http://schemas.microsoft.com/office/drawing/2014/main" id="{3F1F47D6-7836-BF93-7A1B-A049B706C4E7}"/>
              </a:ext>
            </a:extLst>
          </p:cNvPr>
          <p:cNvCxnSpPr>
            <a:cxnSpLocks/>
          </p:cNvCxnSpPr>
          <p:nvPr/>
        </p:nvCxnSpPr>
        <p:spPr>
          <a:xfrm flipH="1">
            <a:off x="4315925" y="1616002"/>
            <a:ext cx="5457809"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484C80C-5D89-3B5A-73D7-4C64D3692462}"/>
              </a:ext>
            </a:extLst>
          </p:cNvPr>
          <p:cNvSpPr txBox="1"/>
          <p:nvPr/>
        </p:nvSpPr>
        <p:spPr>
          <a:xfrm>
            <a:off x="-8636108" y="2063517"/>
            <a:ext cx="8296915" cy="2246769"/>
          </a:xfrm>
          <a:prstGeom prst="rect">
            <a:avLst/>
          </a:prstGeom>
          <a:noFill/>
        </p:spPr>
        <p:txBody>
          <a:bodyPr wrap="square" rtlCol="0">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Thời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07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nhận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phúc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1859293296"/>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42"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outHorizontal)">
                                      <p:cBhvr>
                                        <p:cTn id="7" dur="25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up)">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grpId="0" nodeType="clickEffect">
                                  <p:stCondLst>
                                    <p:cond delay="0"/>
                                  </p:stCondLst>
                                  <p:childTnLst>
                                    <p:set>
                                      <p:cBhvr>
                                        <p:cTn id="21" dur="1" fill="hold">
                                          <p:stCondLst>
                                            <p:cond delay="0"/>
                                          </p:stCondLst>
                                        </p:cTn>
                                        <p:tgtEl>
                                          <p:spTgt spid="12"/>
                                        </p:tgtEl>
                                        <p:attrNameLst>
                                          <p:attrName>style.visibility</p:attrName>
                                        </p:attrNameLst>
                                      </p:cBhvr>
                                      <p:to>
                                        <p:strVal val="visible"/>
                                      </p:to>
                                    </p:set>
                                    <p:animEffect transition="in" filter="wipe(up)">
                                      <p:cBhvr>
                                        <p:cTn id="2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2"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1240000" y="-618783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6320888" y="143560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7101188" y="-618783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4446260" y="-3608341"/>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3325195" y="1009572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470324" y="29482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2361065" y="13871311"/>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920633" y="-7296007"/>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2" name="TextBox 1">
            <a:extLst>
              <a:ext uri="{FF2B5EF4-FFF2-40B4-BE49-F238E27FC236}">
                <a16:creationId xmlns:a16="http://schemas.microsoft.com/office/drawing/2014/main" id="{07D08603-65EE-180B-B2C3-4A8A8D0B1F44}"/>
              </a:ext>
            </a:extLst>
          </p:cNvPr>
          <p:cNvSpPr txBox="1"/>
          <p:nvPr/>
        </p:nvSpPr>
        <p:spPr>
          <a:xfrm>
            <a:off x="16688390" y="1966621"/>
            <a:ext cx="7553194" cy="2246769"/>
          </a:xfrm>
          <a:prstGeom prst="rect">
            <a:avLst/>
          </a:prstGeom>
          <a:noFill/>
        </p:spPr>
        <p:txBody>
          <a:bodyPr wrap="square" rtlCol="0">
            <a:spAutoFit/>
          </a:bodyPr>
          <a:lstStyle/>
          <a:p>
            <a:r>
              <a:rPr lang="en-US" sz="2800" b="1" kern="100" dirty="0">
                <a:latin typeface="Arial" panose="020B0604020202020204" pitchFamily="34" charset="0"/>
                <a:ea typeface="Calibri" panose="020F0502020204030204" pitchFamily="34" charset="0"/>
                <a:cs typeface="Arial" panose="020B0604020202020204" pitchFamily="34" charset="0"/>
              </a:rPr>
              <a:t>Sau </a:t>
            </a:r>
            <a:r>
              <a:rPr lang="en-US" sz="2800" b="1" kern="100" dirty="0" err="1">
                <a:latin typeface="Arial" panose="020B0604020202020204" pitchFamily="34" charset="0"/>
                <a:ea typeface="Calibri" panose="020F0502020204030204" pitchFamily="34" charset="0"/>
                <a:cs typeface="Arial" panose="020B0604020202020204" pitchFamily="34" charset="0"/>
              </a:rPr>
              <a:t>khi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Chánh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quyền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ủy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Chánh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Tòa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cùng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endParaRPr lang="en-US" sz="2800" b="1" kern="100" dirty="0">
              <a:latin typeface="Arial" panose="020B0604020202020204" pitchFamily="34" charset="0"/>
              <a:ea typeface="Calibri" panose="020F0502020204030204" pitchFamily="34" charset="0"/>
              <a:cs typeface="Arial" panose="020B0604020202020204" pitchFamily="34" charset="0"/>
            </a:endParaRPr>
          </a:p>
        </p:txBody>
      </p:sp>
      <p:sp>
        <p:nvSpPr>
          <p:cNvPr id="3" name="TextBox 2">
            <a:extLst>
              <a:ext uri="{FF2B5EF4-FFF2-40B4-BE49-F238E27FC236}">
                <a16:creationId xmlns:a16="http://schemas.microsoft.com/office/drawing/2014/main" id="{424B31DA-2FA2-5708-5A44-FB735F4A876B}"/>
              </a:ext>
            </a:extLst>
          </p:cNvPr>
          <p:cNvSpPr txBox="1"/>
          <p:nvPr/>
        </p:nvSpPr>
        <p:spPr>
          <a:xfrm>
            <a:off x="3312024" y="484549"/>
            <a:ext cx="8879975"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5 BỘ LUẬT TỐ TỤNG HÌNH SỰ 2015</a:t>
            </a:r>
          </a:p>
        </p:txBody>
      </p:sp>
      <p:cxnSp>
        <p:nvCxnSpPr>
          <p:cNvPr id="4" name="Straight Connector 3">
            <a:extLst>
              <a:ext uri="{FF2B5EF4-FFF2-40B4-BE49-F238E27FC236}">
                <a16:creationId xmlns:a16="http://schemas.microsoft.com/office/drawing/2014/main" id="{3F1F47D6-7836-BF93-7A1B-A049B706C4E7}"/>
              </a:ext>
            </a:extLst>
          </p:cNvPr>
          <p:cNvCxnSpPr>
            <a:cxnSpLocks/>
          </p:cNvCxnSpPr>
          <p:nvPr/>
        </p:nvCxnSpPr>
        <p:spPr>
          <a:xfrm flipH="1">
            <a:off x="4315925" y="1616002"/>
            <a:ext cx="5457809" cy="0"/>
          </a:xfrm>
          <a:prstGeom prst="line">
            <a:avLst/>
          </a:prstGeom>
        </p:spPr>
        <p:style>
          <a:lnRef idx="1">
            <a:schemeClr val="dk1"/>
          </a:lnRef>
          <a:fillRef idx="0">
            <a:schemeClr val="dk1"/>
          </a:fillRef>
          <a:effectRef idx="0">
            <a:schemeClr val="dk1"/>
          </a:effectRef>
          <a:fontRef idx="minor">
            <a:schemeClr val="tx1"/>
          </a:fontRef>
        </p:style>
      </p:cxnSp>
      <p:sp>
        <p:nvSpPr>
          <p:cNvPr id="12" name="TextBox 11">
            <a:extLst>
              <a:ext uri="{FF2B5EF4-FFF2-40B4-BE49-F238E27FC236}">
                <a16:creationId xmlns:a16="http://schemas.microsoft.com/office/drawing/2014/main" id="{7484C80C-5D89-3B5A-73D7-4C64D3692462}"/>
              </a:ext>
            </a:extLst>
          </p:cNvPr>
          <p:cNvSpPr txBox="1"/>
          <p:nvPr/>
        </p:nvSpPr>
        <p:spPr>
          <a:xfrm>
            <a:off x="3312024" y="1966622"/>
            <a:ext cx="8296915" cy="2246769"/>
          </a:xfrm>
          <a:prstGeom prst="rect">
            <a:avLst/>
          </a:prstGeom>
          <a:noFill/>
        </p:spPr>
        <p:txBody>
          <a:bodyPr wrap="square" rtlCol="0">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Thời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07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luật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kể</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ngày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nhận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phúc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đốc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thẩm</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325753780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3537147" y="148132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606552" y="1495624"/>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cxnSp>
        <p:nvCxnSpPr>
          <p:cNvPr id="13" name="Straight Arrow Connector 12">
            <a:extLst>
              <a:ext uri="{FF2B5EF4-FFF2-40B4-BE49-F238E27FC236}">
                <a16:creationId xmlns:a16="http://schemas.microsoft.com/office/drawing/2014/main" id="{9D684CD5-58CA-4FBE-395B-E4A7DCBB2B29}"/>
              </a:ext>
            </a:extLst>
          </p:cNvPr>
          <p:cNvCxnSpPr>
            <a:cxnSpLocks/>
            <a:stCxn id="11" idx="3"/>
            <a:endCxn id="5" idx="1"/>
          </p:cNvCxnSpPr>
          <p:nvPr/>
        </p:nvCxnSpPr>
        <p:spPr>
          <a:xfrm flipV="1">
            <a:off x="2848682" y="2329724"/>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6" name="Rectangle: Rounded Corners 5">
            <a:extLst>
              <a:ext uri="{FF2B5EF4-FFF2-40B4-BE49-F238E27FC236}">
                <a16:creationId xmlns:a16="http://schemas.microsoft.com/office/drawing/2014/main" id="{5740D417-93C6-29E4-EBE8-44FDF0BB422D}"/>
              </a:ext>
            </a:extLst>
          </p:cNvPr>
          <p:cNvSpPr/>
          <p:nvPr/>
        </p:nvSpPr>
        <p:spPr>
          <a:xfrm>
            <a:off x="6412724"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9343318" y="1435608"/>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9343318"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412724"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3482130" y="3871904"/>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cxnSp>
        <p:nvCxnSpPr>
          <p:cNvPr id="18" name="Straight Arrow Connector 17">
            <a:extLst>
              <a:ext uri="{FF2B5EF4-FFF2-40B4-BE49-F238E27FC236}">
                <a16:creationId xmlns:a16="http://schemas.microsoft.com/office/drawing/2014/main" id="{AC47946C-DAE6-6989-6F89-5B7A38D18A91}"/>
              </a:ext>
            </a:extLst>
          </p:cNvPr>
          <p:cNvCxnSpPr>
            <a:cxnSpLocks/>
          </p:cNvCxnSpPr>
          <p:nvPr/>
        </p:nvCxnSpPr>
        <p:spPr>
          <a:xfrm flipV="1">
            <a:off x="5779277" y="2344020"/>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19" name="Straight Arrow Connector 18">
            <a:extLst>
              <a:ext uri="{FF2B5EF4-FFF2-40B4-BE49-F238E27FC236}">
                <a16:creationId xmlns:a16="http://schemas.microsoft.com/office/drawing/2014/main" id="{914357A2-00DE-FF04-5271-CFAEA5999D89}"/>
              </a:ext>
            </a:extLst>
          </p:cNvPr>
          <p:cNvCxnSpPr>
            <a:cxnSpLocks/>
          </p:cNvCxnSpPr>
          <p:nvPr/>
        </p:nvCxnSpPr>
        <p:spPr>
          <a:xfrm flipV="1">
            <a:off x="8654854" y="2351168"/>
            <a:ext cx="688465" cy="14296"/>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0" name="Straight Arrow Connector 19">
            <a:extLst>
              <a:ext uri="{FF2B5EF4-FFF2-40B4-BE49-F238E27FC236}">
                <a16:creationId xmlns:a16="http://schemas.microsoft.com/office/drawing/2014/main" id="{316C88C3-CEEA-4E85-7F0E-E8D782F7E6A6}"/>
              </a:ext>
            </a:extLst>
          </p:cNvPr>
          <p:cNvCxnSpPr>
            <a:cxnSpLocks/>
            <a:endCxn id="8" idx="0"/>
          </p:cNvCxnSpPr>
          <p:nvPr/>
        </p:nvCxnSpPr>
        <p:spPr>
          <a:xfrm flipH="1">
            <a:off x="10464383" y="3146696"/>
            <a:ext cx="2286" cy="725208"/>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1A2F4805-AF6A-46A0-D002-1FF698004B5B}"/>
              </a:ext>
            </a:extLst>
          </p:cNvPr>
          <p:cNvCxnSpPr>
            <a:cxnSpLocks/>
            <a:endCxn id="9" idx="3"/>
          </p:cNvCxnSpPr>
          <p:nvPr/>
        </p:nvCxnSpPr>
        <p:spPr>
          <a:xfrm flipH="1">
            <a:off x="8654854" y="4720300"/>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C860BC01-FB91-8411-27A9-58EBF2BB0B8D}"/>
              </a:ext>
            </a:extLst>
          </p:cNvPr>
          <p:cNvCxnSpPr>
            <a:cxnSpLocks/>
          </p:cNvCxnSpPr>
          <p:nvPr/>
        </p:nvCxnSpPr>
        <p:spPr>
          <a:xfrm flipH="1">
            <a:off x="5721573" y="4706964"/>
            <a:ext cx="691151" cy="0"/>
          </a:xfrm>
          <a:prstGeom prst="straightConnector1">
            <a:avLst/>
          </a:prstGeom>
          <a:ln w="85725">
            <a:solidFill>
              <a:srgbClr val="666666"/>
            </a:solidFill>
            <a:tailEnd type="triangle"/>
          </a:ln>
        </p:spPr>
        <p:style>
          <a:lnRef idx="1">
            <a:schemeClr val="dk1"/>
          </a:lnRef>
          <a:fillRef idx="0">
            <a:schemeClr val="dk1"/>
          </a:fillRef>
          <a:effectRef idx="0">
            <a:schemeClr val="dk1"/>
          </a:effectRef>
          <a:fontRef idx="minor">
            <a:schemeClr val="tx1"/>
          </a:fontRef>
        </p:style>
      </p:cxnSp>
      <p:sp>
        <p:nvSpPr>
          <p:cNvPr id="26" name="TextBox 25">
            <a:extLst>
              <a:ext uri="{FF2B5EF4-FFF2-40B4-BE49-F238E27FC236}">
                <a16:creationId xmlns:a16="http://schemas.microsoft.com/office/drawing/2014/main" id="{F597A46A-7EA8-1BBF-08CE-1CE472A819DA}"/>
              </a:ext>
            </a:extLst>
          </p:cNvPr>
          <p:cNvSpPr txBox="1"/>
          <p:nvPr/>
        </p:nvSpPr>
        <p:spPr>
          <a:xfrm>
            <a:off x="470324" y="294824"/>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2791497510"/>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2848682" y="-66611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7505060" y="173220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11070935" y="-697097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8172123" y="-555512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7051058"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992246"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164476" y="294693"/>
            <a:ext cx="3183765"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554393" y="-7905280"/>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378BF7DE-A6C9-65DB-EBBB-42C88340BCEE}"/>
              </a:ext>
            </a:extLst>
          </p:cNvPr>
          <p:cNvSpPr txBox="1"/>
          <p:nvPr/>
        </p:nvSpPr>
        <p:spPr>
          <a:xfrm>
            <a:off x="3535523" y="384959"/>
            <a:ext cx="8879975" cy="954107"/>
          </a:xfrm>
          <a:prstGeom prst="rect">
            <a:avLst/>
          </a:prstGeom>
          <a:noFill/>
        </p:spPr>
        <p:txBody>
          <a:bodyPr wrap="square">
            <a:spAutoFit/>
          </a:bodyPr>
          <a:lstStyle/>
          <a:p>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6 BỘ LUẬT TỐ TỤNG HÌNH SỰ 2015 </a:t>
            </a:r>
          </a:p>
        </p:txBody>
      </p:sp>
      <p:cxnSp>
        <p:nvCxnSpPr>
          <p:cNvPr id="4" name="Straight Connector 3">
            <a:extLst>
              <a:ext uri="{FF2B5EF4-FFF2-40B4-BE49-F238E27FC236}">
                <a16:creationId xmlns:a16="http://schemas.microsoft.com/office/drawing/2014/main" id="{5A0DA895-E4A7-4F75-4E15-B03A1A4E71E8}"/>
              </a:ext>
            </a:extLst>
          </p:cNvPr>
          <p:cNvCxnSpPr>
            <a:cxnSpLocks/>
          </p:cNvCxnSpPr>
          <p:nvPr/>
        </p:nvCxnSpPr>
        <p:spPr>
          <a:xfrm flipH="1">
            <a:off x="4315925" y="1616002"/>
            <a:ext cx="545780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3201320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9" name="Group 38">
            <a:extLst>
              <a:ext uri="{FF2B5EF4-FFF2-40B4-BE49-F238E27FC236}">
                <a16:creationId xmlns:a16="http://schemas.microsoft.com/office/drawing/2014/main" id="{D5CE4015-94AA-EDA7-EFE0-378D648501E3}"/>
              </a:ext>
            </a:extLst>
          </p:cNvPr>
          <p:cNvGrpSpPr/>
          <p:nvPr/>
        </p:nvGrpSpPr>
        <p:grpSpPr>
          <a:xfrm>
            <a:off x="2391260" y="1132715"/>
            <a:ext cx="7409479" cy="2930380"/>
            <a:chOff x="2391260" y="1132715"/>
            <a:chExt cx="7409479" cy="2930380"/>
          </a:xfrm>
          <a:effectLst/>
        </p:grpSpPr>
        <p:sp>
          <p:nvSpPr>
            <p:cNvPr id="33" name="Rectangle: Rounded Corners 32">
              <a:extLst>
                <a:ext uri="{FF2B5EF4-FFF2-40B4-BE49-F238E27FC236}">
                  <a16:creationId xmlns:a16="http://schemas.microsoft.com/office/drawing/2014/main" id="{B2AE6FCC-0235-2EB1-4574-6EE36B3A4529}"/>
                </a:ext>
              </a:extLst>
            </p:cNvPr>
            <p:cNvSpPr/>
            <p:nvPr/>
          </p:nvSpPr>
          <p:spPr>
            <a:xfrm>
              <a:off x="2391260" y="1132715"/>
              <a:ext cx="7409479" cy="2930380"/>
            </a:xfrm>
            <a:prstGeom prst="roundRect">
              <a:avLst>
                <a:gd name="adj" fmla="val 6784"/>
              </a:avLst>
            </a:prstGeom>
            <a:solidFill>
              <a:srgbClr val="B3C6E7"/>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2B3162-4267-A944-AD78-F67368839838}"/>
                </a:ext>
              </a:extLst>
            </p:cNvPr>
            <p:cNvSpPr txBox="1"/>
            <p:nvPr/>
          </p:nvSpPr>
          <p:spPr>
            <a:xfrm>
              <a:off x="2495389" y="1682807"/>
              <a:ext cx="7038897" cy="1902957"/>
            </a:xfrm>
            <a:prstGeom prst="rect">
              <a:avLst/>
            </a:prstGeom>
            <a:noFill/>
          </p:spPr>
          <p:txBody>
            <a:bodyPr wrap="square">
              <a:spAutoFit/>
            </a:bodyPr>
            <a:lstStyle/>
            <a:p>
              <a:pPr marL="342900" marR="0" lvl="0" indent="-342900" algn="just">
                <a:lnSpc>
                  <a:spcPct val="107000"/>
                </a:lnSpc>
                <a:spcBef>
                  <a:spcPts val="0"/>
                </a:spcBef>
                <a:spcAft>
                  <a:spcPts val="0"/>
                </a:spcAft>
                <a:tabLst>
                  <a:tab pos="4572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một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loại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thường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bởi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nặng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đòi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hỏi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trừng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khắc</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grpSp>
      <p:grpSp>
        <p:nvGrpSpPr>
          <p:cNvPr id="32" name="Group 31">
            <a:extLst>
              <a:ext uri="{FF2B5EF4-FFF2-40B4-BE49-F238E27FC236}">
                <a16:creationId xmlns:a16="http://schemas.microsoft.com/office/drawing/2014/main" id="{7C5669C2-86F2-B608-60CA-D9236E81789E}"/>
              </a:ext>
            </a:extLst>
          </p:cNvPr>
          <p:cNvGrpSpPr/>
          <p:nvPr/>
        </p:nvGrpSpPr>
        <p:grpSpPr>
          <a:xfrm>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40" name="Group 39">
            <a:extLst>
              <a:ext uri="{FF2B5EF4-FFF2-40B4-BE49-F238E27FC236}">
                <a16:creationId xmlns:a16="http://schemas.microsoft.com/office/drawing/2014/main" id="{9403814C-E686-08FE-80B0-BE2815E63693}"/>
              </a:ext>
            </a:extLst>
          </p:cNvPr>
          <p:cNvGrpSpPr/>
          <p:nvPr/>
        </p:nvGrpSpPr>
        <p:grpSpPr>
          <a:xfrm>
            <a:off x="7167383" y="3378145"/>
            <a:ext cx="6502400" cy="1360901"/>
            <a:chOff x="7167383" y="3378145"/>
            <a:chExt cx="6502400" cy="1360901"/>
          </a:xfrm>
        </p:grpSpPr>
        <p:sp>
          <p:nvSpPr>
            <p:cNvPr id="38" name="Rectangle: Rounded Corners 37">
              <a:extLst>
                <a:ext uri="{FF2B5EF4-FFF2-40B4-BE49-F238E27FC236}">
                  <a16:creationId xmlns:a16="http://schemas.microsoft.com/office/drawing/2014/main" id="{6E353A5A-42BA-6834-93C3-C1D137244AB2}"/>
                </a:ext>
              </a:extLst>
            </p:cNvPr>
            <p:cNvSpPr/>
            <p:nvPr/>
          </p:nvSpPr>
          <p:spPr>
            <a:xfrm>
              <a:off x="7369629" y="3378145"/>
              <a:ext cx="4083677" cy="1360901"/>
            </a:xfrm>
            <a:prstGeom prst="roundRect">
              <a:avLst>
                <a:gd name="adj" fmla="val 6784"/>
              </a:avLst>
            </a:prstGeom>
            <a:solidFill>
              <a:srgbClr val="D3DEF1"/>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23EE890-AD36-487A-111C-3A895D111251}"/>
                </a:ext>
              </a:extLst>
            </p:cNvPr>
            <p:cNvSpPr txBox="1"/>
            <p:nvPr/>
          </p:nvSpPr>
          <p:spPr>
            <a:xfrm>
              <a:off x="7167383" y="3589958"/>
              <a:ext cx="6502400" cy="959943"/>
            </a:xfrm>
            <a:prstGeom prst="rect">
              <a:avLst/>
            </a:prstGeom>
            <a:noFill/>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b="1" kern="100" dirty="0" err="1">
                  <a:latin typeface="Arial" panose="020B0604020202020204" pitchFamily="34" charset="0"/>
                  <a:ea typeface="Calibri" panose="020F0502020204030204" pitchFamily="34" charset="0"/>
                  <a:cs typeface="Arial" panose="020B0604020202020204" pitchFamily="34" charset="0"/>
                </a:rPr>
                <a:t>Mạng</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lưới</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tội</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phạm</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tổ</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chức</a:t>
              </a:r>
              <a:endParaRPr lang="en-US" sz="18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b="1" kern="100" dirty="0" err="1">
                  <a:latin typeface="Arial" panose="020B0604020202020204" pitchFamily="34" charset="0"/>
                  <a:ea typeface="Calibri" panose="020F0502020204030204" pitchFamily="34" charset="0"/>
                  <a:cs typeface="Arial" panose="020B0604020202020204" pitchFamily="34" charset="0"/>
                </a:rPr>
                <a:t>Giết</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người</a:t>
              </a:r>
              <a:endParaRPr lang="en-US" sz="18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b="1" kern="100" dirty="0" err="1">
                  <a:latin typeface="Arial" panose="020B0604020202020204" pitchFamily="34" charset="0"/>
                  <a:ea typeface="Calibri" panose="020F0502020204030204" pitchFamily="34" charset="0"/>
                  <a:cs typeface="Arial" panose="020B0604020202020204" pitchFamily="34" charset="0"/>
                </a:rPr>
                <a:t>Cướp</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bóc</a:t>
              </a:r>
              <a:endParaRPr lang="en-US" sz="1800" b="1" kern="100" dirty="0">
                <a:latin typeface="Arial" panose="020B0604020202020204" pitchFamily="34" charset="0"/>
                <a:ea typeface="Calibri" panose="020F0502020204030204" pitchFamily="34" charset="0"/>
                <a:cs typeface="Arial" panose="020B0604020202020204" pitchFamily="34" charset="0"/>
              </a:endParaRPr>
            </a:p>
          </p:txBody>
        </p:sp>
      </p:grpSp>
      <p:sp>
        <p:nvSpPr>
          <p:cNvPr id="34" name="Rectangle: Rounded Corners 33">
            <a:extLst>
              <a:ext uri="{FF2B5EF4-FFF2-40B4-BE49-F238E27FC236}">
                <a16:creationId xmlns:a16="http://schemas.microsoft.com/office/drawing/2014/main" id="{90AD38A6-E4F9-0CFB-1E18-929A2B23C8BB}"/>
              </a:ext>
            </a:extLst>
          </p:cNvPr>
          <p:cNvSpPr/>
          <p:nvPr/>
        </p:nvSpPr>
        <p:spPr>
          <a:xfrm>
            <a:off x="4295791" y="642754"/>
            <a:ext cx="3425371" cy="916969"/>
          </a:xfrm>
          <a:prstGeom prst="roundRect">
            <a:avLst/>
          </a:prstGeom>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Tội</a:t>
            </a:r>
            <a:r>
              <a:rPr lang="en-US" sz="28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ác</a:t>
            </a:r>
            <a:r>
              <a:rPr lang="en-US" sz="28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chủ</a:t>
            </a:r>
            <a:r>
              <a:rPr lang="en-US" sz="28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chốt</a:t>
            </a:r>
            <a:r>
              <a:rPr lang="en-US" sz="28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(Felony Crimes)</a:t>
            </a:r>
            <a:endParaRPr lang="en-US" sz="2800" dirty="0">
              <a:solidFill>
                <a:schemeClr val="bg1"/>
              </a:solidFill>
              <a:latin typeface="Arial" panose="020B0604020202020204" pitchFamily="34" charset="0"/>
              <a:cs typeface="Arial" panose="020B0604020202020204" pitchFamily="34" charset="0"/>
            </a:endParaRPr>
          </a:p>
        </p:txBody>
      </p:sp>
      <p:grpSp>
        <p:nvGrpSpPr>
          <p:cNvPr id="2" name="Group 1">
            <a:extLst>
              <a:ext uri="{FF2B5EF4-FFF2-40B4-BE49-F238E27FC236}">
                <a16:creationId xmlns:a16="http://schemas.microsoft.com/office/drawing/2014/main" id="{A379AAC2-1BF1-8D41-C066-0DA1661226AC}"/>
              </a:ext>
            </a:extLst>
          </p:cNvPr>
          <p:cNvGrpSpPr/>
          <p:nvPr/>
        </p:nvGrpSpPr>
        <p:grpSpPr>
          <a:xfrm>
            <a:off x="-9224642" y="1296796"/>
            <a:ext cx="7409479" cy="2722713"/>
            <a:chOff x="-9224642" y="1296796"/>
            <a:chExt cx="7409479" cy="2722713"/>
          </a:xfrm>
          <a:effectLst>
            <a:outerShdw blurRad="63500" sx="102000" sy="102000" algn="ctr" rotWithShape="0">
              <a:prstClr val="black">
                <a:alpha val="40000"/>
              </a:prstClr>
            </a:outerShdw>
          </a:effectLst>
        </p:grpSpPr>
        <p:sp>
          <p:nvSpPr>
            <p:cNvPr id="3" name="Rectangle: Rounded Corners 2">
              <a:extLst>
                <a:ext uri="{FF2B5EF4-FFF2-40B4-BE49-F238E27FC236}">
                  <a16:creationId xmlns:a16="http://schemas.microsoft.com/office/drawing/2014/main" id="{CD4E6536-51D7-E616-FD56-9E2E2A944FC7}"/>
                </a:ext>
              </a:extLst>
            </p:cNvPr>
            <p:cNvSpPr/>
            <p:nvPr/>
          </p:nvSpPr>
          <p:spPr>
            <a:xfrm>
              <a:off x="-9224642" y="1755281"/>
              <a:ext cx="7409479" cy="2264228"/>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632AE0F-D05A-C543-CFB6-A106C8F3ED16}"/>
                </a:ext>
              </a:extLst>
            </p:cNvPr>
            <p:cNvSpPr txBox="1"/>
            <p:nvPr/>
          </p:nvSpPr>
          <p:spPr>
            <a:xfrm>
              <a:off x="-9039352" y="2423570"/>
              <a:ext cx="7038897" cy="980910"/>
            </a:xfrm>
            <a:prstGeom prst="rect">
              <a:avLst/>
            </a:prstGeom>
            <a:noFill/>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cố</a:t>
              </a:r>
              <a:r>
                <a:rPr lang="en-US" sz="2800" b="1" kern="100" dirty="0">
                  <a:latin typeface="Arial" panose="020B0604020202020204" pitchFamily="34" charset="0"/>
                  <a:ea typeface="Calibri" panose="020F0502020204030204" pitchFamily="34" charset="0"/>
                  <a:cs typeface="Arial" panose="020B0604020202020204" pitchFamily="34" charset="0"/>
                </a:rPr>
                <a:t> ý </a:t>
              </a:r>
              <a:r>
                <a:rPr lang="en-US" sz="2800" b="1" kern="100" dirty="0" err="1">
                  <a:latin typeface="Arial" panose="020B0604020202020204" pitchFamily="34" charset="0"/>
                  <a:ea typeface="Calibri" panose="020F0502020204030204" pitchFamily="34" charset="0"/>
                  <a:cs typeface="Arial" panose="020B0604020202020204" pitchFamily="34" charset="0"/>
                </a:rPr>
                <a:t>gây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thương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tích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nhẹ</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ma </a:t>
              </a:r>
              <a:r>
                <a:rPr lang="en-US" sz="2800" b="1" kern="100" dirty="0" err="1">
                  <a:latin typeface="Arial" panose="020B0604020202020204" pitchFamily="34" charset="0"/>
                  <a:ea typeface="Calibri" panose="020F0502020204030204" pitchFamily="34" charset="0"/>
                  <a:cs typeface="Arial" panose="020B0604020202020204" pitchFamily="34" charset="0"/>
                </a:rPr>
                <a:t>túy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nhẹ</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7" name="Rectangle: Rounded Corners 6">
              <a:extLst>
                <a:ext uri="{FF2B5EF4-FFF2-40B4-BE49-F238E27FC236}">
                  <a16:creationId xmlns:a16="http://schemas.microsoft.com/office/drawing/2014/main" id="{C8D7D887-0F8E-78C6-A547-B247B23308A7}"/>
                </a:ext>
              </a:extLst>
            </p:cNvPr>
            <p:cNvSpPr/>
            <p:nvPr/>
          </p:nvSpPr>
          <p:spPr>
            <a:xfrm>
              <a:off x="-7750302" y="1296796"/>
              <a:ext cx="4460796" cy="91696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ctr">
                <a:lnSpc>
                  <a:spcPct val="107000"/>
                </a:lnSpc>
                <a:spcBef>
                  <a:spcPts val="0"/>
                </a:spcBef>
                <a:spcAft>
                  <a:spcPts val="0"/>
                </a:spcAft>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ác</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nhẹ</a:t>
              </a:r>
              <a:endParaRPr lang="en-US" sz="2800" b="1" kern="0" dirty="0">
                <a:solidFill>
                  <a:schemeClr val="bg1"/>
                </a:solidFill>
                <a:latin typeface="Arial" panose="020B0604020202020204" pitchFamily="34" charset="0"/>
                <a:cs typeface="Arial" panose="020B0604020202020204" pitchFamily="34" charset="0"/>
              </a:endParaRPr>
            </a:p>
            <a:p>
              <a:pPr marL="342900" marR="0" lvl="0" indent="-342900" algn="ctr">
                <a:lnSpc>
                  <a:spcPct val="107000"/>
                </a:lnSpc>
                <a:spcBef>
                  <a:spcPts val="0"/>
                </a:spcBef>
                <a:spcAft>
                  <a:spcPts val="0"/>
                </a:spcAft>
                <a:tabLst>
                  <a:tab pos="457200" algn="l"/>
                </a:tabLst>
              </a:pPr>
              <a:r>
                <a:rPr lang="en-US" sz="2800" b="1" kern="0" dirty="0">
                  <a:solidFill>
                    <a:schemeClr val="bg1"/>
                  </a:solidFill>
                  <a:latin typeface="Arial" panose="020B0604020202020204" pitchFamily="34" charset="0"/>
                  <a:cs typeface="Arial" panose="020B0604020202020204" pitchFamily="34" charset="0"/>
                </a:rPr>
                <a:t>(Misdemeanor Crimes)</a:t>
              </a:r>
            </a:p>
          </p:txBody>
        </p:sp>
      </p:grpSp>
    </p:spTree>
    <p:extLst>
      <p:ext uri="{BB962C8B-B14F-4D97-AF65-F5344CB8AC3E}">
        <p14:creationId xmlns:p14="http://schemas.microsoft.com/office/powerpoint/2010/main" val="27469375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2848682" y="-66611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7505060" y="173220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11070935" y="-697097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8172123" y="-555512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7051058"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992246"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4851934" y="1457655"/>
            <a:ext cx="2488130" cy="126126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554393" y="-7905280"/>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378BF7DE-A6C9-65DB-EBBB-42C88340BCEE}"/>
              </a:ext>
            </a:extLst>
          </p:cNvPr>
          <p:cNvSpPr txBox="1"/>
          <p:nvPr/>
        </p:nvSpPr>
        <p:spPr>
          <a:xfrm>
            <a:off x="1656012" y="144500"/>
            <a:ext cx="8879975" cy="954107"/>
          </a:xfrm>
          <a:prstGeom prst="rect">
            <a:avLst/>
          </a:prstGeom>
          <a:noFill/>
        </p:spPr>
        <p:txBody>
          <a:bodyPr wrap="square">
            <a:spAutoFit/>
          </a:bodyP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6 BỘ LUẬT TỐ TỤNG HÌNH SỰ 2015 </a:t>
            </a:r>
          </a:p>
        </p:txBody>
      </p:sp>
      <p:cxnSp>
        <p:nvCxnSpPr>
          <p:cNvPr id="4" name="Straight Connector 3">
            <a:extLst>
              <a:ext uri="{FF2B5EF4-FFF2-40B4-BE49-F238E27FC236}">
                <a16:creationId xmlns:a16="http://schemas.microsoft.com/office/drawing/2014/main" id="{5A0DA895-E4A7-4F75-4E15-B03A1A4E71E8}"/>
              </a:ext>
            </a:extLst>
          </p:cNvPr>
          <p:cNvCxnSpPr>
            <a:cxnSpLocks/>
          </p:cNvCxnSpPr>
          <p:nvPr/>
        </p:nvCxnSpPr>
        <p:spPr>
          <a:xfrm flipH="1">
            <a:off x="14956444" y="1732208"/>
            <a:ext cx="5457809"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194013918"/>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Rounded Corners 14">
            <a:extLst>
              <a:ext uri="{FF2B5EF4-FFF2-40B4-BE49-F238E27FC236}">
                <a16:creationId xmlns:a16="http://schemas.microsoft.com/office/drawing/2014/main" id="{84EE4EDF-0B5A-AE67-3849-96C960030B1A}"/>
              </a:ext>
            </a:extLst>
          </p:cNvPr>
          <p:cNvSpPr/>
          <p:nvPr/>
        </p:nvSpPr>
        <p:spPr>
          <a:xfrm>
            <a:off x="2642780" y="3835156"/>
            <a:ext cx="1698429" cy="1096833"/>
          </a:xfrm>
          <a:prstGeom prst="roundRect">
            <a:avLst/>
          </a:prstGeom>
          <a:solidFill>
            <a:schemeClr val="bg1">
              <a:lumMod val="95000"/>
            </a:schemeClr>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900" b="1" dirty="0" err="1">
                <a:solidFill>
                  <a:schemeClr val="tx1"/>
                </a:solidFill>
                <a:latin typeface="Arial" panose="020B0604020202020204" pitchFamily="34" charset="0"/>
                <a:cs typeface="Arial" panose="020B0604020202020204" pitchFamily="34" charset="0"/>
              </a:rPr>
              <a:t>Là</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xét</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lại</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bản</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án</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quyết</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định</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của</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Tòa</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án</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đã</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có</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hiệu</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lực</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pháp</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luật</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nhưng</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bị</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kháng</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nghị</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vì</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phát</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hiện</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có</a:t>
            </a:r>
            <a:r>
              <a:rPr lang="en-US" sz="900" b="1" dirty="0">
                <a:solidFill>
                  <a:schemeClr val="tx1"/>
                </a:solidFill>
                <a:latin typeface="Arial" panose="020B0604020202020204" pitchFamily="34" charset="0"/>
                <a:cs typeface="Arial" panose="020B0604020202020204" pitchFamily="34" charset="0"/>
              </a:rPr>
              <a:t> vi </a:t>
            </a:r>
            <a:r>
              <a:rPr lang="en-US" sz="900" b="1" dirty="0" err="1">
                <a:solidFill>
                  <a:schemeClr val="tx1"/>
                </a:solidFill>
                <a:latin typeface="Arial" panose="020B0604020202020204" pitchFamily="34" charset="0"/>
                <a:cs typeface="Arial" panose="020B0604020202020204" pitchFamily="34" charset="0"/>
              </a:rPr>
              <a:t>phạm</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pháp</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luật</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nghiêm</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trọng</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trong</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việc</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giải</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quyết</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vụ</a:t>
            </a:r>
            <a:r>
              <a:rPr lang="en-US" sz="900" b="1" dirty="0">
                <a:solidFill>
                  <a:schemeClr val="tx1"/>
                </a:solidFill>
                <a:latin typeface="Arial" panose="020B0604020202020204" pitchFamily="34" charset="0"/>
                <a:cs typeface="Arial" panose="020B0604020202020204" pitchFamily="34" charset="0"/>
              </a:rPr>
              <a:t> </a:t>
            </a:r>
            <a:r>
              <a:rPr lang="en-US" sz="900" b="1" dirty="0" err="1">
                <a:solidFill>
                  <a:schemeClr val="tx1"/>
                </a:solidFill>
                <a:latin typeface="Arial" panose="020B0604020202020204" pitchFamily="34" charset="0"/>
                <a:cs typeface="Arial" panose="020B0604020202020204" pitchFamily="34" charset="0"/>
              </a:rPr>
              <a:t>án</a:t>
            </a:r>
            <a:r>
              <a:rPr lang="en-US" sz="900" b="1" dirty="0">
                <a:solidFill>
                  <a:schemeClr val="tx1"/>
                </a:solidFill>
                <a:latin typeface="Arial" panose="020B0604020202020204" pitchFamily="34" charset="0"/>
                <a:cs typeface="Arial" panose="020B0604020202020204" pitchFamily="34" charset="0"/>
              </a:rPr>
              <a:t>.</a:t>
            </a:r>
          </a:p>
        </p:txBody>
      </p:sp>
      <p:sp>
        <p:nvSpPr>
          <p:cNvPr id="5" name="Rectangle: Rounded Corners 4">
            <a:extLst>
              <a:ext uri="{FF2B5EF4-FFF2-40B4-BE49-F238E27FC236}">
                <a16:creationId xmlns:a16="http://schemas.microsoft.com/office/drawing/2014/main" id="{7AC17074-5CC8-896D-5DE9-5ECC0F859468}"/>
              </a:ext>
            </a:extLst>
          </p:cNvPr>
          <p:cNvSpPr/>
          <p:nvPr/>
        </p:nvSpPr>
        <p:spPr>
          <a:xfrm>
            <a:off x="2848682" y="-66611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7505060" y="173220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11070935" y="-697097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8172123" y="-555512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7051058"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992246"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4613060" y="1732208"/>
            <a:ext cx="2488130" cy="126126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554393" y="-7905280"/>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378BF7DE-A6C9-65DB-EBBB-42C88340BCEE}"/>
              </a:ext>
            </a:extLst>
          </p:cNvPr>
          <p:cNvSpPr txBox="1"/>
          <p:nvPr/>
        </p:nvSpPr>
        <p:spPr>
          <a:xfrm>
            <a:off x="1656012" y="144500"/>
            <a:ext cx="8879975" cy="954107"/>
          </a:xfrm>
          <a:prstGeom prst="rect">
            <a:avLst/>
          </a:prstGeom>
          <a:noFill/>
        </p:spPr>
        <p:txBody>
          <a:bodyPr wrap="square">
            <a:spAutoFit/>
          </a:bodyP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6 BỘ LUẬT TỐ TỤNG HÌNH SỰ 2015 </a:t>
            </a:r>
          </a:p>
        </p:txBody>
      </p:sp>
      <p:cxnSp>
        <p:nvCxnSpPr>
          <p:cNvPr id="4" name="Straight Connector 3">
            <a:extLst>
              <a:ext uri="{FF2B5EF4-FFF2-40B4-BE49-F238E27FC236}">
                <a16:creationId xmlns:a16="http://schemas.microsoft.com/office/drawing/2014/main" id="{5A0DA895-E4A7-4F75-4E15-B03A1A4E71E8}"/>
              </a:ext>
            </a:extLst>
          </p:cNvPr>
          <p:cNvCxnSpPr>
            <a:cxnSpLocks/>
          </p:cNvCxnSpPr>
          <p:nvPr/>
        </p:nvCxnSpPr>
        <p:spPr>
          <a:xfrm flipH="1">
            <a:off x="14956444" y="1732208"/>
            <a:ext cx="5457809" cy="0"/>
          </a:xfrm>
          <a:prstGeom prst="line">
            <a:avLst/>
          </a:prstGeom>
        </p:spPr>
        <p:style>
          <a:lnRef idx="1">
            <a:schemeClr val="dk1"/>
          </a:lnRef>
          <a:fillRef idx="0">
            <a:schemeClr val="dk1"/>
          </a:fillRef>
          <a:effectRef idx="0">
            <a:schemeClr val="dk1"/>
          </a:effectRef>
          <a:fontRef idx="minor">
            <a:schemeClr val="tx1"/>
          </a:fontRef>
        </p:style>
      </p:cxnSp>
      <p:sp>
        <p:nvSpPr>
          <p:cNvPr id="2" name="Rectangle: Rounded Corners 1">
            <a:extLst>
              <a:ext uri="{FF2B5EF4-FFF2-40B4-BE49-F238E27FC236}">
                <a16:creationId xmlns:a16="http://schemas.microsoft.com/office/drawing/2014/main" id="{77198238-64B8-44F9-3EA3-BBCB9FF76AA7}"/>
              </a:ext>
            </a:extLst>
          </p:cNvPr>
          <p:cNvSpPr/>
          <p:nvPr/>
        </p:nvSpPr>
        <p:spPr>
          <a:xfrm>
            <a:off x="2370930" y="3837009"/>
            <a:ext cx="2242130"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rial" panose="020B0604020202020204" pitchFamily="34" charset="0"/>
                <a:cs typeface="Arial" panose="020B0604020202020204" pitchFamily="34" charset="0"/>
              </a:rPr>
              <a:t>GIÁM ĐỐC THẨM</a:t>
            </a:r>
          </a:p>
        </p:txBody>
      </p:sp>
      <p:sp>
        <p:nvSpPr>
          <p:cNvPr id="12" name="Rectangle: Rounded Corners 11">
            <a:extLst>
              <a:ext uri="{FF2B5EF4-FFF2-40B4-BE49-F238E27FC236}">
                <a16:creationId xmlns:a16="http://schemas.microsoft.com/office/drawing/2014/main" id="{F703474B-40D5-2D3C-B431-02CC9B81C6C7}"/>
              </a:ext>
            </a:extLst>
          </p:cNvPr>
          <p:cNvSpPr/>
          <p:nvPr/>
        </p:nvSpPr>
        <p:spPr>
          <a:xfrm>
            <a:off x="6953175" y="3837009"/>
            <a:ext cx="2242130"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rial" panose="020B0604020202020204" pitchFamily="34" charset="0"/>
                <a:cs typeface="Arial" panose="020B0604020202020204" pitchFamily="34" charset="0"/>
              </a:rPr>
              <a:t>TÁI THẨM</a:t>
            </a:r>
          </a:p>
        </p:txBody>
      </p:sp>
      <p:sp>
        <p:nvSpPr>
          <p:cNvPr id="16" name="Rectangle: Rounded Corners 15">
            <a:extLst>
              <a:ext uri="{FF2B5EF4-FFF2-40B4-BE49-F238E27FC236}">
                <a16:creationId xmlns:a16="http://schemas.microsoft.com/office/drawing/2014/main" id="{26870AF7-012F-A4FC-29F5-63C29159411D}"/>
              </a:ext>
            </a:extLst>
          </p:cNvPr>
          <p:cNvSpPr/>
          <p:nvPr/>
        </p:nvSpPr>
        <p:spPr>
          <a:xfrm>
            <a:off x="7101190" y="6969325"/>
            <a:ext cx="3019344" cy="3609154"/>
          </a:xfrm>
          <a:prstGeom prst="roundRect">
            <a:avLst/>
          </a:prstGeom>
          <a:solidFill>
            <a:schemeClr val="bg1">
              <a:lumMod val="95000"/>
            </a:schemeClr>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err="1">
                <a:solidFill>
                  <a:schemeClr val="tx1"/>
                </a:solidFill>
                <a:latin typeface="Arial" panose="020B0604020202020204" pitchFamily="34" charset="0"/>
                <a:cs typeface="Arial" panose="020B0604020202020204" pitchFamily="34" charset="0"/>
              </a:rPr>
              <a:t>là</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xét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lại</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bản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quyết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định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đã</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có</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hiệu</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lực</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pháp</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luật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của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Tòa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nhưng</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bị</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kháng</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nghị</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vì</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có</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tình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tiết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mới</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được</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phát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hiện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có</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thể</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làm</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thay</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đổi</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cơ</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bản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nội</a:t>
            </a:r>
            <a:r>
              <a:rPr lang="en-US" b="1" dirty="0">
                <a:solidFill>
                  <a:schemeClr val="tx1"/>
                </a:solidFill>
                <a:latin typeface="Arial" panose="020B0604020202020204" pitchFamily="34" charset="0"/>
                <a:cs typeface="Arial" panose="020B0604020202020204" pitchFamily="34" charset="0"/>
              </a:rPr>
              <a:t> dung </a:t>
            </a:r>
            <a:r>
              <a:rPr lang="en-US" b="1" dirty="0" err="1">
                <a:solidFill>
                  <a:schemeClr val="tx1"/>
                </a:solidFill>
                <a:latin typeface="Arial" panose="020B0604020202020204" pitchFamily="34" charset="0"/>
                <a:cs typeface="Arial" panose="020B0604020202020204" pitchFamily="34" charset="0"/>
              </a:rPr>
              <a:t>của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bản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quyết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định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mà</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Tòa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không</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biết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được</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khi</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ra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bản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quyết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định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đó</a:t>
            </a:r>
            <a:r>
              <a:rPr lang="en-US" b="1" dirty="0">
                <a:solidFill>
                  <a:schemeClr val="tx1"/>
                </a:solidFill>
                <a:latin typeface="Arial" panose="020B0604020202020204" pitchFamily="34" charset="0"/>
                <a:cs typeface="Arial" panose="020B0604020202020204" pitchFamily="34" charset="0"/>
              </a:rPr>
              <a:t>.</a:t>
            </a:r>
          </a:p>
        </p:txBody>
      </p:sp>
      <p:cxnSp>
        <p:nvCxnSpPr>
          <p:cNvPr id="20" name="Connector: Elbow 19">
            <a:extLst>
              <a:ext uri="{FF2B5EF4-FFF2-40B4-BE49-F238E27FC236}">
                <a16:creationId xmlns:a16="http://schemas.microsoft.com/office/drawing/2014/main" id="{517BD576-AD72-9616-6A9F-B2F27C354E91}"/>
              </a:ext>
            </a:extLst>
          </p:cNvPr>
          <p:cNvCxnSpPr>
            <a:cxnSpLocks/>
            <a:stCxn id="10" idx="2"/>
            <a:endCxn id="2" idx="0"/>
          </p:cNvCxnSpPr>
          <p:nvPr/>
        </p:nvCxnSpPr>
        <p:spPr>
          <a:xfrm rot="5400000">
            <a:off x="4252791" y="2232674"/>
            <a:ext cx="843539" cy="2365130"/>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44E63787-A1CE-EC91-4585-258E91C89ADF}"/>
              </a:ext>
            </a:extLst>
          </p:cNvPr>
          <p:cNvCxnSpPr>
            <a:cxnSpLocks/>
            <a:stCxn id="10" idx="2"/>
            <a:endCxn id="12" idx="0"/>
          </p:cNvCxnSpPr>
          <p:nvPr/>
        </p:nvCxnSpPr>
        <p:spPr>
          <a:xfrm rot="16200000" flipH="1">
            <a:off x="6543913" y="2306681"/>
            <a:ext cx="843539" cy="2217115"/>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66288329"/>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2848682" y="-66611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7505060" y="173220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11070935" y="-697097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8172123" y="-555512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7051058"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992246"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26" name="TextBox 25">
            <a:extLst>
              <a:ext uri="{FF2B5EF4-FFF2-40B4-BE49-F238E27FC236}">
                <a16:creationId xmlns:a16="http://schemas.microsoft.com/office/drawing/2014/main" id="{F597A46A-7EA8-1BBF-08CE-1CE472A819DA}"/>
              </a:ext>
            </a:extLst>
          </p:cNvPr>
          <p:cNvSpPr txBox="1"/>
          <p:nvPr/>
        </p:nvSpPr>
        <p:spPr>
          <a:xfrm>
            <a:off x="554393" y="-7905280"/>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cxnSp>
        <p:nvCxnSpPr>
          <p:cNvPr id="4" name="Straight Connector 3">
            <a:extLst>
              <a:ext uri="{FF2B5EF4-FFF2-40B4-BE49-F238E27FC236}">
                <a16:creationId xmlns:a16="http://schemas.microsoft.com/office/drawing/2014/main" id="{5A0DA895-E4A7-4F75-4E15-B03A1A4E71E8}"/>
              </a:ext>
            </a:extLst>
          </p:cNvPr>
          <p:cNvCxnSpPr>
            <a:cxnSpLocks/>
          </p:cNvCxnSpPr>
          <p:nvPr/>
        </p:nvCxnSpPr>
        <p:spPr>
          <a:xfrm flipH="1">
            <a:off x="14956444" y="1732208"/>
            <a:ext cx="5457809" cy="0"/>
          </a:xfrm>
          <a:prstGeom prst="line">
            <a:avLst/>
          </a:prstGeom>
        </p:spPr>
        <p:style>
          <a:lnRef idx="1">
            <a:schemeClr val="dk1"/>
          </a:lnRef>
          <a:fillRef idx="0">
            <a:schemeClr val="dk1"/>
          </a:fillRef>
          <a:effectRef idx="0">
            <a:schemeClr val="dk1"/>
          </a:effectRef>
          <a:fontRef idx="minor">
            <a:schemeClr val="tx1"/>
          </a:fontRef>
        </p:style>
      </p:cxnSp>
      <p:sp>
        <p:nvSpPr>
          <p:cNvPr id="12" name="Rectangle: Rounded Corners 11">
            <a:extLst>
              <a:ext uri="{FF2B5EF4-FFF2-40B4-BE49-F238E27FC236}">
                <a16:creationId xmlns:a16="http://schemas.microsoft.com/office/drawing/2014/main" id="{F703474B-40D5-2D3C-B431-02CC9B81C6C7}"/>
              </a:ext>
            </a:extLst>
          </p:cNvPr>
          <p:cNvSpPr/>
          <p:nvPr/>
        </p:nvSpPr>
        <p:spPr>
          <a:xfrm>
            <a:off x="12988645" y="3837009"/>
            <a:ext cx="2242130" cy="954107"/>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latin typeface="Arial" panose="020B0604020202020204" pitchFamily="34" charset="0"/>
                <a:cs typeface="Arial" panose="020B0604020202020204" pitchFamily="34" charset="0"/>
              </a:rPr>
              <a:t>TÁI THẨM</a:t>
            </a:r>
          </a:p>
        </p:txBody>
      </p:sp>
      <p:sp>
        <p:nvSpPr>
          <p:cNvPr id="15" name="Rectangle: Rounded Corners 14">
            <a:extLst>
              <a:ext uri="{FF2B5EF4-FFF2-40B4-BE49-F238E27FC236}">
                <a16:creationId xmlns:a16="http://schemas.microsoft.com/office/drawing/2014/main" id="{84EE4EDF-0B5A-AE67-3849-96C960030B1A}"/>
              </a:ext>
            </a:extLst>
          </p:cNvPr>
          <p:cNvSpPr/>
          <p:nvPr/>
        </p:nvSpPr>
        <p:spPr>
          <a:xfrm>
            <a:off x="3194343" y="1624423"/>
            <a:ext cx="5803314" cy="3541133"/>
          </a:xfrm>
          <a:prstGeom prst="roundRect">
            <a:avLst/>
          </a:prstGeom>
          <a:solidFill>
            <a:schemeClr val="bg1">
              <a:lumMod val="95000"/>
            </a:schemeClr>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800" b="1" dirty="0" err="1">
                <a:solidFill>
                  <a:schemeClr val="tx1"/>
                </a:solidFill>
                <a:latin typeface="Arial" panose="020B0604020202020204" pitchFamily="34" charset="0"/>
                <a:cs typeface="Arial" panose="020B0604020202020204" pitchFamily="34" charset="0"/>
              </a:rPr>
              <a:t>Là</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xét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lại</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bản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quyết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định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của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Tòa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đã</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có</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hiệu</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lực</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pháp</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luật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nhưng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bị</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kháng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nghị</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vì</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phát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hiện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có</a:t>
            </a:r>
            <a:r>
              <a:rPr lang="en-US" sz="2800" b="1" dirty="0">
                <a:solidFill>
                  <a:schemeClr val="tx1"/>
                </a:solidFill>
                <a:latin typeface="Arial" panose="020B0604020202020204" pitchFamily="34" charset="0"/>
                <a:cs typeface="Arial" panose="020B0604020202020204" pitchFamily="34" charset="0"/>
              </a:rPr>
              <a:t> vi </a:t>
            </a:r>
            <a:r>
              <a:rPr lang="en-US" sz="2800" b="1" dirty="0" err="1">
                <a:solidFill>
                  <a:schemeClr val="tx1"/>
                </a:solidFill>
                <a:latin typeface="Arial" panose="020B0604020202020204" pitchFamily="34" charset="0"/>
                <a:cs typeface="Arial" panose="020B0604020202020204" pitchFamily="34" charset="0"/>
              </a:rPr>
              <a:t>phạm</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pháp</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luật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nghiêm</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trọng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trong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việc</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giải</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quyết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vụ</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r>
              <a:rPr lang="en-US" sz="2800" b="1" dirty="0">
                <a:solidFill>
                  <a:schemeClr val="tx1"/>
                </a:solidFill>
                <a:latin typeface="Arial" panose="020B0604020202020204" pitchFamily="34" charset="0"/>
                <a:cs typeface="Arial" panose="020B0604020202020204" pitchFamily="34" charset="0"/>
              </a:rPr>
              <a:t>.</a:t>
            </a:r>
          </a:p>
        </p:txBody>
      </p:sp>
      <p:sp>
        <p:nvSpPr>
          <p:cNvPr id="16" name="Rectangle: Rounded Corners 15">
            <a:extLst>
              <a:ext uri="{FF2B5EF4-FFF2-40B4-BE49-F238E27FC236}">
                <a16:creationId xmlns:a16="http://schemas.microsoft.com/office/drawing/2014/main" id="{26870AF7-012F-A4FC-29F5-63C29159411D}"/>
              </a:ext>
            </a:extLst>
          </p:cNvPr>
          <p:cNvSpPr/>
          <p:nvPr/>
        </p:nvSpPr>
        <p:spPr>
          <a:xfrm>
            <a:off x="7101190" y="6969325"/>
            <a:ext cx="3019344" cy="3609154"/>
          </a:xfrm>
          <a:prstGeom prst="roundRect">
            <a:avLst/>
          </a:prstGeom>
          <a:solidFill>
            <a:schemeClr val="bg1">
              <a:lumMod val="95000"/>
            </a:schemeClr>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b="1" dirty="0" err="1">
                <a:solidFill>
                  <a:schemeClr val="tx1"/>
                </a:solidFill>
                <a:latin typeface="Arial" panose="020B0604020202020204" pitchFamily="34" charset="0"/>
                <a:cs typeface="Arial" panose="020B0604020202020204" pitchFamily="34" charset="0"/>
              </a:rPr>
              <a:t>là</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xét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lại</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bản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quyết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định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đã</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có</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hiệu</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lực</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pháp</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luật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của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Tòa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nhưng</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bị</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kháng</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nghị</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vì</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có</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tình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tiết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mới</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được</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phát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hiện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có</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thể</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làm</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thay</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đổi</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cơ</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bản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nội</a:t>
            </a:r>
            <a:r>
              <a:rPr lang="en-US" b="1" dirty="0">
                <a:solidFill>
                  <a:schemeClr val="tx1"/>
                </a:solidFill>
                <a:latin typeface="Arial" panose="020B0604020202020204" pitchFamily="34" charset="0"/>
                <a:cs typeface="Arial" panose="020B0604020202020204" pitchFamily="34" charset="0"/>
              </a:rPr>
              <a:t> dung </a:t>
            </a:r>
            <a:r>
              <a:rPr lang="en-US" b="1" dirty="0" err="1">
                <a:solidFill>
                  <a:schemeClr val="tx1"/>
                </a:solidFill>
                <a:latin typeface="Arial" panose="020B0604020202020204" pitchFamily="34" charset="0"/>
                <a:cs typeface="Arial" panose="020B0604020202020204" pitchFamily="34" charset="0"/>
              </a:rPr>
              <a:t>của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bản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quyết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định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mà</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Tòa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không</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biết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được</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khi</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ra</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bản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án</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quyết</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định</a:t>
            </a:r>
            <a:r>
              <a:rPr lang="en-US" b="1" dirty="0">
                <a:solidFill>
                  <a:schemeClr val="tx1"/>
                </a:solidFill>
                <a:latin typeface="Arial" panose="020B0604020202020204" pitchFamily="34" charset="0"/>
                <a:cs typeface="Arial" panose="020B0604020202020204" pitchFamily="34" charset="0"/>
              </a:rPr>
              <a:t> </a:t>
            </a:r>
            <a:r>
              <a:rPr lang="en-US" b="1" dirty="0" err="1">
                <a:solidFill>
                  <a:schemeClr val="tx1"/>
                </a:solidFill>
                <a:latin typeface="Arial" panose="020B0604020202020204" pitchFamily="34" charset="0"/>
                <a:cs typeface="Arial" panose="020B0604020202020204" pitchFamily="34" charset="0"/>
              </a:rPr>
              <a:t>đó</a:t>
            </a:r>
            <a:r>
              <a:rPr lang="en-US" b="1" dirty="0">
                <a:solidFill>
                  <a:schemeClr val="tx1"/>
                </a:solidFill>
                <a:latin typeface="Arial" panose="020B0604020202020204" pitchFamily="34" charset="0"/>
                <a:cs typeface="Arial" panose="020B0604020202020204" pitchFamily="34" charset="0"/>
              </a:rPr>
              <a:t>.</a:t>
            </a:r>
          </a:p>
        </p:txBody>
      </p:sp>
      <p:sp>
        <p:nvSpPr>
          <p:cNvPr id="13" name="Rectangle: Rounded Corners 12">
            <a:extLst>
              <a:ext uri="{FF2B5EF4-FFF2-40B4-BE49-F238E27FC236}">
                <a16:creationId xmlns:a16="http://schemas.microsoft.com/office/drawing/2014/main" id="{ED663869-EBD9-599F-26E7-B7719BA66970}"/>
              </a:ext>
            </a:extLst>
          </p:cNvPr>
          <p:cNvSpPr/>
          <p:nvPr/>
        </p:nvSpPr>
        <p:spPr>
          <a:xfrm>
            <a:off x="4851935" y="-2866528"/>
            <a:ext cx="2488130" cy="126126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 name="Rectangle: Rounded Corners 1">
            <a:extLst>
              <a:ext uri="{FF2B5EF4-FFF2-40B4-BE49-F238E27FC236}">
                <a16:creationId xmlns:a16="http://schemas.microsoft.com/office/drawing/2014/main" id="{77198238-64B8-44F9-3EA3-BBCB9FF76AA7}"/>
              </a:ext>
            </a:extLst>
          </p:cNvPr>
          <p:cNvSpPr/>
          <p:nvPr/>
        </p:nvSpPr>
        <p:spPr>
          <a:xfrm>
            <a:off x="4380436" y="812566"/>
            <a:ext cx="3431128"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GIÁM ĐỐC THẨM</a:t>
            </a:r>
          </a:p>
        </p:txBody>
      </p:sp>
    </p:spTree>
    <p:extLst>
      <p:ext uri="{BB962C8B-B14F-4D97-AF65-F5344CB8AC3E}">
        <p14:creationId xmlns:p14="http://schemas.microsoft.com/office/powerpoint/2010/main" val="24873812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Rounded Corners 11">
            <a:extLst>
              <a:ext uri="{FF2B5EF4-FFF2-40B4-BE49-F238E27FC236}">
                <a16:creationId xmlns:a16="http://schemas.microsoft.com/office/drawing/2014/main" id="{F703474B-40D5-2D3C-B431-02CC9B81C6C7}"/>
              </a:ext>
            </a:extLst>
          </p:cNvPr>
          <p:cNvSpPr/>
          <p:nvPr/>
        </p:nvSpPr>
        <p:spPr>
          <a:xfrm>
            <a:off x="6953175" y="3837009"/>
            <a:ext cx="2242130"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rial" panose="020B0604020202020204" pitchFamily="34" charset="0"/>
                <a:cs typeface="Arial" panose="020B0604020202020204" pitchFamily="34" charset="0"/>
              </a:rPr>
              <a:t>TÁI THẨM</a:t>
            </a:r>
          </a:p>
        </p:txBody>
      </p:sp>
      <p:sp>
        <p:nvSpPr>
          <p:cNvPr id="2" name="Rectangle: Rounded Corners 1">
            <a:extLst>
              <a:ext uri="{FF2B5EF4-FFF2-40B4-BE49-F238E27FC236}">
                <a16:creationId xmlns:a16="http://schemas.microsoft.com/office/drawing/2014/main" id="{77198238-64B8-44F9-3EA3-BBCB9FF76AA7}"/>
              </a:ext>
            </a:extLst>
          </p:cNvPr>
          <p:cNvSpPr/>
          <p:nvPr/>
        </p:nvSpPr>
        <p:spPr>
          <a:xfrm>
            <a:off x="2370930" y="3837009"/>
            <a:ext cx="2242130"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rial" panose="020B0604020202020204" pitchFamily="34" charset="0"/>
                <a:cs typeface="Arial" panose="020B0604020202020204" pitchFamily="34" charset="0"/>
              </a:rPr>
              <a:t>GIÁM ĐỐC THẨM</a:t>
            </a:r>
          </a:p>
        </p:txBody>
      </p:sp>
      <p:sp>
        <p:nvSpPr>
          <p:cNvPr id="5" name="Rectangle: Rounded Corners 4">
            <a:extLst>
              <a:ext uri="{FF2B5EF4-FFF2-40B4-BE49-F238E27FC236}">
                <a16:creationId xmlns:a16="http://schemas.microsoft.com/office/drawing/2014/main" id="{7AC17074-5CC8-896D-5DE9-5ECC0F859468}"/>
              </a:ext>
            </a:extLst>
          </p:cNvPr>
          <p:cNvSpPr/>
          <p:nvPr/>
        </p:nvSpPr>
        <p:spPr>
          <a:xfrm>
            <a:off x="2848682" y="-66611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7505060" y="173220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11070935" y="-697097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8172123" y="-555512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7051058"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992246"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4613060" y="1732208"/>
            <a:ext cx="2488130" cy="126126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554393" y="-7905280"/>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sp>
        <p:nvSpPr>
          <p:cNvPr id="3" name="TextBox 2">
            <a:extLst>
              <a:ext uri="{FF2B5EF4-FFF2-40B4-BE49-F238E27FC236}">
                <a16:creationId xmlns:a16="http://schemas.microsoft.com/office/drawing/2014/main" id="{378BF7DE-A6C9-65DB-EBBB-42C88340BCEE}"/>
              </a:ext>
            </a:extLst>
          </p:cNvPr>
          <p:cNvSpPr txBox="1"/>
          <p:nvPr/>
        </p:nvSpPr>
        <p:spPr>
          <a:xfrm>
            <a:off x="1656012" y="144500"/>
            <a:ext cx="8879975" cy="954107"/>
          </a:xfrm>
          <a:prstGeom prst="rect">
            <a:avLst/>
          </a:prstGeom>
          <a:noFill/>
        </p:spPr>
        <p:txBody>
          <a:bodyPr wrap="square">
            <a:spAutoFit/>
          </a:bodyPr>
          <a:lstStyle/>
          <a:p>
            <a:pPr algn="ctr"/>
            <a:r>
              <a:rPr lang="en-US" sz="2800" b="1" kern="100" dirty="0" err="1">
                <a:latin typeface="Arial" panose="020B0604020202020204" pitchFamily="34" charset="0"/>
                <a:ea typeface="Calibri" panose="020F0502020204030204" pitchFamily="34" charset="0"/>
                <a:cs typeface="Arial" panose="020B0604020202020204" pitchFamily="34" charset="0"/>
              </a:rPr>
              <a:t>Xét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đã</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Phần</a:t>
            </a:r>
            <a:r>
              <a:rPr lang="en-US" sz="2800" b="1" kern="100" dirty="0">
                <a:latin typeface="Arial" panose="020B0604020202020204" pitchFamily="34" charset="0"/>
                <a:ea typeface="Calibri" panose="020F0502020204030204" pitchFamily="34" charset="0"/>
                <a:cs typeface="Arial" panose="020B0604020202020204" pitchFamily="34" charset="0"/>
              </a:rPr>
              <a:t> 6 BỘ LUẬT TỐ TỤNG HÌNH SỰ 2015 </a:t>
            </a:r>
          </a:p>
        </p:txBody>
      </p:sp>
      <p:cxnSp>
        <p:nvCxnSpPr>
          <p:cNvPr id="4" name="Straight Connector 3">
            <a:extLst>
              <a:ext uri="{FF2B5EF4-FFF2-40B4-BE49-F238E27FC236}">
                <a16:creationId xmlns:a16="http://schemas.microsoft.com/office/drawing/2014/main" id="{5A0DA895-E4A7-4F75-4E15-B03A1A4E71E8}"/>
              </a:ext>
            </a:extLst>
          </p:cNvPr>
          <p:cNvCxnSpPr>
            <a:cxnSpLocks/>
          </p:cNvCxnSpPr>
          <p:nvPr/>
        </p:nvCxnSpPr>
        <p:spPr>
          <a:xfrm flipH="1">
            <a:off x="14956444" y="1732208"/>
            <a:ext cx="5457809" cy="0"/>
          </a:xfrm>
          <a:prstGeom prst="line">
            <a:avLst/>
          </a:prstGeom>
        </p:spPr>
        <p:style>
          <a:lnRef idx="1">
            <a:schemeClr val="dk1"/>
          </a:lnRef>
          <a:fillRef idx="0">
            <a:schemeClr val="dk1"/>
          </a:fillRef>
          <a:effectRef idx="0">
            <a:schemeClr val="dk1"/>
          </a:effectRef>
          <a:fontRef idx="minor">
            <a:schemeClr val="tx1"/>
          </a:fontRef>
        </p:style>
      </p:cxnSp>
      <p:cxnSp>
        <p:nvCxnSpPr>
          <p:cNvPr id="20" name="Connector: Elbow 19">
            <a:extLst>
              <a:ext uri="{FF2B5EF4-FFF2-40B4-BE49-F238E27FC236}">
                <a16:creationId xmlns:a16="http://schemas.microsoft.com/office/drawing/2014/main" id="{517BD576-AD72-9616-6A9F-B2F27C354E91}"/>
              </a:ext>
            </a:extLst>
          </p:cNvPr>
          <p:cNvCxnSpPr>
            <a:cxnSpLocks/>
            <a:stCxn id="10" idx="2"/>
            <a:endCxn id="2" idx="0"/>
          </p:cNvCxnSpPr>
          <p:nvPr/>
        </p:nvCxnSpPr>
        <p:spPr>
          <a:xfrm rot="5400000">
            <a:off x="4252791" y="2232674"/>
            <a:ext cx="843539" cy="2365130"/>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24" name="Connector: Elbow 23">
            <a:extLst>
              <a:ext uri="{FF2B5EF4-FFF2-40B4-BE49-F238E27FC236}">
                <a16:creationId xmlns:a16="http://schemas.microsoft.com/office/drawing/2014/main" id="{44E63787-A1CE-EC91-4585-258E91C89ADF}"/>
              </a:ext>
            </a:extLst>
          </p:cNvPr>
          <p:cNvCxnSpPr>
            <a:cxnSpLocks/>
            <a:stCxn id="10" idx="2"/>
            <a:endCxn id="12" idx="0"/>
          </p:cNvCxnSpPr>
          <p:nvPr/>
        </p:nvCxnSpPr>
        <p:spPr>
          <a:xfrm rot="16200000" flipH="1">
            <a:off x="6543913" y="2306681"/>
            <a:ext cx="843539" cy="2217115"/>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96220212"/>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Rounded Corners 4">
            <a:extLst>
              <a:ext uri="{FF2B5EF4-FFF2-40B4-BE49-F238E27FC236}">
                <a16:creationId xmlns:a16="http://schemas.microsoft.com/office/drawing/2014/main" id="{7AC17074-5CC8-896D-5DE9-5ECC0F859468}"/>
              </a:ext>
            </a:extLst>
          </p:cNvPr>
          <p:cNvSpPr/>
          <p:nvPr/>
        </p:nvSpPr>
        <p:spPr>
          <a:xfrm>
            <a:off x="2848682" y="-666115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KHỞI TỐ</a:t>
            </a:r>
          </a:p>
        </p:txBody>
      </p:sp>
      <p:sp>
        <p:nvSpPr>
          <p:cNvPr id="11" name="Rectangle: Rounded Corners 10">
            <a:extLst>
              <a:ext uri="{FF2B5EF4-FFF2-40B4-BE49-F238E27FC236}">
                <a16:creationId xmlns:a16="http://schemas.microsoft.com/office/drawing/2014/main" id="{9F68DEFC-8AF4-08FA-7E87-CE0C81EAC23E}"/>
              </a:ext>
            </a:extLst>
          </p:cNvPr>
          <p:cNvSpPr/>
          <p:nvPr/>
        </p:nvSpPr>
        <p:spPr>
          <a:xfrm>
            <a:off x="-7505060" y="1732208"/>
            <a:ext cx="2242130" cy="1696792"/>
          </a:xfrm>
          <a:prstGeom prst="roundRect">
            <a:avLst/>
          </a:prstGeom>
          <a:noFill/>
          <a:ln w="57150">
            <a:solidFill>
              <a:srgbClr val="40404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rgbClr val="404040"/>
                </a:solidFill>
              </a:rPr>
              <a:t>CÓ DẤU HIỆU</a:t>
            </a:r>
          </a:p>
        </p:txBody>
      </p:sp>
      <p:sp>
        <p:nvSpPr>
          <p:cNvPr id="6" name="Rectangle: Rounded Corners 5">
            <a:extLst>
              <a:ext uri="{FF2B5EF4-FFF2-40B4-BE49-F238E27FC236}">
                <a16:creationId xmlns:a16="http://schemas.microsoft.com/office/drawing/2014/main" id="{5740D417-93C6-29E4-EBE8-44FDF0BB422D}"/>
              </a:ext>
            </a:extLst>
          </p:cNvPr>
          <p:cNvSpPr/>
          <p:nvPr/>
        </p:nvSpPr>
        <p:spPr>
          <a:xfrm>
            <a:off x="11070935" y="-6970973"/>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ĐIỀU TRA</a:t>
            </a:r>
          </a:p>
        </p:txBody>
      </p:sp>
      <p:sp>
        <p:nvSpPr>
          <p:cNvPr id="7" name="Rectangle: Rounded Corners 6">
            <a:extLst>
              <a:ext uri="{FF2B5EF4-FFF2-40B4-BE49-F238E27FC236}">
                <a16:creationId xmlns:a16="http://schemas.microsoft.com/office/drawing/2014/main" id="{981EDE54-0CF5-37E1-DCC6-300047CC4580}"/>
              </a:ext>
            </a:extLst>
          </p:cNvPr>
          <p:cNvSpPr/>
          <p:nvPr/>
        </p:nvSpPr>
        <p:spPr>
          <a:xfrm>
            <a:off x="18172123" y="-5555127"/>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TRUY TỐ</a:t>
            </a:r>
          </a:p>
        </p:txBody>
      </p:sp>
      <p:sp>
        <p:nvSpPr>
          <p:cNvPr id="8" name="Rectangle: Rounded Corners 7">
            <a:extLst>
              <a:ext uri="{FF2B5EF4-FFF2-40B4-BE49-F238E27FC236}">
                <a16:creationId xmlns:a16="http://schemas.microsoft.com/office/drawing/2014/main" id="{B6CA411C-A8B5-4A38-B4B5-539C650E74FC}"/>
              </a:ext>
            </a:extLst>
          </p:cNvPr>
          <p:cNvSpPr/>
          <p:nvPr/>
        </p:nvSpPr>
        <p:spPr>
          <a:xfrm>
            <a:off x="17051058"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XÉT XỬ</a:t>
            </a:r>
          </a:p>
        </p:txBody>
      </p:sp>
      <p:sp>
        <p:nvSpPr>
          <p:cNvPr id="9" name="Rectangle: Rounded Corners 8">
            <a:extLst>
              <a:ext uri="{FF2B5EF4-FFF2-40B4-BE49-F238E27FC236}">
                <a16:creationId xmlns:a16="http://schemas.microsoft.com/office/drawing/2014/main" id="{19E623AA-4363-7257-066F-6985101E698E}"/>
              </a:ext>
            </a:extLst>
          </p:cNvPr>
          <p:cNvSpPr/>
          <p:nvPr/>
        </p:nvSpPr>
        <p:spPr>
          <a:xfrm>
            <a:off x="6992246" y="10538175"/>
            <a:ext cx="2242130" cy="169679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THI HÀNH ÁN</a:t>
            </a:r>
          </a:p>
        </p:txBody>
      </p:sp>
      <p:sp>
        <p:nvSpPr>
          <p:cNvPr id="10" name="Rectangle: Rounded Corners 9">
            <a:extLst>
              <a:ext uri="{FF2B5EF4-FFF2-40B4-BE49-F238E27FC236}">
                <a16:creationId xmlns:a16="http://schemas.microsoft.com/office/drawing/2014/main" id="{7AEFB150-83A1-3BD0-DC9D-7467DF1773C5}"/>
              </a:ext>
            </a:extLst>
          </p:cNvPr>
          <p:cNvSpPr/>
          <p:nvPr/>
        </p:nvSpPr>
        <p:spPr>
          <a:xfrm>
            <a:off x="4851935" y="-3274221"/>
            <a:ext cx="2488130" cy="126126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XÉT LẠI BẢN ÁN ĐÃ CÓ HIỆU LỰC</a:t>
            </a:r>
          </a:p>
        </p:txBody>
      </p:sp>
      <p:sp>
        <p:nvSpPr>
          <p:cNvPr id="26" name="TextBox 25">
            <a:extLst>
              <a:ext uri="{FF2B5EF4-FFF2-40B4-BE49-F238E27FC236}">
                <a16:creationId xmlns:a16="http://schemas.microsoft.com/office/drawing/2014/main" id="{F597A46A-7EA8-1BBF-08CE-1CE472A819DA}"/>
              </a:ext>
            </a:extLst>
          </p:cNvPr>
          <p:cNvSpPr txBox="1"/>
          <p:nvPr/>
        </p:nvSpPr>
        <p:spPr>
          <a:xfrm>
            <a:off x="554393" y="-7905280"/>
            <a:ext cx="8097603" cy="553998"/>
          </a:xfrm>
          <a:prstGeom prst="rect">
            <a:avLst/>
          </a:prstGeom>
          <a:noFill/>
        </p:spPr>
        <p:txBody>
          <a:bodyPr wrap="square">
            <a:spAutoFit/>
          </a:bodyPr>
          <a:lstStyle/>
          <a:p>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trình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để</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giải</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quyết</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vụ</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án</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hình</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 </a:t>
            </a:r>
            <a:r>
              <a:rPr lang="en-US" sz="3000" b="1" kern="100" dirty="0" err="1">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sự</a:t>
            </a:r>
            <a:r>
              <a:rPr lang="en-US" sz="30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a:t>
            </a:r>
          </a:p>
        </p:txBody>
      </p:sp>
      <p:cxnSp>
        <p:nvCxnSpPr>
          <p:cNvPr id="4" name="Straight Connector 3">
            <a:extLst>
              <a:ext uri="{FF2B5EF4-FFF2-40B4-BE49-F238E27FC236}">
                <a16:creationId xmlns:a16="http://schemas.microsoft.com/office/drawing/2014/main" id="{5A0DA895-E4A7-4F75-4E15-B03A1A4E71E8}"/>
              </a:ext>
            </a:extLst>
          </p:cNvPr>
          <p:cNvCxnSpPr>
            <a:cxnSpLocks/>
          </p:cNvCxnSpPr>
          <p:nvPr/>
        </p:nvCxnSpPr>
        <p:spPr>
          <a:xfrm flipH="1">
            <a:off x="14956444" y="1732208"/>
            <a:ext cx="5457809" cy="0"/>
          </a:xfrm>
          <a:prstGeom prst="line">
            <a:avLst/>
          </a:prstGeom>
        </p:spPr>
        <p:style>
          <a:lnRef idx="1">
            <a:schemeClr val="dk1"/>
          </a:lnRef>
          <a:fillRef idx="0">
            <a:schemeClr val="dk1"/>
          </a:fillRef>
          <a:effectRef idx="0">
            <a:schemeClr val="dk1"/>
          </a:effectRef>
          <a:fontRef idx="minor">
            <a:schemeClr val="tx1"/>
          </a:fontRef>
        </p:style>
      </p:cxnSp>
      <p:sp>
        <p:nvSpPr>
          <p:cNvPr id="2" name="Rectangle: Rounded Corners 1">
            <a:extLst>
              <a:ext uri="{FF2B5EF4-FFF2-40B4-BE49-F238E27FC236}">
                <a16:creationId xmlns:a16="http://schemas.microsoft.com/office/drawing/2014/main" id="{77198238-64B8-44F9-3EA3-BBCB9FF76AA7}"/>
              </a:ext>
            </a:extLst>
          </p:cNvPr>
          <p:cNvSpPr/>
          <p:nvPr/>
        </p:nvSpPr>
        <p:spPr>
          <a:xfrm>
            <a:off x="-5049117" y="3429000"/>
            <a:ext cx="2242130"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latin typeface="Arial" panose="020B0604020202020204" pitchFamily="34" charset="0"/>
                <a:cs typeface="Arial" panose="020B0604020202020204" pitchFamily="34" charset="0"/>
              </a:rPr>
              <a:t>GIÁM ĐỐC THẨM</a:t>
            </a:r>
          </a:p>
        </p:txBody>
      </p:sp>
      <p:sp>
        <p:nvSpPr>
          <p:cNvPr id="16" name="Rectangle: Rounded Corners 15">
            <a:extLst>
              <a:ext uri="{FF2B5EF4-FFF2-40B4-BE49-F238E27FC236}">
                <a16:creationId xmlns:a16="http://schemas.microsoft.com/office/drawing/2014/main" id="{26870AF7-012F-A4FC-29F5-63C29159411D}"/>
              </a:ext>
            </a:extLst>
          </p:cNvPr>
          <p:cNvSpPr/>
          <p:nvPr/>
        </p:nvSpPr>
        <p:spPr>
          <a:xfrm>
            <a:off x="1587227" y="1732208"/>
            <a:ext cx="9017546" cy="3826919"/>
          </a:xfrm>
          <a:prstGeom prst="roundRect">
            <a:avLst/>
          </a:prstGeom>
          <a:solidFill>
            <a:schemeClr val="bg1">
              <a:lumMod val="95000"/>
            </a:schemeClr>
          </a:solidFill>
          <a:ln w="38100">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800" b="1" dirty="0" err="1">
                <a:solidFill>
                  <a:schemeClr val="tx1"/>
                </a:solidFill>
                <a:latin typeface="Arial" panose="020B0604020202020204" pitchFamily="34" charset="0"/>
                <a:cs typeface="Arial" panose="020B0604020202020204" pitchFamily="34" charset="0"/>
              </a:rPr>
              <a:t>Là</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xét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lại</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bản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quyết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định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đã</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có</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hiệu</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lực</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pháp</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luật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của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Tòa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nhưng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bị</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kháng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nghị</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vì</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có</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tình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tiết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mới</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được</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phát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hiện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có</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thể</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làm</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thay</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đổi</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cơ</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bản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nội</a:t>
            </a:r>
            <a:r>
              <a:rPr lang="en-US" sz="2800" b="1" dirty="0">
                <a:solidFill>
                  <a:schemeClr val="tx1"/>
                </a:solidFill>
                <a:latin typeface="Arial" panose="020B0604020202020204" pitchFamily="34" charset="0"/>
                <a:cs typeface="Arial" panose="020B0604020202020204" pitchFamily="34" charset="0"/>
              </a:rPr>
              <a:t> dung </a:t>
            </a:r>
            <a:r>
              <a:rPr lang="en-US" sz="2800" b="1" dirty="0" err="1">
                <a:solidFill>
                  <a:schemeClr val="tx1"/>
                </a:solidFill>
                <a:latin typeface="Arial" panose="020B0604020202020204" pitchFamily="34" charset="0"/>
                <a:cs typeface="Arial" panose="020B0604020202020204" pitchFamily="34" charset="0"/>
              </a:rPr>
              <a:t>của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bản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quyết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định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mà</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Tòa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không</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biết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được</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khi</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ra</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bản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án</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quyết</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định</a:t>
            </a:r>
            <a:r>
              <a:rPr lang="en-US" sz="2800" b="1" dirty="0">
                <a:solidFill>
                  <a:schemeClr val="tx1"/>
                </a:solidFill>
                <a:latin typeface="Arial" panose="020B0604020202020204" pitchFamily="34" charset="0"/>
                <a:cs typeface="Arial" panose="020B0604020202020204" pitchFamily="34" charset="0"/>
              </a:rPr>
              <a:t> </a:t>
            </a:r>
            <a:r>
              <a:rPr lang="en-US" sz="2800" b="1" dirty="0" err="1">
                <a:solidFill>
                  <a:schemeClr val="tx1"/>
                </a:solidFill>
                <a:latin typeface="Arial" panose="020B0604020202020204" pitchFamily="34" charset="0"/>
                <a:cs typeface="Arial" panose="020B0604020202020204" pitchFamily="34" charset="0"/>
              </a:rPr>
              <a:t>đó</a:t>
            </a:r>
            <a:r>
              <a:rPr lang="en-US" sz="2800" b="1" dirty="0">
                <a:solidFill>
                  <a:schemeClr val="tx1"/>
                </a:solidFill>
                <a:latin typeface="Arial" panose="020B0604020202020204" pitchFamily="34" charset="0"/>
                <a:cs typeface="Arial" panose="020B0604020202020204" pitchFamily="34" charset="0"/>
              </a:rPr>
              <a:t>.</a:t>
            </a:r>
          </a:p>
        </p:txBody>
      </p:sp>
      <p:sp>
        <p:nvSpPr>
          <p:cNvPr id="12" name="Rectangle: Rounded Corners 11">
            <a:extLst>
              <a:ext uri="{FF2B5EF4-FFF2-40B4-BE49-F238E27FC236}">
                <a16:creationId xmlns:a16="http://schemas.microsoft.com/office/drawing/2014/main" id="{F703474B-40D5-2D3C-B431-02CC9B81C6C7}"/>
              </a:ext>
            </a:extLst>
          </p:cNvPr>
          <p:cNvSpPr/>
          <p:nvPr/>
        </p:nvSpPr>
        <p:spPr>
          <a:xfrm>
            <a:off x="4974935" y="1101577"/>
            <a:ext cx="2488130"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TÁI THẨM</a:t>
            </a:r>
          </a:p>
        </p:txBody>
      </p:sp>
    </p:spTree>
    <p:extLst>
      <p:ext uri="{BB962C8B-B14F-4D97-AF65-F5344CB8AC3E}">
        <p14:creationId xmlns:p14="http://schemas.microsoft.com/office/powerpoint/2010/main" val="1303292513"/>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695752-526F-4A4F-AD15-BFB8D8EA38AB}"/>
              </a:ext>
            </a:extLst>
          </p:cNvPr>
          <p:cNvSpPr txBox="1"/>
          <p:nvPr/>
        </p:nvSpPr>
        <p:spPr>
          <a:xfrm>
            <a:off x="236655" y="2685712"/>
            <a:ext cx="11718689" cy="1446550"/>
          </a:xfrm>
          <a:prstGeom prst="rect">
            <a:avLst/>
          </a:prstGeom>
          <a:noFill/>
        </p:spPr>
        <p:txBody>
          <a:bodyPr wrap="square" rtlCol="0">
            <a:spAutoFit/>
          </a:bodyPr>
          <a:lstStyle/>
          <a:p>
            <a:pPr algn="ctr"/>
            <a:r>
              <a:rPr lang="en-US" sz="4400" b="1" kern="100" dirty="0">
                <a:solidFill>
                  <a:schemeClr val="accent1">
                    <a:lumMod val="50000"/>
                  </a:schemeClr>
                </a:solidFill>
                <a:latin typeface="Arial" panose="020B0604020202020204" pitchFamily="34" charset="0"/>
                <a:ea typeface="Calibri" panose="020F0502020204030204" pitchFamily="34" charset="0"/>
                <a:cs typeface="Arial" panose="020B0604020202020204" pitchFamily="34" charset="0"/>
              </a:rPr>
              <a:t>NHỮNG VẤN ĐỀ NÀO PHẢI CHỨNG MINH TRONG VỤ ÁN HÌNH SỰ?</a:t>
            </a:r>
          </a:p>
        </p:txBody>
      </p:sp>
    </p:spTree>
    <p:extLst>
      <p:ext uri="{BB962C8B-B14F-4D97-AF65-F5344CB8AC3E}">
        <p14:creationId xmlns:p14="http://schemas.microsoft.com/office/powerpoint/2010/main" val="50210915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xit" presetSubtype="0" fill="hold" grpId="0" nodeType="clickEffect">
                                  <p:stCondLst>
                                    <p:cond delay="0"/>
                                  </p:stCondLst>
                                  <p:childTnLst>
                                    <p:animEffect transition="out" filter="fade">
                                      <p:cBhvr>
                                        <p:cTn id="6" dur="250"/>
                                        <p:tgtEl>
                                          <p:spTgt spid="4"/>
                                        </p:tgtEl>
                                      </p:cBhvr>
                                    </p:animEffect>
                                    <p:anim calcmode="lin" valueType="num">
                                      <p:cBhvr>
                                        <p:cTn id="7" dur="250"/>
                                        <p:tgtEl>
                                          <p:spTgt spid="4"/>
                                        </p:tgtEl>
                                        <p:attrNameLst>
                                          <p:attrName>ppt_x</p:attrName>
                                        </p:attrNameLst>
                                      </p:cBhvr>
                                      <p:tavLst>
                                        <p:tav tm="0">
                                          <p:val>
                                            <p:strVal val="ppt_x"/>
                                          </p:val>
                                        </p:tav>
                                        <p:tav tm="100000">
                                          <p:val>
                                            <p:strVal val="ppt_x"/>
                                          </p:val>
                                        </p:tav>
                                      </p:tavLst>
                                    </p:anim>
                                    <p:anim calcmode="lin" valueType="num">
                                      <p:cBhvr>
                                        <p:cTn id="8" dur="250"/>
                                        <p:tgtEl>
                                          <p:spTgt spid="4"/>
                                        </p:tgtEl>
                                        <p:attrNameLst>
                                          <p:attrName>ppt_y</p:attrName>
                                        </p:attrNameLst>
                                      </p:cBhvr>
                                      <p:tavLst>
                                        <p:tav tm="0">
                                          <p:val>
                                            <p:strVal val="ppt_y"/>
                                          </p:val>
                                        </p:tav>
                                        <p:tav tm="100000">
                                          <p:val>
                                            <p:strVal val="ppt_y-.1"/>
                                          </p:val>
                                        </p:tav>
                                      </p:tavLst>
                                    </p:anim>
                                    <p:set>
                                      <p:cBhvr>
                                        <p:cTn id="9" dur="1" fill="hold">
                                          <p:stCondLst>
                                            <p:cond delay="24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695752-526F-4A4F-AD15-BFB8D8EA38AB}"/>
              </a:ext>
            </a:extLst>
          </p:cNvPr>
          <p:cNvSpPr txBox="1"/>
          <p:nvPr/>
        </p:nvSpPr>
        <p:spPr>
          <a:xfrm>
            <a:off x="-348561" y="116248"/>
            <a:ext cx="11718689" cy="523220"/>
          </a:xfrm>
          <a:prstGeom prst="rect">
            <a:avLst/>
          </a:prstGeom>
          <a:noFill/>
        </p:spPr>
        <p:txBody>
          <a:bodyPr wrap="square" rtlCol="0">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NHỮNG VẤN ĐỀ PHẢI CHỨNG MINH TRONG VỤ ÁN HÌNH SỰ:</a:t>
            </a:r>
          </a:p>
        </p:txBody>
      </p:sp>
      <p:sp>
        <p:nvSpPr>
          <p:cNvPr id="5" name="TextBox 4">
            <a:extLst>
              <a:ext uri="{FF2B5EF4-FFF2-40B4-BE49-F238E27FC236}">
                <a16:creationId xmlns:a16="http://schemas.microsoft.com/office/drawing/2014/main" id="{8202E787-ECEA-AD0B-E18B-F69F461E54DE}"/>
              </a:ext>
            </a:extLst>
          </p:cNvPr>
          <p:cNvSpPr txBox="1"/>
          <p:nvPr/>
        </p:nvSpPr>
        <p:spPr>
          <a:xfrm>
            <a:off x="236655" y="851984"/>
            <a:ext cx="11718689" cy="954107"/>
          </a:xfrm>
          <a:prstGeom prst="rect">
            <a:avLst/>
          </a:prstGeom>
          <a:noFill/>
        </p:spPr>
        <p:txBody>
          <a:bodyPr wrap="square">
            <a:spAutoFit/>
          </a:bodyPr>
          <a:lstStyle/>
          <a:p>
            <a:pPr marR="0">
              <a:spcBef>
                <a:spcPts val="0"/>
              </a:spcBef>
              <a:spcAft>
                <a:spcPts val="0"/>
              </a:spcAft>
            </a:pPr>
            <a:r>
              <a:rPr lang="en-US" sz="2800" b="1" kern="100" dirty="0" err="1">
                <a:latin typeface="Arial" panose="020B0604020202020204" pitchFamily="34" charset="0"/>
                <a:ea typeface="Calibri" panose="020F0502020204030204" pitchFamily="34" charset="0"/>
                <a:cs typeface="Arial" panose="020B0604020202020204" pitchFamily="34" charset="0"/>
              </a:rPr>
              <a:t>Căn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cứ</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85 BỘ LUẬT TỐ TỤNG HÌNH SỰ 2015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vấn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đề</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chứng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minh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bao </a:t>
            </a:r>
            <a:r>
              <a:rPr lang="en-US" sz="2800" b="1" kern="100" dirty="0" err="1">
                <a:latin typeface="Arial" panose="020B0604020202020204" pitchFamily="34" charset="0"/>
                <a:ea typeface="Calibri" panose="020F0502020204030204" pitchFamily="34" charset="0"/>
                <a:cs typeface="Arial" panose="020B0604020202020204" pitchFamily="34" charset="0"/>
              </a:rPr>
              <a:t>gồm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như</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sau</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27BD073-8ED5-4B28-74CC-51DE6380A333}"/>
              </a:ext>
            </a:extLst>
          </p:cNvPr>
          <p:cNvSpPr txBox="1"/>
          <p:nvPr/>
        </p:nvSpPr>
        <p:spPr>
          <a:xfrm>
            <a:off x="535857" y="2167116"/>
            <a:ext cx="11120284" cy="2523768"/>
          </a:xfrm>
          <a:prstGeom prst="rect">
            <a:avLst/>
          </a:prstGeom>
          <a:noFill/>
        </p:spPr>
        <p:txBody>
          <a:bodyPr wrap="square" rtlCol="0">
            <a:spAutoFit/>
          </a:bodyPr>
          <a:lstStyle/>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xảy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hay </a:t>
            </a:r>
            <a:r>
              <a:rPr lang="en-US" sz="2800" b="1" kern="100" dirty="0" err="1">
                <a:latin typeface="Arial" panose="020B0604020202020204" pitchFamily="34" charset="0"/>
                <a:ea typeface="Calibri" panose="020F0502020204030204" pitchFamily="34" charset="0"/>
                <a:cs typeface="Arial" panose="020B0604020202020204" pitchFamily="34" charset="0"/>
              </a:rPr>
              <a:t>không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Ai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lỗi</a:t>
            </a:r>
            <a:r>
              <a:rPr lang="en-US" sz="2800" b="1" kern="100" dirty="0">
                <a:latin typeface="Arial" panose="020B0604020202020204" pitchFamily="34" charset="0"/>
                <a:ea typeface="Calibri" panose="020F0502020204030204" pitchFamily="34" charset="0"/>
                <a:cs typeface="Arial" panose="020B0604020202020204" pitchFamily="34" charset="0"/>
              </a:rPr>
              <a:t> hay </a:t>
            </a:r>
            <a:r>
              <a:rPr lang="en-US" sz="2800" b="1" kern="100" dirty="0" err="1">
                <a:latin typeface="Arial" panose="020B0604020202020204" pitchFamily="34" charset="0"/>
                <a:ea typeface="Calibri" panose="020F0502020204030204" pitchFamily="34" charset="0"/>
                <a:cs typeface="Arial" panose="020B0604020202020204" pitchFamily="34" charset="0"/>
              </a:rPr>
              <a:t>không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lỗi</a:t>
            </a:r>
            <a:r>
              <a:rPr lang="en-US" sz="2800" b="1" kern="100" dirty="0">
                <a:latin typeface="Arial" panose="020B0604020202020204" pitchFamily="34" charset="0"/>
                <a:ea typeface="Calibri" panose="020F0502020204030204" pitchFamily="34" charset="0"/>
                <a:cs typeface="Arial" panose="020B0604020202020204" pitchFamily="34" charset="0"/>
              </a:rPr>
              <a:t>, do </a:t>
            </a:r>
            <a:r>
              <a:rPr lang="en-US" sz="2800" b="1" kern="100" dirty="0" err="1">
                <a:latin typeface="Arial" panose="020B0604020202020204" pitchFamily="34" charset="0"/>
                <a:ea typeface="Calibri" panose="020F0502020204030204" pitchFamily="34" charset="0"/>
                <a:cs typeface="Arial" panose="020B0604020202020204" pitchFamily="34" charset="0"/>
              </a:rPr>
              <a:t>cố</a:t>
            </a:r>
            <a:r>
              <a:rPr lang="en-US" sz="2800" b="1" kern="100" dirty="0">
                <a:latin typeface="Arial" panose="020B0604020202020204" pitchFamily="34" charset="0"/>
                <a:ea typeface="Calibri" panose="020F0502020204030204" pitchFamily="34" charset="0"/>
                <a:cs typeface="Arial" panose="020B0604020202020204" pitchFamily="34" charset="0"/>
              </a:rPr>
              <a:t> ý hay </a:t>
            </a:r>
            <a:r>
              <a:rPr lang="en-US" sz="2800" b="1" kern="100" dirty="0" err="1">
                <a:latin typeface="Arial" panose="020B0604020202020204" pitchFamily="34" charset="0"/>
                <a:ea typeface="Calibri" panose="020F0502020204030204" pitchFamily="34" charset="0"/>
                <a:cs typeface="Arial" panose="020B0604020202020204" pitchFamily="34" charset="0"/>
              </a:rPr>
              <a:t>vô</a:t>
            </a:r>
            <a:r>
              <a:rPr lang="en-US" sz="2800" b="1" kern="100" dirty="0">
                <a:latin typeface="Arial" panose="020B0604020202020204" pitchFamily="34" charset="0"/>
                <a:ea typeface="Calibri" panose="020F0502020204030204" pitchFamily="34" charset="0"/>
                <a:cs typeface="Arial" panose="020B0604020202020204" pitchFamily="34" charset="0"/>
              </a:rPr>
              <a:t> ý;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năng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hay </a:t>
            </a:r>
            <a:r>
              <a:rPr lang="en-US" sz="2800" b="1" kern="100" dirty="0" err="1">
                <a:latin typeface="Arial" panose="020B0604020202020204" pitchFamily="34" charset="0"/>
                <a:ea typeface="Calibri" panose="020F0502020204030204" pitchFamily="34" charset="0"/>
                <a:cs typeface="Arial" panose="020B0604020202020204" pitchFamily="34" charset="0"/>
              </a:rPr>
              <a:t>không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mục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đích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động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a:t>
            </a:r>
          </a:p>
          <a:p>
            <a:endParaRPr lang="en-US" dirty="0"/>
          </a:p>
        </p:txBody>
      </p:sp>
      <p:sp>
        <p:nvSpPr>
          <p:cNvPr id="7" name="TextBox 6">
            <a:extLst>
              <a:ext uri="{FF2B5EF4-FFF2-40B4-BE49-F238E27FC236}">
                <a16:creationId xmlns:a16="http://schemas.microsoft.com/office/drawing/2014/main" id="{58E1A70E-E7FD-0B93-1B09-5957D7A0BF3C}"/>
              </a:ext>
            </a:extLst>
          </p:cNvPr>
          <p:cNvSpPr txBox="1"/>
          <p:nvPr/>
        </p:nvSpPr>
        <p:spPr>
          <a:xfrm>
            <a:off x="535857" y="6954452"/>
            <a:ext cx="11222160" cy="2677656"/>
          </a:xfrm>
          <a:prstGeom prst="rect">
            <a:avLst/>
          </a:prstGeom>
          <a:noFill/>
        </p:spPr>
        <p:txBody>
          <a:bodyPr wrap="square">
            <a:spAutoFit/>
          </a:bodyPr>
          <a:lstStyle/>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nhẹ</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tăng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nặng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can, </a:t>
            </a: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về</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can, </a:t>
            </a: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cáo</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Tính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mức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thiệt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r>
              <a:rPr lang="en-US" sz="2800" b="1" kern="100" dirty="0">
                <a:latin typeface="Arial" panose="020B0604020202020204" pitchFamily="34" charset="0"/>
                <a:ea typeface="Calibri" panose="020F0502020204030204" pitchFamily="34" charset="0"/>
                <a:cs typeface="Arial" panose="020B0604020202020204" pitchFamily="34" charset="0"/>
              </a:rPr>
              <a:t> do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gây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Nguyên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loại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miễn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miễn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phạt</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4103411811"/>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up)">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695752-526F-4A4F-AD15-BFB8D8EA38AB}"/>
              </a:ext>
            </a:extLst>
          </p:cNvPr>
          <p:cNvSpPr txBox="1"/>
          <p:nvPr/>
        </p:nvSpPr>
        <p:spPr>
          <a:xfrm>
            <a:off x="-348561" y="116248"/>
            <a:ext cx="11718689" cy="523220"/>
          </a:xfrm>
          <a:prstGeom prst="rect">
            <a:avLst/>
          </a:prstGeom>
          <a:noFill/>
        </p:spPr>
        <p:txBody>
          <a:bodyPr wrap="square" rtlCol="0">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NHỮNG VẤN ĐỀ PHẢI CHỨNG MINH TRONG VỤ ÁN HÌNH SỰ:</a:t>
            </a:r>
          </a:p>
        </p:txBody>
      </p:sp>
      <p:sp>
        <p:nvSpPr>
          <p:cNvPr id="5" name="TextBox 4">
            <a:extLst>
              <a:ext uri="{FF2B5EF4-FFF2-40B4-BE49-F238E27FC236}">
                <a16:creationId xmlns:a16="http://schemas.microsoft.com/office/drawing/2014/main" id="{8202E787-ECEA-AD0B-E18B-F69F461E54DE}"/>
              </a:ext>
            </a:extLst>
          </p:cNvPr>
          <p:cNvSpPr txBox="1"/>
          <p:nvPr/>
        </p:nvSpPr>
        <p:spPr>
          <a:xfrm>
            <a:off x="236655" y="851984"/>
            <a:ext cx="11718689" cy="954107"/>
          </a:xfrm>
          <a:prstGeom prst="rect">
            <a:avLst/>
          </a:prstGeom>
          <a:noFill/>
        </p:spPr>
        <p:txBody>
          <a:bodyPr wrap="square">
            <a:spAutoFit/>
          </a:bodyPr>
          <a:lstStyle/>
          <a:p>
            <a:pPr marR="0">
              <a:spcBef>
                <a:spcPts val="0"/>
              </a:spcBef>
              <a:spcAft>
                <a:spcPts val="0"/>
              </a:spcAft>
            </a:pPr>
            <a:r>
              <a:rPr lang="en-US" sz="2800" b="1" kern="100" dirty="0" err="1">
                <a:latin typeface="Arial" panose="020B0604020202020204" pitchFamily="34" charset="0"/>
                <a:ea typeface="Calibri" panose="020F0502020204030204" pitchFamily="34" charset="0"/>
                <a:cs typeface="Arial" panose="020B0604020202020204" pitchFamily="34" charset="0"/>
              </a:rPr>
              <a:t>Căn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cứ</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85 BỘ LUẬT TỐ TỤNG HÌNH SỰ 2015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vấn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đề</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phải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chứng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minh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trong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vụ</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bao </a:t>
            </a:r>
            <a:r>
              <a:rPr lang="en-US" sz="2800" b="1" kern="100" dirty="0" err="1">
                <a:latin typeface="Arial" panose="020B0604020202020204" pitchFamily="34" charset="0"/>
                <a:ea typeface="Calibri" panose="020F0502020204030204" pitchFamily="34" charset="0"/>
                <a:cs typeface="Arial" panose="020B0604020202020204" pitchFamily="34" charset="0"/>
              </a:rPr>
              <a:t>gồm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như</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sau</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6" name="TextBox 5">
            <a:extLst>
              <a:ext uri="{FF2B5EF4-FFF2-40B4-BE49-F238E27FC236}">
                <a16:creationId xmlns:a16="http://schemas.microsoft.com/office/drawing/2014/main" id="{627BD073-8ED5-4B28-74CC-51DE6380A333}"/>
              </a:ext>
            </a:extLst>
          </p:cNvPr>
          <p:cNvSpPr txBox="1"/>
          <p:nvPr/>
        </p:nvSpPr>
        <p:spPr>
          <a:xfrm>
            <a:off x="19148321" y="1871872"/>
            <a:ext cx="11120284" cy="2523768"/>
          </a:xfrm>
          <a:prstGeom prst="rect">
            <a:avLst/>
          </a:prstGeom>
          <a:noFill/>
        </p:spPr>
        <p:txBody>
          <a:bodyPr wrap="square" rtlCol="0">
            <a:spAutoFit/>
          </a:bodyPr>
          <a:lstStyle/>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xảy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 hay </a:t>
            </a:r>
            <a:r>
              <a:rPr lang="en-US" sz="2800" b="1" kern="100" dirty="0" err="1">
                <a:latin typeface="Arial" panose="020B0604020202020204" pitchFamily="34" charset="0"/>
                <a:ea typeface="Calibri" panose="020F0502020204030204" pitchFamily="34" charset="0"/>
                <a:cs typeface="Arial" panose="020B0604020202020204" pitchFamily="34" charset="0"/>
              </a:rPr>
              <a:t>không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Ai </a:t>
            </a: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người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lỗi</a:t>
            </a:r>
            <a:r>
              <a:rPr lang="en-US" sz="2800" b="1" kern="100" dirty="0">
                <a:latin typeface="Arial" panose="020B0604020202020204" pitchFamily="34" charset="0"/>
                <a:ea typeface="Calibri" panose="020F0502020204030204" pitchFamily="34" charset="0"/>
                <a:cs typeface="Arial" panose="020B0604020202020204" pitchFamily="34" charset="0"/>
              </a:rPr>
              <a:t> hay </a:t>
            </a:r>
            <a:r>
              <a:rPr lang="en-US" sz="2800" b="1" kern="100" dirty="0" err="1">
                <a:latin typeface="Arial" panose="020B0604020202020204" pitchFamily="34" charset="0"/>
                <a:ea typeface="Calibri" panose="020F0502020204030204" pitchFamily="34" charset="0"/>
                <a:cs typeface="Arial" panose="020B0604020202020204" pitchFamily="34" charset="0"/>
              </a:rPr>
              <a:t>không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lỗi</a:t>
            </a:r>
            <a:r>
              <a:rPr lang="en-US" sz="2800" b="1" kern="100" dirty="0">
                <a:latin typeface="Arial" panose="020B0604020202020204" pitchFamily="34" charset="0"/>
                <a:ea typeface="Calibri" panose="020F0502020204030204" pitchFamily="34" charset="0"/>
                <a:cs typeface="Arial" panose="020B0604020202020204" pitchFamily="34" charset="0"/>
              </a:rPr>
              <a:t>, do </a:t>
            </a:r>
            <a:r>
              <a:rPr lang="en-US" sz="2800" b="1" kern="100" dirty="0" err="1">
                <a:latin typeface="Arial" panose="020B0604020202020204" pitchFamily="34" charset="0"/>
                <a:ea typeface="Calibri" panose="020F0502020204030204" pitchFamily="34" charset="0"/>
                <a:cs typeface="Arial" panose="020B0604020202020204" pitchFamily="34" charset="0"/>
              </a:rPr>
              <a:t>cố</a:t>
            </a:r>
            <a:r>
              <a:rPr lang="en-US" sz="2800" b="1" kern="100" dirty="0">
                <a:latin typeface="Arial" panose="020B0604020202020204" pitchFamily="34" charset="0"/>
                <a:ea typeface="Calibri" panose="020F0502020204030204" pitchFamily="34" charset="0"/>
                <a:cs typeface="Arial" panose="020B0604020202020204" pitchFamily="34" charset="0"/>
              </a:rPr>
              <a:t> ý hay </a:t>
            </a:r>
            <a:r>
              <a:rPr lang="en-US" sz="2800" b="1" kern="100" dirty="0" err="1">
                <a:latin typeface="Arial" panose="020B0604020202020204" pitchFamily="34" charset="0"/>
                <a:ea typeface="Calibri" panose="020F0502020204030204" pitchFamily="34" charset="0"/>
                <a:cs typeface="Arial" panose="020B0604020202020204" pitchFamily="34" charset="0"/>
              </a:rPr>
              <a:t>vô</a:t>
            </a:r>
            <a:r>
              <a:rPr lang="en-US" sz="2800" b="1" kern="100" dirty="0">
                <a:latin typeface="Arial" panose="020B0604020202020204" pitchFamily="34" charset="0"/>
                <a:ea typeface="Calibri" panose="020F0502020204030204" pitchFamily="34" charset="0"/>
                <a:cs typeface="Arial" panose="020B0604020202020204" pitchFamily="34" charset="0"/>
              </a:rPr>
              <a:t> ý; </a:t>
            </a:r>
            <a:r>
              <a:rPr lang="en-US" sz="2800" b="1" kern="100" dirty="0" err="1">
                <a:latin typeface="Arial" panose="020B0604020202020204" pitchFamily="34" charset="0"/>
                <a:ea typeface="Calibri" panose="020F0502020204030204" pitchFamily="34" charset="0"/>
                <a:cs typeface="Arial" panose="020B0604020202020204" pitchFamily="34" charset="0"/>
              </a:rPr>
              <a:t>có</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năng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lực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hay </a:t>
            </a:r>
            <a:r>
              <a:rPr lang="en-US" sz="2800" b="1" kern="100" dirty="0" err="1">
                <a:latin typeface="Arial" panose="020B0604020202020204" pitchFamily="34" charset="0"/>
                <a:ea typeface="Calibri" panose="020F0502020204030204" pitchFamily="34" charset="0"/>
                <a:cs typeface="Arial" panose="020B0604020202020204" pitchFamily="34" charset="0"/>
              </a:rPr>
              <a:t>không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mục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đích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động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cơ</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a:t>
            </a:r>
          </a:p>
          <a:p>
            <a:endParaRPr lang="en-US" dirty="0"/>
          </a:p>
        </p:txBody>
      </p:sp>
      <p:sp>
        <p:nvSpPr>
          <p:cNvPr id="7" name="TextBox 6">
            <a:extLst>
              <a:ext uri="{FF2B5EF4-FFF2-40B4-BE49-F238E27FC236}">
                <a16:creationId xmlns:a16="http://schemas.microsoft.com/office/drawing/2014/main" id="{58E1A70E-E7FD-0B93-1B09-5957D7A0BF3C}"/>
              </a:ext>
            </a:extLst>
          </p:cNvPr>
          <p:cNvSpPr txBox="1"/>
          <p:nvPr/>
        </p:nvSpPr>
        <p:spPr>
          <a:xfrm>
            <a:off x="484919" y="2090172"/>
            <a:ext cx="11222160" cy="2677656"/>
          </a:xfrm>
          <a:prstGeom prst="rect">
            <a:avLst/>
          </a:prstGeom>
          <a:noFill/>
        </p:spPr>
        <p:txBody>
          <a:bodyPr wrap="square">
            <a:spAutoFit/>
          </a:bodyPr>
          <a:lstStyle/>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giảm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nhẹ</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tăng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nặng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can, </a:t>
            </a: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điểm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về</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của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can, </a:t>
            </a:r>
            <a:r>
              <a:rPr lang="en-US" sz="2800" b="1" kern="100" dirty="0" err="1">
                <a:latin typeface="Arial" panose="020B0604020202020204" pitchFamily="34" charset="0"/>
                <a:ea typeface="Calibri" panose="020F0502020204030204" pitchFamily="34" charset="0"/>
                <a:cs typeface="Arial" panose="020B0604020202020204" pitchFamily="34" charset="0"/>
              </a:rPr>
              <a:t>bị</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cáo</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Tính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mức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độ</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thiệt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hại</a:t>
            </a:r>
            <a:r>
              <a:rPr lang="en-US" sz="2800" b="1" kern="100" dirty="0">
                <a:latin typeface="Arial" panose="020B0604020202020204" pitchFamily="34" charset="0"/>
                <a:ea typeface="Calibri" panose="020F0502020204030204" pitchFamily="34" charset="0"/>
                <a:cs typeface="Arial" panose="020B0604020202020204" pitchFamily="34" charset="0"/>
              </a:rPr>
              <a:t> do </a:t>
            </a: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gây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ra</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Nguyên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điều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R="0">
              <a:spcBef>
                <a:spcPts val="0"/>
              </a:spcBef>
              <a:spcAft>
                <a:spcPts val="0"/>
              </a:spcAft>
            </a:pP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Những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tiết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liên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quan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đến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việc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loại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trừ</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miễn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trách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nhiệm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sự</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miễn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phạt</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Tree>
    <p:extLst>
      <p:ext uri="{BB962C8B-B14F-4D97-AF65-F5344CB8AC3E}">
        <p14:creationId xmlns:p14="http://schemas.microsoft.com/office/powerpoint/2010/main" val="301932855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Có</a:t>
            </a:r>
            <a:r>
              <a:rPr lang="en-US" sz="3200" dirty="0">
                <a:solidFill>
                  <a:schemeClr val="tx1"/>
                </a:solidFill>
                <a:latin typeface="Arial" panose="020B0604020202020204" pitchFamily="34" charset="0"/>
                <a:cs typeface="Arial" panose="020B0604020202020204" pitchFamily="34" charset="0"/>
              </a:rPr>
              <a:t> bao </a:t>
            </a:r>
            <a:r>
              <a:rPr lang="en-US" sz="3200" dirty="0" err="1">
                <a:solidFill>
                  <a:schemeClr val="tx1"/>
                </a:solidFill>
                <a:latin typeface="Arial" panose="020B0604020202020204" pitchFamily="34" charset="0"/>
                <a:cs typeface="Arial" panose="020B0604020202020204" pitchFamily="34" charset="0"/>
              </a:rPr>
              <a:t>nhiêu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loại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phạm</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421080" y="4617973"/>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11</a:t>
            </a:r>
          </a:p>
        </p:txBody>
      </p:sp>
      <p:sp>
        <p:nvSpPr>
          <p:cNvPr id="8" name="FALSE1">
            <a:extLst>
              <a:ext uri="{FF2B5EF4-FFF2-40B4-BE49-F238E27FC236}">
                <a16:creationId xmlns:a16="http://schemas.microsoft.com/office/drawing/2014/main" id="{95408182-AD08-F67F-5EA4-981FE096B08C}"/>
              </a:ext>
            </a:extLst>
          </p:cNvPr>
          <p:cNvSpPr/>
          <p:nvPr/>
        </p:nvSpPr>
        <p:spPr>
          <a:xfrm>
            <a:off x="6408347" y="3187727"/>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10</a:t>
            </a:r>
          </a:p>
        </p:txBody>
      </p:sp>
      <p:sp>
        <p:nvSpPr>
          <p:cNvPr id="9" name="FALSE2">
            <a:extLst>
              <a:ext uri="{FF2B5EF4-FFF2-40B4-BE49-F238E27FC236}">
                <a16:creationId xmlns:a16="http://schemas.microsoft.com/office/drawing/2014/main" id="{1BE5C454-020C-B3FF-0F72-5550BE788669}"/>
              </a:ext>
            </a:extLst>
          </p:cNvPr>
          <p:cNvSpPr/>
          <p:nvPr/>
        </p:nvSpPr>
        <p:spPr>
          <a:xfrm>
            <a:off x="421080" y="3187727"/>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9</a:t>
            </a:r>
          </a:p>
        </p:txBody>
      </p:sp>
      <p:sp>
        <p:nvSpPr>
          <p:cNvPr id="10" name="FALSE3">
            <a:extLst>
              <a:ext uri="{FF2B5EF4-FFF2-40B4-BE49-F238E27FC236}">
                <a16:creationId xmlns:a16="http://schemas.microsoft.com/office/drawing/2014/main" id="{A44E762C-65BB-FCE6-5DC9-D5C85B179DFA}"/>
              </a:ext>
            </a:extLst>
          </p:cNvPr>
          <p:cNvSpPr/>
          <p:nvPr/>
        </p:nvSpPr>
        <p:spPr>
          <a:xfrm>
            <a:off x="6408347" y="4617973"/>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12</a:t>
            </a: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5" name="Picture 4">
            <a:extLst>
              <a:ext uri="{FF2B5EF4-FFF2-40B4-BE49-F238E27FC236}">
                <a16:creationId xmlns:a16="http://schemas.microsoft.com/office/drawing/2014/main" id="{2AE0A193-B9C0-9672-6CED-5809745679E5}"/>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421080" y="4690157"/>
            <a:ext cx="1155360" cy="1049559"/>
          </a:xfrm>
          <a:prstGeom prst="rect">
            <a:avLst/>
          </a:prstGeom>
        </p:spPr>
      </p:pic>
      <p:pic>
        <p:nvPicPr>
          <p:cNvPr id="12" name="Picture 11">
            <a:extLst>
              <a:ext uri="{FF2B5EF4-FFF2-40B4-BE49-F238E27FC236}">
                <a16:creationId xmlns:a16="http://schemas.microsoft.com/office/drawing/2014/main" id="{849932C6-F59A-F9F2-F94D-76CCA336ABFB}"/>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6502400" y="3259911"/>
            <a:ext cx="1016000" cy="1028701"/>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pic>
        <p:nvPicPr>
          <p:cNvPr id="14" name="Picture 13">
            <a:extLst>
              <a:ext uri="{FF2B5EF4-FFF2-40B4-BE49-F238E27FC236}">
                <a16:creationId xmlns:a16="http://schemas.microsoft.com/office/drawing/2014/main" id="{D0DF5F18-2A63-147F-5D69-CE2ECC838A0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490760" y="3270340"/>
            <a:ext cx="1016000" cy="1028701"/>
          </a:xfrm>
          <a:prstGeom prst="rect">
            <a:avLst/>
          </a:prstGeom>
        </p:spPr>
      </p:pic>
      <p:pic>
        <p:nvPicPr>
          <p:cNvPr id="15" name="Picture 14">
            <a:extLst>
              <a:ext uri="{FF2B5EF4-FFF2-40B4-BE49-F238E27FC236}">
                <a16:creationId xmlns:a16="http://schemas.microsoft.com/office/drawing/2014/main" id="{0B84A86D-5E9E-9133-0D0C-211DB6BF2BD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6502400" y="4700585"/>
            <a:ext cx="1016000" cy="1028701"/>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1:</a:t>
            </a:r>
          </a:p>
        </p:txBody>
      </p:sp>
    </p:spTree>
    <p:extLst>
      <p:ext uri="{BB962C8B-B14F-4D97-AF65-F5344CB8AC3E}">
        <p14:creationId xmlns:p14="http://schemas.microsoft.com/office/powerpoint/2010/main" val="3803769889"/>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strVal val="4/3*#ppt_w"/>
                                          </p:val>
                                        </p:tav>
                                        <p:tav tm="100000">
                                          <p:val>
                                            <p:strVal val="#ppt_w"/>
                                          </p:val>
                                        </p:tav>
                                      </p:tavLst>
                                    </p:anim>
                                    <p:anim calcmode="lin" valueType="num">
                                      <p:cBhvr>
                                        <p:cTn id="14" dur="250" fill="hold"/>
                                        <p:tgtEl>
                                          <p:spTgt spid="5"/>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strVal val="4/3*#ppt_w"/>
                                          </p:val>
                                        </p:tav>
                                        <p:tav tm="100000">
                                          <p:val>
                                            <p:strVal val="#ppt_w"/>
                                          </p:val>
                                        </p:tav>
                                      </p:tavLst>
                                    </p:anim>
                                    <p:anim calcmode="lin" valueType="num">
                                      <p:cBhvr>
                                        <p:cTn id="32" dur="500" fill="hold"/>
                                        <p:tgtEl>
                                          <p:spTgt spid="12"/>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strVal val="4/3*#ppt_w"/>
                                          </p:val>
                                        </p:tav>
                                        <p:tav tm="100000">
                                          <p:val>
                                            <p:strVal val="#ppt_w"/>
                                          </p:val>
                                        </p:tav>
                                      </p:tavLst>
                                    </p:anim>
                                    <p:anim calcmode="lin" valueType="num">
                                      <p:cBhvr>
                                        <p:cTn id="51" dur="500" fill="hold"/>
                                        <p:tgtEl>
                                          <p:spTgt spid="1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strVal val="4/3*#ppt_w"/>
                                          </p:val>
                                        </p:tav>
                                        <p:tav tm="100000">
                                          <p:val>
                                            <p:strVal val="#ppt_w"/>
                                          </p:val>
                                        </p:tav>
                                      </p:tavLst>
                                    </p:anim>
                                    <p:anim calcmode="lin" valueType="num">
                                      <p:cBhvr>
                                        <p:cTn id="70" dur="500" fill="hold"/>
                                        <p:tgtEl>
                                          <p:spTgt spid="15"/>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Những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nào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sau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đây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thuộc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về</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nhóm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một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phạm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phổ</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biến</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250278" y="3022380"/>
            <a:ext cx="5680621" cy="1714499"/>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Giết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cướp</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lạm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dụng</a:t>
            </a:r>
            <a:r>
              <a:rPr lang="en-US" sz="3200" dirty="0">
                <a:solidFill>
                  <a:schemeClr val="tx1"/>
                </a:solidFill>
                <a:latin typeface="Arial" panose="020B0604020202020204" pitchFamily="34" charset="0"/>
                <a:cs typeface="Arial" panose="020B0604020202020204" pitchFamily="34" charset="0"/>
              </a:rPr>
              <a:t> ma </a:t>
            </a:r>
            <a:r>
              <a:rPr lang="en-US" sz="3200" dirty="0" err="1">
                <a:solidFill>
                  <a:schemeClr val="tx1"/>
                </a:solidFill>
                <a:latin typeface="Arial" panose="020B0604020202020204" pitchFamily="34" charset="0"/>
                <a:cs typeface="Arial" panose="020B0604020202020204" pitchFamily="34" charset="0"/>
              </a:rPr>
              <a:t>túy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lừa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đảo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tài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chính</a:t>
            </a:r>
            <a:endParaRPr lang="en-US" sz="3200" dirty="0">
              <a:solidFill>
                <a:schemeClr val="tx1"/>
              </a:solidFill>
              <a:latin typeface="Arial" panose="020B0604020202020204" pitchFamily="34" charset="0"/>
              <a:cs typeface="Arial" panose="020B0604020202020204" pitchFamily="34" charset="0"/>
            </a:endParaRPr>
          </a:p>
        </p:txBody>
      </p:sp>
      <p:sp>
        <p:nvSpPr>
          <p:cNvPr id="8" name="FALSE1">
            <a:extLst>
              <a:ext uri="{FF2B5EF4-FFF2-40B4-BE49-F238E27FC236}">
                <a16:creationId xmlns:a16="http://schemas.microsoft.com/office/drawing/2014/main" id="{95408182-AD08-F67F-5EA4-981FE096B08C}"/>
              </a:ext>
            </a:extLst>
          </p:cNvPr>
          <p:cNvSpPr/>
          <p:nvPr/>
        </p:nvSpPr>
        <p:spPr>
          <a:xfrm>
            <a:off x="6243246" y="3022380"/>
            <a:ext cx="5680621" cy="1714499"/>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Lạm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dụng</a:t>
            </a:r>
            <a:r>
              <a:rPr lang="en-US" sz="3200" dirty="0">
                <a:solidFill>
                  <a:schemeClr val="tx1"/>
                </a:solidFill>
                <a:latin typeface="Arial" panose="020B0604020202020204" pitchFamily="34" charset="0"/>
                <a:cs typeface="Arial" panose="020B0604020202020204" pitchFamily="34" charset="0"/>
              </a:rPr>
              <a:t> ma </a:t>
            </a:r>
            <a:r>
              <a:rPr lang="en-US" sz="3200" dirty="0" err="1">
                <a:solidFill>
                  <a:schemeClr val="tx1"/>
                </a:solidFill>
                <a:latin typeface="Arial" panose="020B0604020202020204" pitchFamily="34" charset="0"/>
                <a:cs typeface="Arial" panose="020B0604020202020204" pitchFamily="34" charset="0"/>
              </a:rPr>
              <a:t>túy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cướp</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ăn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quỵt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tiền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giết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endParaRPr lang="en-US" sz="3200" dirty="0">
              <a:solidFill>
                <a:schemeClr val="tx1"/>
              </a:solidFill>
              <a:latin typeface="Arial" panose="020B0604020202020204" pitchFamily="34" charset="0"/>
              <a:cs typeface="Arial" panose="020B0604020202020204" pitchFamily="34" charset="0"/>
            </a:endParaRPr>
          </a:p>
        </p:txBody>
      </p:sp>
      <p:sp>
        <p:nvSpPr>
          <p:cNvPr id="9" name="FALSE2">
            <a:extLst>
              <a:ext uri="{FF2B5EF4-FFF2-40B4-BE49-F238E27FC236}">
                <a16:creationId xmlns:a16="http://schemas.microsoft.com/office/drawing/2014/main" id="{1BE5C454-020C-B3FF-0F72-5550BE788669}"/>
              </a:ext>
            </a:extLst>
          </p:cNvPr>
          <p:cNvSpPr/>
          <p:nvPr/>
        </p:nvSpPr>
        <p:spPr>
          <a:xfrm>
            <a:off x="250278" y="4978154"/>
            <a:ext cx="5680621" cy="171450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Giết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hút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thuốc</a:t>
            </a:r>
            <a:r>
              <a:rPr lang="en-US" sz="3200" dirty="0">
                <a:solidFill>
                  <a:schemeClr val="tx1"/>
                </a:solidFill>
                <a:latin typeface="Arial" panose="020B0604020202020204" pitchFamily="34" charset="0"/>
                <a:cs typeface="Arial" panose="020B0604020202020204" pitchFamily="34" charset="0"/>
              </a:rPr>
              <a:t>, ma </a:t>
            </a:r>
            <a:r>
              <a:rPr lang="en-US" sz="3200" dirty="0" err="1">
                <a:solidFill>
                  <a:schemeClr val="tx1"/>
                </a:solidFill>
                <a:latin typeface="Arial" panose="020B0604020202020204" pitchFamily="34" charset="0"/>
                <a:cs typeface="Arial" panose="020B0604020202020204" pitchFamily="34" charset="0"/>
              </a:rPr>
              <a:t>túy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lừa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đảo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tài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chính</a:t>
            </a:r>
            <a:endParaRPr lang="en-US" sz="3200" dirty="0">
              <a:solidFill>
                <a:schemeClr val="tx1"/>
              </a:solidFill>
              <a:latin typeface="Arial" panose="020B0604020202020204" pitchFamily="34" charset="0"/>
              <a:cs typeface="Arial" panose="020B0604020202020204" pitchFamily="34" charset="0"/>
            </a:endParaRPr>
          </a:p>
        </p:txBody>
      </p:sp>
      <p:sp>
        <p:nvSpPr>
          <p:cNvPr id="10" name="FALSE3">
            <a:extLst>
              <a:ext uri="{FF2B5EF4-FFF2-40B4-BE49-F238E27FC236}">
                <a16:creationId xmlns:a16="http://schemas.microsoft.com/office/drawing/2014/main" id="{A44E762C-65BB-FCE6-5DC9-D5C85B179DFA}"/>
              </a:ext>
            </a:extLst>
          </p:cNvPr>
          <p:cNvSpPr/>
          <p:nvPr/>
        </p:nvSpPr>
        <p:spPr>
          <a:xfrm>
            <a:off x="6237545" y="4977999"/>
            <a:ext cx="5680621" cy="171450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Tất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cả</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đáp</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đều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sai</a:t>
            </a:r>
            <a:endParaRPr lang="en-US" sz="3200" dirty="0">
              <a:solidFill>
                <a:schemeClr val="tx1"/>
              </a:solidFill>
              <a:latin typeface="Arial" panose="020B0604020202020204" pitchFamily="34" charset="0"/>
              <a:cs typeface="Arial" panose="020B0604020202020204" pitchFamily="34" charset="0"/>
            </a:endParaRP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2:</a:t>
            </a:r>
          </a:p>
        </p:txBody>
      </p:sp>
      <p:pic>
        <p:nvPicPr>
          <p:cNvPr id="2" name="Picture 1">
            <a:extLst>
              <a:ext uri="{FF2B5EF4-FFF2-40B4-BE49-F238E27FC236}">
                <a16:creationId xmlns:a16="http://schemas.microsoft.com/office/drawing/2014/main" id="{75B41D70-930E-A9B2-AB4E-B0FB9E15F0F3}"/>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309547" y="2508835"/>
            <a:ext cx="1155360" cy="1049559"/>
          </a:xfrm>
          <a:prstGeom prst="rect">
            <a:avLst/>
          </a:prstGeom>
        </p:spPr>
      </p:pic>
      <p:pic>
        <p:nvPicPr>
          <p:cNvPr id="3" name="Picture 2">
            <a:extLst>
              <a:ext uri="{FF2B5EF4-FFF2-40B4-BE49-F238E27FC236}">
                <a16:creationId xmlns:a16="http://schemas.microsoft.com/office/drawing/2014/main" id="{99B85F47-7AB3-36E2-E775-2D8A0F10DA14}"/>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898979" y="2641379"/>
            <a:ext cx="1016000" cy="1028701"/>
          </a:xfrm>
          <a:prstGeom prst="rect">
            <a:avLst/>
          </a:prstGeom>
        </p:spPr>
      </p:pic>
      <p:pic>
        <p:nvPicPr>
          <p:cNvPr id="4" name="Picture 3">
            <a:extLst>
              <a:ext uri="{FF2B5EF4-FFF2-40B4-BE49-F238E27FC236}">
                <a16:creationId xmlns:a16="http://schemas.microsoft.com/office/drawing/2014/main" id="{670E79B3-338B-6257-5486-4DD142C78F6E}"/>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239867" y="4691122"/>
            <a:ext cx="1016000" cy="1028701"/>
          </a:xfrm>
          <a:prstGeom prst="rect">
            <a:avLst/>
          </a:prstGeom>
        </p:spPr>
      </p:pic>
      <p:pic>
        <p:nvPicPr>
          <p:cNvPr id="17" name="Picture 16">
            <a:extLst>
              <a:ext uri="{FF2B5EF4-FFF2-40B4-BE49-F238E27FC236}">
                <a16:creationId xmlns:a16="http://schemas.microsoft.com/office/drawing/2014/main" id="{E2A8B1FD-DF2B-72A9-05AA-04DE1BF547F1}"/>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898979" y="4691122"/>
            <a:ext cx="1016000" cy="1028701"/>
          </a:xfrm>
          <a:prstGeom prst="rect">
            <a:avLst/>
          </a:prstGeom>
        </p:spPr>
      </p:pic>
    </p:spTree>
    <p:extLst>
      <p:ext uri="{BB962C8B-B14F-4D97-AF65-F5344CB8AC3E}">
        <p14:creationId xmlns:p14="http://schemas.microsoft.com/office/powerpoint/2010/main" val="2838995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50" fill="hold"/>
                                        <p:tgtEl>
                                          <p:spTgt spid="2"/>
                                        </p:tgtEl>
                                        <p:attrNameLst>
                                          <p:attrName>ppt_w</p:attrName>
                                        </p:attrNameLst>
                                      </p:cBhvr>
                                      <p:tavLst>
                                        <p:tav tm="0">
                                          <p:val>
                                            <p:strVal val="4/3*#ppt_w"/>
                                          </p:val>
                                        </p:tav>
                                        <p:tav tm="100000">
                                          <p:val>
                                            <p:strVal val="#ppt_w"/>
                                          </p:val>
                                        </p:tav>
                                      </p:tavLst>
                                    </p:anim>
                                    <p:anim calcmode="lin" valueType="num">
                                      <p:cBhvr>
                                        <p:cTn id="14" dur="250" fill="hold"/>
                                        <p:tgtEl>
                                          <p:spTgt spid="2"/>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strVal val="4/3*#ppt_w"/>
                                          </p:val>
                                        </p:tav>
                                        <p:tav tm="100000">
                                          <p:val>
                                            <p:strVal val="#ppt_w"/>
                                          </p:val>
                                        </p:tav>
                                      </p:tavLst>
                                    </p:anim>
                                    <p:anim calcmode="lin" valueType="num">
                                      <p:cBhvr>
                                        <p:cTn id="32" dur="500" fill="hold"/>
                                        <p:tgtEl>
                                          <p:spTgt spid="3"/>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p:cTn id="50" dur="500" fill="hold"/>
                                        <p:tgtEl>
                                          <p:spTgt spid="4"/>
                                        </p:tgtEl>
                                        <p:attrNameLst>
                                          <p:attrName>ppt_w</p:attrName>
                                        </p:attrNameLst>
                                      </p:cBhvr>
                                      <p:tavLst>
                                        <p:tav tm="0">
                                          <p:val>
                                            <p:strVal val="4/3*#ppt_w"/>
                                          </p:val>
                                        </p:tav>
                                        <p:tav tm="100000">
                                          <p:val>
                                            <p:strVal val="#ppt_w"/>
                                          </p:val>
                                        </p:tav>
                                      </p:tavLst>
                                    </p:anim>
                                    <p:anim calcmode="lin" valueType="num">
                                      <p:cBhvr>
                                        <p:cTn id="51" dur="500" fill="hold"/>
                                        <p:tgtEl>
                                          <p:spTgt spid="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strVal val="4/3*#ppt_w"/>
                                          </p:val>
                                        </p:tav>
                                        <p:tav tm="100000">
                                          <p:val>
                                            <p:strVal val="#ppt_w"/>
                                          </p:val>
                                        </p:tav>
                                      </p:tavLst>
                                    </p:anim>
                                    <p:anim calcmode="lin" valueType="num">
                                      <p:cBhvr>
                                        <p:cTn id="70" dur="500" fill="hold"/>
                                        <p:tgtEl>
                                          <p:spTgt spid="17"/>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9" name="Group 38">
            <a:extLst>
              <a:ext uri="{FF2B5EF4-FFF2-40B4-BE49-F238E27FC236}">
                <a16:creationId xmlns:a16="http://schemas.microsoft.com/office/drawing/2014/main" id="{D5CE4015-94AA-EDA7-EFE0-378D648501E3}"/>
              </a:ext>
            </a:extLst>
          </p:cNvPr>
          <p:cNvGrpSpPr/>
          <p:nvPr/>
        </p:nvGrpSpPr>
        <p:grpSpPr>
          <a:xfrm>
            <a:off x="12501396" y="1566460"/>
            <a:ext cx="7409479" cy="2930380"/>
            <a:chOff x="2391260" y="1132715"/>
            <a:chExt cx="7409479" cy="2930380"/>
          </a:xfrm>
          <a:effectLst>
            <a:outerShdw blurRad="63500" sx="102000" sy="102000" algn="ctr" rotWithShape="0">
              <a:prstClr val="black">
                <a:alpha val="40000"/>
              </a:prstClr>
            </a:outerShdw>
          </a:effectLst>
        </p:grpSpPr>
        <p:sp>
          <p:nvSpPr>
            <p:cNvPr id="33" name="Rectangle: Rounded Corners 32">
              <a:extLst>
                <a:ext uri="{FF2B5EF4-FFF2-40B4-BE49-F238E27FC236}">
                  <a16:creationId xmlns:a16="http://schemas.microsoft.com/office/drawing/2014/main" id="{B2AE6FCC-0235-2EB1-4574-6EE36B3A4529}"/>
                </a:ext>
              </a:extLst>
            </p:cNvPr>
            <p:cNvSpPr/>
            <p:nvPr/>
          </p:nvSpPr>
          <p:spPr>
            <a:xfrm>
              <a:off x="2391260" y="1132715"/>
              <a:ext cx="7409479" cy="2930380"/>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2C2B3162-4267-A944-AD78-F67368839838}"/>
                </a:ext>
              </a:extLst>
            </p:cNvPr>
            <p:cNvSpPr txBox="1"/>
            <p:nvPr/>
          </p:nvSpPr>
          <p:spPr>
            <a:xfrm>
              <a:off x="2495389" y="1682807"/>
              <a:ext cx="7038897" cy="1902957"/>
            </a:xfrm>
            <a:prstGeom prst="rect">
              <a:avLst/>
            </a:prstGeom>
            <a:noFill/>
            <a:ln>
              <a:noFill/>
            </a:ln>
          </p:spPr>
          <p:txBody>
            <a:bodyPr wrap="square">
              <a:spAutoFit/>
            </a:bodyPr>
            <a:lstStyle/>
            <a:p>
              <a:pPr marL="342900" marR="0" lvl="0" indent="-342900" algn="just">
                <a:lnSpc>
                  <a:spcPct val="107000"/>
                </a:lnSpc>
                <a:spcBef>
                  <a:spcPts val="0"/>
                </a:spcBef>
                <a:spcAft>
                  <a:spcPts val="0"/>
                </a:spcAft>
                <a:tabLst>
                  <a:tab pos="4572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một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loại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tội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trọng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thường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được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định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bởi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hình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nặng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và</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đòi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hỏi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các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biện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pháp</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trừng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phạt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nghiêm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khắc</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grpSp>
      <p:grpSp>
        <p:nvGrpSpPr>
          <p:cNvPr id="32" name="Group 31">
            <a:extLst>
              <a:ext uri="{FF2B5EF4-FFF2-40B4-BE49-F238E27FC236}">
                <a16:creationId xmlns:a16="http://schemas.microsoft.com/office/drawing/2014/main" id="{7C5669C2-86F2-B608-60CA-D9236E81789E}"/>
              </a:ext>
            </a:extLst>
          </p:cNvPr>
          <p:cNvGrpSpPr/>
          <p:nvPr/>
        </p:nvGrpSpPr>
        <p:grpSpPr>
          <a:xfrm rot="1918684">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40" name="Group 39">
            <a:extLst>
              <a:ext uri="{FF2B5EF4-FFF2-40B4-BE49-F238E27FC236}">
                <a16:creationId xmlns:a16="http://schemas.microsoft.com/office/drawing/2014/main" id="{9403814C-E686-08FE-80B0-BE2815E63693}"/>
              </a:ext>
            </a:extLst>
          </p:cNvPr>
          <p:cNvGrpSpPr/>
          <p:nvPr/>
        </p:nvGrpSpPr>
        <p:grpSpPr>
          <a:xfrm>
            <a:off x="17277519" y="3811890"/>
            <a:ext cx="6502400" cy="1360901"/>
            <a:chOff x="7167383" y="3378145"/>
            <a:chExt cx="6502400" cy="1360901"/>
          </a:xfrm>
          <a:effectLst>
            <a:outerShdw blurRad="63500" sx="102000" sy="102000" algn="ctr" rotWithShape="0">
              <a:prstClr val="black">
                <a:alpha val="40000"/>
              </a:prstClr>
            </a:outerShdw>
          </a:effectLst>
        </p:grpSpPr>
        <p:sp>
          <p:nvSpPr>
            <p:cNvPr id="38" name="Rectangle: Rounded Corners 37">
              <a:extLst>
                <a:ext uri="{FF2B5EF4-FFF2-40B4-BE49-F238E27FC236}">
                  <a16:creationId xmlns:a16="http://schemas.microsoft.com/office/drawing/2014/main" id="{6E353A5A-42BA-6834-93C3-C1D137244AB2}"/>
                </a:ext>
              </a:extLst>
            </p:cNvPr>
            <p:cNvSpPr/>
            <p:nvPr/>
          </p:nvSpPr>
          <p:spPr>
            <a:xfrm>
              <a:off x="7369629" y="3378145"/>
              <a:ext cx="4083677" cy="1360901"/>
            </a:xfrm>
            <a:prstGeom prst="roundRect">
              <a:avLst>
                <a:gd name="adj" fmla="val 6784"/>
              </a:avLst>
            </a:prstGeom>
            <a:solidFill>
              <a:srgbClr val="D3DEF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23EE890-AD36-487A-111C-3A895D111251}"/>
                </a:ext>
              </a:extLst>
            </p:cNvPr>
            <p:cNvSpPr txBox="1"/>
            <p:nvPr/>
          </p:nvSpPr>
          <p:spPr>
            <a:xfrm>
              <a:off x="7167383" y="3589958"/>
              <a:ext cx="6502400" cy="959943"/>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b="1" kern="100" dirty="0" err="1">
                  <a:latin typeface="Arial" panose="020B0604020202020204" pitchFamily="34" charset="0"/>
                  <a:ea typeface="Calibri" panose="020F0502020204030204" pitchFamily="34" charset="0"/>
                  <a:cs typeface="Arial" panose="020B0604020202020204" pitchFamily="34" charset="0"/>
                </a:rPr>
                <a:t>Mạng</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lưới</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tội</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phạm</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tổ</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chức</a:t>
              </a:r>
              <a:endParaRPr lang="en-US" sz="18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b="1" kern="100" dirty="0" err="1">
                  <a:latin typeface="Arial" panose="020B0604020202020204" pitchFamily="34" charset="0"/>
                  <a:ea typeface="Calibri" panose="020F0502020204030204" pitchFamily="34" charset="0"/>
                  <a:cs typeface="Arial" panose="020B0604020202020204" pitchFamily="34" charset="0"/>
                </a:rPr>
                <a:t>Giết</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người</a:t>
              </a:r>
              <a:endParaRPr lang="en-US" sz="1800" b="1" kern="100" dirty="0">
                <a:latin typeface="Arial" panose="020B0604020202020204" pitchFamily="34" charset="0"/>
                <a:ea typeface="Calibri" panose="020F0502020204030204" pitchFamily="34" charset="0"/>
                <a:cs typeface="Arial" panose="020B0604020202020204" pitchFamily="34" charset="0"/>
              </a:endParaRP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1800" b="1" kern="100" dirty="0" err="1">
                  <a:latin typeface="Arial" panose="020B0604020202020204" pitchFamily="34" charset="0"/>
                  <a:ea typeface="Calibri" panose="020F0502020204030204" pitchFamily="34" charset="0"/>
                  <a:cs typeface="Arial" panose="020B0604020202020204" pitchFamily="34" charset="0"/>
                </a:rPr>
                <a:t>Cướp</a:t>
              </a:r>
              <a:r>
                <a:rPr lang="en-US" sz="1800" b="1" kern="100" dirty="0">
                  <a:latin typeface="Arial" panose="020B0604020202020204" pitchFamily="34" charset="0"/>
                  <a:ea typeface="Calibri" panose="020F0502020204030204" pitchFamily="34" charset="0"/>
                  <a:cs typeface="Arial" panose="020B0604020202020204" pitchFamily="34" charset="0"/>
                </a:rPr>
                <a:t> </a:t>
              </a:r>
              <a:r>
                <a:rPr lang="en-US" sz="1800" b="1" kern="100" dirty="0" err="1">
                  <a:latin typeface="Arial" panose="020B0604020202020204" pitchFamily="34" charset="0"/>
                  <a:ea typeface="Calibri" panose="020F0502020204030204" pitchFamily="34" charset="0"/>
                  <a:cs typeface="Arial" panose="020B0604020202020204" pitchFamily="34" charset="0"/>
                </a:rPr>
                <a:t>bóc</a:t>
              </a:r>
              <a:endParaRPr lang="en-US" sz="1800" b="1" kern="100" dirty="0">
                <a:latin typeface="Arial" panose="020B0604020202020204" pitchFamily="34" charset="0"/>
                <a:ea typeface="Calibri" panose="020F0502020204030204" pitchFamily="34" charset="0"/>
                <a:cs typeface="Arial" panose="020B0604020202020204" pitchFamily="34" charset="0"/>
              </a:endParaRPr>
            </a:p>
          </p:txBody>
        </p:sp>
      </p:grpSp>
      <p:sp>
        <p:nvSpPr>
          <p:cNvPr id="34" name="Rectangle: Rounded Corners 33">
            <a:extLst>
              <a:ext uri="{FF2B5EF4-FFF2-40B4-BE49-F238E27FC236}">
                <a16:creationId xmlns:a16="http://schemas.microsoft.com/office/drawing/2014/main" id="{90AD38A6-E4F9-0CFB-1E18-929A2B23C8BB}"/>
              </a:ext>
            </a:extLst>
          </p:cNvPr>
          <p:cNvSpPr/>
          <p:nvPr/>
        </p:nvSpPr>
        <p:spPr>
          <a:xfrm>
            <a:off x="14405927" y="1076499"/>
            <a:ext cx="3425371" cy="916969"/>
          </a:xfrm>
          <a:prstGeom prst="roundRect">
            <a:avLst/>
          </a:prstGeom>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Tội</a:t>
            </a:r>
            <a:r>
              <a:rPr lang="en-US" sz="28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ác</a:t>
            </a:r>
            <a:r>
              <a:rPr lang="en-US" sz="28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chủ</a:t>
            </a:r>
            <a:r>
              <a:rPr lang="en-US" sz="28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a:t>
            </a:r>
            <a:r>
              <a:rPr lang="en-US" sz="2800" b="1" kern="0" dirty="0" err="1">
                <a:solidFill>
                  <a:schemeClr val="bg1"/>
                </a:solidFill>
                <a:effectLst/>
                <a:latin typeface="Arial" panose="020B0604020202020204" pitchFamily="34" charset="0"/>
                <a:ea typeface="Times New Roman" panose="02020603050405020304" pitchFamily="18" charset="0"/>
                <a:cs typeface="Arial" panose="020B0604020202020204" pitchFamily="34" charset="0"/>
              </a:rPr>
              <a:t>chốt</a:t>
            </a:r>
            <a:r>
              <a:rPr lang="en-US" sz="2800" b="1" kern="0" dirty="0">
                <a:solidFill>
                  <a:schemeClr val="bg1"/>
                </a:solidFill>
                <a:effectLst/>
                <a:latin typeface="Arial" panose="020B0604020202020204" pitchFamily="34" charset="0"/>
                <a:ea typeface="Times New Roman" panose="02020603050405020304" pitchFamily="18" charset="0"/>
                <a:cs typeface="Arial" panose="020B0604020202020204" pitchFamily="34" charset="0"/>
              </a:rPr>
              <a:t> (Felony Crimes)</a:t>
            </a:r>
            <a:endParaRPr lang="en-US" sz="2800" dirty="0">
              <a:solidFill>
                <a:schemeClr val="bg1"/>
              </a:solidFill>
              <a:latin typeface="Arial" panose="020B0604020202020204" pitchFamily="34" charset="0"/>
              <a:cs typeface="Arial" panose="020B0604020202020204" pitchFamily="34" charset="0"/>
            </a:endParaRPr>
          </a:p>
        </p:txBody>
      </p:sp>
      <p:grpSp>
        <p:nvGrpSpPr>
          <p:cNvPr id="13" name="Group 12">
            <a:extLst>
              <a:ext uri="{FF2B5EF4-FFF2-40B4-BE49-F238E27FC236}">
                <a16:creationId xmlns:a16="http://schemas.microsoft.com/office/drawing/2014/main" id="{D60C34B9-A0AE-7647-ACC0-5CAF51561ABB}"/>
              </a:ext>
            </a:extLst>
          </p:cNvPr>
          <p:cNvGrpSpPr/>
          <p:nvPr/>
        </p:nvGrpSpPr>
        <p:grpSpPr>
          <a:xfrm>
            <a:off x="2303737" y="1158268"/>
            <a:ext cx="7409479" cy="2722713"/>
            <a:chOff x="-9224642" y="1296796"/>
            <a:chExt cx="7409479" cy="2722713"/>
          </a:xfrm>
          <a:effectLst>
            <a:outerShdw blurRad="63500" sx="102000" sy="102000" algn="ctr" rotWithShape="0">
              <a:prstClr val="black">
                <a:alpha val="40000"/>
              </a:prstClr>
            </a:outerShdw>
          </a:effectLst>
        </p:grpSpPr>
        <p:sp>
          <p:nvSpPr>
            <p:cNvPr id="3" name="Rectangle: Rounded Corners 2">
              <a:extLst>
                <a:ext uri="{FF2B5EF4-FFF2-40B4-BE49-F238E27FC236}">
                  <a16:creationId xmlns:a16="http://schemas.microsoft.com/office/drawing/2014/main" id="{67B16C0C-C24B-7CB4-6B6D-5AE2FDC3F3CE}"/>
                </a:ext>
              </a:extLst>
            </p:cNvPr>
            <p:cNvSpPr/>
            <p:nvPr/>
          </p:nvSpPr>
          <p:spPr>
            <a:xfrm>
              <a:off x="-9224642" y="1755281"/>
              <a:ext cx="7409479" cy="2264228"/>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E34BBD-ED3E-24CE-E8AE-7CFF6780658F}"/>
                </a:ext>
              </a:extLst>
            </p:cNvPr>
            <p:cNvSpPr txBox="1"/>
            <p:nvPr/>
          </p:nvSpPr>
          <p:spPr>
            <a:xfrm>
              <a:off x="-9039352" y="2423570"/>
              <a:ext cx="7038897" cy="980910"/>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cố</a:t>
              </a:r>
              <a:r>
                <a:rPr lang="en-US" sz="2800" b="1" kern="100" dirty="0">
                  <a:latin typeface="Arial" panose="020B0604020202020204" pitchFamily="34" charset="0"/>
                  <a:ea typeface="Calibri" panose="020F0502020204030204" pitchFamily="34" charset="0"/>
                  <a:cs typeface="Arial" panose="020B0604020202020204" pitchFamily="34" charset="0"/>
                </a:rPr>
                <a:t> ý </a:t>
              </a:r>
              <a:r>
                <a:rPr lang="en-US" sz="2800" b="1" kern="100" dirty="0" err="1">
                  <a:latin typeface="Arial" panose="020B0604020202020204" pitchFamily="34" charset="0"/>
                  <a:ea typeface="Calibri" panose="020F0502020204030204" pitchFamily="34" charset="0"/>
                  <a:cs typeface="Arial" panose="020B0604020202020204" pitchFamily="34" charset="0"/>
                </a:rPr>
                <a:t>gây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thương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tích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nhẹ</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ma </a:t>
              </a:r>
              <a:r>
                <a:rPr lang="en-US" sz="2800" b="1" kern="100" dirty="0" err="1">
                  <a:latin typeface="Arial" panose="020B0604020202020204" pitchFamily="34" charset="0"/>
                  <a:ea typeface="Calibri" panose="020F0502020204030204" pitchFamily="34" charset="0"/>
                  <a:cs typeface="Arial" panose="020B0604020202020204" pitchFamily="34" charset="0"/>
                </a:rPr>
                <a:t>túy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nhẹ</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1" name="Rectangle: Rounded Corners 10">
              <a:extLst>
                <a:ext uri="{FF2B5EF4-FFF2-40B4-BE49-F238E27FC236}">
                  <a16:creationId xmlns:a16="http://schemas.microsoft.com/office/drawing/2014/main" id="{468C2302-8BBC-9A4E-BA4A-A0FE94B40C33}"/>
                </a:ext>
              </a:extLst>
            </p:cNvPr>
            <p:cNvSpPr/>
            <p:nvPr/>
          </p:nvSpPr>
          <p:spPr>
            <a:xfrm>
              <a:off x="-7750302" y="1296796"/>
              <a:ext cx="4460796" cy="91696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ctr">
                <a:lnSpc>
                  <a:spcPct val="107000"/>
                </a:lnSpc>
                <a:spcBef>
                  <a:spcPts val="0"/>
                </a:spcBef>
                <a:spcAft>
                  <a:spcPts val="0"/>
                </a:spcAft>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ác</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nhẹ</a:t>
              </a:r>
              <a:endParaRPr lang="en-US" sz="2800" b="1" kern="0" dirty="0">
                <a:solidFill>
                  <a:schemeClr val="bg1"/>
                </a:solidFill>
                <a:latin typeface="Arial" panose="020B0604020202020204" pitchFamily="34" charset="0"/>
                <a:cs typeface="Arial" panose="020B0604020202020204" pitchFamily="34" charset="0"/>
              </a:endParaRPr>
            </a:p>
            <a:p>
              <a:pPr marL="342900" marR="0" lvl="0" indent="-342900" algn="ctr">
                <a:lnSpc>
                  <a:spcPct val="107000"/>
                </a:lnSpc>
                <a:spcBef>
                  <a:spcPts val="0"/>
                </a:spcBef>
                <a:spcAft>
                  <a:spcPts val="0"/>
                </a:spcAft>
                <a:tabLst>
                  <a:tab pos="457200" algn="l"/>
                </a:tabLst>
              </a:pPr>
              <a:r>
                <a:rPr lang="en-US" sz="2800" b="1" kern="0" dirty="0">
                  <a:solidFill>
                    <a:schemeClr val="bg1"/>
                  </a:solidFill>
                  <a:latin typeface="Arial" panose="020B0604020202020204" pitchFamily="34" charset="0"/>
                  <a:cs typeface="Arial" panose="020B0604020202020204" pitchFamily="34" charset="0"/>
                </a:rPr>
                <a:t>(Misdemeanor Crimes)</a:t>
              </a:r>
            </a:p>
          </p:txBody>
        </p:sp>
      </p:grpSp>
      <p:grpSp>
        <p:nvGrpSpPr>
          <p:cNvPr id="15" name="Group 14">
            <a:extLst>
              <a:ext uri="{FF2B5EF4-FFF2-40B4-BE49-F238E27FC236}">
                <a16:creationId xmlns:a16="http://schemas.microsoft.com/office/drawing/2014/main" id="{E9D82C0A-EE4B-44F7-3F0B-CA051908A3DD}"/>
              </a:ext>
            </a:extLst>
          </p:cNvPr>
          <p:cNvGrpSpPr/>
          <p:nvPr/>
        </p:nvGrpSpPr>
        <p:grpSpPr>
          <a:xfrm>
            <a:off x="-8814017" y="749328"/>
            <a:ext cx="7409479" cy="3176017"/>
            <a:chOff x="-9224642" y="1095232"/>
            <a:chExt cx="7409479" cy="2924277"/>
          </a:xfrm>
          <a:effectLst>
            <a:outerShdw blurRad="63500" sx="102000" sy="102000" algn="ctr" rotWithShape="0">
              <a:prstClr val="black">
                <a:alpha val="40000"/>
              </a:prstClr>
            </a:outerShdw>
          </a:effectLst>
        </p:grpSpPr>
        <p:sp>
          <p:nvSpPr>
            <p:cNvPr id="17" name="Rectangle: Rounded Corners 16">
              <a:extLst>
                <a:ext uri="{FF2B5EF4-FFF2-40B4-BE49-F238E27FC236}">
                  <a16:creationId xmlns:a16="http://schemas.microsoft.com/office/drawing/2014/main" id="{80DDC8F2-2C36-C21A-C314-58A74FED18A4}"/>
                </a:ext>
              </a:extLst>
            </p:cNvPr>
            <p:cNvSpPr/>
            <p:nvPr/>
          </p:nvSpPr>
          <p:spPr>
            <a:xfrm>
              <a:off x="-9224642" y="1755281"/>
              <a:ext cx="7409479" cy="2264228"/>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2CF3C974-3E8F-7A51-0589-8853856D0A71}"/>
                </a:ext>
              </a:extLst>
            </p:cNvPr>
            <p:cNvSpPr txBox="1"/>
            <p:nvPr/>
          </p:nvSpPr>
          <p:spPr>
            <a:xfrm>
              <a:off x="-9096373" y="2345999"/>
              <a:ext cx="7038897" cy="1441933"/>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hữu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chất</a:t>
              </a:r>
              <a:r>
                <a:rPr lang="en-US" sz="2800" b="1" kern="100" dirty="0">
                  <a:latin typeface="Arial" panose="020B0604020202020204" pitchFamily="34" charset="0"/>
                  <a:ea typeface="Calibri" panose="020F0502020204030204" pitchFamily="34" charset="0"/>
                  <a:cs typeface="Arial" panose="020B0604020202020204" pitchFamily="34" charset="0"/>
                </a:rPr>
                <a:t> ma </a:t>
              </a:r>
              <a:r>
                <a:rPr lang="en-US" sz="2800" b="1" kern="100" dirty="0" err="1">
                  <a:latin typeface="Arial" panose="020B0604020202020204" pitchFamily="34" charset="0"/>
                  <a:ea typeface="Calibri" panose="020F0502020204030204" pitchFamily="34" charset="0"/>
                  <a:cs typeface="Arial" panose="020B0604020202020204" pitchFamily="34" charset="0"/>
                </a:rPr>
                <a:t>túy</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xuất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buôn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cấm</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21" name="Rectangle: Rounded Corners 20">
              <a:extLst>
                <a:ext uri="{FF2B5EF4-FFF2-40B4-BE49-F238E27FC236}">
                  <a16:creationId xmlns:a16="http://schemas.microsoft.com/office/drawing/2014/main" id="{4B1744DC-2017-5EB2-00AA-714A9A764B96}"/>
                </a:ext>
              </a:extLst>
            </p:cNvPr>
            <p:cNvSpPr/>
            <p:nvPr/>
          </p:nvSpPr>
          <p:spPr>
            <a:xfrm>
              <a:off x="-7743500" y="1095232"/>
              <a:ext cx="4460796"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dụng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chất</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cấm</a:t>
              </a:r>
              <a:r>
                <a:rPr lang="en-US" sz="2800" b="1" kern="0" dirty="0">
                  <a:solidFill>
                    <a:schemeClr val="bg1"/>
                  </a:solidFill>
                  <a:latin typeface="Arial" panose="020B0604020202020204" pitchFamily="34" charset="0"/>
                  <a:cs typeface="Arial" panose="020B0604020202020204" pitchFamily="34" charset="0"/>
                </a:rPr>
                <a:t> (Drug Crimes)</a:t>
              </a:r>
            </a:p>
          </p:txBody>
        </p:sp>
      </p:grpSp>
    </p:spTree>
    <p:extLst>
      <p:ext uri="{BB962C8B-B14F-4D97-AF65-F5344CB8AC3E}">
        <p14:creationId xmlns:p14="http://schemas.microsoft.com/office/powerpoint/2010/main" val="2182693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Giết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được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xem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là</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loại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nào</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6344094" y="4711136"/>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chủ</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chốt</a:t>
            </a:r>
            <a:endParaRPr lang="en-US" sz="3200" dirty="0">
              <a:solidFill>
                <a:schemeClr val="tx1"/>
              </a:solidFill>
              <a:latin typeface="Arial" panose="020B0604020202020204" pitchFamily="34" charset="0"/>
              <a:cs typeface="Arial" panose="020B0604020202020204" pitchFamily="34" charset="0"/>
            </a:endParaRPr>
          </a:p>
        </p:txBody>
      </p:sp>
      <p:sp>
        <p:nvSpPr>
          <p:cNvPr id="8" name="FALSE1">
            <a:extLst>
              <a:ext uri="{FF2B5EF4-FFF2-40B4-BE49-F238E27FC236}">
                <a16:creationId xmlns:a16="http://schemas.microsoft.com/office/drawing/2014/main" id="{95408182-AD08-F67F-5EA4-981FE096B08C}"/>
              </a:ext>
            </a:extLst>
          </p:cNvPr>
          <p:cNvSpPr/>
          <p:nvPr/>
        </p:nvSpPr>
        <p:spPr>
          <a:xfrm>
            <a:off x="6408347" y="3187727"/>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đối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với</a:t>
            </a:r>
            <a:r>
              <a:rPr lang="en-US" sz="3200" dirty="0">
                <a:solidFill>
                  <a:schemeClr val="tx1"/>
                </a:solidFill>
                <a:latin typeface="Arial" panose="020B0604020202020204" pitchFamily="34" charset="0"/>
                <a:cs typeface="Arial" panose="020B0604020202020204" pitchFamily="34" charset="0"/>
              </a:rPr>
              <a:t> con </a:t>
            </a:r>
            <a:r>
              <a:rPr lang="en-US" sz="3200" dirty="0" err="1">
                <a:solidFill>
                  <a:schemeClr val="tx1"/>
                </a:solidFill>
                <a:latin typeface="Arial" panose="020B0604020202020204" pitchFamily="34" charset="0"/>
                <a:cs typeface="Arial" panose="020B0604020202020204" pitchFamily="34" charset="0"/>
              </a:rPr>
              <a:t>người</a:t>
            </a:r>
            <a:endParaRPr lang="en-US" sz="3200" dirty="0">
              <a:solidFill>
                <a:schemeClr val="tx1"/>
              </a:solidFill>
              <a:latin typeface="Arial" panose="020B0604020202020204" pitchFamily="34" charset="0"/>
              <a:cs typeface="Arial" panose="020B0604020202020204" pitchFamily="34" charset="0"/>
            </a:endParaRPr>
          </a:p>
        </p:txBody>
      </p:sp>
      <p:sp>
        <p:nvSpPr>
          <p:cNvPr id="9" name="FALSE2">
            <a:extLst>
              <a:ext uri="{FF2B5EF4-FFF2-40B4-BE49-F238E27FC236}">
                <a16:creationId xmlns:a16="http://schemas.microsoft.com/office/drawing/2014/main" id="{1BE5C454-020C-B3FF-0F72-5550BE788669}"/>
              </a:ext>
            </a:extLst>
          </p:cNvPr>
          <p:cNvSpPr/>
          <p:nvPr/>
        </p:nvSpPr>
        <p:spPr>
          <a:xfrm>
            <a:off x="421080" y="3187727"/>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về</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đạo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đức</a:t>
            </a:r>
            <a:r>
              <a:rPr lang="en-US" sz="3200" dirty="0">
                <a:solidFill>
                  <a:schemeClr val="tx1"/>
                </a:solidFill>
                <a:latin typeface="Arial" panose="020B0604020202020204" pitchFamily="34" charset="0"/>
                <a:cs typeface="Arial" panose="020B0604020202020204" pitchFamily="34" charset="0"/>
              </a:rPr>
              <a:t> </a:t>
            </a:r>
          </a:p>
        </p:txBody>
      </p:sp>
      <p:sp>
        <p:nvSpPr>
          <p:cNvPr id="10" name="FALSE3">
            <a:extLst>
              <a:ext uri="{FF2B5EF4-FFF2-40B4-BE49-F238E27FC236}">
                <a16:creationId xmlns:a16="http://schemas.microsoft.com/office/drawing/2014/main" id="{A44E762C-65BB-FCE6-5DC9-D5C85B179DFA}"/>
              </a:ext>
            </a:extLst>
          </p:cNvPr>
          <p:cNvSpPr/>
          <p:nvPr/>
        </p:nvSpPr>
        <p:spPr>
          <a:xfrm>
            <a:off x="421080" y="4871188"/>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giết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endParaRPr lang="en-US" sz="3200" dirty="0">
              <a:solidFill>
                <a:schemeClr val="tx1"/>
              </a:solidFill>
              <a:latin typeface="Arial" panose="020B0604020202020204" pitchFamily="34" charset="0"/>
              <a:cs typeface="Arial" panose="020B0604020202020204" pitchFamily="34" charset="0"/>
            </a:endParaRP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5" name="Picture 4">
            <a:extLst>
              <a:ext uri="{FF2B5EF4-FFF2-40B4-BE49-F238E27FC236}">
                <a16:creationId xmlns:a16="http://schemas.microsoft.com/office/drawing/2014/main" id="{2AE0A193-B9C0-9672-6CED-5809745679E5}"/>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5783654" y="4381775"/>
            <a:ext cx="1155360" cy="1049559"/>
          </a:xfrm>
          <a:prstGeom prst="rect">
            <a:avLst/>
          </a:prstGeom>
        </p:spPr>
      </p:pic>
      <p:pic>
        <p:nvPicPr>
          <p:cNvPr id="12" name="Picture 11">
            <a:extLst>
              <a:ext uri="{FF2B5EF4-FFF2-40B4-BE49-F238E27FC236}">
                <a16:creationId xmlns:a16="http://schemas.microsoft.com/office/drawing/2014/main" id="{849932C6-F59A-F9F2-F94D-76CCA336ABFB}"/>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994400" y="2858245"/>
            <a:ext cx="1016000" cy="1028701"/>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pic>
        <p:nvPicPr>
          <p:cNvPr id="14" name="Picture 13">
            <a:extLst>
              <a:ext uri="{FF2B5EF4-FFF2-40B4-BE49-F238E27FC236}">
                <a16:creationId xmlns:a16="http://schemas.microsoft.com/office/drawing/2014/main" id="{D0DF5F18-2A63-147F-5D69-CE2ECC838A0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0" y="2858246"/>
            <a:ext cx="1016000" cy="1028701"/>
          </a:xfrm>
          <a:prstGeom prst="rect">
            <a:avLst/>
          </a:prstGeom>
        </p:spPr>
      </p:pic>
      <p:pic>
        <p:nvPicPr>
          <p:cNvPr id="15" name="Picture 14">
            <a:extLst>
              <a:ext uri="{FF2B5EF4-FFF2-40B4-BE49-F238E27FC236}">
                <a16:creationId xmlns:a16="http://schemas.microsoft.com/office/drawing/2014/main" id="{0B84A86D-5E9E-9133-0D0C-211DB6BF2BD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7133" y="4562685"/>
            <a:ext cx="1016000" cy="1028701"/>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3:</a:t>
            </a:r>
          </a:p>
        </p:txBody>
      </p:sp>
    </p:spTree>
    <p:extLst>
      <p:ext uri="{BB962C8B-B14F-4D97-AF65-F5344CB8AC3E}">
        <p14:creationId xmlns:p14="http://schemas.microsoft.com/office/powerpoint/2010/main" val="3965307010"/>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strVal val="4/3*#ppt_w"/>
                                          </p:val>
                                        </p:tav>
                                        <p:tav tm="100000">
                                          <p:val>
                                            <p:strVal val="#ppt_w"/>
                                          </p:val>
                                        </p:tav>
                                      </p:tavLst>
                                    </p:anim>
                                    <p:anim calcmode="lin" valueType="num">
                                      <p:cBhvr>
                                        <p:cTn id="14" dur="250" fill="hold"/>
                                        <p:tgtEl>
                                          <p:spTgt spid="5"/>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strVal val="4/3*#ppt_w"/>
                                          </p:val>
                                        </p:tav>
                                        <p:tav tm="100000">
                                          <p:val>
                                            <p:strVal val="#ppt_w"/>
                                          </p:val>
                                        </p:tav>
                                      </p:tavLst>
                                    </p:anim>
                                    <p:anim calcmode="lin" valueType="num">
                                      <p:cBhvr>
                                        <p:cTn id="32" dur="500" fill="hold"/>
                                        <p:tgtEl>
                                          <p:spTgt spid="12"/>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strVal val="4/3*#ppt_w"/>
                                          </p:val>
                                        </p:tav>
                                        <p:tav tm="100000">
                                          <p:val>
                                            <p:strVal val="#ppt_w"/>
                                          </p:val>
                                        </p:tav>
                                      </p:tavLst>
                                    </p:anim>
                                    <p:anim calcmode="lin" valueType="num">
                                      <p:cBhvr>
                                        <p:cTn id="51" dur="500" fill="hold"/>
                                        <p:tgtEl>
                                          <p:spTgt spid="1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strVal val="4/3*#ppt_w"/>
                                          </p:val>
                                        </p:tav>
                                        <p:tav tm="100000">
                                          <p:val>
                                            <p:strVal val="#ppt_w"/>
                                          </p:val>
                                        </p:tav>
                                      </p:tavLst>
                                    </p:anim>
                                    <p:anim calcmode="lin" valueType="num">
                                      <p:cBhvr>
                                        <p:cTn id="70" dur="500" fill="hold"/>
                                        <p:tgtEl>
                                          <p:spTgt spid="15"/>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Quy </a:t>
            </a:r>
            <a:r>
              <a:rPr lang="en-US" sz="3200" dirty="0" err="1">
                <a:solidFill>
                  <a:schemeClr val="tx1"/>
                </a:solidFill>
                <a:latin typeface="Arial" panose="020B0604020202020204" pitchFamily="34" charset="0"/>
                <a:cs typeface="Arial" panose="020B0604020202020204" pitchFamily="34" charset="0"/>
              </a:rPr>
              <a:t>trình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để</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giải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quyết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vụ</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sự</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có</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mấy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giai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đoạn</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250278" y="3022380"/>
            <a:ext cx="5680621" cy="1714499"/>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6</a:t>
            </a:r>
          </a:p>
        </p:txBody>
      </p:sp>
      <p:sp>
        <p:nvSpPr>
          <p:cNvPr id="8" name="FALSE1">
            <a:extLst>
              <a:ext uri="{FF2B5EF4-FFF2-40B4-BE49-F238E27FC236}">
                <a16:creationId xmlns:a16="http://schemas.microsoft.com/office/drawing/2014/main" id="{95408182-AD08-F67F-5EA4-981FE096B08C}"/>
              </a:ext>
            </a:extLst>
          </p:cNvPr>
          <p:cNvSpPr/>
          <p:nvPr/>
        </p:nvSpPr>
        <p:spPr>
          <a:xfrm>
            <a:off x="6243246" y="3022380"/>
            <a:ext cx="5680621" cy="1714499"/>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7</a:t>
            </a:r>
          </a:p>
        </p:txBody>
      </p:sp>
      <p:sp>
        <p:nvSpPr>
          <p:cNvPr id="9" name="FALSE2">
            <a:extLst>
              <a:ext uri="{FF2B5EF4-FFF2-40B4-BE49-F238E27FC236}">
                <a16:creationId xmlns:a16="http://schemas.microsoft.com/office/drawing/2014/main" id="{1BE5C454-020C-B3FF-0F72-5550BE788669}"/>
              </a:ext>
            </a:extLst>
          </p:cNvPr>
          <p:cNvSpPr/>
          <p:nvPr/>
        </p:nvSpPr>
        <p:spPr>
          <a:xfrm>
            <a:off x="250278" y="4978154"/>
            <a:ext cx="5680621" cy="171450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4</a:t>
            </a:r>
          </a:p>
        </p:txBody>
      </p:sp>
      <p:sp>
        <p:nvSpPr>
          <p:cNvPr id="10" name="FALSE3">
            <a:extLst>
              <a:ext uri="{FF2B5EF4-FFF2-40B4-BE49-F238E27FC236}">
                <a16:creationId xmlns:a16="http://schemas.microsoft.com/office/drawing/2014/main" id="{A44E762C-65BB-FCE6-5DC9-D5C85B179DFA}"/>
              </a:ext>
            </a:extLst>
          </p:cNvPr>
          <p:cNvSpPr/>
          <p:nvPr/>
        </p:nvSpPr>
        <p:spPr>
          <a:xfrm>
            <a:off x="6237545" y="4977999"/>
            <a:ext cx="5680621" cy="171450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5</a:t>
            </a: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4:</a:t>
            </a:r>
          </a:p>
        </p:txBody>
      </p:sp>
      <p:pic>
        <p:nvPicPr>
          <p:cNvPr id="2" name="Picture 1">
            <a:extLst>
              <a:ext uri="{FF2B5EF4-FFF2-40B4-BE49-F238E27FC236}">
                <a16:creationId xmlns:a16="http://schemas.microsoft.com/office/drawing/2014/main" id="{75B41D70-930E-A9B2-AB4E-B0FB9E15F0F3}"/>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412347" y="3296456"/>
            <a:ext cx="1155360" cy="1049559"/>
          </a:xfrm>
          <a:prstGeom prst="rect">
            <a:avLst/>
          </a:prstGeom>
        </p:spPr>
      </p:pic>
      <p:pic>
        <p:nvPicPr>
          <p:cNvPr id="3" name="Picture 2">
            <a:extLst>
              <a:ext uri="{FF2B5EF4-FFF2-40B4-BE49-F238E27FC236}">
                <a16:creationId xmlns:a16="http://schemas.microsoft.com/office/drawing/2014/main" id="{99B85F47-7AB3-36E2-E775-2D8A0F10DA14}"/>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6551193" y="3296456"/>
            <a:ext cx="1016000" cy="1028701"/>
          </a:xfrm>
          <a:prstGeom prst="rect">
            <a:avLst/>
          </a:prstGeom>
        </p:spPr>
      </p:pic>
      <p:pic>
        <p:nvPicPr>
          <p:cNvPr id="4" name="Picture 3">
            <a:extLst>
              <a:ext uri="{FF2B5EF4-FFF2-40B4-BE49-F238E27FC236}">
                <a16:creationId xmlns:a16="http://schemas.microsoft.com/office/drawing/2014/main" id="{670E79B3-338B-6257-5486-4DD142C78F6E}"/>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412347" y="5346199"/>
            <a:ext cx="1016000" cy="1028701"/>
          </a:xfrm>
          <a:prstGeom prst="rect">
            <a:avLst/>
          </a:prstGeom>
        </p:spPr>
      </p:pic>
      <p:pic>
        <p:nvPicPr>
          <p:cNvPr id="17" name="Picture 16">
            <a:extLst>
              <a:ext uri="{FF2B5EF4-FFF2-40B4-BE49-F238E27FC236}">
                <a16:creationId xmlns:a16="http://schemas.microsoft.com/office/drawing/2014/main" id="{E2A8B1FD-DF2B-72A9-05AA-04DE1BF547F1}"/>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6551193" y="5346199"/>
            <a:ext cx="1016000" cy="1028701"/>
          </a:xfrm>
          <a:prstGeom prst="rect">
            <a:avLst/>
          </a:prstGeom>
        </p:spPr>
      </p:pic>
    </p:spTree>
    <p:extLst>
      <p:ext uri="{BB962C8B-B14F-4D97-AF65-F5344CB8AC3E}">
        <p14:creationId xmlns:p14="http://schemas.microsoft.com/office/powerpoint/2010/main" val="343966855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50" fill="hold"/>
                                        <p:tgtEl>
                                          <p:spTgt spid="2"/>
                                        </p:tgtEl>
                                        <p:attrNameLst>
                                          <p:attrName>ppt_w</p:attrName>
                                        </p:attrNameLst>
                                      </p:cBhvr>
                                      <p:tavLst>
                                        <p:tav tm="0">
                                          <p:val>
                                            <p:strVal val="4/3*#ppt_w"/>
                                          </p:val>
                                        </p:tav>
                                        <p:tav tm="100000">
                                          <p:val>
                                            <p:strVal val="#ppt_w"/>
                                          </p:val>
                                        </p:tav>
                                      </p:tavLst>
                                    </p:anim>
                                    <p:anim calcmode="lin" valueType="num">
                                      <p:cBhvr>
                                        <p:cTn id="14" dur="250" fill="hold"/>
                                        <p:tgtEl>
                                          <p:spTgt spid="2"/>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strVal val="4/3*#ppt_w"/>
                                          </p:val>
                                        </p:tav>
                                        <p:tav tm="100000">
                                          <p:val>
                                            <p:strVal val="#ppt_w"/>
                                          </p:val>
                                        </p:tav>
                                      </p:tavLst>
                                    </p:anim>
                                    <p:anim calcmode="lin" valueType="num">
                                      <p:cBhvr>
                                        <p:cTn id="32" dur="500" fill="hold"/>
                                        <p:tgtEl>
                                          <p:spTgt spid="3"/>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p:cTn id="50" dur="500" fill="hold"/>
                                        <p:tgtEl>
                                          <p:spTgt spid="4"/>
                                        </p:tgtEl>
                                        <p:attrNameLst>
                                          <p:attrName>ppt_w</p:attrName>
                                        </p:attrNameLst>
                                      </p:cBhvr>
                                      <p:tavLst>
                                        <p:tav tm="0">
                                          <p:val>
                                            <p:strVal val="4/3*#ppt_w"/>
                                          </p:val>
                                        </p:tav>
                                        <p:tav tm="100000">
                                          <p:val>
                                            <p:strVal val="#ppt_w"/>
                                          </p:val>
                                        </p:tav>
                                      </p:tavLst>
                                    </p:anim>
                                    <p:anim calcmode="lin" valueType="num">
                                      <p:cBhvr>
                                        <p:cTn id="51" dur="500" fill="hold"/>
                                        <p:tgtEl>
                                          <p:spTgt spid="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strVal val="4/3*#ppt_w"/>
                                          </p:val>
                                        </p:tav>
                                        <p:tav tm="100000">
                                          <p:val>
                                            <p:strVal val="#ppt_w"/>
                                          </p:val>
                                        </p:tav>
                                      </p:tavLst>
                                    </p:anim>
                                    <p:anim calcmode="lin" valueType="num">
                                      <p:cBhvr>
                                        <p:cTn id="70" dur="500" fill="hold"/>
                                        <p:tgtEl>
                                          <p:spTgt spid="17"/>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Trong </a:t>
            </a:r>
            <a:r>
              <a:rPr lang="en-US" sz="3200" dirty="0" err="1">
                <a:solidFill>
                  <a:schemeClr val="tx1"/>
                </a:solidFill>
                <a:latin typeface="Arial" panose="020B0604020202020204" pitchFamily="34" charset="0"/>
                <a:cs typeface="Arial" panose="020B0604020202020204" pitchFamily="34" charset="0"/>
              </a:rPr>
              <a:t>giai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đoạn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số</a:t>
            </a:r>
            <a:r>
              <a:rPr lang="en-US" sz="3200" dirty="0">
                <a:solidFill>
                  <a:schemeClr val="tx1"/>
                </a:solidFill>
                <a:latin typeface="Arial" panose="020B0604020202020204" pitchFamily="34" charset="0"/>
                <a:cs typeface="Arial" panose="020B0604020202020204" pitchFamily="34" charset="0"/>
              </a:rPr>
              <a:t> 5, </a:t>
            </a:r>
            <a:r>
              <a:rPr lang="en-US" sz="3200" dirty="0" err="1">
                <a:solidFill>
                  <a:schemeClr val="tx1"/>
                </a:solidFill>
                <a:latin typeface="Arial" panose="020B0604020202020204" pitchFamily="34" charset="0"/>
                <a:cs typeface="Arial" panose="020B0604020202020204" pitchFamily="34" charset="0"/>
              </a:rPr>
              <a:t>thời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ra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quyết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định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thi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hành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là</a:t>
            </a:r>
            <a:r>
              <a:rPr lang="en-US" sz="3200" dirty="0">
                <a:solidFill>
                  <a:schemeClr val="tx1"/>
                </a:solidFill>
                <a:latin typeface="Arial" panose="020B0604020202020204" pitchFamily="34" charset="0"/>
                <a:cs typeface="Arial" panose="020B0604020202020204" pitchFamily="34" charset="0"/>
              </a:rPr>
              <a:t> bao </a:t>
            </a:r>
            <a:r>
              <a:rPr lang="en-US" sz="3200" dirty="0" err="1">
                <a:solidFill>
                  <a:schemeClr val="tx1"/>
                </a:solidFill>
                <a:latin typeface="Arial" panose="020B0604020202020204" pitchFamily="34" charset="0"/>
                <a:cs typeface="Arial" panose="020B0604020202020204" pitchFamily="34" charset="0"/>
              </a:rPr>
              <a:t>nhiêu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ngày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kể</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từ</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ngày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bản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421080" y="4617973"/>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7 </a:t>
            </a:r>
            <a:r>
              <a:rPr lang="en-US" sz="3200" dirty="0" err="1">
                <a:solidFill>
                  <a:schemeClr val="tx1"/>
                </a:solidFill>
                <a:latin typeface="Arial" panose="020B0604020202020204" pitchFamily="34" charset="0"/>
                <a:cs typeface="Arial" panose="020B0604020202020204" pitchFamily="34" charset="0"/>
              </a:rPr>
              <a:t>ngày</a:t>
            </a:r>
            <a:endParaRPr lang="en-US" sz="3200" dirty="0">
              <a:solidFill>
                <a:schemeClr val="tx1"/>
              </a:solidFill>
              <a:latin typeface="Arial" panose="020B0604020202020204" pitchFamily="34" charset="0"/>
              <a:cs typeface="Arial" panose="020B0604020202020204" pitchFamily="34" charset="0"/>
            </a:endParaRPr>
          </a:p>
        </p:txBody>
      </p:sp>
      <p:sp>
        <p:nvSpPr>
          <p:cNvPr id="8" name="FALSE1">
            <a:extLst>
              <a:ext uri="{FF2B5EF4-FFF2-40B4-BE49-F238E27FC236}">
                <a16:creationId xmlns:a16="http://schemas.microsoft.com/office/drawing/2014/main" id="{95408182-AD08-F67F-5EA4-981FE096B08C}"/>
              </a:ext>
            </a:extLst>
          </p:cNvPr>
          <p:cNvSpPr/>
          <p:nvPr/>
        </p:nvSpPr>
        <p:spPr>
          <a:xfrm>
            <a:off x="6408347" y="3187727"/>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8 </a:t>
            </a:r>
            <a:r>
              <a:rPr lang="en-US" sz="3200" dirty="0" err="1">
                <a:solidFill>
                  <a:schemeClr val="tx1"/>
                </a:solidFill>
                <a:latin typeface="Arial" panose="020B0604020202020204" pitchFamily="34" charset="0"/>
                <a:cs typeface="Arial" panose="020B0604020202020204" pitchFamily="34" charset="0"/>
              </a:rPr>
              <a:t>ngày</a:t>
            </a:r>
            <a:endParaRPr lang="en-US" sz="3200" dirty="0">
              <a:solidFill>
                <a:schemeClr val="tx1"/>
              </a:solidFill>
              <a:latin typeface="Arial" panose="020B0604020202020204" pitchFamily="34" charset="0"/>
              <a:cs typeface="Arial" panose="020B0604020202020204" pitchFamily="34" charset="0"/>
            </a:endParaRPr>
          </a:p>
        </p:txBody>
      </p:sp>
      <p:sp>
        <p:nvSpPr>
          <p:cNvPr id="9" name="FALSE2">
            <a:extLst>
              <a:ext uri="{FF2B5EF4-FFF2-40B4-BE49-F238E27FC236}">
                <a16:creationId xmlns:a16="http://schemas.microsoft.com/office/drawing/2014/main" id="{1BE5C454-020C-B3FF-0F72-5550BE788669}"/>
              </a:ext>
            </a:extLst>
          </p:cNvPr>
          <p:cNvSpPr/>
          <p:nvPr/>
        </p:nvSpPr>
        <p:spPr>
          <a:xfrm>
            <a:off x="421080" y="3187727"/>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10 </a:t>
            </a:r>
            <a:r>
              <a:rPr lang="en-US" sz="3200" dirty="0" err="1">
                <a:solidFill>
                  <a:schemeClr val="tx1"/>
                </a:solidFill>
                <a:latin typeface="Arial" panose="020B0604020202020204" pitchFamily="34" charset="0"/>
                <a:cs typeface="Arial" panose="020B0604020202020204" pitchFamily="34" charset="0"/>
              </a:rPr>
              <a:t>ngày</a:t>
            </a:r>
            <a:endParaRPr lang="en-US" sz="3200" dirty="0">
              <a:solidFill>
                <a:schemeClr val="tx1"/>
              </a:solidFill>
              <a:latin typeface="Arial" panose="020B0604020202020204" pitchFamily="34" charset="0"/>
              <a:cs typeface="Arial" panose="020B0604020202020204" pitchFamily="34" charset="0"/>
            </a:endParaRPr>
          </a:p>
        </p:txBody>
      </p:sp>
      <p:sp>
        <p:nvSpPr>
          <p:cNvPr id="10" name="FALSE3">
            <a:extLst>
              <a:ext uri="{FF2B5EF4-FFF2-40B4-BE49-F238E27FC236}">
                <a16:creationId xmlns:a16="http://schemas.microsoft.com/office/drawing/2014/main" id="{A44E762C-65BB-FCE6-5DC9-D5C85B179DFA}"/>
              </a:ext>
            </a:extLst>
          </p:cNvPr>
          <p:cNvSpPr/>
          <p:nvPr/>
        </p:nvSpPr>
        <p:spPr>
          <a:xfrm>
            <a:off x="6408347" y="4617973"/>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5 </a:t>
            </a:r>
            <a:r>
              <a:rPr lang="en-US" sz="3200" dirty="0" err="1">
                <a:solidFill>
                  <a:schemeClr val="tx1"/>
                </a:solidFill>
                <a:latin typeface="Arial" panose="020B0604020202020204" pitchFamily="34" charset="0"/>
                <a:cs typeface="Arial" panose="020B0604020202020204" pitchFamily="34" charset="0"/>
              </a:rPr>
              <a:t>ngày</a:t>
            </a:r>
            <a:endParaRPr lang="en-US" sz="3200" dirty="0">
              <a:solidFill>
                <a:schemeClr val="tx1"/>
              </a:solidFill>
              <a:latin typeface="Arial" panose="020B0604020202020204" pitchFamily="34" charset="0"/>
              <a:cs typeface="Arial" panose="020B0604020202020204" pitchFamily="34" charset="0"/>
            </a:endParaRP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5" name="Picture 4">
            <a:extLst>
              <a:ext uri="{FF2B5EF4-FFF2-40B4-BE49-F238E27FC236}">
                <a16:creationId xmlns:a16="http://schemas.microsoft.com/office/drawing/2014/main" id="{2AE0A193-B9C0-9672-6CED-5809745679E5}"/>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421080" y="4690157"/>
            <a:ext cx="1155360" cy="1049559"/>
          </a:xfrm>
          <a:prstGeom prst="rect">
            <a:avLst/>
          </a:prstGeom>
        </p:spPr>
      </p:pic>
      <p:pic>
        <p:nvPicPr>
          <p:cNvPr id="12" name="Picture 11">
            <a:extLst>
              <a:ext uri="{FF2B5EF4-FFF2-40B4-BE49-F238E27FC236}">
                <a16:creationId xmlns:a16="http://schemas.microsoft.com/office/drawing/2014/main" id="{849932C6-F59A-F9F2-F94D-76CCA336ABFB}"/>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6502400" y="3259911"/>
            <a:ext cx="1016000" cy="1028701"/>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pic>
        <p:nvPicPr>
          <p:cNvPr id="14" name="Picture 13">
            <a:extLst>
              <a:ext uri="{FF2B5EF4-FFF2-40B4-BE49-F238E27FC236}">
                <a16:creationId xmlns:a16="http://schemas.microsoft.com/office/drawing/2014/main" id="{D0DF5F18-2A63-147F-5D69-CE2ECC838A0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490760" y="3270340"/>
            <a:ext cx="1016000" cy="1028701"/>
          </a:xfrm>
          <a:prstGeom prst="rect">
            <a:avLst/>
          </a:prstGeom>
        </p:spPr>
      </p:pic>
      <p:pic>
        <p:nvPicPr>
          <p:cNvPr id="15" name="Picture 14">
            <a:extLst>
              <a:ext uri="{FF2B5EF4-FFF2-40B4-BE49-F238E27FC236}">
                <a16:creationId xmlns:a16="http://schemas.microsoft.com/office/drawing/2014/main" id="{0B84A86D-5E9E-9133-0D0C-211DB6BF2BD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6502400" y="4700585"/>
            <a:ext cx="1016000" cy="1028701"/>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5:</a:t>
            </a:r>
          </a:p>
        </p:txBody>
      </p:sp>
    </p:spTree>
    <p:extLst>
      <p:ext uri="{BB962C8B-B14F-4D97-AF65-F5344CB8AC3E}">
        <p14:creationId xmlns:p14="http://schemas.microsoft.com/office/powerpoint/2010/main" val="2939491961"/>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strVal val="4/3*#ppt_w"/>
                                          </p:val>
                                        </p:tav>
                                        <p:tav tm="100000">
                                          <p:val>
                                            <p:strVal val="#ppt_w"/>
                                          </p:val>
                                        </p:tav>
                                      </p:tavLst>
                                    </p:anim>
                                    <p:anim calcmode="lin" valueType="num">
                                      <p:cBhvr>
                                        <p:cTn id="14" dur="250" fill="hold"/>
                                        <p:tgtEl>
                                          <p:spTgt spid="5"/>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strVal val="4/3*#ppt_w"/>
                                          </p:val>
                                        </p:tav>
                                        <p:tav tm="100000">
                                          <p:val>
                                            <p:strVal val="#ppt_w"/>
                                          </p:val>
                                        </p:tav>
                                      </p:tavLst>
                                    </p:anim>
                                    <p:anim calcmode="lin" valueType="num">
                                      <p:cBhvr>
                                        <p:cTn id="32" dur="500" fill="hold"/>
                                        <p:tgtEl>
                                          <p:spTgt spid="12"/>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strVal val="4/3*#ppt_w"/>
                                          </p:val>
                                        </p:tav>
                                        <p:tav tm="100000">
                                          <p:val>
                                            <p:strVal val="#ppt_w"/>
                                          </p:val>
                                        </p:tav>
                                      </p:tavLst>
                                    </p:anim>
                                    <p:anim calcmode="lin" valueType="num">
                                      <p:cBhvr>
                                        <p:cTn id="51" dur="500" fill="hold"/>
                                        <p:tgtEl>
                                          <p:spTgt spid="1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strVal val="4/3*#ppt_w"/>
                                          </p:val>
                                        </p:tav>
                                        <p:tav tm="100000">
                                          <p:val>
                                            <p:strVal val="#ppt_w"/>
                                          </p:val>
                                        </p:tav>
                                      </p:tavLst>
                                    </p:anim>
                                    <p:anim calcmode="lin" valueType="num">
                                      <p:cBhvr>
                                        <p:cTn id="70" dur="500" fill="hold"/>
                                        <p:tgtEl>
                                          <p:spTgt spid="15"/>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Trong </a:t>
            </a:r>
            <a:r>
              <a:rPr lang="en-US" sz="3200" dirty="0" err="1">
                <a:solidFill>
                  <a:schemeClr val="tx1"/>
                </a:solidFill>
                <a:latin typeface="Arial" panose="020B0604020202020204" pitchFamily="34" charset="0"/>
                <a:cs typeface="Arial" panose="020B0604020202020204" pitchFamily="34" charset="0"/>
              </a:rPr>
              <a:t>vụ</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sự</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những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vấn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đề</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phải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chứng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minh</a:t>
            </a:r>
            <a:r>
              <a:rPr lang="en-US" sz="3200" dirty="0">
                <a:solidFill>
                  <a:schemeClr val="tx1"/>
                </a:solidFill>
                <a:latin typeface="Arial" panose="020B0604020202020204" pitchFamily="34" charset="0"/>
                <a:cs typeface="Arial" panose="020B0604020202020204" pitchFamily="34" charset="0"/>
              </a:rPr>
              <a:t> bao </a:t>
            </a:r>
            <a:r>
              <a:rPr lang="en-US" sz="3200" dirty="0" err="1">
                <a:solidFill>
                  <a:schemeClr val="tx1"/>
                </a:solidFill>
                <a:latin typeface="Arial" panose="020B0604020202020204" pitchFamily="34" charset="0"/>
                <a:cs typeface="Arial" panose="020B0604020202020204" pitchFamily="34" charset="0"/>
              </a:rPr>
              <a:t>gồm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những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vấn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đề</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nào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sau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đây</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336885" y="4814090"/>
            <a:ext cx="5759115" cy="1882022"/>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just"/>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Những</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tình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tiết</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khác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liên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quan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đến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việc</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loại</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trừ</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trách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nhiệm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hình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sự</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miễn</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trách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nhiệm</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hình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sự</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hình</a:t>
            </a:r>
            <a:r>
              <a:rPr lang="en-US" sz="2800" dirty="0">
                <a:solidFill>
                  <a:schemeClr val="tx1"/>
                </a:solidFill>
                <a:latin typeface="Arial" panose="020B0604020202020204" pitchFamily="34" charset="0"/>
                <a:cs typeface="Arial" panose="020B0604020202020204" pitchFamily="34" charset="0"/>
              </a:rPr>
              <a:t> </a:t>
            </a:r>
            <a:r>
              <a:rPr lang="en-US" sz="2800" dirty="0" err="1">
                <a:solidFill>
                  <a:schemeClr val="tx1"/>
                </a:solidFill>
                <a:latin typeface="Arial" panose="020B0604020202020204" pitchFamily="34" charset="0"/>
                <a:cs typeface="Arial" panose="020B0604020202020204" pitchFamily="34" charset="0"/>
              </a:rPr>
              <a:t>phạt</a:t>
            </a:r>
            <a:endParaRPr lang="en-US" sz="2800" dirty="0">
              <a:solidFill>
                <a:schemeClr val="tx1"/>
              </a:solidFill>
              <a:latin typeface="Arial" panose="020B0604020202020204" pitchFamily="34" charset="0"/>
              <a:cs typeface="Arial" panose="020B0604020202020204" pitchFamily="34" charset="0"/>
            </a:endParaRPr>
          </a:p>
        </p:txBody>
      </p:sp>
      <p:sp>
        <p:nvSpPr>
          <p:cNvPr id="8" name="FALSE1">
            <a:extLst>
              <a:ext uri="{FF2B5EF4-FFF2-40B4-BE49-F238E27FC236}">
                <a16:creationId xmlns:a16="http://schemas.microsoft.com/office/drawing/2014/main" id="{95408182-AD08-F67F-5EA4-981FE096B08C}"/>
              </a:ext>
            </a:extLst>
          </p:cNvPr>
          <p:cNvSpPr/>
          <p:nvPr/>
        </p:nvSpPr>
        <p:spPr>
          <a:xfrm>
            <a:off x="6208298" y="3022380"/>
            <a:ext cx="5562623" cy="1517535"/>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Tính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chất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và</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mức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độ</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nguy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hiểm</a:t>
            </a:r>
            <a:r>
              <a:rPr lang="en-US" sz="3200" dirty="0">
                <a:solidFill>
                  <a:schemeClr val="tx1"/>
                </a:solidFill>
                <a:latin typeface="Arial" panose="020B0604020202020204" pitchFamily="34" charset="0"/>
                <a:cs typeface="Arial" panose="020B0604020202020204" pitchFamily="34" charset="0"/>
              </a:rPr>
              <a:t> do </a:t>
            </a:r>
            <a:r>
              <a:rPr lang="en-US" sz="3200" dirty="0" err="1">
                <a:solidFill>
                  <a:schemeClr val="tx1"/>
                </a:solidFill>
                <a:latin typeface="Arial" panose="020B0604020202020204" pitchFamily="34" charset="0"/>
                <a:cs typeface="Arial" panose="020B0604020202020204" pitchFamily="34" charset="0"/>
              </a:rPr>
              <a:t>hành</a:t>
            </a:r>
            <a:r>
              <a:rPr lang="en-US" sz="3200" dirty="0">
                <a:solidFill>
                  <a:schemeClr val="tx1"/>
                </a:solidFill>
                <a:latin typeface="Arial" panose="020B0604020202020204" pitchFamily="34" charset="0"/>
                <a:cs typeface="Arial" panose="020B0604020202020204" pitchFamily="34" charset="0"/>
              </a:rPr>
              <a:t> vi </a:t>
            </a:r>
            <a:r>
              <a:rPr lang="en-US" sz="3200" dirty="0" err="1">
                <a:solidFill>
                  <a:schemeClr val="tx1"/>
                </a:solidFill>
                <a:latin typeface="Arial" panose="020B0604020202020204" pitchFamily="34" charset="0"/>
                <a:cs typeface="Arial" panose="020B0604020202020204" pitchFamily="34" charset="0"/>
              </a:rPr>
              <a:t>phạm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gây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ra</a:t>
            </a:r>
            <a:endParaRPr lang="en-US" sz="3200" dirty="0">
              <a:solidFill>
                <a:schemeClr val="tx1"/>
              </a:solidFill>
              <a:latin typeface="Arial" panose="020B0604020202020204" pitchFamily="34" charset="0"/>
              <a:cs typeface="Arial" panose="020B0604020202020204" pitchFamily="34" charset="0"/>
            </a:endParaRPr>
          </a:p>
        </p:txBody>
      </p:sp>
      <p:sp>
        <p:nvSpPr>
          <p:cNvPr id="9" name="FALSE2">
            <a:extLst>
              <a:ext uri="{FF2B5EF4-FFF2-40B4-BE49-F238E27FC236}">
                <a16:creationId xmlns:a16="http://schemas.microsoft.com/office/drawing/2014/main" id="{1BE5C454-020C-B3FF-0F72-5550BE788669}"/>
              </a:ext>
            </a:extLst>
          </p:cNvPr>
          <p:cNvSpPr/>
          <p:nvPr/>
        </p:nvSpPr>
        <p:spPr>
          <a:xfrm>
            <a:off x="421080" y="3022380"/>
            <a:ext cx="5674920" cy="1517535"/>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Nguyên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nhân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và</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điều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kiện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tù</a:t>
            </a:r>
            <a:endParaRPr lang="en-US" sz="3200" dirty="0">
              <a:solidFill>
                <a:schemeClr val="tx1"/>
              </a:solidFill>
              <a:latin typeface="Arial" panose="020B0604020202020204" pitchFamily="34" charset="0"/>
              <a:cs typeface="Arial" panose="020B0604020202020204" pitchFamily="34" charset="0"/>
            </a:endParaRPr>
          </a:p>
        </p:txBody>
      </p:sp>
      <p:sp>
        <p:nvSpPr>
          <p:cNvPr id="10" name="FALSE3">
            <a:extLst>
              <a:ext uri="{FF2B5EF4-FFF2-40B4-BE49-F238E27FC236}">
                <a16:creationId xmlns:a16="http://schemas.microsoft.com/office/drawing/2014/main" id="{A44E762C-65BB-FCE6-5DC9-D5C85B179DFA}"/>
              </a:ext>
            </a:extLst>
          </p:cNvPr>
          <p:cNvSpPr/>
          <p:nvPr/>
        </p:nvSpPr>
        <p:spPr>
          <a:xfrm>
            <a:off x="6208298" y="4814090"/>
            <a:ext cx="5674919" cy="1841821"/>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Tất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cả</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đáp</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đều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đúng</a:t>
            </a:r>
            <a:endParaRPr lang="en-US" sz="3200" dirty="0">
              <a:solidFill>
                <a:schemeClr val="tx1"/>
              </a:solidFill>
              <a:latin typeface="Arial" panose="020B0604020202020204" pitchFamily="34" charset="0"/>
              <a:cs typeface="Arial" panose="020B0604020202020204" pitchFamily="34" charset="0"/>
            </a:endParaRP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5" name="Picture 4">
            <a:extLst>
              <a:ext uri="{FF2B5EF4-FFF2-40B4-BE49-F238E27FC236}">
                <a16:creationId xmlns:a16="http://schemas.microsoft.com/office/drawing/2014/main" id="{2AE0A193-B9C0-9672-6CED-5809745679E5}"/>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212749" y="4502058"/>
            <a:ext cx="1155360" cy="1049559"/>
          </a:xfrm>
          <a:prstGeom prst="rect">
            <a:avLst/>
          </a:prstGeom>
        </p:spPr>
      </p:pic>
      <p:pic>
        <p:nvPicPr>
          <p:cNvPr id="12" name="Picture 11">
            <a:extLst>
              <a:ext uri="{FF2B5EF4-FFF2-40B4-BE49-F238E27FC236}">
                <a16:creationId xmlns:a16="http://schemas.microsoft.com/office/drawing/2014/main" id="{849932C6-F59A-F9F2-F94D-76CCA336ABFB}"/>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770059" y="2508029"/>
            <a:ext cx="1016000" cy="1028701"/>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pic>
        <p:nvPicPr>
          <p:cNvPr id="14" name="Picture 13">
            <a:extLst>
              <a:ext uri="{FF2B5EF4-FFF2-40B4-BE49-F238E27FC236}">
                <a16:creationId xmlns:a16="http://schemas.microsoft.com/office/drawing/2014/main" id="{D0DF5F18-2A63-147F-5D69-CE2ECC838A0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86921" y="2545886"/>
            <a:ext cx="1016000" cy="1028701"/>
          </a:xfrm>
          <a:prstGeom prst="rect">
            <a:avLst/>
          </a:prstGeom>
        </p:spPr>
      </p:pic>
      <p:pic>
        <p:nvPicPr>
          <p:cNvPr id="15" name="Picture 14">
            <a:extLst>
              <a:ext uri="{FF2B5EF4-FFF2-40B4-BE49-F238E27FC236}">
                <a16:creationId xmlns:a16="http://schemas.microsoft.com/office/drawing/2014/main" id="{0B84A86D-5E9E-9133-0D0C-211DB6BF2BD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770059" y="4522916"/>
            <a:ext cx="1016000" cy="1028701"/>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6:</a:t>
            </a:r>
          </a:p>
        </p:txBody>
      </p:sp>
    </p:spTree>
    <p:extLst>
      <p:ext uri="{BB962C8B-B14F-4D97-AF65-F5344CB8AC3E}">
        <p14:creationId xmlns:p14="http://schemas.microsoft.com/office/powerpoint/2010/main" val="2841240992"/>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strVal val="4/3*#ppt_w"/>
                                          </p:val>
                                        </p:tav>
                                        <p:tav tm="100000">
                                          <p:val>
                                            <p:strVal val="#ppt_w"/>
                                          </p:val>
                                        </p:tav>
                                      </p:tavLst>
                                    </p:anim>
                                    <p:anim calcmode="lin" valueType="num">
                                      <p:cBhvr>
                                        <p:cTn id="14" dur="250" fill="hold"/>
                                        <p:tgtEl>
                                          <p:spTgt spid="5"/>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strVal val="4/3*#ppt_w"/>
                                          </p:val>
                                        </p:tav>
                                        <p:tav tm="100000">
                                          <p:val>
                                            <p:strVal val="#ppt_w"/>
                                          </p:val>
                                        </p:tav>
                                      </p:tavLst>
                                    </p:anim>
                                    <p:anim calcmode="lin" valueType="num">
                                      <p:cBhvr>
                                        <p:cTn id="32" dur="500" fill="hold"/>
                                        <p:tgtEl>
                                          <p:spTgt spid="12"/>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strVal val="4/3*#ppt_w"/>
                                          </p:val>
                                        </p:tav>
                                        <p:tav tm="100000">
                                          <p:val>
                                            <p:strVal val="#ppt_w"/>
                                          </p:val>
                                        </p:tav>
                                      </p:tavLst>
                                    </p:anim>
                                    <p:anim calcmode="lin" valueType="num">
                                      <p:cBhvr>
                                        <p:cTn id="51" dur="500" fill="hold"/>
                                        <p:tgtEl>
                                          <p:spTgt spid="1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strVal val="4/3*#ppt_w"/>
                                          </p:val>
                                        </p:tav>
                                        <p:tav tm="100000">
                                          <p:val>
                                            <p:strVal val="#ppt_w"/>
                                          </p:val>
                                        </p:tav>
                                      </p:tavLst>
                                    </p:anim>
                                    <p:anim calcmode="lin" valueType="num">
                                      <p:cBhvr>
                                        <p:cTn id="70" dur="500" fill="hold"/>
                                        <p:tgtEl>
                                          <p:spTgt spid="15"/>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effectLst/>
                <a:latin typeface="Calibri" panose="020F0502020204030204" pitchFamily="34" charset="0"/>
                <a:ea typeface="SimSun" panose="02010600030101010101" pitchFamily="2" charset="-122"/>
                <a:cs typeface="Times New Roman" panose="02020603050405020304" pitchFamily="18" charset="0"/>
              </a:rPr>
              <a:t> </a:t>
            </a:r>
            <a:r>
              <a:rPr lang="en-US" sz="3200" dirty="0" err="1">
                <a:solidFill>
                  <a:schemeClr val="tx1"/>
                </a:solidFill>
                <a:latin typeface="Arial" panose="020B0604020202020204" pitchFamily="34" charset="0"/>
                <a:cs typeface="Arial" panose="020B0604020202020204" pitchFamily="34" charset="0"/>
              </a:rPr>
              <a:t>Cơ</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tiến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hành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tụng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nào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sau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đây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quyết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định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về</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việc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khởi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truy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và</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kiện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cáo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trước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Tòa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250278" y="3022380"/>
            <a:ext cx="5680621" cy="1714499"/>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Cơ</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Công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endParaRPr lang="en-US" sz="3200" dirty="0">
              <a:solidFill>
                <a:schemeClr val="tx1"/>
              </a:solidFill>
              <a:latin typeface="Arial" panose="020B0604020202020204" pitchFamily="34" charset="0"/>
              <a:cs typeface="Arial" panose="020B0604020202020204" pitchFamily="34" charset="0"/>
            </a:endParaRPr>
          </a:p>
        </p:txBody>
      </p:sp>
      <p:sp>
        <p:nvSpPr>
          <p:cNvPr id="8" name="FALSE1">
            <a:extLst>
              <a:ext uri="{FF2B5EF4-FFF2-40B4-BE49-F238E27FC236}">
                <a16:creationId xmlns:a16="http://schemas.microsoft.com/office/drawing/2014/main" id="{95408182-AD08-F67F-5EA4-981FE096B08C}"/>
              </a:ext>
            </a:extLst>
          </p:cNvPr>
          <p:cNvSpPr/>
          <p:nvPr/>
        </p:nvSpPr>
        <p:spPr>
          <a:xfrm>
            <a:off x="6243246" y="3022380"/>
            <a:ext cx="5680621" cy="1714499"/>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Cơ</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Công</a:t>
            </a:r>
            <a:r>
              <a:rPr lang="en-US" sz="3200" dirty="0">
                <a:solidFill>
                  <a:schemeClr val="tx1"/>
                </a:solidFill>
                <a:latin typeface="Arial" panose="020B0604020202020204" pitchFamily="34" charset="0"/>
                <a:cs typeface="Arial" panose="020B0604020202020204" pitchFamily="34" charset="0"/>
              </a:rPr>
              <a:t> an</a:t>
            </a:r>
          </a:p>
        </p:txBody>
      </p:sp>
      <p:sp>
        <p:nvSpPr>
          <p:cNvPr id="9" name="FALSE2">
            <a:extLst>
              <a:ext uri="{FF2B5EF4-FFF2-40B4-BE49-F238E27FC236}">
                <a16:creationId xmlns:a16="http://schemas.microsoft.com/office/drawing/2014/main" id="{1BE5C454-020C-B3FF-0F72-5550BE788669}"/>
              </a:ext>
            </a:extLst>
          </p:cNvPr>
          <p:cNvSpPr/>
          <p:nvPr/>
        </p:nvSpPr>
        <p:spPr>
          <a:xfrm>
            <a:off x="250278" y="4978154"/>
            <a:ext cx="5680621" cy="171450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Tòa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endParaRPr lang="en-US" sz="3200" dirty="0">
              <a:solidFill>
                <a:schemeClr val="tx1"/>
              </a:solidFill>
              <a:latin typeface="Arial" panose="020B0604020202020204" pitchFamily="34" charset="0"/>
              <a:cs typeface="Arial" panose="020B0604020202020204" pitchFamily="34" charset="0"/>
            </a:endParaRPr>
          </a:p>
        </p:txBody>
      </p:sp>
      <p:sp>
        <p:nvSpPr>
          <p:cNvPr id="10" name="FALSE3">
            <a:extLst>
              <a:ext uri="{FF2B5EF4-FFF2-40B4-BE49-F238E27FC236}">
                <a16:creationId xmlns:a16="http://schemas.microsoft.com/office/drawing/2014/main" id="{A44E762C-65BB-FCE6-5DC9-D5C85B179DFA}"/>
              </a:ext>
            </a:extLst>
          </p:cNvPr>
          <p:cNvSpPr/>
          <p:nvPr/>
        </p:nvSpPr>
        <p:spPr>
          <a:xfrm>
            <a:off x="6237545" y="4977999"/>
            <a:ext cx="5680621" cy="171450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Cơ</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Xét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xử</a:t>
            </a:r>
            <a:endParaRPr lang="en-US" sz="3200" dirty="0">
              <a:solidFill>
                <a:schemeClr val="tx1"/>
              </a:solidFill>
              <a:latin typeface="Arial" panose="020B0604020202020204" pitchFamily="34" charset="0"/>
              <a:cs typeface="Arial" panose="020B0604020202020204" pitchFamily="34" charset="0"/>
            </a:endParaRP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7:</a:t>
            </a:r>
          </a:p>
        </p:txBody>
      </p:sp>
      <p:pic>
        <p:nvPicPr>
          <p:cNvPr id="2" name="Picture 1">
            <a:extLst>
              <a:ext uri="{FF2B5EF4-FFF2-40B4-BE49-F238E27FC236}">
                <a16:creationId xmlns:a16="http://schemas.microsoft.com/office/drawing/2014/main" id="{75B41D70-930E-A9B2-AB4E-B0FB9E15F0F3}"/>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309547" y="2508835"/>
            <a:ext cx="1155360" cy="1049559"/>
          </a:xfrm>
          <a:prstGeom prst="rect">
            <a:avLst/>
          </a:prstGeom>
        </p:spPr>
      </p:pic>
      <p:pic>
        <p:nvPicPr>
          <p:cNvPr id="3" name="Picture 2">
            <a:extLst>
              <a:ext uri="{FF2B5EF4-FFF2-40B4-BE49-F238E27FC236}">
                <a16:creationId xmlns:a16="http://schemas.microsoft.com/office/drawing/2014/main" id="{99B85F47-7AB3-36E2-E775-2D8A0F10DA14}"/>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898979" y="2641379"/>
            <a:ext cx="1016000" cy="1028701"/>
          </a:xfrm>
          <a:prstGeom prst="rect">
            <a:avLst/>
          </a:prstGeom>
        </p:spPr>
      </p:pic>
      <p:pic>
        <p:nvPicPr>
          <p:cNvPr id="4" name="Picture 3">
            <a:extLst>
              <a:ext uri="{FF2B5EF4-FFF2-40B4-BE49-F238E27FC236}">
                <a16:creationId xmlns:a16="http://schemas.microsoft.com/office/drawing/2014/main" id="{670E79B3-338B-6257-5486-4DD142C78F6E}"/>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239867" y="4691122"/>
            <a:ext cx="1016000" cy="1028701"/>
          </a:xfrm>
          <a:prstGeom prst="rect">
            <a:avLst/>
          </a:prstGeom>
        </p:spPr>
      </p:pic>
      <p:pic>
        <p:nvPicPr>
          <p:cNvPr id="17" name="Picture 16">
            <a:extLst>
              <a:ext uri="{FF2B5EF4-FFF2-40B4-BE49-F238E27FC236}">
                <a16:creationId xmlns:a16="http://schemas.microsoft.com/office/drawing/2014/main" id="{E2A8B1FD-DF2B-72A9-05AA-04DE1BF547F1}"/>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898979" y="4691122"/>
            <a:ext cx="1016000" cy="1028701"/>
          </a:xfrm>
          <a:prstGeom prst="rect">
            <a:avLst/>
          </a:prstGeom>
        </p:spPr>
      </p:pic>
    </p:spTree>
    <p:extLst>
      <p:ext uri="{BB962C8B-B14F-4D97-AF65-F5344CB8AC3E}">
        <p14:creationId xmlns:p14="http://schemas.microsoft.com/office/powerpoint/2010/main" val="7449639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p:cTn id="13" dur="250" fill="hold"/>
                                        <p:tgtEl>
                                          <p:spTgt spid="2"/>
                                        </p:tgtEl>
                                        <p:attrNameLst>
                                          <p:attrName>ppt_w</p:attrName>
                                        </p:attrNameLst>
                                      </p:cBhvr>
                                      <p:tavLst>
                                        <p:tav tm="0">
                                          <p:val>
                                            <p:strVal val="4/3*#ppt_w"/>
                                          </p:val>
                                        </p:tav>
                                        <p:tav tm="100000">
                                          <p:val>
                                            <p:strVal val="#ppt_w"/>
                                          </p:val>
                                        </p:tav>
                                      </p:tavLst>
                                    </p:anim>
                                    <p:anim calcmode="lin" valueType="num">
                                      <p:cBhvr>
                                        <p:cTn id="14" dur="250" fill="hold"/>
                                        <p:tgtEl>
                                          <p:spTgt spid="2"/>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3"/>
                                        </p:tgtEl>
                                        <p:attrNameLst>
                                          <p:attrName>style.visibility</p:attrName>
                                        </p:attrNameLst>
                                      </p:cBhvr>
                                      <p:to>
                                        <p:strVal val="visible"/>
                                      </p:to>
                                    </p:set>
                                    <p:anim calcmode="lin" valueType="num">
                                      <p:cBhvr>
                                        <p:cTn id="31" dur="500" fill="hold"/>
                                        <p:tgtEl>
                                          <p:spTgt spid="3"/>
                                        </p:tgtEl>
                                        <p:attrNameLst>
                                          <p:attrName>ppt_w</p:attrName>
                                        </p:attrNameLst>
                                      </p:cBhvr>
                                      <p:tavLst>
                                        <p:tav tm="0">
                                          <p:val>
                                            <p:strVal val="4/3*#ppt_w"/>
                                          </p:val>
                                        </p:tav>
                                        <p:tav tm="100000">
                                          <p:val>
                                            <p:strVal val="#ppt_w"/>
                                          </p:val>
                                        </p:tav>
                                      </p:tavLst>
                                    </p:anim>
                                    <p:anim calcmode="lin" valueType="num">
                                      <p:cBhvr>
                                        <p:cTn id="32" dur="500" fill="hold"/>
                                        <p:tgtEl>
                                          <p:spTgt spid="3"/>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4"/>
                                        </p:tgtEl>
                                        <p:attrNameLst>
                                          <p:attrName>style.visibility</p:attrName>
                                        </p:attrNameLst>
                                      </p:cBhvr>
                                      <p:to>
                                        <p:strVal val="visible"/>
                                      </p:to>
                                    </p:set>
                                    <p:anim calcmode="lin" valueType="num">
                                      <p:cBhvr>
                                        <p:cTn id="50" dur="500" fill="hold"/>
                                        <p:tgtEl>
                                          <p:spTgt spid="4"/>
                                        </p:tgtEl>
                                        <p:attrNameLst>
                                          <p:attrName>ppt_w</p:attrName>
                                        </p:attrNameLst>
                                      </p:cBhvr>
                                      <p:tavLst>
                                        <p:tav tm="0">
                                          <p:val>
                                            <p:strVal val="4/3*#ppt_w"/>
                                          </p:val>
                                        </p:tav>
                                        <p:tav tm="100000">
                                          <p:val>
                                            <p:strVal val="#ppt_w"/>
                                          </p:val>
                                        </p:tav>
                                      </p:tavLst>
                                    </p:anim>
                                    <p:anim calcmode="lin" valueType="num">
                                      <p:cBhvr>
                                        <p:cTn id="51" dur="500" fill="hold"/>
                                        <p:tgtEl>
                                          <p:spTgt spid="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strVal val="4/3*#ppt_w"/>
                                          </p:val>
                                        </p:tav>
                                        <p:tav tm="100000">
                                          <p:val>
                                            <p:strVal val="#ppt_w"/>
                                          </p:val>
                                        </p:tav>
                                      </p:tavLst>
                                    </p:anim>
                                    <p:anim calcmode="lin" valueType="num">
                                      <p:cBhvr>
                                        <p:cTn id="70" dur="500" fill="hold"/>
                                        <p:tgtEl>
                                          <p:spTgt spid="17"/>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Những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nào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sau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đây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thuộc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nhóm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tiến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hành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tụng</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6408347" y="5014112"/>
            <a:ext cx="5362574" cy="150243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Tất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cả</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đáp</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đều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đúng</a:t>
            </a:r>
            <a:endParaRPr lang="en-US" sz="3200" dirty="0">
              <a:solidFill>
                <a:schemeClr val="tx1"/>
              </a:solidFill>
              <a:latin typeface="Arial" panose="020B0604020202020204" pitchFamily="34" charset="0"/>
              <a:cs typeface="Arial" panose="020B0604020202020204" pitchFamily="34" charset="0"/>
            </a:endParaRPr>
          </a:p>
        </p:txBody>
      </p:sp>
      <p:sp>
        <p:nvSpPr>
          <p:cNvPr id="8" name="FALSE1">
            <a:extLst>
              <a:ext uri="{FF2B5EF4-FFF2-40B4-BE49-F238E27FC236}">
                <a16:creationId xmlns:a16="http://schemas.microsoft.com/office/drawing/2014/main" id="{95408182-AD08-F67F-5EA4-981FE096B08C}"/>
              </a:ext>
            </a:extLst>
          </p:cNvPr>
          <p:cNvSpPr/>
          <p:nvPr/>
        </p:nvSpPr>
        <p:spPr>
          <a:xfrm>
            <a:off x="6408347" y="3187727"/>
            <a:ext cx="5362574" cy="150243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Công</a:t>
            </a:r>
            <a:r>
              <a:rPr lang="en-US" sz="3200" dirty="0">
                <a:solidFill>
                  <a:schemeClr val="tx1"/>
                </a:solidFill>
                <a:latin typeface="Arial" panose="020B0604020202020204" pitchFamily="34" charset="0"/>
                <a:cs typeface="Arial" panose="020B0604020202020204" pitchFamily="34" charset="0"/>
              </a:rPr>
              <a:t> an </a:t>
            </a:r>
            <a:r>
              <a:rPr lang="en-US" sz="3200" dirty="0" err="1">
                <a:solidFill>
                  <a:schemeClr val="tx1"/>
                </a:solidFill>
                <a:latin typeface="Arial" panose="020B0604020202020204" pitchFamily="34" charset="0"/>
                <a:cs typeface="Arial" panose="020B0604020202020204" pitchFamily="34" charset="0"/>
              </a:rPr>
              <a:t>viên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điều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trưởng</a:t>
            </a:r>
            <a:endParaRPr lang="en-US" sz="3200" dirty="0">
              <a:solidFill>
                <a:schemeClr val="tx1"/>
              </a:solidFill>
              <a:latin typeface="Arial" panose="020B0604020202020204" pitchFamily="34" charset="0"/>
              <a:cs typeface="Arial" panose="020B0604020202020204" pitchFamily="34" charset="0"/>
            </a:endParaRPr>
          </a:p>
        </p:txBody>
      </p:sp>
      <p:sp>
        <p:nvSpPr>
          <p:cNvPr id="9" name="FALSE2">
            <a:extLst>
              <a:ext uri="{FF2B5EF4-FFF2-40B4-BE49-F238E27FC236}">
                <a16:creationId xmlns:a16="http://schemas.microsoft.com/office/drawing/2014/main" id="{1BE5C454-020C-B3FF-0F72-5550BE788669}"/>
              </a:ext>
            </a:extLst>
          </p:cNvPr>
          <p:cNvSpPr/>
          <p:nvPr/>
        </p:nvSpPr>
        <p:spPr>
          <a:xfrm>
            <a:off x="421080" y="3187727"/>
            <a:ext cx="5362574" cy="150243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Công</a:t>
            </a:r>
            <a:r>
              <a:rPr lang="en-US" sz="3200" dirty="0">
                <a:solidFill>
                  <a:schemeClr val="tx1"/>
                </a:solidFill>
                <a:latin typeface="Arial" panose="020B0604020202020204" pitchFamily="34" charset="0"/>
                <a:cs typeface="Arial" panose="020B0604020202020204" pitchFamily="34" charset="0"/>
              </a:rPr>
              <a:t> an </a:t>
            </a:r>
            <a:r>
              <a:rPr lang="en-US" sz="3200" dirty="0" err="1">
                <a:solidFill>
                  <a:schemeClr val="tx1"/>
                </a:solidFill>
                <a:latin typeface="Arial" panose="020B0604020202020204" pitchFamily="34" charset="0"/>
                <a:cs typeface="Arial" panose="020B0604020202020204" pitchFamily="34" charset="0"/>
              </a:rPr>
              <a:t>viên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điều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viên</a:t>
            </a:r>
            <a:endParaRPr lang="en-US" sz="3200" dirty="0">
              <a:solidFill>
                <a:schemeClr val="tx1"/>
              </a:solidFill>
              <a:latin typeface="Arial" panose="020B0604020202020204" pitchFamily="34" charset="0"/>
              <a:cs typeface="Arial" panose="020B0604020202020204" pitchFamily="34" charset="0"/>
            </a:endParaRPr>
          </a:p>
        </p:txBody>
      </p:sp>
      <p:sp>
        <p:nvSpPr>
          <p:cNvPr id="10" name="FALSE3">
            <a:extLst>
              <a:ext uri="{FF2B5EF4-FFF2-40B4-BE49-F238E27FC236}">
                <a16:creationId xmlns:a16="http://schemas.microsoft.com/office/drawing/2014/main" id="{A44E762C-65BB-FCE6-5DC9-D5C85B179DFA}"/>
              </a:ext>
            </a:extLst>
          </p:cNvPr>
          <p:cNvSpPr/>
          <p:nvPr/>
        </p:nvSpPr>
        <p:spPr>
          <a:xfrm>
            <a:off x="464272" y="5016899"/>
            <a:ext cx="5362574" cy="1502430"/>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Công</a:t>
            </a:r>
            <a:r>
              <a:rPr lang="en-US" sz="3200" dirty="0">
                <a:solidFill>
                  <a:schemeClr val="tx1"/>
                </a:solidFill>
                <a:latin typeface="Arial" panose="020B0604020202020204" pitchFamily="34" charset="0"/>
                <a:cs typeface="Arial" panose="020B0604020202020204" pitchFamily="34" charset="0"/>
              </a:rPr>
              <a:t> an </a:t>
            </a:r>
            <a:r>
              <a:rPr lang="en-US" sz="3200" dirty="0" err="1">
                <a:solidFill>
                  <a:schemeClr val="tx1"/>
                </a:solidFill>
                <a:latin typeface="Arial" panose="020B0604020202020204" pitchFamily="34" charset="0"/>
                <a:cs typeface="Arial" panose="020B0604020202020204" pitchFamily="34" charset="0"/>
              </a:rPr>
              <a:t>viên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diện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bản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endParaRPr lang="en-US" sz="3200" dirty="0">
              <a:solidFill>
                <a:schemeClr val="tx1"/>
              </a:solidFill>
              <a:latin typeface="Arial" panose="020B0604020202020204" pitchFamily="34" charset="0"/>
              <a:cs typeface="Arial" panose="020B0604020202020204" pitchFamily="34" charset="0"/>
            </a:endParaRP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5" name="Picture 4">
            <a:extLst>
              <a:ext uri="{FF2B5EF4-FFF2-40B4-BE49-F238E27FC236}">
                <a16:creationId xmlns:a16="http://schemas.microsoft.com/office/drawing/2014/main" id="{2AE0A193-B9C0-9672-6CED-5809745679E5}"/>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5684433" y="4718555"/>
            <a:ext cx="1155360" cy="1049559"/>
          </a:xfrm>
          <a:prstGeom prst="rect">
            <a:avLst/>
          </a:prstGeom>
        </p:spPr>
      </p:pic>
      <p:pic>
        <p:nvPicPr>
          <p:cNvPr id="12" name="Picture 11">
            <a:extLst>
              <a:ext uri="{FF2B5EF4-FFF2-40B4-BE49-F238E27FC236}">
                <a16:creationId xmlns:a16="http://schemas.microsoft.com/office/drawing/2014/main" id="{849932C6-F59A-F9F2-F94D-76CCA336ABFB}"/>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823793" y="2910241"/>
            <a:ext cx="1016000" cy="1028701"/>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pic>
        <p:nvPicPr>
          <p:cNvPr id="14" name="Picture 13">
            <a:extLst>
              <a:ext uri="{FF2B5EF4-FFF2-40B4-BE49-F238E27FC236}">
                <a16:creationId xmlns:a16="http://schemas.microsoft.com/office/drawing/2014/main" id="{D0DF5F18-2A63-147F-5D69-CE2ECC838A0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248082" y="2863772"/>
            <a:ext cx="1016000" cy="1028701"/>
          </a:xfrm>
          <a:prstGeom prst="rect">
            <a:avLst/>
          </a:prstGeom>
        </p:spPr>
      </p:pic>
      <p:pic>
        <p:nvPicPr>
          <p:cNvPr id="15" name="Picture 14">
            <a:extLst>
              <a:ext uri="{FF2B5EF4-FFF2-40B4-BE49-F238E27FC236}">
                <a16:creationId xmlns:a16="http://schemas.microsoft.com/office/drawing/2014/main" id="{0B84A86D-5E9E-9133-0D0C-211DB6BF2BD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248082" y="4577471"/>
            <a:ext cx="1016000" cy="1028701"/>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8:</a:t>
            </a:r>
          </a:p>
        </p:txBody>
      </p:sp>
    </p:spTree>
    <p:extLst>
      <p:ext uri="{BB962C8B-B14F-4D97-AF65-F5344CB8AC3E}">
        <p14:creationId xmlns:p14="http://schemas.microsoft.com/office/powerpoint/2010/main" val="831316963"/>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strVal val="4/3*#ppt_w"/>
                                          </p:val>
                                        </p:tav>
                                        <p:tav tm="100000">
                                          <p:val>
                                            <p:strVal val="#ppt_w"/>
                                          </p:val>
                                        </p:tav>
                                      </p:tavLst>
                                    </p:anim>
                                    <p:anim calcmode="lin" valueType="num">
                                      <p:cBhvr>
                                        <p:cTn id="14" dur="250" fill="hold"/>
                                        <p:tgtEl>
                                          <p:spTgt spid="5"/>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strVal val="4/3*#ppt_w"/>
                                          </p:val>
                                        </p:tav>
                                        <p:tav tm="100000">
                                          <p:val>
                                            <p:strVal val="#ppt_w"/>
                                          </p:val>
                                        </p:tav>
                                      </p:tavLst>
                                    </p:anim>
                                    <p:anim calcmode="lin" valueType="num">
                                      <p:cBhvr>
                                        <p:cTn id="32" dur="500" fill="hold"/>
                                        <p:tgtEl>
                                          <p:spTgt spid="12"/>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strVal val="4/3*#ppt_w"/>
                                          </p:val>
                                        </p:tav>
                                        <p:tav tm="100000">
                                          <p:val>
                                            <p:strVal val="#ppt_w"/>
                                          </p:val>
                                        </p:tav>
                                      </p:tavLst>
                                    </p:anim>
                                    <p:anim calcmode="lin" valueType="num">
                                      <p:cBhvr>
                                        <p:cTn id="51" dur="500" fill="hold"/>
                                        <p:tgtEl>
                                          <p:spTgt spid="1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strVal val="4/3*#ppt_w"/>
                                          </p:val>
                                        </p:tav>
                                        <p:tav tm="100000">
                                          <p:val>
                                            <p:strVal val="#ppt_w"/>
                                          </p:val>
                                        </p:tav>
                                      </p:tavLst>
                                    </p:anim>
                                    <p:anim calcmode="lin" valueType="num">
                                      <p:cBhvr>
                                        <p:cTn id="70" dur="500" fill="hold"/>
                                        <p:tgtEl>
                                          <p:spTgt spid="15"/>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330609" y="435071"/>
            <a:ext cx="11530781" cy="136642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Nhận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định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nào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sau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đây</a:t>
            </a:r>
            <a:r>
              <a:rPr lang="en-US" sz="3200" dirty="0">
                <a:solidFill>
                  <a:schemeClr val="tx1"/>
                </a:solidFill>
                <a:latin typeface="Arial" panose="020B0604020202020204" pitchFamily="34" charset="0"/>
                <a:cs typeface="Arial" panose="020B0604020202020204" pitchFamily="34" charset="0"/>
              </a:rPr>
              <a:t> SAI </a:t>
            </a:r>
            <a:r>
              <a:rPr lang="en-US" sz="3200" dirty="0" err="1">
                <a:solidFill>
                  <a:schemeClr val="tx1"/>
                </a:solidFill>
                <a:latin typeface="Arial" panose="020B0604020202020204" pitchFamily="34" charset="0"/>
                <a:cs typeface="Arial" panose="020B0604020202020204" pitchFamily="34" charset="0"/>
              </a:rPr>
              <a:t>về</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tham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gia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tụng</a:t>
            </a:r>
            <a:r>
              <a:rPr lang="en-US" sz="3200" dirty="0">
                <a:solidFill>
                  <a:schemeClr val="tx1"/>
                </a:solidFill>
                <a:latin typeface="Arial" panose="020B0604020202020204" pitchFamily="34" charset="0"/>
                <a:cs typeface="Arial" panose="020B0604020202020204" pitchFamily="34" charset="0"/>
              </a:rPr>
              <a:t>?</a:t>
            </a:r>
          </a:p>
        </p:txBody>
      </p:sp>
      <p:sp>
        <p:nvSpPr>
          <p:cNvPr id="7" name="TRUE">
            <a:extLst>
              <a:ext uri="{FF2B5EF4-FFF2-40B4-BE49-F238E27FC236}">
                <a16:creationId xmlns:a16="http://schemas.microsoft.com/office/drawing/2014/main" id="{AC783754-E1B7-8683-6587-7877BCBF7E31}"/>
              </a:ext>
            </a:extLst>
          </p:cNvPr>
          <p:cNvSpPr/>
          <p:nvPr/>
        </p:nvSpPr>
        <p:spPr>
          <a:xfrm>
            <a:off x="645856" y="5904934"/>
            <a:ext cx="10794456" cy="849901"/>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Họ</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không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có</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quyền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lợi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ích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liên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đến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vụ</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a:t>
            </a:r>
            <a:endParaRPr lang="en-US" sz="3200" dirty="0"/>
          </a:p>
        </p:txBody>
      </p:sp>
      <p:sp>
        <p:nvSpPr>
          <p:cNvPr id="8" name="FALSE1">
            <a:extLst>
              <a:ext uri="{FF2B5EF4-FFF2-40B4-BE49-F238E27FC236}">
                <a16:creationId xmlns:a16="http://schemas.microsoft.com/office/drawing/2014/main" id="{95408182-AD08-F67F-5EA4-981FE096B08C}"/>
              </a:ext>
            </a:extLst>
          </p:cNvPr>
          <p:cNvSpPr/>
          <p:nvPr/>
        </p:nvSpPr>
        <p:spPr>
          <a:xfrm>
            <a:off x="645856" y="2988986"/>
            <a:ext cx="10772173" cy="1028701"/>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tham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gia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tụng</a:t>
            </a:r>
            <a:r>
              <a:rPr lang="en-US" sz="3200" dirty="0">
                <a:solidFill>
                  <a:schemeClr val="tx1"/>
                </a:solidFill>
                <a:latin typeface="Arial" panose="020B0604020202020204" pitchFamily="34" charset="0"/>
                <a:cs typeface="Arial" panose="020B0604020202020204" pitchFamily="34" charset="0"/>
              </a:rPr>
              <a:t> bao </a:t>
            </a:r>
            <a:r>
              <a:rPr lang="en-US" sz="3200" dirty="0" err="1">
                <a:solidFill>
                  <a:schemeClr val="tx1"/>
                </a:solidFill>
                <a:latin typeface="Arial" panose="020B0604020202020204" pitchFamily="34" charset="0"/>
                <a:cs typeface="Arial" panose="020B0604020202020204" pitchFamily="34" charset="0"/>
              </a:rPr>
              <a:t>gồm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nguyên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bị</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đương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sự</a:t>
            </a:r>
            <a:r>
              <a:rPr lang="en-US" sz="3200" dirty="0">
                <a:solidFill>
                  <a:schemeClr val="tx1"/>
                </a:solidFill>
                <a:latin typeface="Arial" panose="020B0604020202020204" pitchFamily="34" charset="0"/>
                <a:cs typeface="Arial" panose="020B0604020202020204" pitchFamily="34" charset="0"/>
              </a:rPr>
              <a:t>, …</a:t>
            </a:r>
          </a:p>
        </p:txBody>
      </p:sp>
      <p:sp>
        <p:nvSpPr>
          <p:cNvPr id="9" name="FALSE2">
            <a:extLst>
              <a:ext uri="{FF2B5EF4-FFF2-40B4-BE49-F238E27FC236}">
                <a16:creationId xmlns:a16="http://schemas.microsoft.com/office/drawing/2014/main" id="{1BE5C454-020C-B3FF-0F72-5550BE788669}"/>
              </a:ext>
            </a:extLst>
          </p:cNvPr>
          <p:cNvSpPr/>
          <p:nvPr/>
        </p:nvSpPr>
        <p:spPr>
          <a:xfrm>
            <a:off x="668138" y="1980261"/>
            <a:ext cx="10772174" cy="796735"/>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Họ</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là</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những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có</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quyền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lợi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ích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liên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quan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đến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vụ</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endParaRPr lang="en-US" sz="3200" dirty="0">
              <a:solidFill>
                <a:schemeClr val="tx1"/>
              </a:solidFill>
              <a:latin typeface="Arial" panose="020B0604020202020204" pitchFamily="34" charset="0"/>
              <a:cs typeface="Arial" panose="020B0604020202020204" pitchFamily="34" charset="0"/>
            </a:endParaRPr>
          </a:p>
        </p:txBody>
      </p:sp>
      <p:sp>
        <p:nvSpPr>
          <p:cNvPr id="10" name="FALSE3">
            <a:extLst>
              <a:ext uri="{FF2B5EF4-FFF2-40B4-BE49-F238E27FC236}">
                <a16:creationId xmlns:a16="http://schemas.microsoft.com/office/drawing/2014/main" id="{A44E762C-65BB-FCE6-5DC9-D5C85B179DFA}"/>
              </a:ext>
            </a:extLst>
          </p:cNvPr>
          <p:cNvSpPr/>
          <p:nvPr/>
        </p:nvSpPr>
        <p:spPr>
          <a:xfrm>
            <a:off x="612430" y="4244711"/>
            <a:ext cx="10827881" cy="1484575"/>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lgn="just"/>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Họ</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có</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nghĩa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vụ</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tham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gia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để</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làm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sáng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tỏ</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tiết</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của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vụ</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thông</a:t>
            </a:r>
            <a:r>
              <a:rPr lang="en-US" sz="3200" dirty="0">
                <a:solidFill>
                  <a:schemeClr val="tx1"/>
                </a:solidFill>
                <a:latin typeface="Arial" panose="020B0604020202020204" pitchFamily="34" charset="0"/>
                <a:cs typeface="Arial" panose="020B0604020202020204" pitchFamily="34" charset="0"/>
              </a:rPr>
              <a:t> qua </a:t>
            </a:r>
            <a:r>
              <a:rPr lang="en-US" sz="3200" dirty="0" err="1">
                <a:solidFill>
                  <a:schemeClr val="tx1"/>
                </a:solidFill>
                <a:latin typeface="Arial" panose="020B0604020202020204" pitchFamily="34" charset="0"/>
                <a:cs typeface="Arial" panose="020B0604020202020204" pitchFamily="34" charset="0"/>
              </a:rPr>
              <a:t>việc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cung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cấp</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chứng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cứ</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đưa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ra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các</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yêu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cầu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lập</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luận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về</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phạm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và</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phạm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tội</a:t>
            </a:r>
            <a:r>
              <a:rPr lang="en-US" sz="3200" dirty="0">
                <a:solidFill>
                  <a:schemeClr val="tx1"/>
                </a:solidFill>
                <a:latin typeface="Arial" panose="020B0604020202020204" pitchFamily="34" charset="0"/>
                <a:cs typeface="Arial" panose="020B0604020202020204" pitchFamily="34" charset="0"/>
              </a:rPr>
              <a:t>.</a:t>
            </a:r>
            <a:endParaRPr lang="en-US" dirty="0"/>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5" name="Picture 4">
            <a:extLst>
              <a:ext uri="{FF2B5EF4-FFF2-40B4-BE49-F238E27FC236}">
                <a16:creationId xmlns:a16="http://schemas.microsoft.com/office/drawing/2014/main" id="{2AE0A193-B9C0-9672-6CED-5809745679E5}"/>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24131" y="5821501"/>
            <a:ext cx="1155360" cy="1049559"/>
          </a:xfrm>
          <a:prstGeom prst="rect">
            <a:avLst/>
          </a:prstGeom>
        </p:spPr>
      </p:pic>
      <p:pic>
        <p:nvPicPr>
          <p:cNvPr id="12" name="Picture 11">
            <a:extLst>
              <a:ext uri="{FF2B5EF4-FFF2-40B4-BE49-F238E27FC236}">
                <a16:creationId xmlns:a16="http://schemas.microsoft.com/office/drawing/2014/main" id="{849932C6-F59A-F9F2-F94D-76CCA336ABFB}"/>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82669" y="2988986"/>
            <a:ext cx="1016000" cy="1028701"/>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pic>
        <p:nvPicPr>
          <p:cNvPr id="14" name="Picture 13">
            <a:extLst>
              <a:ext uri="{FF2B5EF4-FFF2-40B4-BE49-F238E27FC236}">
                <a16:creationId xmlns:a16="http://schemas.microsoft.com/office/drawing/2014/main" id="{D0DF5F18-2A63-147F-5D69-CE2ECC838A0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82669" y="1864277"/>
            <a:ext cx="1016000" cy="1028701"/>
          </a:xfrm>
          <a:prstGeom prst="rect">
            <a:avLst/>
          </a:prstGeom>
        </p:spPr>
      </p:pic>
      <p:pic>
        <p:nvPicPr>
          <p:cNvPr id="15" name="Picture 14">
            <a:extLst>
              <a:ext uri="{FF2B5EF4-FFF2-40B4-BE49-F238E27FC236}">
                <a16:creationId xmlns:a16="http://schemas.microsoft.com/office/drawing/2014/main" id="{0B84A86D-5E9E-9133-0D0C-211DB6BF2BD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82669" y="3958297"/>
            <a:ext cx="1016000" cy="1028701"/>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9:</a:t>
            </a:r>
          </a:p>
        </p:txBody>
      </p:sp>
    </p:spTree>
    <p:extLst>
      <p:ext uri="{BB962C8B-B14F-4D97-AF65-F5344CB8AC3E}">
        <p14:creationId xmlns:p14="http://schemas.microsoft.com/office/powerpoint/2010/main" val="67220246"/>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strVal val="4/3*#ppt_w"/>
                                          </p:val>
                                        </p:tav>
                                        <p:tav tm="100000">
                                          <p:val>
                                            <p:strVal val="#ppt_w"/>
                                          </p:val>
                                        </p:tav>
                                      </p:tavLst>
                                    </p:anim>
                                    <p:anim calcmode="lin" valueType="num">
                                      <p:cBhvr>
                                        <p:cTn id="14" dur="250" fill="hold"/>
                                        <p:tgtEl>
                                          <p:spTgt spid="5"/>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strVal val="4/3*#ppt_w"/>
                                          </p:val>
                                        </p:tav>
                                        <p:tav tm="100000">
                                          <p:val>
                                            <p:strVal val="#ppt_w"/>
                                          </p:val>
                                        </p:tav>
                                      </p:tavLst>
                                    </p:anim>
                                    <p:anim calcmode="lin" valueType="num">
                                      <p:cBhvr>
                                        <p:cTn id="32" dur="500" fill="hold"/>
                                        <p:tgtEl>
                                          <p:spTgt spid="12"/>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strVal val="4/3*#ppt_w"/>
                                          </p:val>
                                        </p:tav>
                                        <p:tav tm="100000">
                                          <p:val>
                                            <p:strVal val="#ppt_w"/>
                                          </p:val>
                                        </p:tav>
                                      </p:tavLst>
                                    </p:anim>
                                    <p:anim calcmode="lin" valueType="num">
                                      <p:cBhvr>
                                        <p:cTn id="51" dur="500" fill="hold"/>
                                        <p:tgtEl>
                                          <p:spTgt spid="1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strVal val="4/3*#ppt_w"/>
                                          </p:val>
                                        </p:tav>
                                        <p:tav tm="100000">
                                          <p:val>
                                            <p:strVal val="#ppt_w"/>
                                          </p:val>
                                        </p:tav>
                                      </p:tavLst>
                                    </p:anim>
                                    <p:anim calcmode="lin" valueType="num">
                                      <p:cBhvr>
                                        <p:cTn id="70" dur="500" fill="hold"/>
                                        <p:tgtEl>
                                          <p:spTgt spid="15"/>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Question">
            <a:extLst>
              <a:ext uri="{FF2B5EF4-FFF2-40B4-BE49-F238E27FC236}">
                <a16:creationId xmlns:a16="http://schemas.microsoft.com/office/drawing/2014/main" id="{725C26B5-C4B3-D18E-95F4-2E621B6043E0}"/>
              </a:ext>
            </a:extLst>
          </p:cNvPr>
          <p:cNvSpPr/>
          <p:nvPr/>
        </p:nvSpPr>
        <p:spPr>
          <a:xfrm>
            <a:off x="661219" y="398206"/>
            <a:ext cx="10869561" cy="2387856"/>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a:solidFill>
                  <a:schemeClr val="tx1"/>
                </a:solidFill>
                <a:latin typeface="Arial" panose="020B0604020202020204" pitchFamily="34" charset="0"/>
                <a:cs typeface="Arial" panose="020B0604020202020204" pitchFamily="34" charset="0"/>
              </a:rPr>
              <a:t>Giai </a:t>
            </a:r>
            <a:r>
              <a:rPr lang="en-US" sz="3200" dirty="0" err="1">
                <a:solidFill>
                  <a:schemeClr val="tx1"/>
                </a:solidFill>
                <a:latin typeface="Arial" panose="020B0604020202020204" pitchFamily="34" charset="0"/>
                <a:cs typeface="Arial" panose="020B0604020202020204" pitchFamily="34" charset="0"/>
              </a:rPr>
              <a:t>đoạn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nào</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là</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giai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đoạn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đầu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tiên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của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quá</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tụng</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sự</a:t>
            </a:r>
            <a:endParaRPr lang="en-US" sz="3200" dirty="0">
              <a:solidFill>
                <a:schemeClr val="tx1"/>
              </a:solidFill>
              <a:latin typeface="Arial" panose="020B0604020202020204" pitchFamily="34" charset="0"/>
              <a:cs typeface="Arial" panose="020B0604020202020204" pitchFamily="34" charset="0"/>
            </a:endParaRPr>
          </a:p>
        </p:txBody>
      </p:sp>
      <p:sp>
        <p:nvSpPr>
          <p:cNvPr id="7" name="TRUE">
            <a:extLst>
              <a:ext uri="{FF2B5EF4-FFF2-40B4-BE49-F238E27FC236}">
                <a16:creationId xmlns:a16="http://schemas.microsoft.com/office/drawing/2014/main" id="{AC783754-E1B7-8683-6587-7877BCBF7E31}"/>
              </a:ext>
            </a:extLst>
          </p:cNvPr>
          <p:cNvSpPr/>
          <p:nvPr/>
        </p:nvSpPr>
        <p:spPr>
          <a:xfrm>
            <a:off x="6344094" y="4711136"/>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Khởi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vụ</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sự</a:t>
            </a:r>
            <a:endParaRPr lang="en-US" sz="3200" dirty="0">
              <a:solidFill>
                <a:schemeClr val="tx1"/>
              </a:solidFill>
              <a:latin typeface="Arial" panose="020B0604020202020204" pitchFamily="34" charset="0"/>
              <a:cs typeface="Arial" panose="020B0604020202020204" pitchFamily="34" charset="0"/>
            </a:endParaRPr>
          </a:p>
        </p:txBody>
      </p:sp>
      <p:sp>
        <p:nvSpPr>
          <p:cNvPr id="8" name="FALSE1">
            <a:extLst>
              <a:ext uri="{FF2B5EF4-FFF2-40B4-BE49-F238E27FC236}">
                <a16:creationId xmlns:a16="http://schemas.microsoft.com/office/drawing/2014/main" id="{95408182-AD08-F67F-5EA4-981FE096B08C}"/>
              </a:ext>
            </a:extLst>
          </p:cNvPr>
          <p:cNvSpPr/>
          <p:nvPr/>
        </p:nvSpPr>
        <p:spPr>
          <a:xfrm>
            <a:off x="6408347" y="3187727"/>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Điều</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tra</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vụ</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án</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hình</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sự</a:t>
            </a:r>
            <a:endParaRPr lang="en-US" sz="3200" dirty="0">
              <a:solidFill>
                <a:schemeClr val="tx1"/>
              </a:solidFill>
              <a:latin typeface="Arial" panose="020B0604020202020204" pitchFamily="34" charset="0"/>
              <a:cs typeface="Arial" panose="020B0604020202020204" pitchFamily="34" charset="0"/>
            </a:endParaRPr>
          </a:p>
        </p:txBody>
      </p:sp>
      <p:sp>
        <p:nvSpPr>
          <p:cNvPr id="9" name="FALSE2">
            <a:extLst>
              <a:ext uri="{FF2B5EF4-FFF2-40B4-BE49-F238E27FC236}">
                <a16:creationId xmlns:a16="http://schemas.microsoft.com/office/drawing/2014/main" id="{1BE5C454-020C-B3FF-0F72-5550BE788669}"/>
              </a:ext>
            </a:extLst>
          </p:cNvPr>
          <p:cNvSpPr/>
          <p:nvPr/>
        </p:nvSpPr>
        <p:spPr>
          <a:xfrm>
            <a:off x="421080" y="3187727"/>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Truy</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endParaRPr lang="en-US" sz="3200" dirty="0">
              <a:solidFill>
                <a:schemeClr val="tx1"/>
              </a:solidFill>
              <a:latin typeface="Arial" panose="020B0604020202020204" pitchFamily="34" charset="0"/>
              <a:cs typeface="Arial" panose="020B0604020202020204" pitchFamily="34" charset="0"/>
            </a:endParaRPr>
          </a:p>
        </p:txBody>
      </p:sp>
      <p:sp>
        <p:nvSpPr>
          <p:cNvPr id="10" name="FALSE3">
            <a:extLst>
              <a:ext uri="{FF2B5EF4-FFF2-40B4-BE49-F238E27FC236}">
                <a16:creationId xmlns:a16="http://schemas.microsoft.com/office/drawing/2014/main" id="{A44E762C-65BB-FCE6-5DC9-D5C85B179DFA}"/>
              </a:ext>
            </a:extLst>
          </p:cNvPr>
          <p:cNvSpPr/>
          <p:nvPr/>
        </p:nvSpPr>
        <p:spPr>
          <a:xfrm>
            <a:off x="421080" y="4871188"/>
            <a:ext cx="5362574" cy="1193928"/>
          </a:xfrm>
          <a:prstGeom prst="roundRect">
            <a:avLst/>
          </a:prstGeom>
          <a:solidFill>
            <a:schemeClr val="accent1">
              <a:lumMod val="20000"/>
              <a:lumOff val="8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dirty="0" err="1">
                <a:solidFill>
                  <a:schemeClr val="tx1"/>
                </a:solidFill>
                <a:latin typeface="Arial" panose="020B0604020202020204" pitchFamily="34" charset="0"/>
                <a:cs typeface="Arial" panose="020B0604020202020204" pitchFamily="34" charset="0"/>
              </a:rPr>
              <a:t>Khởi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tố</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người</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phạm</a:t>
            </a:r>
            <a:r>
              <a:rPr lang="en-US" sz="3200" dirty="0">
                <a:solidFill>
                  <a:schemeClr val="tx1"/>
                </a:solidFill>
                <a:latin typeface="Arial" panose="020B0604020202020204" pitchFamily="34" charset="0"/>
                <a:cs typeface="Arial" panose="020B0604020202020204" pitchFamily="34" charset="0"/>
              </a:rPr>
              <a:t> </a:t>
            </a:r>
            <a:r>
              <a:rPr lang="en-US" sz="3200" dirty="0" err="1">
                <a:solidFill>
                  <a:schemeClr val="tx1"/>
                </a:solidFill>
                <a:latin typeface="Arial" panose="020B0604020202020204" pitchFamily="34" charset="0"/>
                <a:cs typeface="Arial" panose="020B0604020202020204" pitchFamily="34" charset="0"/>
              </a:rPr>
              <a:t>tội</a:t>
            </a:r>
            <a:endParaRPr lang="en-US" sz="3200" dirty="0">
              <a:solidFill>
                <a:schemeClr val="tx1"/>
              </a:solidFill>
              <a:latin typeface="Arial" panose="020B0604020202020204" pitchFamily="34" charset="0"/>
              <a:cs typeface="Arial" panose="020B0604020202020204" pitchFamily="34" charset="0"/>
            </a:endParaRPr>
          </a:p>
        </p:txBody>
      </p:sp>
      <p:pic>
        <p:nvPicPr>
          <p:cNvPr id="11" name="y2mate.com - Correct sound effect 正確音效">
            <a:hlinkClick r:id="" action="ppaction://media"/>
            <a:extLst>
              <a:ext uri="{FF2B5EF4-FFF2-40B4-BE49-F238E27FC236}">
                <a16:creationId xmlns:a16="http://schemas.microsoft.com/office/drawing/2014/main" id="{45988BB8-F005-F1E2-6C5A-7734ECFF57BC}"/>
              </a:ext>
            </a:extLst>
          </p:cNvPr>
          <p:cNvPicPr>
            <a:picLocks noChangeAspect="1"/>
          </p:cNvPicPr>
          <p:nvPr>
            <a:audioFile r:link="rId1"/>
            <p:extLst>
              <p:ext uri="{DAA4B4D4-6D71-4841-9C94-3DE7FCFB9230}">
                <p14:media xmlns:p14="http://schemas.microsoft.com/office/powerpoint/2010/main" r:embed="rId2">
                  <p14:trim st="99" end="317.1875"/>
                </p14:media>
              </p:ext>
            </p:extLst>
          </p:nvPr>
        </p:nvPicPr>
        <p:blipFill>
          <a:blip r:embed="rId5"/>
          <a:stretch>
            <a:fillRect/>
          </a:stretch>
        </p:blipFill>
        <p:spPr>
          <a:xfrm>
            <a:off x="8784834" y="-983726"/>
            <a:ext cx="609600" cy="609600"/>
          </a:xfrm>
          <a:prstGeom prst="rect">
            <a:avLst/>
          </a:prstGeom>
        </p:spPr>
      </p:pic>
      <p:pic>
        <p:nvPicPr>
          <p:cNvPr id="5" name="Picture 4">
            <a:extLst>
              <a:ext uri="{FF2B5EF4-FFF2-40B4-BE49-F238E27FC236}">
                <a16:creationId xmlns:a16="http://schemas.microsoft.com/office/drawing/2014/main" id="{2AE0A193-B9C0-9672-6CED-5809745679E5}"/>
              </a:ext>
            </a:extLst>
          </p:cNvPr>
          <p:cNvPicPr>
            <a:picLocks noChangeAspect="1"/>
          </p:cNvPicPr>
          <p:nvPr/>
        </p:nvPicPr>
        <p:blipFill rotWithShape="1">
          <a:blip r:embed="rId6">
            <a:extLst>
              <a:ext uri="{28A0092B-C50C-407E-A947-70E740481C1C}">
                <a14:useLocalDpi xmlns:a14="http://schemas.microsoft.com/office/drawing/2010/main" val="0"/>
              </a:ext>
            </a:extLst>
          </a:blip>
          <a:srcRect l="4595" t="13622" r="53061" b="28627"/>
          <a:stretch/>
        </p:blipFill>
        <p:spPr>
          <a:xfrm>
            <a:off x="5783654" y="4381775"/>
            <a:ext cx="1155360" cy="1049559"/>
          </a:xfrm>
          <a:prstGeom prst="rect">
            <a:avLst/>
          </a:prstGeom>
        </p:spPr>
      </p:pic>
      <p:pic>
        <p:nvPicPr>
          <p:cNvPr id="12" name="Picture 11">
            <a:extLst>
              <a:ext uri="{FF2B5EF4-FFF2-40B4-BE49-F238E27FC236}">
                <a16:creationId xmlns:a16="http://schemas.microsoft.com/office/drawing/2014/main" id="{849932C6-F59A-F9F2-F94D-76CCA336ABFB}"/>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5994400" y="2858245"/>
            <a:ext cx="1016000" cy="1028701"/>
          </a:xfrm>
          <a:prstGeom prst="rect">
            <a:avLst/>
          </a:prstGeom>
        </p:spPr>
      </p:pic>
      <p:pic>
        <p:nvPicPr>
          <p:cNvPr id="13" name="y2mate.com - Incorrect sound effect">
            <a:hlinkClick r:id="" action="ppaction://media"/>
            <a:extLst>
              <a:ext uri="{FF2B5EF4-FFF2-40B4-BE49-F238E27FC236}">
                <a16:creationId xmlns:a16="http://schemas.microsoft.com/office/drawing/2014/main" id="{E2AD20C2-6AF2-A936-36B9-08DE2AB06EB9}"/>
              </a:ext>
            </a:extLst>
          </p:cNvPr>
          <p:cNvPicPr>
            <a:picLocks noChangeAspect="1"/>
          </p:cNvPicPr>
          <p:nvPr>
            <a:audioFile r:link="rId1"/>
            <p:extLst>
              <p:ext uri="{DAA4B4D4-6D71-4841-9C94-3DE7FCFB9230}">
                <p14:media xmlns:p14="http://schemas.microsoft.com/office/powerpoint/2010/main" r:embed="rId3">
                  <p14:trim st="448" end="225.5"/>
                </p14:media>
              </p:ext>
            </p:extLst>
          </p:nvPr>
        </p:nvPicPr>
        <p:blipFill>
          <a:blip r:embed="rId5"/>
          <a:stretch>
            <a:fillRect/>
          </a:stretch>
        </p:blipFill>
        <p:spPr>
          <a:xfrm>
            <a:off x="9740900" y="-983726"/>
            <a:ext cx="609600" cy="609600"/>
          </a:xfrm>
          <a:prstGeom prst="rect">
            <a:avLst/>
          </a:prstGeom>
        </p:spPr>
      </p:pic>
      <p:pic>
        <p:nvPicPr>
          <p:cNvPr id="14" name="Picture 13">
            <a:extLst>
              <a:ext uri="{FF2B5EF4-FFF2-40B4-BE49-F238E27FC236}">
                <a16:creationId xmlns:a16="http://schemas.microsoft.com/office/drawing/2014/main" id="{D0DF5F18-2A63-147F-5D69-CE2ECC838A0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0" y="2858246"/>
            <a:ext cx="1016000" cy="1028701"/>
          </a:xfrm>
          <a:prstGeom prst="rect">
            <a:avLst/>
          </a:prstGeom>
        </p:spPr>
      </p:pic>
      <p:pic>
        <p:nvPicPr>
          <p:cNvPr id="15" name="Picture 14">
            <a:extLst>
              <a:ext uri="{FF2B5EF4-FFF2-40B4-BE49-F238E27FC236}">
                <a16:creationId xmlns:a16="http://schemas.microsoft.com/office/drawing/2014/main" id="{0B84A86D-5E9E-9133-0D0C-211DB6BF2BD2}"/>
              </a:ext>
            </a:extLst>
          </p:cNvPr>
          <p:cNvPicPr>
            <a:picLocks noChangeAspect="1"/>
          </p:cNvPicPr>
          <p:nvPr/>
        </p:nvPicPr>
        <p:blipFill rotWithShape="1">
          <a:blip r:embed="rId6">
            <a:extLst>
              <a:ext uri="{28A0092B-C50C-407E-A947-70E740481C1C}">
                <a14:useLocalDpi xmlns:a14="http://schemas.microsoft.com/office/drawing/2010/main" val="0"/>
              </a:ext>
            </a:extLst>
          </a:blip>
          <a:srcRect l="54866" t="14313" r="7898" b="29084"/>
          <a:stretch/>
        </p:blipFill>
        <p:spPr>
          <a:xfrm>
            <a:off x="7133" y="4562685"/>
            <a:ext cx="1016000" cy="1028701"/>
          </a:xfrm>
          <a:prstGeom prst="rect">
            <a:avLst/>
          </a:prstGeom>
        </p:spPr>
      </p:pic>
      <p:sp>
        <p:nvSpPr>
          <p:cNvPr id="16" name="Question">
            <a:extLst>
              <a:ext uri="{FF2B5EF4-FFF2-40B4-BE49-F238E27FC236}">
                <a16:creationId xmlns:a16="http://schemas.microsoft.com/office/drawing/2014/main" id="{1F37194E-35AF-FC05-C16F-353F2987F065}"/>
              </a:ext>
            </a:extLst>
          </p:cNvPr>
          <p:cNvSpPr/>
          <p:nvPr/>
        </p:nvSpPr>
        <p:spPr>
          <a:xfrm>
            <a:off x="1238899" y="161888"/>
            <a:ext cx="2272481" cy="578107"/>
          </a:xfrm>
          <a:prstGeom prst="roundRect">
            <a:avLst/>
          </a:prstGeom>
          <a:solidFill>
            <a:schemeClr val="accent1">
              <a:lumMod val="60000"/>
              <a:lumOff val="40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tx1"/>
                </a:solidFill>
                <a:latin typeface="Arial" panose="020B0604020202020204" pitchFamily="34" charset="0"/>
                <a:cs typeface="Arial" panose="020B0604020202020204" pitchFamily="34" charset="0"/>
              </a:rPr>
              <a:t>CÂU 10:</a:t>
            </a:r>
          </a:p>
        </p:txBody>
      </p:sp>
    </p:spTree>
    <p:extLst>
      <p:ext uri="{BB962C8B-B14F-4D97-AF65-F5344CB8AC3E}">
        <p14:creationId xmlns:p14="http://schemas.microsoft.com/office/powerpoint/2010/main" val="151922867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1" presetClass="emph" presetSubtype="2" fill="hold" nodeType="clickEffect">
                                  <p:stCondLst>
                                    <p:cond delay="0"/>
                                  </p:stCondLst>
                                  <p:childTnLst>
                                    <p:animClr clrSpc="rgb" dir="cw">
                                      <p:cBhvr>
                                        <p:cTn id="6" dur="250" fill="hold"/>
                                        <p:tgtEl>
                                          <p:spTgt spid="7"/>
                                        </p:tgtEl>
                                        <p:attrNameLst>
                                          <p:attrName>fillcolor</p:attrName>
                                        </p:attrNameLst>
                                      </p:cBhvr>
                                      <p:to>
                                        <a:srgbClr val="A8D08D"/>
                                      </p:to>
                                    </p:animClr>
                                    <p:set>
                                      <p:cBhvr>
                                        <p:cTn id="7" dur="250" fill="hold"/>
                                        <p:tgtEl>
                                          <p:spTgt spid="7"/>
                                        </p:tgtEl>
                                        <p:attrNameLst>
                                          <p:attrName>fill.type</p:attrName>
                                        </p:attrNameLst>
                                      </p:cBhvr>
                                      <p:to>
                                        <p:strVal val="solid"/>
                                      </p:to>
                                    </p:set>
                                    <p:set>
                                      <p:cBhvr>
                                        <p:cTn id="8" dur="250" fill="hold"/>
                                        <p:tgtEl>
                                          <p:spTgt spid="7"/>
                                        </p:tgtEl>
                                        <p:attrNameLst>
                                          <p:attrName>fill.on</p:attrName>
                                        </p:attrNameLst>
                                      </p:cBhvr>
                                      <p:to>
                                        <p:strVal val="true"/>
                                      </p:to>
                                    </p:set>
                                  </p:childTnLst>
                                </p:cTn>
                              </p:par>
                              <p:par>
                                <p:cTn id="9" presetID="1" presetClass="mediacall" presetSubtype="0" fill="hold" nodeType="withEffect">
                                  <p:stCondLst>
                                    <p:cond delay="0"/>
                                  </p:stCondLst>
                                  <p:childTnLst>
                                    <p:cmd type="call" cmd="playFrom(0.0)">
                                      <p:cBhvr>
                                        <p:cTn id="10" dur="498" fill="hold"/>
                                        <p:tgtEl>
                                          <p:spTgt spid="11"/>
                                        </p:tgtEl>
                                      </p:cBhvr>
                                    </p:cmd>
                                  </p:childTnLst>
                                </p:cTn>
                              </p:par>
                              <p:par>
                                <p:cTn id="11" presetID="23" presetClass="entr" presetSubtype="288" fill="hold" nodeType="with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p:cTn id="13" dur="250" fill="hold"/>
                                        <p:tgtEl>
                                          <p:spTgt spid="5"/>
                                        </p:tgtEl>
                                        <p:attrNameLst>
                                          <p:attrName>ppt_w</p:attrName>
                                        </p:attrNameLst>
                                      </p:cBhvr>
                                      <p:tavLst>
                                        <p:tav tm="0">
                                          <p:val>
                                            <p:strVal val="4/3*#ppt_w"/>
                                          </p:val>
                                        </p:tav>
                                        <p:tav tm="100000">
                                          <p:val>
                                            <p:strVal val="#ppt_w"/>
                                          </p:val>
                                        </p:tav>
                                      </p:tavLst>
                                    </p:anim>
                                    <p:anim calcmode="lin" valueType="num">
                                      <p:cBhvr>
                                        <p:cTn id="14" dur="250" fill="hold"/>
                                        <p:tgtEl>
                                          <p:spTgt spid="5"/>
                                        </p:tgtEl>
                                        <p:attrNameLst>
                                          <p:attrName>ppt_h</p:attrName>
                                        </p:attrNameLst>
                                      </p:cBhvr>
                                      <p:tavLst>
                                        <p:tav tm="0">
                                          <p:val>
                                            <p:strVal val="4/3*#ppt_h"/>
                                          </p:val>
                                        </p:tav>
                                        <p:tav tm="100000">
                                          <p:val>
                                            <p:strVal val="#ppt_h"/>
                                          </p:val>
                                        </p:tav>
                                      </p:tavLst>
                                    </p:anim>
                                  </p:childTnLst>
                                </p:cTn>
                              </p:par>
                              <p:par>
                                <p:cTn id="15" presetID="26" presetClass="emph" presetSubtype="0" fill="hold" grpId="0" nodeType="withEffect">
                                  <p:stCondLst>
                                    <p:cond delay="0"/>
                                  </p:stCondLst>
                                  <p:childTnLst>
                                    <p:animEffect transition="out" filter="fade">
                                      <p:cBhvr>
                                        <p:cTn id="16" dur="250" tmFilter="0, 0; .2, .5; .8, .5; 1, 0"/>
                                        <p:tgtEl>
                                          <p:spTgt spid="7"/>
                                        </p:tgtEl>
                                      </p:cBhvr>
                                    </p:animEffect>
                                    <p:animScale>
                                      <p:cBhvr>
                                        <p:cTn id="17" dur="125" autoRev="1" fill="hold"/>
                                        <p:tgtEl>
                                          <p:spTgt spid="7"/>
                                        </p:tgtEl>
                                      </p:cBhvr>
                                      <p:by x="105000" y="105000"/>
                                    </p:animScale>
                                  </p:childTnLst>
                                </p:cTn>
                              </p:par>
                            </p:childTnLst>
                          </p:cTn>
                        </p:par>
                      </p:childTnLst>
                    </p:cTn>
                  </p:par>
                </p:childTnLst>
              </p:cTn>
              <p:nextCondLst>
                <p:cond evt="onClick" delay="0">
                  <p:tgtEl>
                    <p:spTgt spid="7"/>
                  </p:tgtEl>
                </p:cond>
              </p:nextCondLst>
            </p:seq>
            <p:audio>
              <p:cMediaNode vol="80000">
                <p:cTn id="18" fill="hold" display="0">
                  <p:stCondLst>
                    <p:cond delay="indefinite"/>
                  </p:stCondLst>
                  <p:endCondLst>
                    <p:cond evt="onStopAudio" delay="0">
                      <p:tgtEl>
                        <p:sldTgt/>
                      </p:tgtEl>
                    </p:cond>
                  </p:endCondLst>
                </p:cTn>
                <p:tgtEl>
                  <p:spTgt spid="11"/>
                </p:tgtEl>
              </p:cMediaNode>
            </p:audio>
            <p:audio>
              <p:cMediaNode vol="80000">
                <p:cTn id="19" fill="hold" display="0">
                  <p:stCondLst>
                    <p:cond delay="indefinite"/>
                  </p:stCondLst>
                  <p:endCondLst>
                    <p:cond evt="onStopAudio" delay="0">
                      <p:tgtEl>
                        <p:sldTgt/>
                      </p:tgtEl>
                    </p:cond>
                  </p:endCondLst>
                </p:cTn>
                <p:tgtEl>
                  <p:spTgt spid="13"/>
                </p:tgtEl>
              </p:cMediaNode>
            </p:audio>
            <p:seq concurrent="1" nextAc="seek">
              <p:cTn id="20" restart="whenNotActive" fill="hold" evtFilter="cancelBubble" nodeType="interactiveSeq">
                <p:stCondLst>
                  <p:cond evt="onClick" delay="0">
                    <p:tgtEl>
                      <p:spTgt spid="8"/>
                    </p:tgtEl>
                  </p:cond>
                </p:stCondLst>
                <p:endSync evt="end" delay="0">
                  <p:rtn val="all"/>
                </p:endSync>
                <p:childTnLst>
                  <p:par>
                    <p:cTn id="21" fill="hold">
                      <p:stCondLst>
                        <p:cond delay="0"/>
                      </p:stCondLst>
                      <p:childTnLst>
                        <p:par>
                          <p:cTn id="22" fill="hold">
                            <p:stCondLst>
                              <p:cond delay="0"/>
                            </p:stCondLst>
                            <p:childTnLst>
                              <p:par>
                                <p:cTn id="23" presetID="1" presetClass="emph" presetSubtype="2" fill="hold" nodeType="clickEffect">
                                  <p:stCondLst>
                                    <p:cond delay="0"/>
                                  </p:stCondLst>
                                  <p:childTnLst>
                                    <p:animClr clrSpc="rgb" dir="cw">
                                      <p:cBhvr>
                                        <p:cTn id="24" dur="250" fill="hold"/>
                                        <p:tgtEl>
                                          <p:spTgt spid="8"/>
                                        </p:tgtEl>
                                        <p:attrNameLst>
                                          <p:attrName>fillcolor</p:attrName>
                                        </p:attrNameLst>
                                      </p:cBhvr>
                                      <p:to>
                                        <a:srgbClr val="F4B183"/>
                                      </p:to>
                                    </p:animClr>
                                    <p:set>
                                      <p:cBhvr>
                                        <p:cTn id="25" dur="250" fill="hold"/>
                                        <p:tgtEl>
                                          <p:spTgt spid="8"/>
                                        </p:tgtEl>
                                        <p:attrNameLst>
                                          <p:attrName>fill.type</p:attrName>
                                        </p:attrNameLst>
                                      </p:cBhvr>
                                      <p:to>
                                        <p:strVal val="solid"/>
                                      </p:to>
                                    </p:set>
                                    <p:set>
                                      <p:cBhvr>
                                        <p:cTn id="26" dur="250" fill="hold"/>
                                        <p:tgtEl>
                                          <p:spTgt spid="8"/>
                                        </p:tgtEl>
                                        <p:attrNameLst>
                                          <p:attrName>fill.on</p:attrName>
                                        </p:attrNameLst>
                                      </p:cBhvr>
                                      <p:to>
                                        <p:strVal val="true"/>
                                      </p:to>
                                    </p:set>
                                  </p:childTnLst>
                                </p:cTn>
                              </p:par>
                              <p:par>
                                <p:cTn id="27" presetID="1" presetClass="mediacall" presetSubtype="0" fill="hold" nodeType="withEffect">
                                  <p:stCondLst>
                                    <p:cond delay="0"/>
                                  </p:stCondLst>
                                  <p:childTnLst>
                                    <p:cmd type="call" cmd="playFrom(0.0)">
                                      <p:cBhvr>
                                        <p:cTn id="28" dur="737" fill="hold"/>
                                        <p:tgtEl>
                                          <p:spTgt spid="13"/>
                                        </p:tgtEl>
                                      </p:cBhvr>
                                    </p:cmd>
                                  </p:childTnLst>
                                </p:cTn>
                              </p:par>
                              <p:par>
                                <p:cTn id="29" presetID="23" presetClass="entr" presetSubtype="288"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500" fill="hold"/>
                                        <p:tgtEl>
                                          <p:spTgt spid="12"/>
                                        </p:tgtEl>
                                        <p:attrNameLst>
                                          <p:attrName>ppt_w</p:attrName>
                                        </p:attrNameLst>
                                      </p:cBhvr>
                                      <p:tavLst>
                                        <p:tav tm="0">
                                          <p:val>
                                            <p:strVal val="4/3*#ppt_w"/>
                                          </p:val>
                                        </p:tav>
                                        <p:tav tm="100000">
                                          <p:val>
                                            <p:strVal val="#ppt_w"/>
                                          </p:val>
                                        </p:tav>
                                      </p:tavLst>
                                    </p:anim>
                                    <p:anim calcmode="lin" valueType="num">
                                      <p:cBhvr>
                                        <p:cTn id="32" dur="500" fill="hold"/>
                                        <p:tgtEl>
                                          <p:spTgt spid="12"/>
                                        </p:tgtEl>
                                        <p:attrNameLst>
                                          <p:attrName>ppt_h</p:attrName>
                                        </p:attrNameLst>
                                      </p:cBhvr>
                                      <p:tavLst>
                                        <p:tav tm="0">
                                          <p:val>
                                            <p:strVal val="4/3*#ppt_h"/>
                                          </p:val>
                                        </p:tav>
                                        <p:tav tm="100000">
                                          <p:val>
                                            <p:strVal val="#ppt_h"/>
                                          </p:val>
                                        </p:tav>
                                      </p:tavLst>
                                    </p:anim>
                                  </p:childTnLst>
                                </p:cTn>
                              </p:par>
                              <p:par>
                                <p:cTn id="33" presetID="32" presetClass="emph" presetSubtype="0" fill="hold" grpId="0" nodeType="withEffect">
                                  <p:stCondLst>
                                    <p:cond delay="0"/>
                                  </p:stCondLst>
                                  <p:childTnLst>
                                    <p:animRot by="120000">
                                      <p:cBhvr>
                                        <p:cTn id="34" dur="25" fill="hold">
                                          <p:stCondLst>
                                            <p:cond delay="0"/>
                                          </p:stCondLst>
                                        </p:cTn>
                                        <p:tgtEl>
                                          <p:spTgt spid="8"/>
                                        </p:tgtEl>
                                        <p:attrNameLst>
                                          <p:attrName>r</p:attrName>
                                        </p:attrNameLst>
                                      </p:cBhvr>
                                    </p:animRot>
                                    <p:animRot by="-240000">
                                      <p:cBhvr>
                                        <p:cTn id="35" dur="50" fill="hold">
                                          <p:stCondLst>
                                            <p:cond delay="50"/>
                                          </p:stCondLst>
                                        </p:cTn>
                                        <p:tgtEl>
                                          <p:spTgt spid="8"/>
                                        </p:tgtEl>
                                        <p:attrNameLst>
                                          <p:attrName>r</p:attrName>
                                        </p:attrNameLst>
                                      </p:cBhvr>
                                    </p:animRot>
                                    <p:animRot by="240000">
                                      <p:cBhvr>
                                        <p:cTn id="36" dur="50" fill="hold">
                                          <p:stCondLst>
                                            <p:cond delay="100"/>
                                          </p:stCondLst>
                                        </p:cTn>
                                        <p:tgtEl>
                                          <p:spTgt spid="8"/>
                                        </p:tgtEl>
                                        <p:attrNameLst>
                                          <p:attrName>r</p:attrName>
                                        </p:attrNameLst>
                                      </p:cBhvr>
                                    </p:animRot>
                                    <p:animRot by="-240000">
                                      <p:cBhvr>
                                        <p:cTn id="37" dur="50" fill="hold">
                                          <p:stCondLst>
                                            <p:cond delay="150"/>
                                          </p:stCondLst>
                                        </p:cTn>
                                        <p:tgtEl>
                                          <p:spTgt spid="8"/>
                                        </p:tgtEl>
                                        <p:attrNameLst>
                                          <p:attrName>r</p:attrName>
                                        </p:attrNameLst>
                                      </p:cBhvr>
                                    </p:animRot>
                                    <p:animRot by="120000">
                                      <p:cBhvr>
                                        <p:cTn id="38" dur="50" fill="hold">
                                          <p:stCondLst>
                                            <p:cond delay="200"/>
                                          </p:stCondLst>
                                        </p:cTn>
                                        <p:tgtEl>
                                          <p:spTgt spid="8"/>
                                        </p:tgtEl>
                                        <p:attrNameLst>
                                          <p:attrName>r</p:attrName>
                                        </p:attrNameLst>
                                      </p:cBhvr>
                                    </p:animRot>
                                  </p:childTnLst>
                                </p:cTn>
                              </p:par>
                            </p:childTnLst>
                          </p:cTn>
                        </p:par>
                      </p:childTnLst>
                    </p:cTn>
                  </p:par>
                </p:childTnLst>
              </p:cTn>
              <p:nextCondLst>
                <p:cond evt="onClick" delay="0">
                  <p:tgtEl>
                    <p:spTgt spid="8"/>
                  </p:tgtEl>
                </p:cond>
              </p:nextCondLst>
            </p:seq>
            <p:seq concurrent="1" nextAc="seek">
              <p:cTn id="39" restart="whenNotActive" fill="hold" evtFilter="cancelBubble" nodeType="interactiveSeq">
                <p:stCondLst>
                  <p:cond evt="onClick" delay="0">
                    <p:tgtEl>
                      <p:spTgt spid="9"/>
                    </p:tgtEl>
                  </p:cond>
                </p:stCondLst>
                <p:endSync evt="end" delay="0">
                  <p:rtn val="all"/>
                </p:endSync>
                <p:childTnLst>
                  <p:par>
                    <p:cTn id="40" fill="hold">
                      <p:stCondLst>
                        <p:cond delay="0"/>
                      </p:stCondLst>
                      <p:childTnLst>
                        <p:par>
                          <p:cTn id="41" fill="hold">
                            <p:stCondLst>
                              <p:cond delay="0"/>
                            </p:stCondLst>
                            <p:childTnLst>
                              <p:par>
                                <p:cTn id="42" presetID="1" presetClass="emph" presetSubtype="2" fill="hold" nodeType="clickEffect">
                                  <p:stCondLst>
                                    <p:cond delay="0"/>
                                  </p:stCondLst>
                                  <p:childTnLst>
                                    <p:animClr clrSpc="rgb" dir="cw">
                                      <p:cBhvr>
                                        <p:cTn id="43" dur="250" fill="hold"/>
                                        <p:tgtEl>
                                          <p:spTgt spid="9"/>
                                        </p:tgtEl>
                                        <p:attrNameLst>
                                          <p:attrName>fillcolor</p:attrName>
                                        </p:attrNameLst>
                                      </p:cBhvr>
                                      <p:to>
                                        <a:srgbClr val="F4B183"/>
                                      </p:to>
                                    </p:animClr>
                                    <p:set>
                                      <p:cBhvr>
                                        <p:cTn id="44" dur="250" fill="hold"/>
                                        <p:tgtEl>
                                          <p:spTgt spid="9"/>
                                        </p:tgtEl>
                                        <p:attrNameLst>
                                          <p:attrName>fill.type</p:attrName>
                                        </p:attrNameLst>
                                      </p:cBhvr>
                                      <p:to>
                                        <p:strVal val="solid"/>
                                      </p:to>
                                    </p:set>
                                    <p:set>
                                      <p:cBhvr>
                                        <p:cTn id="45" dur="250" fill="hold"/>
                                        <p:tgtEl>
                                          <p:spTgt spid="9"/>
                                        </p:tgtEl>
                                        <p:attrNameLst>
                                          <p:attrName>fill.on</p:attrName>
                                        </p:attrNameLst>
                                      </p:cBhvr>
                                      <p:to>
                                        <p:strVal val="true"/>
                                      </p:to>
                                    </p:set>
                                  </p:childTnLst>
                                </p:cTn>
                              </p:par>
                              <p:par>
                                <p:cTn id="46" presetID="1" presetClass="mediacall" presetSubtype="0" fill="hold" nodeType="withEffect">
                                  <p:stCondLst>
                                    <p:cond delay="0"/>
                                  </p:stCondLst>
                                  <p:childTnLst>
                                    <p:cmd type="call" cmd="playFrom(0.0)">
                                      <p:cBhvr>
                                        <p:cTn id="47" dur="737" fill="hold"/>
                                        <p:tgtEl>
                                          <p:spTgt spid="13"/>
                                        </p:tgtEl>
                                      </p:cBhvr>
                                    </p:cmd>
                                  </p:childTnLst>
                                </p:cTn>
                              </p:par>
                              <p:par>
                                <p:cTn id="48" presetID="23" presetClass="entr" presetSubtype="288" fill="hold" nodeType="withEffect">
                                  <p:stCondLst>
                                    <p:cond delay="0"/>
                                  </p:stCondLst>
                                  <p:childTnLst>
                                    <p:set>
                                      <p:cBhvr>
                                        <p:cTn id="49" dur="1" fill="hold">
                                          <p:stCondLst>
                                            <p:cond delay="0"/>
                                          </p:stCondLst>
                                        </p:cTn>
                                        <p:tgtEl>
                                          <p:spTgt spid="14"/>
                                        </p:tgtEl>
                                        <p:attrNameLst>
                                          <p:attrName>style.visibility</p:attrName>
                                        </p:attrNameLst>
                                      </p:cBhvr>
                                      <p:to>
                                        <p:strVal val="visible"/>
                                      </p:to>
                                    </p:set>
                                    <p:anim calcmode="lin" valueType="num">
                                      <p:cBhvr>
                                        <p:cTn id="50" dur="500" fill="hold"/>
                                        <p:tgtEl>
                                          <p:spTgt spid="14"/>
                                        </p:tgtEl>
                                        <p:attrNameLst>
                                          <p:attrName>ppt_w</p:attrName>
                                        </p:attrNameLst>
                                      </p:cBhvr>
                                      <p:tavLst>
                                        <p:tav tm="0">
                                          <p:val>
                                            <p:strVal val="4/3*#ppt_w"/>
                                          </p:val>
                                        </p:tav>
                                        <p:tav tm="100000">
                                          <p:val>
                                            <p:strVal val="#ppt_w"/>
                                          </p:val>
                                        </p:tav>
                                      </p:tavLst>
                                    </p:anim>
                                    <p:anim calcmode="lin" valueType="num">
                                      <p:cBhvr>
                                        <p:cTn id="51" dur="500" fill="hold"/>
                                        <p:tgtEl>
                                          <p:spTgt spid="14"/>
                                        </p:tgtEl>
                                        <p:attrNameLst>
                                          <p:attrName>ppt_h</p:attrName>
                                        </p:attrNameLst>
                                      </p:cBhvr>
                                      <p:tavLst>
                                        <p:tav tm="0">
                                          <p:val>
                                            <p:strVal val="4/3*#ppt_h"/>
                                          </p:val>
                                        </p:tav>
                                        <p:tav tm="100000">
                                          <p:val>
                                            <p:strVal val="#ppt_h"/>
                                          </p:val>
                                        </p:tav>
                                      </p:tavLst>
                                    </p:anim>
                                  </p:childTnLst>
                                </p:cTn>
                              </p:par>
                              <p:par>
                                <p:cTn id="52" presetID="32" presetClass="emph" presetSubtype="0" fill="hold" grpId="0" nodeType="withEffect">
                                  <p:stCondLst>
                                    <p:cond delay="0"/>
                                  </p:stCondLst>
                                  <p:childTnLst>
                                    <p:animRot by="120000">
                                      <p:cBhvr>
                                        <p:cTn id="53" dur="1" fill="hold">
                                          <p:stCondLst>
                                            <p:cond delay="0"/>
                                          </p:stCondLst>
                                        </p:cTn>
                                        <p:tgtEl>
                                          <p:spTgt spid="9"/>
                                        </p:tgtEl>
                                        <p:attrNameLst>
                                          <p:attrName>r</p:attrName>
                                        </p:attrNameLst>
                                      </p:cBhvr>
                                    </p:animRot>
                                    <p:animRot by="-240000">
                                      <p:cBhvr>
                                        <p:cTn id="54" dur="2" fill="hold">
                                          <p:stCondLst>
                                            <p:cond delay="50"/>
                                          </p:stCondLst>
                                        </p:cTn>
                                        <p:tgtEl>
                                          <p:spTgt spid="9"/>
                                        </p:tgtEl>
                                        <p:attrNameLst>
                                          <p:attrName>r</p:attrName>
                                        </p:attrNameLst>
                                      </p:cBhvr>
                                    </p:animRot>
                                    <p:animRot by="240000">
                                      <p:cBhvr>
                                        <p:cTn id="55" dur="2" fill="hold">
                                          <p:stCondLst>
                                            <p:cond delay="100"/>
                                          </p:stCondLst>
                                        </p:cTn>
                                        <p:tgtEl>
                                          <p:spTgt spid="9"/>
                                        </p:tgtEl>
                                        <p:attrNameLst>
                                          <p:attrName>r</p:attrName>
                                        </p:attrNameLst>
                                      </p:cBhvr>
                                    </p:animRot>
                                    <p:animRot by="-240000">
                                      <p:cBhvr>
                                        <p:cTn id="56" dur="2" fill="hold">
                                          <p:stCondLst>
                                            <p:cond delay="150"/>
                                          </p:stCondLst>
                                        </p:cTn>
                                        <p:tgtEl>
                                          <p:spTgt spid="9"/>
                                        </p:tgtEl>
                                        <p:attrNameLst>
                                          <p:attrName>r</p:attrName>
                                        </p:attrNameLst>
                                      </p:cBhvr>
                                    </p:animRot>
                                    <p:animRot by="120000">
                                      <p:cBhvr>
                                        <p:cTn id="57" dur="2" fill="hold">
                                          <p:stCondLst>
                                            <p:cond delay="249"/>
                                          </p:stCondLst>
                                        </p:cTn>
                                        <p:tgtEl>
                                          <p:spTgt spid="9"/>
                                        </p:tgtEl>
                                        <p:attrNameLst>
                                          <p:attrName>r</p:attrName>
                                        </p:attrNameLst>
                                      </p:cBhvr>
                                    </p:animRot>
                                  </p:childTnLst>
                                </p:cTn>
                              </p:par>
                            </p:childTnLst>
                          </p:cTn>
                        </p:par>
                      </p:childTnLst>
                    </p:cTn>
                  </p:par>
                </p:childTnLst>
              </p:cTn>
              <p:nextCondLst>
                <p:cond evt="onClick" delay="0">
                  <p:tgtEl>
                    <p:spTgt spid="9"/>
                  </p:tgtEl>
                </p:cond>
              </p:nextCondLst>
            </p:seq>
            <p:seq concurrent="1" nextAc="seek">
              <p:cTn id="58" restart="whenNotActive" fill="hold" evtFilter="cancelBubble" nodeType="interactiveSeq">
                <p:stCondLst>
                  <p:cond evt="onClick" delay="0">
                    <p:tgtEl>
                      <p:spTgt spid="10"/>
                    </p:tgtEl>
                  </p:cond>
                </p:stCondLst>
                <p:endSync evt="end" delay="0">
                  <p:rtn val="all"/>
                </p:endSync>
                <p:childTnLst>
                  <p:par>
                    <p:cTn id="59" fill="hold">
                      <p:stCondLst>
                        <p:cond delay="0"/>
                      </p:stCondLst>
                      <p:childTnLst>
                        <p:par>
                          <p:cTn id="60" fill="hold">
                            <p:stCondLst>
                              <p:cond delay="0"/>
                            </p:stCondLst>
                            <p:childTnLst>
                              <p:par>
                                <p:cTn id="61" presetID="1" presetClass="emph" presetSubtype="2" fill="hold" nodeType="clickEffect">
                                  <p:stCondLst>
                                    <p:cond delay="0"/>
                                  </p:stCondLst>
                                  <p:childTnLst>
                                    <p:animClr clrSpc="rgb" dir="cw">
                                      <p:cBhvr>
                                        <p:cTn id="62" dur="250" fill="hold"/>
                                        <p:tgtEl>
                                          <p:spTgt spid="10"/>
                                        </p:tgtEl>
                                        <p:attrNameLst>
                                          <p:attrName>fillcolor</p:attrName>
                                        </p:attrNameLst>
                                      </p:cBhvr>
                                      <p:to>
                                        <a:srgbClr val="F4B183"/>
                                      </p:to>
                                    </p:animClr>
                                    <p:set>
                                      <p:cBhvr>
                                        <p:cTn id="63" dur="250" fill="hold"/>
                                        <p:tgtEl>
                                          <p:spTgt spid="10"/>
                                        </p:tgtEl>
                                        <p:attrNameLst>
                                          <p:attrName>fill.type</p:attrName>
                                        </p:attrNameLst>
                                      </p:cBhvr>
                                      <p:to>
                                        <p:strVal val="solid"/>
                                      </p:to>
                                    </p:set>
                                    <p:set>
                                      <p:cBhvr>
                                        <p:cTn id="64" dur="250" fill="hold"/>
                                        <p:tgtEl>
                                          <p:spTgt spid="10"/>
                                        </p:tgtEl>
                                        <p:attrNameLst>
                                          <p:attrName>fill.on</p:attrName>
                                        </p:attrNameLst>
                                      </p:cBhvr>
                                      <p:to>
                                        <p:strVal val="true"/>
                                      </p:to>
                                    </p:set>
                                  </p:childTnLst>
                                </p:cTn>
                              </p:par>
                              <p:par>
                                <p:cTn id="65" presetID="1" presetClass="mediacall" presetSubtype="0" fill="hold" nodeType="withEffect">
                                  <p:stCondLst>
                                    <p:cond delay="0"/>
                                  </p:stCondLst>
                                  <p:childTnLst>
                                    <p:cmd type="call" cmd="playFrom(0.0)">
                                      <p:cBhvr>
                                        <p:cTn id="66" dur="737" fill="hold"/>
                                        <p:tgtEl>
                                          <p:spTgt spid="13"/>
                                        </p:tgtEl>
                                      </p:cBhvr>
                                    </p:cmd>
                                  </p:childTnLst>
                                </p:cTn>
                              </p:par>
                              <p:par>
                                <p:cTn id="67" presetID="23" presetClass="entr" presetSubtype="288" fill="hold" nodeType="withEffect">
                                  <p:stCondLst>
                                    <p:cond delay="0"/>
                                  </p:stCondLst>
                                  <p:childTnLst>
                                    <p:set>
                                      <p:cBhvr>
                                        <p:cTn id="68" dur="1" fill="hold">
                                          <p:stCondLst>
                                            <p:cond delay="0"/>
                                          </p:stCondLst>
                                        </p:cTn>
                                        <p:tgtEl>
                                          <p:spTgt spid="15"/>
                                        </p:tgtEl>
                                        <p:attrNameLst>
                                          <p:attrName>style.visibility</p:attrName>
                                        </p:attrNameLst>
                                      </p:cBhvr>
                                      <p:to>
                                        <p:strVal val="visible"/>
                                      </p:to>
                                    </p:set>
                                    <p:anim calcmode="lin" valueType="num">
                                      <p:cBhvr>
                                        <p:cTn id="69" dur="500" fill="hold"/>
                                        <p:tgtEl>
                                          <p:spTgt spid="15"/>
                                        </p:tgtEl>
                                        <p:attrNameLst>
                                          <p:attrName>ppt_w</p:attrName>
                                        </p:attrNameLst>
                                      </p:cBhvr>
                                      <p:tavLst>
                                        <p:tav tm="0">
                                          <p:val>
                                            <p:strVal val="4/3*#ppt_w"/>
                                          </p:val>
                                        </p:tav>
                                        <p:tav tm="100000">
                                          <p:val>
                                            <p:strVal val="#ppt_w"/>
                                          </p:val>
                                        </p:tav>
                                      </p:tavLst>
                                    </p:anim>
                                    <p:anim calcmode="lin" valueType="num">
                                      <p:cBhvr>
                                        <p:cTn id="70" dur="500" fill="hold"/>
                                        <p:tgtEl>
                                          <p:spTgt spid="15"/>
                                        </p:tgtEl>
                                        <p:attrNameLst>
                                          <p:attrName>ppt_h</p:attrName>
                                        </p:attrNameLst>
                                      </p:cBhvr>
                                      <p:tavLst>
                                        <p:tav tm="0">
                                          <p:val>
                                            <p:strVal val="4/3*#ppt_h"/>
                                          </p:val>
                                        </p:tav>
                                        <p:tav tm="100000">
                                          <p:val>
                                            <p:strVal val="#ppt_h"/>
                                          </p:val>
                                        </p:tav>
                                      </p:tavLst>
                                    </p:anim>
                                  </p:childTnLst>
                                </p:cTn>
                              </p:par>
                              <p:par>
                                <p:cTn id="71" presetID="32" presetClass="emph" presetSubtype="0" fill="hold" grpId="0" nodeType="withEffect">
                                  <p:stCondLst>
                                    <p:cond delay="0"/>
                                  </p:stCondLst>
                                  <p:childTnLst>
                                    <p:animRot by="120000">
                                      <p:cBhvr>
                                        <p:cTn id="72" dur="1" fill="hold">
                                          <p:stCondLst>
                                            <p:cond delay="0"/>
                                          </p:stCondLst>
                                        </p:cTn>
                                        <p:tgtEl>
                                          <p:spTgt spid="10"/>
                                        </p:tgtEl>
                                        <p:attrNameLst>
                                          <p:attrName>r</p:attrName>
                                        </p:attrNameLst>
                                      </p:cBhvr>
                                    </p:animRot>
                                    <p:animRot by="-240000">
                                      <p:cBhvr>
                                        <p:cTn id="73" dur="2" fill="hold">
                                          <p:stCondLst>
                                            <p:cond delay="50"/>
                                          </p:stCondLst>
                                        </p:cTn>
                                        <p:tgtEl>
                                          <p:spTgt spid="10"/>
                                        </p:tgtEl>
                                        <p:attrNameLst>
                                          <p:attrName>r</p:attrName>
                                        </p:attrNameLst>
                                      </p:cBhvr>
                                    </p:animRot>
                                    <p:animRot by="240000">
                                      <p:cBhvr>
                                        <p:cTn id="74" dur="2" fill="hold">
                                          <p:stCondLst>
                                            <p:cond delay="100"/>
                                          </p:stCondLst>
                                        </p:cTn>
                                        <p:tgtEl>
                                          <p:spTgt spid="10"/>
                                        </p:tgtEl>
                                        <p:attrNameLst>
                                          <p:attrName>r</p:attrName>
                                        </p:attrNameLst>
                                      </p:cBhvr>
                                    </p:animRot>
                                    <p:animRot by="-240000">
                                      <p:cBhvr>
                                        <p:cTn id="75" dur="2" fill="hold">
                                          <p:stCondLst>
                                            <p:cond delay="150"/>
                                          </p:stCondLst>
                                        </p:cTn>
                                        <p:tgtEl>
                                          <p:spTgt spid="10"/>
                                        </p:tgtEl>
                                        <p:attrNameLst>
                                          <p:attrName>r</p:attrName>
                                        </p:attrNameLst>
                                      </p:cBhvr>
                                    </p:animRot>
                                    <p:animRot by="120000">
                                      <p:cBhvr>
                                        <p:cTn id="76" dur="2" fill="hold">
                                          <p:stCondLst>
                                            <p:cond delay="249"/>
                                          </p:stCondLst>
                                        </p:cTn>
                                        <p:tgtEl>
                                          <p:spTgt spid="10"/>
                                        </p:tgtEl>
                                        <p:attrNameLst>
                                          <p:attrName>r</p:attrName>
                                        </p:attrNameLst>
                                      </p:cBhvr>
                                    </p:animRot>
                                  </p:childTnLst>
                                </p:cTn>
                              </p:par>
                            </p:childTnLst>
                          </p:cTn>
                        </p:par>
                      </p:childTnLst>
                    </p:cTn>
                  </p:par>
                </p:childTnLst>
              </p:cTn>
              <p:nextCondLst>
                <p:cond evt="onClick" delay="0">
                  <p:tgtEl>
                    <p:spTgt spid="10"/>
                  </p:tgtEl>
                </p:cond>
              </p:nextCondLst>
            </p:seq>
          </p:childTnLst>
        </p:cTn>
      </p:par>
    </p:tnLst>
    <p:bldLst>
      <p:bldP spid="7" grpId="0" animBg="1"/>
      <p:bldP spid="8" grpId="0" animBg="1"/>
      <p:bldP spid="9" grpId="0" animBg="1"/>
      <p:bldP spid="10" grpId="0" animBg="1"/>
    </p:bld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F230738-A5C9-0213-8CA1-3C0188D5F6DD}"/>
              </a:ext>
            </a:extLst>
          </p:cNvPr>
          <p:cNvSpPr txBox="1"/>
          <p:nvPr/>
        </p:nvSpPr>
        <p:spPr>
          <a:xfrm>
            <a:off x="236655" y="2777805"/>
            <a:ext cx="11718689" cy="923330"/>
          </a:xfrm>
          <a:prstGeom prst="rect">
            <a:avLst/>
          </a:prstGeom>
          <a:noFill/>
        </p:spPr>
        <p:txBody>
          <a:bodyPr wrap="square" rtlCol="0">
            <a:spAutoFit/>
          </a:bodyPr>
          <a:lstStyle/>
          <a:p>
            <a:pPr algn="ctr"/>
            <a:r>
              <a:rPr lang="en-US" sz="5400" b="1" kern="100" dirty="0">
                <a:latin typeface="Arial" panose="020B0604020202020204" pitchFamily="34" charset="0"/>
                <a:ea typeface="Calibri" panose="020F0502020204030204" pitchFamily="34" charset="0"/>
                <a:cs typeface="Arial" panose="020B0604020202020204" pitchFamily="34" charset="0"/>
              </a:rPr>
              <a:t>SƠ LƯỢT NỘI DUNG</a:t>
            </a:r>
          </a:p>
        </p:txBody>
      </p:sp>
    </p:spTree>
    <p:extLst>
      <p:ext uri="{BB962C8B-B14F-4D97-AF65-F5344CB8AC3E}">
        <p14:creationId xmlns:p14="http://schemas.microsoft.com/office/powerpoint/2010/main" val="158269946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Rounded Corners 6">
            <a:extLst>
              <a:ext uri="{FF2B5EF4-FFF2-40B4-BE49-F238E27FC236}">
                <a16:creationId xmlns:a16="http://schemas.microsoft.com/office/drawing/2014/main" id="{0AECDCFD-4BBC-E60E-D854-39F2962DF5BA}"/>
              </a:ext>
            </a:extLst>
          </p:cNvPr>
          <p:cNvSpPr/>
          <p:nvPr/>
        </p:nvSpPr>
        <p:spPr>
          <a:xfrm>
            <a:off x="7274250" y="1906482"/>
            <a:ext cx="2242130"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b="1" i="0" dirty="0">
                <a:solidFill>
                  <a:srgbClr val="000000"/>
                </a:solidFill>
                <a:effectLst/>
                <a:latin typeface="Arial" panose="020B0604020202020204" pitchFamily="34" charset="0"/>
                <a:cs typeface="Arial" panose="020B0604020202020204" pitchFamily="34" charset="0"/>
              </a:rPr>
              <a:t>GIẢI</a:t>
            </a:r>
            <a:r>
              <a:rPr lang="en-US" sz="2400" b="1" i="0" dirty="0">
                <a:solidFill>
                  <a:srgbClr val="000000"/>
                </a:solidFill>
                <a:effectLst/>
                <a:latin typeface="Arial" panose="020B0604020202020204" pitchFamily="34" charset="0"/>
                <a:cs typeface="Arial" panose="020B0604020202020204" pitchFamily="34" charset="0"/>
              </a:rPr>
              <a:t> </a:t>
            </a:r>
            <a:r>
              <a:rPr lang="vi-VN" sz="2400" b="1" i="0" dirty="0">
                <a:solidFill>
                  <a:srgbClr val="000000"/>
                </a:solidFill>
                <a:effectLst/>
                <a:latin typeface="Arial" panose="020B0604020202020204" pitchFamily="34" charset="0"/>
                <a:cs typeface="Arial" panose="020B0604020202020204" pitchFamily="34" charset="0"/>
              </a:rPr>
              <a:t>QUYẾT VỤ ÁN</a:t>
            </a:r>
            <a:endParaRPr lang="en-US" sz="2400" b="1" dirty="0">
              <a:solidFill>
                <a:schemeClr val="tx1"/>
              </a:solidFill>
              <a:latin typeface="Arial" panose="020B0604020202020204" pitchFamily="34" charset="0"/>
              <a:cs typeface="Arial" panose="020B0604020202020204" pitchFamily="34" charset="0"/>
            </a:endParaRPr>
          </a:p>
        </p:txBody>
      </p:sp>
      <p:sp>
        <p:nvSpPr>
          <p:cNvPr id="8" name="Rectangle: Rounded Corners 7">
            <a:extLst>
              <a:ext uri="{FF2B5EF4-FFF2-40B4-BE49-F238E27FC236}">
                <a16:creationId xmlns:a16="http://schemas.microsoft.com/office/drawing/2014/main" id="{3E7A25BE-A0E2-E926-C5FF-65B306B69C8D}"/>
              </a:ext>
            </a:extLst>
          </p:cNvPr>
          <p:cNvSpPr/>
          <p:nvPr/>
        </p:nvSpPr>
        <p:spPr>
          <a:xfrm>
            <a:off x="1375217" y="1906481"/>
            <a:ext cx="2242130"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b="1" i="0" dirty="0">
                <a:solidFill>
                  <a:srgbClr val="000000"/>
                </a:solidFill>
                <a:effectLst/>
                <a:latin typeface="Arial" panose="020B0604020202020204" pitchFamily="34" charset="0"/>
                <a:cs typeface="Arial" panose="020B0604020202020204" pitchFamily="34" charset="0"/>
              </a:rPr>
              <a:t>NHÓM TỘI PHẠM</a:t>
            </a:r>
            <a:endParaRPr lang="en-US" sz="2400" b="1" dirty="0">
              <a:solidFill>
                <a:schemeClr val="tx1"/>
              </a:solidFill>
              <a:latin typeface="Arial" panose="020B0604020202020204" pitchFamily="34" charset="0"/>
              <a:cs typeface="Arial" panose="020B0604020202020204" pitchFamily="34" charset="0"/>
            </a:endParaRPr>
          </a:p>
        </p:txBody>
      </p:sp>
      <p:sp>
        <p:nvSpPr>
          <p:cNvPr id="9" name="Rectangle: Rounded Corners 8">
            <a:extLst>
              <a:ext uri="{FF2B5EF4-FFF2-40B4-BE49-F238E27FC236}">
                <a16:creationId xmlns:a16="http://schemas.microsoft.com/office/drawing/2014/main" id="{6252FE46-AA51-2984-4314-E997C2BD0799}"/>
              </a:ext>
            </a:extLst>
          </p:cNvPr>
          <p:cNvSpPr/>
          <p:nvPr/>
        </p:nvSpPr>
        <p:spPr>
          <a:xfrm>
            <a:off x="4851935" y="160907"/>
            <a:ext cx="2488130" cy="1261262"/>
          </a:xfrm>
          <a:prstGeom prst="roundRect">
            <a:avLst/>
          </a:prstGeom>
          <a:solidFill>
            <a:srgbClr val="40404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bg1"/>
                </a:solidFill>
              </a:rPr>
              <a:t>NỘI DUNG</a:t>
            </a:r>
          </a:p>
        </p:txBody>
      </p:sp>
      <p:cxnSp>
        <p:nvCxnSpPr>
          <p:cNvPr id="10" name="Connector: Elbow 9">
            <a:extLst>
              <a:ext uri="{FF2B5EF4-FFF2-40B4-BE49-F238E27FC236}">
                <a16:creationId xmlns:a16="http://schemas.microsoft.com/office/drawing/2014/main" id="{A35A991B-09E1-502C-884A-C9AA267ED1B3}"/>
              </a:ext>
            </a:extLst>
          </p:cNvPr>
          <p:cNvCxnSpPr>
            <a:cxnSpLocks/>
            <a:stCxn id="9" idx="2"/>
            <a:endCxn id="8" idx="0"/>
          </p:cNvCxnSpPr>
          <p:nvPr/>
        </p:nvCxnSpPr>
        <p:spPr>
          <a:xfrm rot="5400000">
            <a:off x="4053985" y="-135534"/>
            <a:ext cx="484312" cy="3599718"/>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11" name="Connector: Elbow 10">
            <a:extLst>
              <a:ext uri="{FF2B5EF4-FFF2-40B4-BE49-F238E27FC236}">
                <a16:creationId xmlns:a16="http://schemas.microsoft.com/office/drawing/2014/main" id="{611948FB-3230-4BF4-9ABC-4411A13F3994}"/>
              </a:ext>
            </a:extLst>
          </p:cNvPr>
          <p:cNvCxnSpPr>
            <a:cxnSpLocks/>
            <a:stCxn id="9" idx="2"/>
            <a:endCxn id="7" idx="0"/>
          </p:cNvCxnSpPr>
          <p:nvPr/>
        </p:nvCxnSpPr>
        <p:spPr>
          <a:xfrm rot="16200000" flipH="1">
            <a:off x="7003501" y="514667"/>
            <a:ext cx="484313" cy="2299315"/>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14" name="Rectangle: Rounded Corners 13">
            <a:extLst>
              <a:ext uri="{FF2B5EF4-FFF2-40B4-BE49-F238E27FC236}">
                <a16:creationId xmlns:a16="http://schemas.microsoft.com/office/drawing/2014/main" id="{27271ECC-A833-E435-DACB-00095003A4E6}"/>
              </a:ext>
            </a:extLst>
          </p:cNvPr>
          <p:cNvSpPr/>
          <p:nvPr/>
        </p:nvSpPr>
        <p:spPr>
          <a:xfrm>
            <a:off x="192866" y="3746542"/>
            <a:ext cx="1948544"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rgbClr val="000000"/>
                </a:solidFill>
                <a:effectLst/>
                <a:latin typeface="Arial" panose="020B0604020202020204" pitchFamily="34" charset="0"/>
                <a:cs typeface="Arial" panose="020B0604020202020204" pitchFamily="34" charset="0"/>
              </a:rPr>
              <a:t>11 </a:t>
            </a:r>
            <a:r>
              <a:rPr lang="vi-VN" sz="2400" b="1" i="0" dirty="0">
                <a:solidFill>
                  <a:srgbClr val="000000"/>
                </a:solidFill>
                <a:effectLst/>
                <a:latin typeface="Arial" panose="020B0604020202020204" pitchFamily="34" charset="0"/>
                <a:cs typeface="Arial" panose="020B0604020202020204" pitchFamily="34" charset="0"/>
              </a:rPr>
              <a:t>NHÓM</a:t>
            </a:r>
            <a:endParaRPr lang="en-US" sz="2400" b="1" dirty="0">
              <a:solidFill>
                <a:schemeClr val="tx1"/>
              </a:solidFill>
              <a:latin typeface="Arial" panose="020B0604020202020204" pitchFamily="34" charset="0"/>
              <a:cs typeface="Arial" panose="020B0604020202020204" pitchFamily="34" charset="0"/>
            </a:endParaRPr>
          </a:p>
        </p:txBody>
      </p:sp>
      <p:sp>
        <p:nvSpPr>
          <p:cNvPr id="15" name="Rectangle: Rounded Corners 14">
            <a:extLst>
              <a:ext uri="{FF2B5EF4-FFF2-40B4-BE49-F238E27FC236}">
                <a16:creationId xmlns:a16="http://schemas.microsoft.com/office/drawing/2014/main" id="{98668A5D-5E33-5EAD-9820-F81B23D9390E}"/>
              </a:ext>
            </a:extLst>
          </p:cNvPr>
          <p:cNvSpPr/>
          <p:nvPr/>
        </p:nvSpPr>
        <p:spPr>
          <a:xfrm>
            <a:off x="2655857" y="3746542"/>
            <a:ext cx="1948544"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vi-VN" sz="2400" b="1" i="0" dirty="0">
                <a:solidFill>
                  <a:srgbClr val="000000"/>
                </a:solidFill>
                <a:effectLst/>
                <a:latin typeface="Arial" panose="020B0604020202020204" pitchFamily="34" charset="0"/>
                <a:cs typeface="Arial" panose="020B0604020202020204" pitchFamily="34" charset="0"/>
              </a:rPr>
              <a:t>NHÓM</a:t>
            </a:r>
            <a:r>
              <a:rPr lang="en-US" sz="2400" b="1" i="0" dirty="0">
                <a:solidFill>
                  <a:srgbClr val="000000"/>
                </a:solidFill>
                <a:effectLst/>
                <a:latin typeface="Arial" panose="020B0604020202020204" pitchFamily="34" charset="0"/>
                <a:cs typeface="Arial" panose="020B0604020202020204" pitchFamily="34" charset="0"/>
              </a:rPr>
              <a:t> PHỔ BIẾN</a:t>
            </a:r>
            <a:endParaRPr lang="en-US" sz="2400" b="1" dirty="0">
              <a:solidFill>
                <a:schemeClr val="tx1"/>
              </a:solidFill>
              <a:latin typeface="Arial" panose="020B0604020202020204" pitchFamily="34" charset="0"/>
              <a:cs typeface="Arial" panose="020B0604020202020204" pitchFamily="34" charset="0"/>
            </a:endParaRPr>
          </a:p>
        </p:txBody>
      </p:sp>
      <p:sp>
        <p:nvSpPr>
          <p:cNvPr id="16" name="Rectangle: Rounded Corners 15">
            <a:extLst>
              <a:ext uri="{FF2B5EF4-FFF2-40B4-BE49-F238E27FC236}">
                <a16:creationId xmlns:a16="http://schemas.microsoft.com/office/drawing/2014/main" id="{7CDAF21E-6FC5-6CCC-E0D1-1E4402FD311B}"/>
              </a:ext>
            </a:extLst>
          </p:cNvPr>
          <p:cNvSpPr/>
          <p:nvPr/>
        </p:nvSpPr>
        <p:spPr>
          <a:xfrm>
            <a:off x="5248814" y="3746541"/>
            <a:ext cx="1948544"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rgbClr val="000000"/>
                </a:solidFill>
                <a:effectLst/>
                <a:latin typeface="Arial" panose="020B0604020202020204" pitchFamily="34" charset="0"/>
                <a:cs typeface="Arial" panose="020B0604020202020204" pitchFamily="34" charset="0"/>
              </a:rPr>
              <a:t>KHÁI NIỆM</a:t>
            </a:r>
            <a:endParaRPr lang="en-US" sz="2400" b="1" dirty="0">
              <a:solidFill>
                <a:schemeClr val="tx1"/>
              </a:solidFill>
              <a:latin typeface="Arial" panose="020B0604020202020204" pitchFamily="34" charset="0"/>
              <a:cs typeface="Arial" panose="020B0604020202020204" pitchFamily="34" charset="0"/>
            </a:endParaRPr>
          </a:p>
        </p:txBody>
      </p:sp>
      <p:sp>
        <p:nvSpPr>
          <p:cNvPr id="17" name="Rectangle: Rounded Corners 16">
            <a:extLst>
              <a:ext uri="{FF2B5EF4-FFF2-40B4-BE49-F238E27FC236}">
                <a16:creationId xmlns:a16="http://schemas.microsoft.com/office/drawing/2014/main" id="{DD97002C-A8E7-1767-FAD6-1E8AFC0C660B}"/>
              </a:ext>
            </a:extLst>
          </p:cNvPr>
          <p:cNvSpPr/>
          <p:nvPr/>
        </p:nvSpPr>
        <p:spPr>
          <a:xfrm>
            <a:off x="7433820" y="3746541"/>
            <a:ext cx="1948544"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rgbClr val="000000"/>
                </a:solidFill>
                <a:effectLst/>
                <a:latin typeface="Arial" panose="020B0604020202020204" pitchFamily="34" charset="0"/>
                <a:cs typeface="Arial" panose="020B0604020202020204" pitchFamily="34" charset="0"/>
              </a:rPr>
              <a:t>QUY TRÌNH</a:t>
            </a:r>
            <a:endParaRPr lang="en-US" sz="2400" b="1" dirty="0">
              <a:solidFill>
                <a:schemeClr val="tx1"/>
              </a:solidFill>
              <a:latin typeface="Arial" panose="020B0604020202020204" pitchFamily="34" charset="0"/>
              <a:cs typeface="Arial" panose="020B0604020202020204" pitchFamily="34" charset="0"/>
            </a:endParaRPr>
          </a:p>
        </p:txBody>
      </p:sp>
      <p:sp>
        <p:nvSpPr>
          <p:cNvPr id="18" name="Rectangle: Rounded Corners 17">
            <a:extLst>
              <a:ext uri="{FF2B5EF4-FFF2-40B4-BE49-F238E27FC236}">
                <a16:creationId xmlns:a16="http://schemas.microsoft.com/office/drawing/2014/main" id="{83618CA2-3E5A-D0E9-EBDC-9A2F9C3DFE87}"/>
              </a:ext>
            </a:extLst>
          </p:cNvPr>
          <p:cNvSpPr/>
          <p:nvPr/>
        </p:nvSpPr>
        <p:spPr>
          <a:xfrm>
            <a:off x="9642632" y="3746541"/>
            <a:ext cx="2348301" cy="1261262"/>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Arial" panose="020B0604020202020204" pitchFamily="34" charset="0"/>
                <a:cs typeface="Arial" panose="020B0604020202020204" pitchFamily="34" charset="0"/>
              </a:rPr>
              <a:t>VẤN ĐỀ PHẢI CHỨNG MỊNH</a:t>
            </a:r>
          </a:p>
        </p:txBody>
      </p:sp>
      <p:cxnSp>
        <p:nvCxnSpPr>
          <p:cNvPr id="20" name="Connector: Elbow 19">
            <a:extLst>
              <a:ext uri="{FF2B5EF4-FFF2-40B4-BE49-F238E27FC236}">
                <a16:creationId xmlns:a16="http://schemas.microsoft.com/office/drawing/2014/main" id="{E87C7FC2-2FDC-E3FB-D0D6-0BE006E44BBD}"/>
              </a:ext>
            </a:extLst>
          </p:cNvPr>
          <p:cNvCxnSpPr>
            <a:cxnSpLocks/>
            <a:stCxn id="8" idx="2"/>
            <a:endCxn id="14" idx="0"/>
          </p:cNvCxnSpPr>
          <p:nvPr/>
        </p:nvCxnSpPr>
        <p:spPr>
          <a:xfrm rot="5400000">
            <a:off x="1542311" y="2792570"/>
            <a:ext cx="578799" cy="1329144"/>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23" name="Connector: Elbow 22">
            <a:extLst>
              <a:ext uri="{FF2B5EF4-FFF2-40B4-BE49-F238E27FC236}">
                <a16:creationId xmlns:a16="http://schemas.microsoft.com/office/drawing/2014/main" id="{84AC05BA-B501-E1E9-531E-F9AEC6B235C1}"/>
              </a:ext>
            </a:extLst>
          </p:cNvPr>
          <p:cNvCxnSpPr>
            <a:cxnSpLocks/>
            <a:stCxn id="8" idx="2"/>
            <a:endCxn id="15" idx="0"/>
          </p:cNvCxnSpPr>
          <p:nvPr/>
        </p:nvCxnSpPr>
        <p:spPr>
          <a:xfrm rot="16200000" flipH="1">
            <a:off x="2773806" y="2890218"/>
            <a:ext cx="578799" cy="1133847"/>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27" name="Connector: Elbow 26">
            <a:extLst>
              <a:ext uri="{FF2B5EF4-FFF2-40B4-BE49-F238E27FC236}">
                <a16:creationId xmlns:a16="http://schemas.microsoft.com/office/drawing/2014/main" id="{8C858D66-FCB7-4E26-4D4B-A7893B20C274}"/>
              </a:ext>
            </a:extLst>
          </p:cNvPr>
          <p:cNvCxnSpPr>
            <a:cxnSpLocks/>
            <a:stCxn id="7" idx="2"/>
            <a:endCxn id="16" idx="0"/>
          </p:cNvCxnSpPr>
          <p:nvPr/>
        </p:nvCxnSpPr>
        <p:spPr>
          <a:xfrm rot="5400000">
            <a:off x="7019803" y="2371028"/>
            <a:ext cx="578797" cy="2172229"/>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30" name="Connector: Elbow 29">
            <a:extLst>
              <a:ext uri="{FF2B5EF4-FFF2-40B4-BE49-F238E27FC236}">
                <a16:creationId xmlns:a16="http://schemas.microsoft.com/office/drawing/2014/main" id="{CC1470D7-84DF-7026-EB33-218B7D51C56C}"/>
              </a:ext>
            </a:extLst>
          </p:cNvPr>
          <p:cNvCxnSpPr>
            <a:cxnSpLocks/>
            <a:stCxn id="7" idx="2"/>
            <a:endCxn id="17" idx="0"/>
          </p:cNvCxnSpPr>
          <p:nvPr/>
        </p:nvCxnSpPr>
        <p:spPr>
          <a:xfrm rot="16200000" flipH="1">
            <a:off x="8112305" y="3450753"/>
            <a:ext cx="578797" cy="12777"/>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33" name="Connector: Elbow 32">
            <a:extLst>
              <a:ext uri="{FF2B5EF4-FFF2-40B4-BE49-F238E27FC236}">
                <a16:creationId xmlns:a16="http://schemas.microsoft.com/office/drawing/2014/main" id="{0B0CDD4A-24E9-ACF7-4C55-21190E822E93}"/>
              </a:ext>
            </a:extLst>
          </p:cNvPr>
          <p:cNvCxnSpPr>
            <a:cxnSpLocks/>
            <a:stCxn id="7" idx="2"/>
            <a:endCxn id="18" idx="0"/>
          </p:cNvCxnSpPr>
          <p:nvPr/>
        </p:nvCxnSpPr>
        <p:spPr>
          <a:xfrm rot="16200000" flipH="1">
            <a:off x="9316651" y="2246408"/>
            <a:ext cx="578797" cy="2421468"/>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
        <p:nvSpPr>
          <p:cNvPr id="56" name="Rectangle: Rounded Corners 55">
            <a:extLst>
              <a:ext uri="{FF2B5EF4-FFF2-40B4-BE49-F238E27FC236}">
                <a16:creationId xmlns:a16="http://schemas.microsoft.com/office/drawing/2014/main" id="{D862772C-EBFA-3DF4-CFF8-3F1132BC825C}"/>
              </a:ext>
            </a:extLst>
          </p:cNvPr>
          <p:cNvSpPr/>
          <p:nvPr/>
        </p:nvSpPr>
        <p:spPr>
          <a:xfrm>
            <a:off x="7720137" y="5591361"/>
            <a:ext cx="2440556" cy="1108111"/>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rgbClr val="000000"/>
                </a:solidFill>
                <a:effectLst/>
                <a:latin typeface="Arial" panose="020B0604020202020204" pitchFamily="34" charset="0"/>
                <a:cs typeface="Arial" panose="020B0604020202020204" pitchFamily="34" charset="0"/>
              </a:rPr>
              <a:t>NGƯỜI THAM GIA</a:t>
            </a:r>
            <a:endParaRPr lang="en-US" sz="2400" b="1" dirty="0">
              <a:solidFill>
                <a:schemeClr val="tx1"/>
              </a:solidFill>
              <a:latin typeface="Arial" panose="020B0604020202020204" pitchFamily="34" charset="0"/>
              <a:cs typeface="Arial" panose="020B0604020202020204" pitchFamily="34" charset="0"/>
            </a:endParaRPr>
          </a:p>
        </p:txBody>
      </p:sp>
      <p:sp>
        <p:nvSpPr>
          <p:cNvPr id="57" name="Rectangle: Rounded Corners 56">
            <a:extLst>
              <a:ext uri="{FF2B5EF4-FFF2-40B4-BE49-F238E27FC236}">
                <a16:creationId xmlns:a16="http://schemas.microsoft.com/office/drawing/2014/main" id="{9E1B09B3-7C5C-B8E3-BDEE-B12ADA2CB3CC}"/>
              </a:ext>
            </a:extLst>
          </p:cNvPr>
          <p:cNvSpPr/>
          <p:nvPr/>
        </p:nvSpPr>
        <p:spPr>
          <a:xfrm>
            <a:off x="2285479" y="5588981"/>
            <a:ext cx="2440557" cy="1108111"/>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rgbClr val="000000"/>
                </a:solidFill>
                <a:effectLst/>
                <a:latin typeface="Arial" panose="020B0604020202020204" pitchFamily="34" charset="0"/>
                <a:cs typeface="Arial" panose="020B0604020202020204" pitchFamily="34" charset="0"/>
              </a:rPr>
              <a:t>CƠ QUAN TIẾN HÀNH</a:t>
            </a:r>
            <a:endParaRPr lang="en-US" sz="2400" b="1" dirty="0">
              <a:solidFill>
                <a:schemeClr val="tx1"/>
              </a:solidFill>
              <a:latin typeface="Arial" panose="020B0604020202020204" pitchFamily="34" charset="0"/>
              <a:cs typeface="Arial" panose="020B0604020202020204" pitchFamily="34" charset="0"/>
            </a:endParaRPr>
          </a:p>
        </p:txBody>
      </p:sp>
      <p:sp>
        <p:nvSpPr>
          <p:cNvPr id="58" name="Rectangle: Rounded Corners 57">
            <a:extLst>
              <a:ext uri="{FF2B5EF4-FFF2-40B4-BE49-F238E27FC236}">
                <a16:creationId xmlns:a16="http://schemas.microsoft.com/office/drawing/2014/main" id="{89F5B6FD-1B61-E59A-DD72-E53769FD2056}"/>
              </a:ext>
            </a:extLst>
          </p:cNvPr>
          <p:cNvSpPr/>
          <p:nvPr/>
        </p:nvSpPr>
        <p:spPr>
          <a:xfrm>
            <a:off x="5002808" y="5588982"/>
            <a:ext cx="2440557" cy="1108111"/>
          </a:xfrm>
          <a:prstGeom prst="roundRect">
            <a:avLst/>
          </a:prstGeom>
          <a:solidFill>
            <a:schemeClr val="bg1">
              <a:lumMod val="95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i="0" dirty="0">
                <a:solidFill>
                  <a:srgbClr val="000000"/>
                </a:solidFill>
                <a:effectLst/>
                <a:latin typeface="Arial" panose="020B0604020202020204" pitchFamily="34" charset="0"/>
                <a:cs typeface="Arial" panose="020B0604020202020204" pitchFamily="34" charset="0"/>
              </a:rPr>
              <a:t>NGƯỜI TIẾN HÀNH</a:t>
            </a:r>
            <a:endParaRPr lang="en-US" sz="2400" b="1" dirty="0">
              <a:solidFill>
                <a:schemeClr val="tx1"/>
              </a:solidFill>
              <a:latin typeface="Arial" panose="020B0604020202020204" pitchFamily="34" charset="0"/>
              <a:cs typeface="Arial" panose="020B0604020202020204" pitchFamily="34" charset="0"/>
            </a:endParaRPr>
          </a:p>
        </p:txBody>
      </p:sp>
      <p:cxnSp>
        <p:nvCxnSpPr>
          <p:cNvPr id="59" name="Connector: Elbow 58">
            <a:extLst>
              <a:ext uri="{FF2B5EF4-FFF2-40B4-BE49-F238E27FC236}">
                <a16:creationId xmlns:a16="http://schemas.microsoft.com/office/drawing/2014/main" id="{22E355F2-8F48-9DBC-0A78-69FF79084AF0}"/>
              </a:ext>
            </a:extLst>
          </p:cNvPr>
          <p:cNvCxnSpPr>
            <a:cxnSpLocks/>
            <a:stCxn id="16" idx="2"/>
            <a:endCxn id="57" idx="0"/>
          </p:cNvCxnSpPr>
          <p:nvPr/>
        </p:nvCxnSpPr>
        <p:spPr>
          <a:xfrm rot="5400000">
            <a:off x="4573833" y="3939728"/>
            <a:ext cx="581178" cy="2717328"/>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68" name="Connector: Elbow 67">
            <a:extLst>
              <a:ext uri="{FF2B5EF4-FFF2-40B4-BE49-F238E27FC236}">
                <a16:creationId xmlns:a16="http://schemas.microsoft.com/office/drawing/2014/main" id="{91F41C1B-97E5-1E35-2445-920B52B1BF97}"/>
              </a:ext>
            </a:extLst>
          </p:cNvPr>
          <p:cNvCxnSpPr>
            <a:cxnSpLocks/>
            <a:stCxn id="16" idx="2"/>
            <a:endCxn id="58" idx="0"/>
          </p:cNvCxnSpPr>
          <p:nvPr/>
        </p:nvCxnSpPr>
        <p:spPr>
          <a:xfrm rot="16200000" flipH="1">
            <a:off x="5932497" y="5298391"/>
            <a:ext cx="581179" cy="1"/>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cxnSp>
        <p:nvCxnSpPr>
          <p:cNvPr id="71" name="Connector: Elbow 70">
            <a:extLst>
              <a:ext uri="{FF2B5EF4-FFF2-40B4-BE49-F238E27FC236}">
                <a16:creationId xmlns:a16="http://schemas.microsoft.com/office/drawing/2014/main" id="{3A59C2DD-4ECA-5399-C660-B50D1710DDEB}"/>
              </a:ext>
            </a:extLst>
          </p:cNvPr>
          <p:cNvCxnSpPr>
            <a:cxnSpLocks/>
            <a:stCxn id="16" idx="2"/>
            <a:endCxn id="56" idx="0"/>
          </p:cNvCxnSpPr>
          <p:nvPr/>
        </p:nvCxnSpPr>
        <p:spPr>
          <a:xfrm rot="16200000" flipH="1">
            <a:off x="7289971" y="3940917"/>
            <a:ext cx="583558" cy="2717329"/>
          </a:xfrm>
          <a:prstGeom prst="bentConnector3">
            <a:avLst>
              <a:gd name="adj1" fmla="val 50000"/>
            </a:avLst>
          </a:prstGeom>
          <a:ln w="5715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81538719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FA36896-9235-C67F-612E-A23C05308C21}"/>
              </a:ext>
            </a:extLst>
          </p:cNvPr>
          <p:cNvSpPr txBox="1"/>
          <p:nvPr/>
        </p:nvSpPr>
        <p:spPr>
          <a:xfrm>
            <a:off x="138619" y="107090"/>
            <a:ext cx="5236710" cy="523220"/>
          </a:xfrm>
          <a:prstGeom prst="rect">
            <a:avLst/>
          </a:prstGeom>
          <a:noFill/>
        </p:spPr>
        <p:txBody>
          <a:bodyPr wrap="square">
            <a:spAutoFit/>
          </a:bodyPr>
          <a:lstStyle/>
          <a:p>
            <a:pPr algn="ctr"/>
            <a:r>
              <a:rPr lang="en-US" sz="2800" b="1" kern="100" dirty="0">
                <a:latin typeface="Arial" panose="020B0604020202020204" pitchFamily="34" charset="0"/>
                <a:ea typeface="Calibri" panose="020F0502020204030204" pitchFamily="34" charset="0"/>
                <a:cs typeface="Arial" panose="020B0604020202020204" pitchFamily="34" charset="0"/>
              </a:rPr>
              <a:t>CÁC NHÓM TỘI PHẠM GỒM:</a:t>
            </a:r>
          </a:p>
        </p:txBody>
      </p:sp>
      <p:grpSp>
        <p:nvGrpSpPr>
          <p:cNvPr id="32" name="Group 31">
            <a:extLst>
              <a:ext uri="{FF2B5EF4-FFF2-40B4-BE49-F238E27FC236}">
                <a16:creationId xmlns:a16="http://schemas.microsoft.com/office/drawing/2014/main" id="{7C5669C2-86F2-B608-60CA-D9236E81789E}"/>
              </a:ext>
            </a:extLst>
          </p:cNvPr>
          <p:cNvGrpSpPr/>
          <p:nvPr/>
        </p:nvGrpSpPr>
        <p:grpSpPr>
          <a:xfrm rot="3792159">
            <a:off x="-414767" y="4301484"/>
            <a:ext cx="12903624" cy="12789039"/>
            <a:chOff x="-414767" y="4301484"/>
            <a:chExt cx="12903624" cy="12789039"/>
          </a:xfrm>
        </p:grpSpPr>
        <p:sp>
          <p:nvSpPr>
            <p:cNvPr id="30" name="Oval 29">
              <a:extLst>
                <a:ext uri="{FF2B5EF4-FFF2-40B4-BE49-F238E27FC236}">
                  <a16:creationId xmlns:a16="http://schemas.microsoft.com/office/drawing/2014/main" id="{FD35BEC9-2473-A593-C9EE-3198C2791070}"/>
                </a:ext>
              </a:extLst>
            </p:cNvPr>
            <p:cNvSpPr/>
            <p:nvPr/>
          </p:nvSpPr>
          <p:spPr>
            <a:xfrm rot="441490">
              <a:off x="151623" y="5125183"/>
              <a:ext cx="11888754" cy="11479374"/>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A1BF3AB2-3D67-E641-E824-1DA60B6956D1}"/>
                </a:ext>
              </a:extLst>
            </p:cNvPr>
            <p:cNvSpPr/>
            <p:nvPr/>
          </p:nvSpPr>
          <p:spPr>
            <a:xfrm rot="441490">
              <a:off x="838532" y="5807585"/>
              <a:ext cx="10339890" cy="10008552"/>
            </a:xfrm>
            <a:prstGeom prst="ellipse">
              <a:avLst/>
            </a:prstGeom>
            <a:noFill/>
            <a:ln w="762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F8F8ABE7-F00D-A3B6-C6E9-FF309DA87742}"/>
                </a:ext>
              </a:extLst>
            </p:cNvPr>
            <p:cNvPicPr>
              <a:picLocks noChangeAspect="1"/>
            </p:cNvPicPr>
            <p:nvPr/>
          </p:nvPicPr>
          <p:blipFill rotWithShape="1">
            <a:blip r:embed="rId3">
              <a:extLst>
                <a:ext uri="{28A0092B-C50C-407E-A947-70E740481C1C}">
                  <a14:useLocalDpi xmlns:a14="http://schemas.microsoft.com/office/drawing/2010/main" val="0"/>
                </a:ext>
              </a:extLst>
            </a:blip>
            <a:srcRect l="31059" t="156" r="2241" b="-156"/>
            <a:stretch/>
          </p:blipFill>
          <p:spPr>
            <a:xfrm rot="21552858">
              <a:off x="5030854" y="4301484"/>
              <a:ext cx="1971361" cy="1971361"/>
            </a:xfrm>
            <a:prstGeom prst="ellipse">
              <a:avLst/>
            </a:prstGeom>
            <a:ln w="38100">
              <a:solidFill>
                <a:schemeClr val="tx1"/>
              </a:solidFill>
              <a:prstDash val="lgDash"/>
            </a:ln>
          </p:spPr>
        </p:pic>
        <p:pic>
          <p:nvPicPr>
            <p:cNvPr id="8" name="Picture 7">
              <a:extLst>
                <a:ext uri="{FF2B5EF4-FFF2-40B4-BE49-F238E27FC236}">
                  <a16:creationId xmlns:a16="http://schemas.microsoft.com/office/drawing/2014/main" id="{FACC0D5D-BEE5-FEB2-E306-B98D4CAE1005}"/>
                </a:ext>
              </a:extLst>
            </p:cNvPr>
            <p:cNvPicPr>
              <a:picLocks noChangeAspect="1"/>
            </p:cNvPicPr>
            <p:nvPr/>
          </p:nvPicPr>
          <p:blipFill rotWithShape="1">
            <a:blip r:embed="rId4">
              <a:extLst>
                <a:ext uri="{28A0092B-C50C-407E-A947-70E740481C1C}">
                  <a14:useLocalDpi xmlns:a14="http://schemas.microsoft.com/office/drawing/2010/main" val="0"/>
                </a:ext>
              </a:extLst>
            </a:blip>
            <a:srcRect/>
            <a:stretch/>
          </p:blipFill>
          <p:spPr>
            <a:xfrm rot="20017279">
              <a:off x="2214972" y="5208380"/>
              <a:ext cx="1971361" cy="1971361"/>
            </a:xfrm>
            <a:prstGeom prst="ellipse">
              <a:avLst/>
            </a:prstGeom>
            <a:ln w="38100">
              <a:solidFill>
                <a:schemeClr val="tx1"/>
              </a:solidFill>
              <a:prstDash val="lgDash"/>
            </a:ln>
          </p:spPr>
        </p:pic>
        <p:pic>
          <p:nvPicPr>
            <p:cNvPr id="12" name="Picture 11">
              <a:extLst>
                <a:ext uri="{FF2B5EF4-FFF2-40B4-BE49-F238E27FC236}">
                  <a16:creationId xmlns:a16="http://schemas.microsoft.com/office/drawing/2014/main" id="{2BC7C03F-6A12-3A16-3B94-E2BCBD19541F}"/>
                </a:ext>
              </a:extLst>
            </p:cNvPr>
            <p:cNvPicPr>
              <a:picLocks noChangeAspect="1"/>
            </p:cNvPicPr>
            <p:nvPr/>
          </p:nvPicPr>
          <p:blipFill rotWithShape="1">
            <a:blip r:embed="rId5">
              <a:extLst>
                <a:ext uri="{28A0092B-C50C-407E-A947-70E740481C1C}">
                  <a14:useLocalDpi xmlns:a14="http://schemas.microsoft.com/office/drawing/2010/main" val="0"/>
                </a:ext>
              </a:extLst>
            </a:blip>
            <a:srcRect l="16667" r="16667"/>
            <a:stretch/>
          </p:blipFill>
          <p:spPr>
            <a:xfrm rot="17776172">
              <a:off x="132853" y="7326163"/>
              <a:ext cx="1971361" cy="1971361"/>
            </a:xfrm>
            <a:prstGeom prst="ellipse">
              <a:avLst/>
            </a:prstGeom>
            <a:ln w="38100">
              <a:solidFill>
                <a:schemeClr val="tx1"/>
              </a:solidFill>
              <a:prstDash val="lgDash"/>
            </a:ln>
          </p:spPr>
        </p:pic>
        <p:pic>
          <p:nvPicPr>
            <p:cNvPr id="14" name="Picture 13">
              <a:extLst>
                <a:ext uri="{FF2B5EF4-FFF2-40B4-BE49-F238E27FC236}">
                  <a16:creationId xmlns:a16="http://schemas.microsoft.com/office/drawing/2014/main" id="{C5E29F27-F8B0-E7F2-9E55-68817FA82FB0}"/>
                </a:ext>
              </a:extLst>
            </p:cNvPr>
            <p:cNvPicPr>
              <a:picLocks noChangeAspect="1"/>
            </p:cNvPicPr>
            <p:nvPr/>
          </p:nvPicPr>
          <p:blipFill rotWithShape="1">
            <a:blip r:embed="rId6">
              <a:extLst>
                <a:ext uri="{28A0092B-C50C-407E-A947-70E740481C1C}">
                  <a14:useLocalDpi xmlns:a14="http://schemas.microsoft.com/office/drawing/2010/main" val="0"/>
                </a:ext>
              </a:extLst>
            </a:blip>
            <a:srcRect l="16667" r="16667"/>
            <a:stretch/>
          </p:blipFill>
          <p:spPr>
            <a:xfrm rot="15779935">
              <a:off x="-414767" y="10370936"/>
              <a:ext cx="1971361" cy="1971361"/>
            </a:xfrm>
            <a:prstGeom prst="ellipse">
              <a:avLst/>
            </a:prstGeom>
            <a:ln w="38100">
              <a:solidFill>
                <a:schemeClr val="tx1"/>
              </a:solidFill>
              <a:prstDash val="lgDash"/>
            </a:ln>
          </p:spPr>
        </p:pic>
        <p:pic>
          <p:nvPicPr>
            <p:cNvPr id="16" name="Picture 15">
              <a:extLst>
                <a:ext uri="{FF2B5EF4-FFF2-40B4-BE49-F238E27FC236}">
                  <a16:creationId xmlns:a16="http://schemas.microsoft.com/office/drawing/2014/main" id="{70381ADB-FB8F-572C-FD8E-863D84E50B6C}"/>
                </a:ext>
              </a:extLst>
            </p:cNvPr>
            <p:cNvPicPr>
              <a:picLocks noChangeAspect="1"/>
            </p:cNvPicPr>
            <p:nvPr/>
          </p:nvPicPr>
          <p:blipFill rotWithShape="1">
            <a:blip r:embed="rId7">
              <a:extLst>
                <a:ext uri="{28A0092B-C50C-407E-A947-70E740481C1C}">
                  <a14:useLocalDpi xmlns:a14="http://schemas.microsoft.com/office/drawing/2010/main" val="0"/>
                </a:ext>
              </a:extLst>
            </a:blip>
            <a:srcRect l="16867" r="16867"/>
            <a:stretch/>
          </p:blipFill>
          <p:spPr>
            <a:xfrm rot="13917508">
              <a:off x="773748" y="13247159"/>
              <a:ext cx="1971361" cy="1971361"/>
            </a:xfrm>
            <a:prstGeom prst="ellipse">
              <a:avLst/>
            </a:prstGeom>
            <a:ln w="38100">
              <a:solidFill>
                <a:schemeClr val="tx1"/>
              </a:solidFill>
              <a:prstDash val="lgDash"/>
            </a:ln>
          </p:spPr>
        </p:pic>
        <p:pic>
          <p:nvPicPr>
            <p:cNvPr id="18" name="Picture 17">
              <a:extLst>
                <a:ext uri="{FF2B5EF4-FFF2-40B4-BE49-F238E27FC236}">
                  <a16:creationId xmlns:a16="http://schemas.microsoft.com/office/drawing/2014/main" id="{6E26860A-9134-A85D-5B94-24D4183ADE55}"/>
                </a:ext>
              </a:extLst>
            </p:cNvPr>
            <p:cNvPicPr>
              <a:picLocks noChangeAspect="1"/>
            </p:cNvPicPr>
            <p:nvPr/>
          </p:nvPicPr>
          <p:blipFill rotWithShape="1">
            <a:blip r:embed="rId8">
              <a:extLst>
                <a:ext uri="{28A0092B-C50C-407E-A947-70E740481C1C}">
                  <a14:useLocalDpi xmlns:a14="http://schemas.microsoft.com/office/drawing/2010/main" val="0"/>
                </a:ext>
              </a:extLst>
            </a:blip>
            <a:srcRect l="16667" r="16667"/>
            <a:stretch/>
          </p:blipFill>
          <p:spPr>
            <a:xfrm rot="11821945">
              <a:off x="3208629" y="14967090"/>
              <a:ext cx="1971361" cy="1971361"/>
            </a:xfrm>
            <a:prstGeom prst="ellipse">
              <a:avLst/>
            </a:prstGeom>
            <a:ln w="38100">
              <a:solidFill>
                <a:schemeClr val="tx1"/>
              </a:solidFill>
              <a:prstDash val="lgDash"/>
            </a:ln>
          </p:spPr>
        </p:pic>
        <p:pic>
          <p:nvPicPr>
            <p:cNvPr id="20" name="Picture 19">
              <a:extLst>
                <a:ext uri="{FF2B5EF4-FFF2-40B4-BE49-F238E27FC236}">
                  <a16:creationId xmlns:a16="http://schemas.microsoft.com/office/drawing/2014/main" id="{6024D36F-5E33-D1A5-F1A3-4DFB632D6470}"/>
                </a:ext>
              </a:extLst>
            </p:cNvPr>
            <p:cNvPicPr>
              <a:picLocks noChangeAspect="1"/>
            </p:cNvPicPr>
            <p:nvPr/>
          </p:nvPicPr>
          <p:blipFill rotWithShape="1">
            <a:blip r:embed="rId9">
              <a:extLst>
                <a:ext uri="{28A0092B-C50C-407E-A947-70E740481C1C}">
                  <a14:useLocalDpi xmlns:a14="http://schemas.microsoft.com/office/drawing/2010/main" val="0"/>
                </a:ext>
              </a:extLst>
            </a:blip>
            <a:srcRect l="16737" r="16737"/>
            <a:stretch/>
          </p:blipFill>
          <p:spPr>
            <a:xfrm rot="9867449">
              <a:off x="6428202" y="15119161"/>
              <a:ext cx="1971362" cy="1971362"/>
            </a:xfrm>
            <a:prstGeom prst="ellipse">
              <a:avLst/>
            </a:prstGeom>
            <a:ln w="38100">
              <a:solidFill>
                <a:schemeClr val="tx1"/>
              </a:solidFill>
              <a:prstDash val="lgDash"/>
            </a:ln>
          </p:spPr>
        </p:pic>
        <p:pic>
          <p:nvPicPr>
            <p:cNvPr id="22" name="Picture 21">
              <a:extLst>
                <a:ext uri="{FF2B5EF4-FFF2-40B4-BE49-F238E27FC236}">
                  <a16:creationId xmlns:a16="http://schemas.microsoft.com/office/drawing/2014/main" id="{A2A5D2C7-4E87-C528-038E-C3EA73DB22BA}"/>
                </a:ext>
              </a:extLst>
            </p:cNvPr>
            <p:cNvPicPr>
              <a:picLocks noChangeAspect="1"/>
            </p:cNvPicPr>
            <p:nvPr/>
          </p:nvPicPr>
          <p:blipFill rotWithShape="1">
            <a:blip r:embed="rId10">
              <a:extLst>
                <a:ext uri="{28A0092B-C50C-407E-A947-70E740481C1C}">
                  <a14:useLocalDpi xmlns:a14="http://schemas.microsoft.com/office/drawing/2010/main" val="0"/>
                </a:ext>
              </a:extLst>
            </a:blip>
            <a:srcRect l="13906" r="23594"/>
            <a:stretch/>
          </p:blipFill>
          <p:spPr>
            <a:xfrm rot="7733286">
              <a:off x="9432903" y="13257242"/>
              <a:ext cx="1971361" cy="1971361"/>
            </a:xfrm>
            <a:prstGeom prst="ellipse">
              <a:avLst/>
            </a:prstGeom>
            <a:ln w="38100">
              <a:solidFill>
                <a:schemeClr val="tx1"/>
              </a:solidFill>
              <a:prstDash val="lgDash"/>
            </a:ln>
          </p:spPr>
        </p:pic>
        <p:pic>
          <p:nvPicPr>
            <p:cNvPr id="24" name="Picture 23">
              <a:extLst>
                <a:ext uri="{FF2B5EF4-FFF2-40B4-BE49-F238E27FC236}">
                  <a16:creationId xmlns:a16="http://schemas.microsoft.com/office/drawing/2014/main" id="{C896DC25-E485-6B33-E496-94671819590A}"/>
                </a:ext>
              </a:extLst>
            </p:cNvPr>
            <p:cNvPicPr>
              <a:picLocks noChangeAspect="1"/>
            </p:cNvPicPr>
            <p:nvPr/>
          </p:nvPicPr>
          <p:blipFill rotWithShape="1">
            <a:blip r:embed="rId11">
              <a:extLst>
                <a:ext uri="{28A0092B-C50C-407E-A947-70E740481C1C}">
                  <a14:useLocalDpi xmlns:a14="http://schemas.microsoft.com/office/drawing/2010/main" val="0"/>
                </a:ext>
              </a:extLst>
            </a:blip>
            <a:srcRect l="8643" t="1142" r="16356" b="-1142"/>
            <a:stretch/>
          </p:blipFill>
          <p:spPr>
            <a:xfrm rot="5444015">
              <a:off x="10517495" y="10066523"/>
              <a:ext cx="1971362" cy="1971362"/>
            </a:xfrm>
            <a:prstGeom prst="ellipse">
              <a:avLst/>
            </a:prstGeom>
            <a:ln w="38100">
              <a:solidFill>
                <a:schemeClr val="tx1"/>
              </a:solidFill>
              <a:prstDash val="lgDash"/>
            </a:ln>
          </p:spPr>
        </p:pic>
        <p:pic>
          <p:nvPicPr>
            <p:cNvPr id="26" name="Picture 25">
              <a:extLst>
                <a:ext uri="{FF2B5EF4-FFF2-40B4-BE49-F238E27FC236}">
                  <a16:creationId xmlns:a16="http://schemas.microsoft.com/office/drawing/2014/main" id="{4C84C546-77DD-E1AD-A970-10DF7268AE59}"/>
                </a:ext>
              </a:extLst>
            </p:cNvPr>
            <p:cNvPicPr>
              <a:picLocks noChangeAspect="1"/>
            </p:cNvPicPr>
            <p:nvPr/>
          </p:nvPicPr>
          <p:blipFill rotWithShape="1">
            <a:blip r:embed="rId12">
              <a:extLst>
                <a:ext uri="{28A0092B-C50C-407E-A947-70E740481C1C}">
                  <a14:useLocalDpi xmlns:a14="http://schemas.microsoft.com/office/drawing/2010/main" val="0"/>
                </a:ext>
              </a:extLst>
            </a:blip>
            <a:srcRect l="13683" t="6183" r="22379" b="2908"/>
            <a:stretch/>
          </p:blipFill>
          <p:spPr>
            <a:xfrm rot="2440096">
              <a:off x="7817752" y="5118141"/>
              <a:ext cx="1971361" cy="1971361"/>
            </a:xfrm>
            <a:prstGeom prst="ellipse">
              <a:avLst/>
            </a:prstGeom>
            <a:ln w="38100">
              <a:solidFill>
                <a:schemeClr val="tx1"/>
              </a:solidFill>
              <a:prstDash val="lgDash"/>
            </a:ln>
          </p:spPr>
        </p:pic>
        <p:pic>
          <p:nvPicPr>
            <p:cNvPr id="28" name="Picture 27">
              <a:extLst>
                <a:ext uri="{FF2B5EF4-FFF2-40B4-BE49-F238E27FC236}">
                  <a16:creationId xmlns:a16="http://schemas.microsoft.com/office/drawing/2014/main" id="{DEE14507-1D20-B6C8-C1CE-6EA238CED4AE}"/>
                </a:ext>
              </a:extLst>
            </p:cNvPr>
            <p:cNvPicPr>
              <a:picLocks noChangeAspect="1"/>
            </p:cNvPicPr>
            <p:nvPr/>
          </p:nvPicPr>
          <p:blipFill rotWithShape="1">
            <a:blip r:embed="rId13">
              <a:extLst>
                <a:ext uri="{28A0092B-C50C-407E-A947-70E740481C1C}">
                  <a14:useLocalDpi xmlns:a14="http://schemas.microsoft.com/office/drawing/2010/main" val="0"/>
                </a:ext>
              </a:extLst>
            </a:blip>
            <a:srcRect l="18674" r="21290"/>
            <a:stretch/>
          </p:blipFill>
          <p:spPr>
            <a:xfrm rot="3867500">
              <a:off x="9862951" y="7278428"/>
              <a:ext cx="1971361" cy="1971361"/>
            </a:xfrm>
            <a:prstGeom prst="ellipse">
              <a:avLst/>
            </a:prstGeom>
            <a:ln w="38100">
              <a:solidFill>
                <a:schemeClr val="tx1"/>
              </a:solidFill>
              <a:prstDash val="lgDash"/>
            </a:ln>
          </p:spPr>
        </p:pic>
      </p:grpSp>
      <p:grpSp>
        <p:nvGrpSpPr>
          <p:cNvPr id="13" name="Group 12">
            <a:extLst>
              <a:ext uri="{FF2B5EF4-FFF2-40B4-BE49-F238E27FC236}">
                <a16:creationId xmlns:a16="http://schemas.microsoft.com/office/drawing/2014/main" id="{D60C34B9-A0AE-7647-ACC0-5CAF51561ABB}"/>
              </a:ext>
            </a:extLst>
          </p:cNvPr>
          <p:cNvGrpSpPr/>
          <p:nvPr/>
        </p:nvGrpSpPr>
        <p:grpSpPr>
          <a:xfrm>
            <a:off x="13765402" y="1174611"/>
            <a:ext cx="7409479" cy="2722713"/>
            <a:chOff x="-9224642" y="1296796"/>
            <a:chExt cx="7409479" cy="2722713"/>
          </a:xfrm>
          <a:effectLst>
            <a:outerShdw blurRad="63500" sx="102000" sy="102000" algn="ctr" rotWithShape="0">
              <a:prstClr val="black">
                <a:alpha val="40000"/>
              </a:prstClr>
            </a:outerShdw>
          </a:effectLst>
        </p:grpSpPr>
        <p:sp>
          <p:nvSpPr>
            <p:cNvPr id="3" name="Rectangle: Rounded Corners 2">
              <a:extLst>
                <a:ext uri="{FF2B5EF4-FFF2-40B4-BE49-F238E27FC236}">
                  <a16:creationId xmlns:a16="http://schemas.microsoft.com/office/drawing/2014/main" id="{67B16C0C-C24B-7CB4-6B6D-5AE2FDC3F3CE}"/>
                </a:ext>
              </a:extLst>
            </p:cNvPr>
            <p:cNvSpPr/>
            <p:nvPr/>
          </p:nvSpPr>
          <p:spPr>
            <a:xfrm>
              <a:off x="-9224642" y="1755281"/>
              <a:ext cx="7409479" cy="2264228"/>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6EE34BBD-ED3E-24CE-E8AE-7CFF6780658F}"/>
                </a:ext>
              </a:extLst>
            </p:cNvPr>
            <p:cNvSpPr txBox="1"/>
            <p:nvPr/>
          </p:nvSpPr>
          <p:spPr>
            <a:xfrm>
              <a:off x="-9039352" y="2423570"/>
              <a:ext cx="7038897" cy="980910"/>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Hành</a:t>
              </a:r>
              <a:r>
                <a:rPr lang="en-US" sz="2800" b="1" kern="100" dirty="0">
                  <a:latin typeface="Arial" panose="020B0604020202020204" pitchFamily="34" charset="0"/>
                  <a:ea typeface="Calibri" panose="020F0502020204030204" pitchFamily="34" charset="0"/>
                  <a:cs typeface="Arial" panose="020B0604020202020204" pitchFamily="34" charset="0"/>
                </a:rPr>
                <a:t> vi </a:t>
              </a:r>
              <a:r>
                <a:rPr lang="en-US" sz="2800" b="1" kern="100" dirty="0" err="1">
                  <a:latin typeface="Arial" panose="020B0604020202020204" pitchFamily="34" charset="0"/>
                  <a:ea typeface="Calibri" panose="020F0502020204030204" pitchFamily="34" charset="0"/>
                  <a:cs typeface="Arial" panose="020B0604020202020204" pitchFamily="34" charset="0"/>
                </a:rPr>
                <a:t>cố</a:t>
              </a:r>
              <a:r>
                <a:rPr lang="en-US" sz="2800" b="1" kern="100" dirty="0">
                  <a:latin typeface="Arial" panose="020B0604020202020204" pitchFamily="34" charset="0"/>
                  <a:ea typeface="Calibri" panose="020F0502020204030204" pitchFamily="34" charset="0"/>
                  <a:cs typeface="Arial" panose="020B0604020202020204" pitchFamily="34" charset="0"/>
                </a:rPr>
                <a:t> ý </a:t>
              </a:r>
              <a:r>
                <a:rPr lang="en-US" sz="2800" b="1" kern="100" dirty="0" err="1">
                  <a:latin typeface="Arial" panose="020B0604020202020204" pitchFamily="34" charset="0"/>
                  <a:ea typeface="Calibri" panose="020F0502020204030204" pitchFamily="34" charset="0"/>
                  <a:cs typeface="Arial" panose="020B0604020202020204" pitchFamily="34" charset="0"/>
                </a:rPr>
                <a:t>gây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thương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tích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nhẹ</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Lạm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ma </a:t>
              </a:r>
              <a:r>
                <a:rPr lang="en-US" sz="2800" b="1" kern="100" dirty="0" err="1">
                  <a:latin typeface="Arial" panose="020B0604020202020204" pitchFamily="34" charset="0"/>
                  <a:ea typeface="Calibri" panose="020F0502020204030204" pitchFamily="34" charset="0"/>
                  <a:cs typeface="Arial" panose="020B0604020202020204" pitchFamily="34" charset="0"/>
                </a:rPr>
                <a:t>túy</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nhẹ</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1" name="Rectangle: Rounded Corners 10">
              <a:extLst>
                <a:ext uri="{FF2B5EF4-FFF2-40B4-BE49-F238E27FC236}">
                  <a16:creationId xmlns:a16="http://schemas.microsoft.com/office/drawing/2014/main" id="{468C2302-8BBC-9A4E-BA4A-A0FE94B40C33}"/>
                </a:ext>
              </a:extLst>
            </p:cNvPr>
            <p:cNvSpPr/>
            <p:nvPr/>
          </p:nvSpPr>
          <p:spPr>
            <a:xfrm>
              <a:off x="-7750302" y="1296796"/>
              <a:ext cx="4460796" cy="916969"/>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marR="0" lvl="0" indent="-342900" algn="ctr">
                <a:lnSpc>
                  <a:spcPct val="107000"/>
                </a:lnSpc>
                <a:spcBef>
                  <a:spcPts val="0"/>
                </a:spcBef>
                <a:spcAft>
                  <a:spcPts val="0"/>
                </a:spcAft>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ác</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nhẹ</a:t>
              </a:r>
              <a:endParaRPr lang="en-US" sz="2800" b="1" kern="0" dirty="0">
                <a:solidFill>
                  <a:schemeClr val="bg1"/>
                </a:solidFill>
                <a:latin typeface="Arial" panose="020B0604020202020204" pitchFamily="34" charset="0"/>
                <a:cs typeface="Arial" panose="020B0604020202020204" pitchFamily="34" charset="0"/>
              </a:endParaRPr>
            </a:p>
            <a:p>
              <a:pPr marL="342900" marR="0" lvl="0" indent="-342900" algn="ctr">
                <a:lnSpc>
                  <a:spcPct val="107000"/>
                </a:lnSpc>
                <a:spcBef>
                  <a:spcPts val="0"/>
                </a:spcBef>
                <a:spcAft>
                  <a:spcPts val="0"/>
                </a:spcAft>
                <a:tabLst>
                  <a:tab pos="457200" algn="l"/>
                </a:tabLst>
              </a:pPr>
              <a:r>
                <a:rPr lang="en-US" sz="2800" b="1" kern="0" dirty="0">
                  <a:solidFill>
                    <a:schemeClr val="bg1"/>
                  </a:solidFill>
                  <a:latin typeface="Arial" panose="020B0604020202020204" pitchFamily="34" charset="0"/>
                  <a:cs typeface="Arial" panose="020B0604020202020204" pitchFamily="34" charset="0"/>
                </a:rPr>
                <a:t>(Misdemeanor Crimes)</a:t>
              </a:r>
            </a:p>
          </p:txBody>
        </p:sp>
      </p:grpSp>
      <p:grpSp>
        <p:nvGrpSpPr>
          <p:cNvPr id="2" name="Group 1">
            <a:extLst>
              <a:ext uri="{FF2B5EF4-FFF2-40B4-BE49-F238E27FC236}">
                <a16:creationId xmlns:a16="http://schemas.microsoft.com/office/drawing/2014/main" id="{8BC9CF91-EC21-4F1C-F2DA-900B3C6E477E}"/>
              </a:ext>
            </a:extLst>
          </p:cNvPr>
          <p:cNvGrpSpPr/>
          <p:nvPr/>
        </p:nvGrpSpPr>
        <p:grpSpPr>
          <a:xfrm>
            <a:off x="2303737" y="945118"/>
            <a:ext cx="7409479" cy="3176017"/>
            <a:chOff x="-9224642" y="1095232"/>
            <a:chExt cx="7409479" cy="2924277"/>
          </a:xfrm>
          <a:effectLst>
            <a:outerShdw blurRad="63500" sx="102000" sy="102000" algn="ctr" rotWithShape="0">
              <a:prstClr val="black">
                <a:alpha val="40000"/>
              </a:prstClr>
            </a:outerShdw>
          </a:effectLst>
        </p:grpSpPr>
        <p:sp>
          <p:nvSpPr>
            <p:cNvPr id="7" name="Rectangle: Rounded Corners 6">
              <a:extLst>
                <a:ext uri="{FF2B5EF4-FFF2-40B4-BE49-F238E27FC236}">
                  <a16:creationId xmlns:a16="http://schemas.microsoft.com/office/drawing/2014/main" id="{6D8E1A32-CDD8-C93F-7314-5400924ADCCB}"/>
                </a:ext>
              </a:extLst>
            </p:cNvPr>
            <p:cNvSpPr/>
            <p:nvPr/>
          </p:nvSpPr>
          <p:spPr>
            <a:xfrm>
              <a:off x="-9224642" y="1755281"/>
              <a:ext cx="7409479" cy="2264228"/>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91ED5218-587A-E6E0-D2A0-1261917A1A63}"/>
                </a:ext>
              </a:extLst>
            </p:cNvPr>
            <p:cNvSpPr txBox="1"/>
            <p:nvPr/>
          </p:nvSpPr>
          <p:spPr>
            <a:xfrm>
              <a:off x="-9096373" y="2345999"/>
              <a:ext cx="7038897" cy="1441933"/>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Sở</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hữu</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sử</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dụng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phân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phối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chất</a:t>
              </a:r>
              <a:r>
                <a:rPr lang="en-US" sz="2800" b="1" kern="100" dirty="0">
                  <a:latin typeface="Arial" panose="020B0604020202020204" pitchFamily="34" charset="0"/>
                  <a:ea typeface="Calibri" panose="020F0502020204030204" pitchFamily="34" charset="0"/>
                  <a:cs typeface="Arial" panose="020B0604020202020204" pitchFamily="34" charset="0"/>
                </a:rPr>
                <a:t> ma </a:t>
              </a:r>
              <a:r>
                <a:rPr lang="en-US" sz="2800" b="1" kern="100" dirty="0" err="1">
                  <a:latin typeface="Arial" panose="020B0604020202020204" pitchFamily="34" charset="0"/>
                  <a:ea typeface="Calibri" panose="020F0502020204030204" pitchFamily="34" charset="0"/>
                  <a:cs typeface="Arial" panose="020B0604020202020204" pitchFamily="34" charset="0"/>
                </a:rPr>
                <a:t>túy</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Sản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xuất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hoặc</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buôn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bán</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chất</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cấm</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10" name="Rectangle: Rounded Corners 9">
              <a:extLst>
                <a:ext uri="{FF2B5EF4-FFF2-40B4-BE49-F238E27FC236}">
                  <a16:creationId xmlns:a16="http://schemas.microsoft.com/office/drawing/2014/main" id="{9AD8733A-A75D-4077-5BAA-1930224681AC}"/>
                </a:ext>
              </a:extLst>
            </p:cNvPr>
            <p:cNvSpPr/>
            <p:nvPr/>
          </p:nvSpPr>
          <p:spPr>
            <a:xfrm>
              <a:off x="-7743500" y="1095232"/>
              <a:ext cx="4460796"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lạm</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dụng</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chất</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cấm</a:t>
              </a:r>
              <a:r>
                <a:rPr lang="en-US" sz="2800" b="1" kern="0" dirty="0">
                  <a:solidFill>
                    <a:schemeClr val="bg1"/>
                  </a:solidFill>
                  <a:latin typeface="Arial" panose="020B0604020202020204" pitchFamily="34" charset="0"/>
                  <a:cs typeface="Arial" panose="020B0604020202020204" pitchFamily="34" charset="0"/>
                </a:rPr>
                <a:t> (Drug Crimes)</a:t>
              </a:r>
            </a:p>
          </p:txBody>
        </p:sp>
      </p:grpSp>
      <p:grpSp>
        <p:nvGrpSpPr>
          <p:cNvPr id="15" name="Group 14">
            <a:extLst>
              <a:ext uri="{FF2B5EF4-FFF2-40B4-BE49-F238E27FC236}">
                <a16:creationId xmlns:a16="http://schemas.microsoft.com/office/drawing/2014/main" id="{D3E65ACC-204A-ECCF-4AD6-E5E0FDEE541E}"/>
              </a:ext>
            </a:extLst>
          </p:cNvPr>
          <p:cNvGrpSpPr/>
          <p:nvPr/>
        </p:nvGrpSpPr>
        <p:grpSpPr>
          <a:xfrm>
            <a:off x="-8222522" y="1403657"/>
            <a:ext cx="7320922" cy="2717478"/>
            <a:chOff x="-8659295" y="1273343"/>
            <a:chExt cx="7320922" cy="2502084"/>
          </a:xfrm>
          <a:effectLst>
            <a:outerShdw blurRad="63500" sx="102000" sy="102000" algn="ctr" rotWithShape="0">
              <a:prstClr val="black">
                <a:alpha val="40000"/>
              </a:prstClr>
            </a:outerShdw>
          </a:effectLst>
        </p:grpSpPr>
        <p:sp>
          <p:nvSpPr>
            <p:cNvPr id="17" name="Rectangle: Rounded Corners 16">
              <a:extLst>
                <a:ext uri="{FF2B5EF4-FFF2-40B4-BE49-F238E27FC236}">
                  <a16:creationId xmlns:a16="http://schemas.microsoft.com/office/drawing/2014/main" id="{4F5717F7-C89B-F418-72AE-2663367288E1}"/>
                </a:ext>
              </a:extLst>
            </p:cNvPr>
            <p:cNvSpPr/>
            <p:nvPr/>
          </p:nvSpPr>
          <p:spPr>
            <a:xfrm>
              <a:off x="-8659295" y="1755281"/>
              <a:ext cx="6295181" cy="2020146"/>
            </a:xfrm>
            <a:prstGeom prst="roundRect">
              <a:avLst>
                <a:gd name="adj" fmla="val 6784"/>
              </a:avLst>
            </a:prstGeom>
            <a:solidFill>
              <a:srgbClr val="B3C6E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BE290DC-EBA8-6D46-82D4-710F58FB9ED0}"/>
                </a:ext>
              </a:extLst>
            </p:cNvPr>
            <p:cNvSpPr txBox="1"/>
            <p:nvPr/>
          </p:nvSpPr>
          <p:spPr>
            <a:xfrm>
              <a:off x="-8377270" y="2570772"/>
              <a:ext cx="7038897" cy="903160"/>
            </a:xfrm>
            <a:prstGeom prst="rect">
              <a:avLst/>
            </a:prstGeom>
            <a:noFill/>
            <a:ln>
              <a:noFill/>
            </a:ln>
          </p:spPr>
          <p:txBody>
            <a:bodyPr wrap="square">
              <a:spAutoFit/>
            </a:bodyPr>
            <a:lstStyle/>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Lừa</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đảo</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tài</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chính</a:t>
              </a:r>
              <a:r>
                <a:rPr lang="en-US" sz="2800" b="1" kern="100" dirty="0">
                  <a:latin typeface="Arial" panose="020B0604020202020204" pitchFamily="34" charset="0"/>
                  <a:ea typeface="Calibri" panose="020F0502020204030204" pitchFamily="34" charset="0"/>
                  <a:cs typeface="Arial" panose="020B0604020202020204" pitchFamily="34" charset="0"/>
                </a:rPr>
                <a:t>;</a:t>
              </a:r>
            </a:p>
            <a:p>
              <a:pPr marL="742950" marR="0" lvl="1" indent="-285750">
                <a:lnSpc>
                  <a:spcPct val="107000"/>
                </a:lnSpc>
                <a:spcBef>
                  <a:spcPts val="0"/>
                </a:spcBef>
                <a:spcAft>
                  <a:spcPts val="0"/>
                </a:spcAft>
                <a:buSzPts val="1000"/>
                <a:buFont typeface="Symbol" panose="05050102010706020507" pitchFamily="18" charset="2"/>
                <a:buChar char=""/>
                <a:tabLst>
                  <a:tab pos="914400" algn="l"/>
                </a:tabLst>
              </a:pPr>
              <a:r>
                <a:rPr lang="en-US" sz="2800" b="1" kern="100" dirty="0" err="1">
                  <a:latin typeface="Arial" panose="020B0604020202020204" pitchFamily="34" charset="0"/>
                  <a:ea typeface="Calibri" panose="020F0502020204030204" pitchFamily="34" charset="0"/>
                  <a:cs typeface="Arial" panose="020B0604020202020204" pitchFamily="34" charset="0"/>
                </a:rPr>
                <a:t>Tham</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nhũng</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doanh</a:t>
              </a:r>
              <a:r>
                <a:rPr lang="en-US" sz="2800" b="1" kern="100" dirty="0">
                  <a:latin typeface="Arial" panose="020B0604020202020204" pitchFamily="34" charset="0"/>
                  <a:ea typeface="Calibri" panose="020F0502020204030204" pitchFamily="34" charset="0"/>
                  <a:cs typeface="Arial" panose="020B0604020202020204" pitchFamily="34" charset="0"/>
                </a:rPr>
                <a:t> </a:t>
              </a:r>
              <a:r>
                <a:rPr lang="en-US" sz="2800" b="1" kern="100" dirty="0" err="1">
                  <a:latin typeface="Arial" panose="020B0604020202020204" pitchFamily="34" charset="0"/>
                  <a:ea typeface="Calibri" panose="020F0502020204030204" pitchFamily="34" charset="0"/>
                  <a:cs typeface="Arial" panose="020B0604020202020204" pitchFamily="34" charset="0"/>
                </a:rPr>
                <a:t>nghiệp</a:t>
              </a:r>
              <a:r>
                <a:rPr lang="en-US" sz="2800" b="1" kern="100" dirty="0">
                  <a:latin typeface="Arial" panose="020B0604020202020204" pitchFamily="34" charset="0"/>
                  <a:ea typeface="Calibri" panose="020F0502020204030204" pitchFamily="34" charset="0"/>
                  <a:cs typeface="Arial" panose="020B0604020202020204" pitchFamily="34" charset="0"/>
                </a:rPr>
                <a:t>.</a:t>
              </a:r>
            </a:p>
          </p:txBody>
        </p:sp>
        <p:sp>
          <p:nvSpPr>
            <p:cNvPr id="21" name="Rectangle: Rounded Corners 20">
              <a:extLst>
                <a:ext uri="{FF2B5EF4-FFF2-40B4-BE49-F238E27FC236}">
                  <a16:creationId xmlns:a16="http://schemas.microsoft.com/office/drawing/2014/main" id="{97341944-D1C4-DBB6-DB57-BE47B2D18C42}"/>
                </a:ext>
              </a:extLst>
            </p:cNvPr>
            <p:cNvSpPr/>
            <p:nvPr/>
          </p:nvSpPr>
          <p:spPr>
            <a:xfrm>
              <a:off x="-7735805" y="1273343"/>
              <a:ext cx="4460796" cy="1087980"/>
            </a:xfrm>
            <a:prstGeom prst="round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342900" indent="-342900" algn="ctr">
                <a:lnSpc>
                  <a:spcPct val="107000"/>
                </a:lnSpc>
                <a:tabLst>
                  <a:tab pos="457200" algn="l"/>
                </a:tabLst>
              </a:pPr>
              <a:r>
                <a:rPr lang="en-US" sz="2800" b="1" kern="0" dirty="0" err="1">
                  <a:solidFill>
                    <a:schemeClr val="bg1"/>
                  </a:solidFill>
                  <a:latin typeface="Arial" panose="020B0604020202020204" pitchFamily="34" charset="0"/>
                  <a:cs typeface="Arial" panose="020B0604020202020204" pitchFamily="34" charset="0"/>
                </a:rPr>
                <a:t>Tội</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hình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sự</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hóa</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kinh</a:t>
              </a:r>
              <a:r>
                <a:rPr lang="en-US" sz="2800" b="1" kern="0" dirty="0">
                  <a:solidFill>
                    <a:schemeClr val="bg1"/>
                  </a:solidFill>
                  <a:latin typeface="Arial" panose="020B0604020202020204" pitchFamily="34" charset="0"/>
                  <a:cs typeface="Arial" panose="020B0604020202020204" pitchFamily="34" charset="0"/>
                </a:rPr>
                <a:t> </a:t>
              </a:r>
              <a:r>
                <a:rPr lang="en-US" sz="2800" b="1" kern="0" dirty="0" err="1">
                  <a:solidFill>
                    <a:schemeClr val="bg1"/>
                  </a:solidFill>
                  <a:latin typeface="Arial" panose="020B0604020202020204" pitchFamily="34" charset="0"/>
                  <a:cs typeface="Arial" panose="020B0604020202020204" pitchFamily="34" charset="0"/>
                </a:rPr>
                <a:t>tế</a:t>
              </a:r>
              <a:r>
                <a:rPr lang="en-US" sz="2800" b="1" kern="0" dirty="0">
                  <a:solidFill>
                    <a:schemeClr val="bg1"/>
                  </a:solidFill>
                  <a:latin typeface="Arial" panose="020B0604020202020204" pitchFamily="34" charset="0"/>
                  <a:cs typeface="Arial" panose="020B0604020202020204" pitchFamily="34" charset="0"/>
                </a:rPr>
                <a:t> (White-Collar Crimes)</a:t>
              </a:r>
            </a:p>
          </p:txBody>
        </p:sp>
      </p:grpSp>
    </p:spTree>
    <p:extLst>
      <p:ext uri="{BB962C8B-B14F-4D97-AF65-F5344CB8AC3E}">
        <p14:creationId xmlns:p14="http://schemas.microsoft.com/office/powerpoint/2010/main" val="721571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34B05D-CA1F-9420-D4E9-BFB5F2B169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1585" y="1300402"/>
            <a:ext cx="8093530" cy="4257196"/>
          </a:xfrm>
          <a:prstGeom prst="rect">
            <a:avLst/>
          </a:prstGeom>
        </p:spPr>
      </p:pic>
    </p:spTree>
    <p:extLst>
      <p:ext uri="{BB962C8B-B14F-4D97-AF65-F5344CB8AC3E}">
        <p14:creationId xmlns:p14="http://schemas.microsoft.com/office/powerpoint/2010/main" val="31837519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1242</TotalTime>
  <Words>5667</Words>
  <Application>Microsoft Office PowerPoint</Application>
  <PresentationFormat>Widescreen</PresentationFormat>
  <Paragraphs>703</Paragraphs>
  <Slides>90</Slides>
  <Notes>42</Notes>
  <HiddenSlides>0</HiddenSlides>
  <MMClips>20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90</vt:i4>
      </vt:variant>
    </vt:vector>
  </HeadingPairs>
  <TitlesOfParts>
    <vt:vector size="96" baseType="lpstr">
      <vt:lpstr>Arial</vt:lpstr>
      <vt:lpstr>Calibri</vt:lpstr>
      <vt:lpstr>Calibri Light</vt:lpstr>
      <vt:lpstr>Symbol</vt:lpstr>
      <vt:lpstr>Times New Roman</vt:lpstr>
      <vt:lpstr>Office Theme</vt:lpstr>
      <vt:lpstr>CÁC NHÓM TỘI PHẠM THEO QUY ĐỊNH CỦA BỘ LUẬT HÌNH SỰ VÀ GIẢI QUYẾT VỤ ÁN HÌNH SỰ</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CÁC NHÓM TỘI PHẠM THEO QUY ĐỊNH CỦA BỘ LUẬT HÌNH SỰ VÀ GIẢI QUYẾT VỤ ÁN HÌNH SỰ</dc:title>
  <dc:creator>Thuận Ngô Chí</dc:creator>
  <cp:lastModifiedBy>Thuận Ngô Chí</cp:lastModifiedBy>
  <cp:revision>6</cp:revision>
  <dcterms:created xsi:type="dcterms:W3CDTF">2024-01-26T15:04:36Z</dcterms:created>
  <dcterms:modified xsi:type="dcterms:W3CDTF">2024-01-28T09:21:27Z</dcterms:modified>
</cp:coreProperties>
</file>