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38"/>
  </p:notesMasterIdLst>
  <p:sldIdLst>
    <p:sldId id="265" r:id="rId3"/>
    <p:sldId id="292" r:id="rId4"/>
    <p:sldId id="283" r:id="rId5"/>
    <p:sldId id="267" r:id="rId6"/>
    <p:sldId id="271" r:id="rId7"/>
    <p:sldId id="318" r:id="rId8"/>
    <p:sldId id="269" r:id="rId9"/>
    <p:sldId id="317" r:id="rId10"/>
    <p:sldId id="278" r:id="rId11"/>
    <p:sldId id="277" r:id="rId12"/>
    <p:sldId id="319" r:id="rId13"/>
    <p:sldId id="295" r:id="rId14"/>
    <p:sldId id="288" r:id="rId15"/>
    <p:sldId id="289" r:id="rId16"/>
    <p:sldId id="290" r:id="rId17"/>
    <p:sldId id="291" r:id="rId18"/>
    <p:sldId id="299" r:id="rId19"/>
    <p:sldId id="300" r:id="rId20"/>
    <p:sldId id="298" r:id="rId21"/>
    <p:sldId id="296" r:id="rId22"/>
    <p:sldId id="315" r:id="rId23"/>
    <p:sldId id="301" r:id="rId24"/>
    <p:sldId id="297" r:id="rId25"/>
    <p:sldId id="302" r:id="rId26"/>
    <p:sldId id="304" r:id="rId27"/>
    <p:sldId id="305" r:id="rId28"/>
    <p:sldId id="306" r:id="rId29"/>
    <p:sldId id="307" r:id="rId30"/>
    <p:sldId id="308" r:id="rId31"/>
    <p:sldId id="316" r:id="rId32"/>
    <p:sldId id="309" r:id="rId33"/>
    <p:sldId id="310" r:id="rId34"/>
    <p:sldId id="311" r:id="rId35"/>
    <p:sldId id="312" r:id="rId36"/>
    <p:sldId id="32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0" autoAdjust="0"/>
  </p:normalViewPr>
  <p:slideViewPr>
    <p:cSldViewPr>
      <p:cViewPr>
        <p:scale>
          <a:sx n="125" d="100"/>
          <a:sy n="125" d="100"/>
        </p:scale>
        <p:origin x="-1230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13CD8-2C96-46B3-9605-CC6BAC9B5F55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5AB57-ADAD-44B2-9977-54B9AB055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5AB57-ADAD-44B2-9977-54B9AB055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5AB57-ADAD-44B2-9977-54B9AB055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5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5AB57-ADAD-44B2-9977-54B9AB055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Criteria: </a:t>
            </a:r>
          </a:p>
          <a:p>
            <a:pPr lvl="0" fontAlgn="base"/>
            <a:r>
              <a:rPr lang="en-US" dirty="0" smtClean="0"/>
              <a:t>Function coverage: each function in the program been executed or not.</a:t>
            </a:r>
          </a:p>
          <a:p>
            <a:pPr lvl="0" fontAlgn="base"/>
            <a:r>
              <a:rPr lang="en-US" dirty="0" smtClean="0"/>
              <a:t>Statement coverage: each line of the source code been executed or not.</a:t>
            </a:r>
          </a:p>
          <a:p>
            <a:pPr lvl="0" fontAlgn="base"/>
            <a:r>
              <a:rPr lang="en-US" dirty="0" smtClean="0"/>
              <a:t>Decision coverage (also known as Branch coverage): each control structure such as an if statement has been evaluated both to true and false.</a:t>
            </a:r>
          </a:p>
          <a:p>
            <a:pPr lvl="0" fontAlgn="base"/>
            <a:r>
              <a:rPr lang="en-US" dirty="0" smtClean="0"/>
              <a:t>Condition coverage: each </a:t>
            </a:r>
            <a:r>
              <a:rPr lang="en-US" dirty="0" err="1" smtClean="0"/>
              <a:t>boolean</a:t>
            </a:r>
            <a:r>
              <a:rPr lang="en-US" dirty="0" smtClean="0"/>
              <a:t> sub-expression has been evaluated for both true and false.</a:t>
            </a:r>
          </a:p>
          <a:p>
            <a:pPr lvl="0" fontAlgn="base"/>
            <a:r>
              <a:rPr lang="en-US" dirty="0" smtClean="0"/>
              <a:t>Path coverage: every possible route through a given part of the code been executed or not.</a:t>
            </a:r>
          </a:p>
          <a:p>
            <a:pPr lvl="0" fontAlgn="base"/>
            <a:r>
              <a:rPr lang="en-US" dirty="0" smtClean="0"/>
              <a:t>Entry/exit coverage: every possible call and return of the function been executed or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5AB57-ADAD-44B2-9977-54B9AB055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28800"/>
            <a:ext cx="7772400" cy="688974"/>
          </a:xfrm>
        </p:spPr>
        <p:txBody>
          <a:bodyPr>
            <a:normAutofit/>
          </a:bodyPr>
          <a:lstStyle>
            <a:lvl1pPr>
              <a:defRPr sz="3400" b="1">
                <a:solidFill>
                  <a:schemeClr val="tx2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79360"/>
            <a:ext cx="6400800" cy="533400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497" y="6232459"/>
            <a:ext cx="1309703" cy="3969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28600" y="6337563"/>
            <a:ext cx="367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a typeface="Roboto" pitchFamily="2" charset="0"/>
                <a:cs typeface="Arial" pitchFamily="34" charset="0"/>
              </a:rPr>
              <a:t>A world-leading biometric</a:t>
            </a:r>
            <a:r>
              <a:rPr lang="vi-VN" sz="1400" b="1" dirty="0" smtClean="0">
                <a:solidFill>
                  <a:schemeClr val="bg1"/>
                </a:solidFill>
                <a:ea typeface="Roboto" pitchFamily="2" charset="0"/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a typeface="Roboto" pitchFamily="2" charset="0"/>
                <a:cs typeface="Arial" pitchFamily="34" charset="0"/>
              </a:rPr>
              <a:t>technology provider</a:t>
            </a:r>
            <a:endParaRPr lang="en-US" sz="1400" b="1" dirty="0">
              <a:solidFill>
                <a:schemeClr val="bg1"/>
              </a:solidFill>
              <a:ea typeface="Roboto" pitchFamily="2" charset="0"/>
              <a:cs typeface="Arial" pitchFamily="34" charset="0"/>
            </a:endParaRP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0853" y="5334000"/>
            <a:ext cx="1508970" cy="30480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176680" y="152400"/>
            <a:ext cx="1814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Strictly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224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304800"/>
            <a:ext cx="8686800" cy="381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686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553200"/>
            <a:ext cx="381000" cy="276999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83F71AE8-9CAE-45F7-9BF9-7953865C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48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464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12" y="8382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5518"/>
            <a:ext cx="9144000" cy="32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E:\PPT Template\IriTech_logo_highSoluti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59" y="6629400"/>
            <a:ext cx="873941" cy="19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4800" y="6553200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 smtClean="0">
                <a:solidFill>
                  <a:schemeClr val="bg1"/>
                </a:solidFill>
                <a:ea typeface="Roboto" pitchFamily="2" charset="0"/>
                <a:cs typeface="Arial" pitchFamily="34" charset="0"/>
              </a:rPr>
              <a:t>A world-leading biometric</a:t>
            </a:r>
            <a:r>
              <a:rPr lang="vi-VN" sz="1100" b="0" i="0" dirty="0" smtClean="0">
                <a:solidFill>
                  <a:schemeClr val="bg1"/>
                </a:solidFill>
                <a:ea typeface="Roboto" pitchFamily="2" charset="0"/>
                <a:cs typeface="Arial" pitchFamily="34" charset="0"/>
              </a:rPr>
              <a:t> </a:t>
            </a:r>
            <a:r>
              <a:rPr lang="en-US" sz="1100" b="0" i="0" dirty="0" smtClean="0">
                <a:solidFill>
                  <a:schemeClr val="bg1"/>
                </a:solidFill>
                <a:ea typeface="Roboto" pitchFamily="2" charset="0"/>
                <a:cs typeface="Arial" pitchFamily="34" charset="0"/>
              </a:rPr>
              <a:t>technology provider</a:t>
            </a:r>
            <a:endParaRPr lang="en-US" sz="1100" b="0" i="0" dirty="0">
              <a:solidFill>
                <a:schemeClr val="bg1"/>
              </a:solidFill>
              <a:ea typeface="Roboto" pitchFamily="2" charset="0"/>
              <a:cs typeface="Arial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553200"/>
            <a:ext cx="381000" cy="276999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83F71AE8-9CAE-45F7-9BF9-7953865C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2"/>
          </a:solidFill>
          <a:latin typeface="Aharoni" pitchFamily="2" charset="-79"/>
          <a:ea typeface="+mj-ea"/>
          <a:cs typeface="Aharoni" pitchFamily="2" charset="-79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covr.com/guide.html#_overview" TargetMode="External"/><Relationship Id="rId7" Type="http://schemas.openxmlformats.org/officeDocument/2006/relationships/hyperlink" Target="http://www.testcocoon.org/" TargetMode="External"/><Relationship Id="rId2" Type="http://schemas.openxmlformats.org/officeDocument/2006/relationships/hyperlink" Target="https://opencppcoverage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llseye.com/" TargetMode="External"/><Relationship Id="rId5" Type="http://schemas.openxmlformats.org/officeDocument/2006/relationships/hyperlink" Target="http://www.coveragemeter.com/" TargetMode="External"/><Relationship Id="rId4" Type="http://schemas.openxmlformats.org/officeDocument/2006/relationships/hyperlink" Target="http://www.testwell.fi/ctcdesc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ppcoverage.codeplex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googletest/downloads/detail?name=gtest-1.7.0.zi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688974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Unit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Mar, 2017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 TEST CASE</a:t>
            </a:r>
            <a:endParaRPr lang="en-US" sz="3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8001000" cy="48006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Should test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only one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thing. 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Short and run fast.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Ensure 100% Coverage.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Avoid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case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repetition.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8001000" cy="46482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Work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independent of other tests.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Not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dependent on the order of their execution.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Positive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negative scenarios are covered.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381000"/>
          </a:xfrm>
        </p:spPr>
        <p:txBody>
          <a:bodyPr>
            <a:noAutofit/>
          </a:bodyPr>
          <a:lstStyle/>
          <a:p>
            <a:pPr lvl="0"/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 TEST CASE</a:t>
            </a:r>
            <a:endParaRPr lang="en-US" sz="3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 TEST CASE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8077200" cy="3200400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Accurate - exacts the purpose.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Economical - no unnecessary steps.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Repeatable, reusable - keeps on going.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Traceable - to a requirement.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Appropriate - for test environment, testers.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</a:t>
            </a:r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3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8153400" cy="48006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 code is 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executed by the test suite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lvl="0" indent="-571500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Coverage 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measurement 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formula: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Coverage =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Number of coverage items exercised / Total number of coverage items *100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%.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8001000" cy="5181600"/>
          </a:xfrm>
        </p:spPr>
        <p:txBody>
          <a:bodyPr>
            <a:noAutofit/>
          </a:bodyPr>
          <a:lstStyle/>
          <a:p>
            <a:pPr lvl="0"/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Criteria: </a:t>
            </a:r>
          </a:p>
          <a:p>
            <a:pPr marL="457200" lvl="0" indent="-457200" fontAlgn="base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</a:p>
          <a:p>
            <a:pPr marL="457200" lvl="0" indent="-457200" fontAlgn="base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Statement coverage</a:t>
            </a:r>
          </a:p>
          <a:p>
            <a:pPr marL="457200" lvl="0" indent="-457200" fontAlgn="base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coverage 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(Branch coverage)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fontAlgn="base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</a:p>
          <a:p>
            <a:pPr marL="457200" lvl="0" indent="-457200" fontAlgn="base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Path coverage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8153400" cy="41910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3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 Tools:</a:t>
            </a:r>
            <a:endParaRPr lang="en-US" sz="35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OpenCppCoverage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opencppcoverage.codeplex.com/</a:t>
            </a:r>
            <a:endParaRPr lang="en-US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Gcov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://gcovr.com/guide.html#_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overview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TestwellCTC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www.testwell.fi/ctcdesc.html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CoverageMeter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://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www.coveragemeter.com/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BullseyeCoverage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http://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www.bullseye.com/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TestCocoon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http://www.testcocoon.org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/</a:t>
            </a:r>
            <a:endParaRPr lang="en-US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5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848600" cy="3657600"/>
          </a:xfrm>
        </p:spPr>
        <p:txBody>
          <a:bodyPr>
            <a:normAutofit fontScale="92500" lnSpcReduction="20000"/>
          </a:bodyPr>
          <a:lstStyle/>
          <a:p>
            <a:pPr marL="457200" indent="-457200" fontAlgn="ctr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support C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++ under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</a:p>
          <a:p>
            <a:pPr marL="457200" indent="-457200" fontAlgn="ctr">
              <a:buFont typeface="Wingdings" pitchFamily="2" charset="2"/>
              <a:buChar char="§"/>
            </a:pPr>
            <a:r>
              <a:rPr lang="en-US" sz="3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Simple, easy to use.</a:t>
            </a:r>
          </a:p>
          <a:p>
            <a:pPr marL="457200" indent="-457200" fontAlgn="ctr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Line coverage.</a:t>
            </a:r>
          </a:p>
          <a:p>
            <a:pPr marL="457200" indent="-457200" fontAlgn="ctr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 see percent/total of covered and uncovered lines count.</a:t>
            </a:r>
          </a:p>
          <a:p>
            <a:pPr marL="457200" indent="-457200" fontAlgn="ctr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HTML reporting.</a:t>
            </a:r>
          </a:p>
          <a:p>
            <a:pPr marL="457200" indent="-457200" fontAlgn="ctr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Exclude 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 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modules/sources.</a:t>
            </a:r>
          </a:p>
          <a:p>
            <a:pPr marL="457200" indent="-457200" fontAlgn="ctr">
              <a:buFont typeface="Wingdings" pitchFamily="2" charset="2"/>
              <a:buChar char="§"/>
            </a:pPr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intrusive</a:t>
            </a:r>
          </a:p>
          <a:p>
            <a:pPr marL="285750" indent="-285750" fontAlgn="ctr">
              <a:buFont typeface="Wingdings" pitchFamily="2" charset="2"/>
              <a:buChar char="§"/>
            </a:pP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ctr">
              <a:buFont typeface="Wingdings" pitchFamily="2" charset="2"/>
              <a:buChar char="§"/>
            </a:pP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ctr">
              <a:buFont typeface="Wingdings" pitchFamily="2" charset="2"/>
              <a:buChar char="§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838200"/>
            <a:ext cx="47639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OpenCppCoverage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Tool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939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4876800" cy="2286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OpenCppCoverage</a:t>
            </a:r>
            <a:r>
              <a:rPr lang="en-US" sz="3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tool</a:t>
            </a:r>
            <a:endParaRPr lang="en-US" sz="35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7848600" cy="4800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Download and install:        	</a:t>
            </a:r>
            <a:r>
              <a:rPr lang="en-US" sz="30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3000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://opencppcoverage.codeplex.com</a:t>
            </a:r>
            <a:r>
              <a:rPr lang="en-US" sz="30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3000" u="sng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Change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Debug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Information: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“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Database (/</a:t>
            </a: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“C/C++” item </a:t>
            </a: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Yes(/DEBUG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3200" dirty="0" smtClean="0"/>
              <a:t>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“Debugging”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304800"/>
            <a:ext cx="8686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248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90600" y="1676400"/>
            <a:ext cx="77724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4. Build Application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5. Open command line with administrator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952"/>
              </p:ext>
            </p:extLst>
          </p:nvPr>
        </p:nvGraphicFramePr>
        <p:xfrm>
          <a:off x="1143000" y="2895600"/>
          <a:ext cx="6096000" cy="1524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96000"/>
              </a:tblGrid>
              <a:tr h="152400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[Path]OpenCppCoverage.exe --sources=</a:t>
                      </a:r>
                      <a:r>
                        <a:rPr lang="en-US" sz="20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sourceDir</a:t>
                      </a:r>
                      <a:r>
                        <a:rPr lang="en-US" sz="2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--</a:t>
                      </a:r>
                      <a:r>
                        <a:rPr lang="en-US" sz="20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export_type</a:t>
                      </a:r>
                      <a:r>
                        <a:rPr lang="en-US" sz="2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20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html:pathExport</a:t>
                      </a:r>
                      <a:r>
                        <a:rPr lang="en-US" sz="2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--</a:t>
                      </a:r>
                      <a:r>
                        <a:rPr lang="en-US" sz="20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excluded_sources</a:t>
                      </a:r>
                      <a:r>
                        <a:rPr lang="en-US" sz="2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2000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pathExcluded</a:t>
                      </a:r>
                      <a:r>
                        <a:rPr lang="en-US" sz="2000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[Path]xxx.exe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0" y="914400"/>
            <a:ext cx="6400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OpenCppCoverage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Tool</a:t>
            </a:r>
            <a:endParaRPr lang="en-US" sz="3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8600" y="304800"/>
            <a:ext cx="8686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2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8001000" cy="4419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View report: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5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146" name="Picture 2" descr="E:\111\2017_03_14_13_42_39_unittests.exe_Cốc_Cố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477000" cy="9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111\2017_03_14_13_41_53_ellipse.cpp_Cốc_Cố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895092"/>
            <a:ext cx="6476999" cy="32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8200" y="838200"/>
            <a:ext cx="47639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OpenCppCoverage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Tool</a:t>
            </a:r>
            <a:endParaRPr lang="en-US" sz="3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600" y="304800"/>
            <a:ext cx="8686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80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924800" cy="4648200"/>
          </a:xfrm>
        </p:spPr>
        <p:txBody>
          <a:bodyPr>
            <a:noAutofit/>
          </a:bodyPr>
          <a:lstStyle/>
          <a:p>
            <a:pPr marL="1028700" lvl="0" indent="-1028700">
              <a:buAutoNum type="romanU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marL="1028700" indent="-1028700">
              <a:buFont typeface="Arial" pitchFamily="34" charset="0"/>
              <a:buAutoNum type="romanUcPeriod"/>
            </a:pP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Oriented Unit Testing</a:t>
            </a:r>
          </a:p>
          <a:p>
            <a:pPr marL="1028700" lvl="0" indent="-1028700">
              <a:buAutoNum type="romanU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Requirements Base Testing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28700" lvl="0" indent="-1028700">
              <a:buAutoNum type="romanU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Case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28700" lvl="0" indent="-1028700">
              <a:buAutoNum type="romanU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Code Coverage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28700" lvl="0" indent="-1028700">
              <a:buAutoNum type="romanU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Google C++ Testing Framework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8077200" cy="43434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 Linux: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Gcov</a:t>
            </a:r>
            <a:endParaRPr lang="en-US" sz="3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Works only on code complied with GCC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Compile program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two special GCC options: ‘-</a:t>
            </a:r>
            <a:r>
              <a:rPr lang="en-US" sz="3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fprofile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-arcs -</a:t>
            </a:r>
            <a:r>
              <a:rPr lang="en-US" sz="3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ftest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-coverage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Collect code coverage data and generate plain text coverage report</a:t>
            </a:r>
          </a:p>
          <a:p>
            <a:pPr marL="457200" lvl="0" indent="-457200">
              <a:buFont typeface="Wingdings" pitchFamily="2" charset="2"/>
              <a:buChar char="§"/>
            </a:pP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8001000" cy="4495800"/>
          </a:xfrm>
        </p:spPr>
        <p:txBody>
          <a:bodyPr/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Linux: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Lcov</a:t>
            </a:r>
            <a:endParaRPr lang="en-US" sz="3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graphical front-end for </a:t>
            </a:r>
            <a:r>
              <a:rPr lang="en-US" sz="3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Gcov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statement, function and branch coverage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measurement.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HTML based output.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 Link:</a:t>
            </a:r>
          </a:p>
          <a:p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https://github.com/linux-test-project/lcov</a:t>
            </a: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3810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9466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8153400" cy="1447800"/>
          </a:xfrm>
        </p:spPr>
        <p:txBody>
          <a:bodyPr>
            <a:normAutofit/>
          </a:bodyPr>
          <a:lstStyle/>
          <a:p>
            <a:pPr lvl="0"/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Install </a:t>
            </a:r>
            <a:r>
              <a:rPr lang="en-US" sz="3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lcov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apt-get install </a:t>
            </a:r>
            <a:r>
              <a:rPr lang="en-US" sz="3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lcov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Add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more lines to configuration in </a:t>
            </a:r>
            <a:r>
              <a:rPr lang="en-US" sz="3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Makefile</a:t>
            </a: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01288"/>
              </p:ext>
            </p:extLst>
          </p:nvPr>
        </p:nvGraphicFramePr>
        <p:xfrm>
          <a:off x="990600" y="3048000"/>
          <a:ext cx="6096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run: $(PROJECT_NAME)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./bin/linux32/release/$(PROJECT_NAME)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000" b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lcov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--capture --directory ./ --output-file </a:t>
                      </a:r>
                      <a:r>
                        <a:rPr lang="en-US" sz="2000" b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coverage.infolcov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--remove coverage.info '/</a:t>
                      </a:r>
                      <a:r>
                        <a:rPr lang="en-US" sz="2000" b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usr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/include/*' '/</a:t>
                      </a:r>
                      <a:r>
                        <a:rPr lang="en-US" sz="2000" b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usr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/lib/*' -o coverageFiltered.info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000" b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genhtml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coverageFiltered.info --output-directory </a:t>
                      </a:r>
                      <a:r>
                        <a:rPr lang="en-US" sz="2000" b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lcov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/html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000" b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xdg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-open </a:t>
                      </a:r>
                      <a:r>
                        <a:rPr lang="en-US" sz="2000" b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lcov</a:t>
                      </a:r>
                      <a:r>
                        <a:rPr lang="en-US" sz="2000" b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/html/index.html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3810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5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14400" y="914400"/>
            <a:ext cx="8077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q"/>
            </a:pP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Gcov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tool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8229600" cy="4191000"/>
          </a:xfrm>
        </p:spPr>
        <p:txBody>
          <a:bodyPr>
            <a:normAutofit/>
          </a:bodyPr>
          <a:lstStyle/>
          <a:p>
            <a:pPr lvl="0"/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Compile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 make 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run</a:t>
            </a:r>
          </a:p>
          <a:p>
            <a:pPr lvl="0"/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 View report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E:\111\2017_03_07_13_31_33_Ubuntu_VMware_Workstation_12_Player_Non_commercial_use_only_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3152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4400" y="914400"/>
            <a:ext cx="8077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q"/>
            </a:pP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Gcov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tool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3810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 TEST CODE COVERAGE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2896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GOOGLE 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TESTING FRAMEWORK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8077200" cy="48768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Google C++ 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overview: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elps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rite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better C++ tests.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and repeatable.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Portable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and reusable. 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Fast/Simple to run.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XML test report generation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Platforms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Linux, Mac OS X, Windows, Cygwin, </a:t>
            </a:r>
            <a:r>
              <a:rPr lang="en-US" sz="3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MinGW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Windows Mobile, Symbian.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GOOGLE C++ TESTING FRAMEWORK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8153400" cy="48768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Create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project using 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Google Test</a:t>
            </a:r>
          </a:p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 windows:</a:t>
            </a:r>
          </a:p>
          <a:p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1: Download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from</a:t>
            </a:r>
          </a:p>
          <a:p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\\IRISDB\share\Unit Testing\Google Test Framework</a:t>
            </a:r>
            <a:endParaRPr lang="en-US" sz="3000" u="sng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sz="3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gtest-md.vcproj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library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 3: Create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roject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need test name: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iribase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GOOGLE C++ TESTING FRAMEWORK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90600"/>
            <a:ext cx="8077200" cy="1295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 4: Create project 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name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sz="3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unittests</a:t>
            </a: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Check “Project dependencies…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E:\111\2017_03_08_13_52_08_framework_Microsoft_Visual_Stud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37460"/>
            <a:ext cx="42672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GOOGLE C++ TESTING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19200"/>
            <a:ext cx="8001000" cy="660737"/>
          </a:xfrm>
        </p:spPr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Additional include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Directories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 descr="E:\111\2017_03_08_13_57_06_framework_Microsoft_Visual_Stud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209800"/>
            <a:ext cx="5732145" cy="3126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7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GOOGLE C++ TESTING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219200"/>
            <a:ext cx="7848600" cy="990600"/>
          </a:xfrm>
        </p:spPr>
        <p:txBody>
          <a:bodyPr>
            <a:normAutofit lnSpcReduction="10000"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Select “Runtime library” is “Multi-threaded Debug DLL(/</a:t>
            </a:r>
            <a:r>
              <a:rPr lang="en-US" sz="3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MTd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E:\111\2017_03_06_09_33_23_SampleMath_Microsoft_Visual_Stud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724525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2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GOOGLE C++ TESTING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8084820" cy="1392257"/>
          </a:xfrm>
        </p:spPr>
        <p:txBody>
          <a:bodyPr>
            <a:normAutofit/>
          </a:bodyPr>
          <a:lstStyle/>
          <a:p>
            <a:pPr lvl="0"/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Step5: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 filter with test suite or test name in main function of file unittests.cpp.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E:\111\2017_03_08_14_27_10_framework_Microsoft_Visual_Stud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681662" cy="2780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6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953000"/>
            <a:ext cx="2133600" cy="38100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</a:p>
          <a:p>
            <a:r>
              <a:rPr lang="en-US" sz="5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testing workflow </a:t>
            </a:r>
            <a:endParaRPr lang="en-US" sz="5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78" y="1143000"/>
            <a:ext cx="4832350" cy="372491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39018" y="5029200"/>
            <a:ext cx="4876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381000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GOOGLE C++ TESTING FRAMEWORK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848600" cy="1392257"/>
          </a:xfrm>
        </p:spPr>
        <p:txBody>
          <a:bodyPr>
            <a:normAutofit/>
          </a:bodyPr>
          <a:lstStyle/>
          <a:p>
            <a:pPr lvl="0"/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Step6: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as Startup project and build project</a:t>
            </a:r>
            <a:endParaRPr lang="en-US" sz="3000" dirty="0"/>
          </a:p>
        </p:txBody>
      </p:sp>
      <p:pic>
        <p:nvPicPr>
          <p:cNvPr id="9" name="Picture 8" descr="E:\111\2017_03_06_10_08_10_HowToCreateUnitTestWithGtest.doc_Compatibility_Mode_Microsoft_Wor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730875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19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GOOGLE C++ TESTING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8001000" cy="4953000"/>
          </a:xfrm>
        </p:spPr>
        <p:txBody>
          <a:bodyPr/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Create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project using 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Google Test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</a:p>
          <a:p>
            <a:pPr lvl="0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en-US" sz="3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GoogleTest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gtest-1.7.0.zip</a:t>
            </a: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99618"/>
              </p:ext>
            </p:extLst>
          </p:nvPr>
        </p:nvGraphicFramePr>
        <p:xfrm>
          <a:off x="1066800" y="2667000"/>
          <a:ext cx="685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unzip gtest-1.7.0.zip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cd gtest-1.7.0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sudo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../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gtest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 build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run: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cmake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../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generate “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libgtest.a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”, “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libgtest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main.a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sudo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mkdir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../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folder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sudo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mkdir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../lib folder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sudo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mkdir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../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src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folder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sudo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mkdir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../test folder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copy “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libgtest.a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”, “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libgtest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main.a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 to “lib” folder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copy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gtest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from /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gtest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/include to “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 folder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</a:t>
            </a:r>
            <a:r>
              <a:rPr lang="en-US" sz="3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C++ TESTING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7924800" cy="51054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 2 </a:t>
            </a:r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Create </a:t>
            </a:r>
            <a:r>
              <a:rPr lang="en-US" sz="35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GoogleTest</a:t>
            </a:r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5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MathCount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project:</a:t>
            </a:r>
          </a:p>
          <a:p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File </a:t>
            </a:r>
            <a:r>
              <a:rPr lang="en-US" sz="35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5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mathcount.h</a:t>
            </a:r>
            <a:endParaRPr lang="en-US" sz="35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File </a:t>
            </a:r>
            <a:r>
              <a:rPr lang="en-US" sz="35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/mathcount.cpp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 test code: </a:t>
            </a:r>
          </a:p>
          <a:p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File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test/SampleMathTest.cpp</a:t>
            </a:r>
          </a:p>
          <a:p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File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test/main.cpp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Make file for project</a:t>
            </a:r>
          </a:p>
          <a:p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File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test/</a:t>
            </a:r>
            <a:r>
              <a:rPr lang="en-US" sz="35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Makefile</a:t>
            </a:r>
            <a:endParaRPr lang="en-US" sz="35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File </a:t>
            </a:r>
            <a:r>
              <a:rPr lang="en-US" sz="3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test/</a:t>
            </a:r>
            <a:r>
              <a:rPr lang="en-US" sz="35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Makefile.proj</a:t>
            </a:r>
            <a:endParaRPr lang="en-US" sz="35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</a:t>
            </a:r>
            <a:r>
              <a:rPr lang="en-US" sz="3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C++ TESTING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8153400" cy="762000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Configuration: test/</a:t>
            </a:r>
            <a:r>
              <a:rPr lang="en-US" sz="3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Makefile.proj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 descr="E:\111\2017_03_07_08_55_02_Ubuntu_VMware_Workstation_12_Player_Non_commercial_use_only_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934200" cy="3864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6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VI. GOOGLE C++ TESTING FRAMEWORK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990600"/>
            <a:ext cx="8001000" cy="1676400"/>
          </a:xfrm>
        </p:spPr>
        <p:txBody>
          <a:bodyPr>
            <a:normAutofit/>
          </a:bodyPr>
          <a:lstStyle/>
          <a:p>
            <a:pPr lvl="0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Compile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 make </a:t>
            </a:r>
          </a:p>
          <a:p>
            <a:pPr lvl="0"/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Go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“OUTDIR” project in “bin” folder to run “GoogleTestSample.exe” and show result test.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 descr="E:\111\2017_03_07_09_22_03_Ubuntu_VMware_Workstation_12_Player_Non_commercial_use_only_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9" y="2895600"/>
            <a:ext cx="5732145" cy="3183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3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534400" cy="38862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You can view document at: </a:t>
            </a: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"\\</a:t>
            </a:r>
            <a:r>
              <a:rPr lang="en-US" sz="3000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IRISDB\share\Unit </a:t>
            </a:r>
            <a:r>
              <a:rPr lang="en-US" sz="30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Testing\Unit </a:t>
            </a:r>
            <a:r>
              <a:rPr lang="en-US" sz="3000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Testing.docx" </a:t>
            </a:r>
            <a:endParaRPr lang="en-US" sz="3000" u="sng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more detail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OVERVIEW</a:t>
            </a:r>
            <a:endParaRPr lang="en-US" sz="3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8077200" cy="5334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 Test: test units/components -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classes, </a:t>
            </a:r>
            <a:r>
              <a:rPr lang="en-US" sz="3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structs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procedures, methods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,...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ends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specific input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 and verifies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expected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Purpose: validate each unit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performs as designed.</a:t>
            </a:r>
          </a:p>
          <a:p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ORIENTED 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90600"/>
            <a:ext cx="7924800" cy="5105400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 tests when object design is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completed.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Focus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 execution coverage first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Keep testing at unit level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Keep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 tests small and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7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219200"/>
            <a:ext cx="7162800" cy="3276600"/>
          </a:xfrm>
        </p:spPr>
        <p:txBody>
          <a:bodyPr/>
          <a:lstStyle/>
          <a:p>
            <a:pPr marL="457200" lvl="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Keep all test cases independently executed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 tests simple to run.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Cover boundary cases for function test.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381000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ORIENTED UNIT TESTING</a:t>
            </a:r>
          </a:p>
        </p:txBody>
      </p:sp>
    </p:spTree>
    <p:extLst>
      <p:ext uri="{BB962C8B-B14F-4D97-AF65-F5344CB8AC3E}">
        <p14:creationId xmlns:p14="http://schemas.microsoft.com/office/powerpoint/2010/main" val="1003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8001000" cy="50292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Execute Tests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Verify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381000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BASED TESTING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880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8077200" cy="36576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Verify Test Coverage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Must have knowledge of coding and program design.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technique used is white-box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381000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BASED TESTING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82420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 TEST CASE</a:t>
            </a:r>
            <a:endParaRPr lang="en-US" sz="3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8153400" cy="1752600"/>
          </a:xfrm>
        </p:spPr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cases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includes: test suite name, test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name,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setup, the inputs, expected outcomes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71AE8-9CAE-45F7-9BF9-7953865C96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07405"/>
              </p:ext>
            </p:extLst>
          </p:nvPr>
        </p:nvGraphicFramePr>
        <p:xfrm>
          <a:off x="1524000" y="2514600"/>
          <a:ext cx="6096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Ex: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TEST(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MyTestSuitName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MyTestCaseName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actual = 1;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EXPECT_GT(actual, 0);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EXPECT_EQ(1, actual) &lt;&lt; "Should be equal to one";</a:t>
                      </a: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5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v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ody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1020</Words>
  <Application>Microsoft Office PowerPoint</Application>
  <PresentationFormat>On-screen Show (4:3)</PresentationFormat>
  <Paragraphs>262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Cover theme</vt:lpstr>
      <vt:lpstr>Body theme</vt:lpstr>
      <vt:lpstr>Unit Testing</vt:lpstr>
      <vt:lpstr>CONTENTS</vt:lpstr>
      <vt:lpstr> I. OVERVIEW</vt:lpstr>
      <vt:lpstr> I. OVERVIEW</vt:lpstr>
      <vt:lpstr>II. ORIENTED UNIT TESTING</vt:lpstr>
      <vt:lpstr>II. ORIENTED UNIT TESTING</vt:lpstr>
      <vt:lpstr>III. REQUIREMENTS BASED TESTING</vt:lpstr>
      <vt:lpstr>III. REQUIREMENTS BASED TESTING</vt:lpstr>
      <vt:lpstr>IV. TEST CASE</vt:lpstr>
      <vt:lpstr>IV. TEST CASE</vt:lpstr>
      <vt:lpstr>IV. TEST CASE</vt:lpstr>
      <vt:lpstr>IV. TEST CASE</vt:lpstr>
      <vt:lpstr>V. TEST CODE COVERAGE</vt:lpstr>
      <vt:lpstr>V. TEST CODE COVERAGE</vt:lpstr>
      <vt:lpstr>V. TEST CODE COVERAGE</vt:lpstr>
      <vt:lpstr>V. TEST CODE COVERAGE</vt:lpstr>
      <vt:lpstr>OpenCppCoverage tool</vt:lpstr>
      <vt:lpstr>PowerPoint Presentation</vt:lpstr>
      <vt:lpstr>PowerPoint Presentation</vt:lpstr>
      <vt:lpstr>V. TEST CODE COVERAGE</vt:lpstr>
      <vt:lpstr>V. TEST CODE COVERAGE</vt:lpstr>
      <vt:lpstr>V. TEST CODE COVERAGE</vt:lpstr>
      <vt:lpstr>V. TEST CODE COVERAGE</vt:lpstr>
      <vt:lpstr>VI. GOOGLE C++ TESTING FRAMEWORK</vt:lpstr>
      <vt:lpstr>VI. GOOGLE C++ TESTING FRAMEWORK</vt:lpstr>
      <vt:lpstr>VI. GOOGLE C++ TESTING FRAMEWORK</vt:lpstr>
      <vt:lpstr>VI. GOOGLE C++ TESTING FRAMEWORK</vt:lpstr>
      <vt:lpstr>VI. GOOGLE C++ TESTING FRAMEWORK</vt:lpstr>
      <vt:lpstr>VI. GOOGLE C++ TESTING FRAMEWORK</vt:lpstr>
      <vt:lpstr>VI. GOOGLE C++ TESTING FRAMEWORK</vt:lpstr>
      <vt:lpstr>VI. GOOGLE C++ TESTING FRAMEWORK</vt:lpstr>
      <vt:lpstr>VI. GOOGLE C++ TESTING FRAMEWORK</vt:lpstr>
      <vt:lpstr>VI. GOOGLE C++ TESTING FRAMEWORK</vt:lpstr>
      <vt:lpstr>VI. GOOGLE C++ TESTING FRAMEWORK</vt:lpstr>
      <vt:lpstr>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PHANVY</dc:creator>
  <cp:lastModifiedBy>HUEVO</cp:lastModifiedBy>
  <cp:revision>205</cp:revision>
  <dcterms:created xsi:type="dcterms:W3CDTF">2016-12-29T03:08:47Z</dcterms:created>
  <dcterms:modified xsi:type="dcterms:W3CDTF">2017-03-17T11:34:20Z</dcterms:modified>
</cp:coreProperties>
</file>