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71" r:id="rId8"/>
    <p:sldId id="263" r:id="rId9"/>
    <p:sldId id="270" r:id="rId10"/>
    <p:sldId id="262" r:id="rId11"/>
    <p:sldId id="272" r:id="rId12"/>
    <p:sldId id="265" r:id="rId13"/>
    <p:sldId id="273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F5597"/>
    <a:srgbClr val="C55A11"/>
    <a:srgbClr val="FF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7519-CE52-4C90-B9F7-279CADDD554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173-C7CA-4A6A-A376-74A5F86E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81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5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2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.gl/LtrvD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o.gl/tPL4e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3B3-AFB2-4DD7-AABB-E96F55A9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0E62-5645-4660-BA54-5C0A45AB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LECTURE 1: S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ợc về dự án outsource và vai trò của BrSE</a:t>
            </a:r>
          </a:p>
        </p:txBody>
      </p:sp>
    </p:spTree>
    <p:extLst>
      <p:ext uri="{BB962C8B-B14F-4D97-AF65-F5344CB8AC3E}">
        <p14:creationId xmlns:p14="http://schemas.microsoft.com/office/powerpoint/2010/main" val="339295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DD35-298F-4A66-B130-BE3E4E80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Phạm vi công việc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C9A8B-4E0E-4D28-BDA0-814B60A61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2014194"/>
            <a:ext cx="10332720" cy="3841795"/>
          </a:xfrm>
        </p:spPr>
      </p:pic>
    </p:spTree>
    <p:extLst>
      <p:ext uri="{BB962C8B-B14F-4D97-AF65-F5344CB8AC3E}">
        <p14:creationId xmlns:p14="http://schemas.microsoft.com/office/powerpoint/2010/main" val="29191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E74D-D3E5-404F-B57E-0CC9575E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作業範囲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E31B0E-AAD9-4C47-8800-E43C5219A3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28599" y="1274578"/>
            <a:ext cx="8531352" cy="43088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879D-B3F2-4F9C-86FD-75A0FAAB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File: </a:t>
            </a:r>
            <a:br>
              <a:rPr lang="en-US"/>
            </a:br>
            <a:r>
              <a:rPr lang="en-US"/>
              <a:t>Software Development Process.xlsx</a:t>
            </a:r>
            <a:br>
              <a:rPr lang="en-US"/>
            </a:br>
            <a:endParaRPr lang="en-US"/>
          </a:p>
          <a:p>
            <a:r>
              <a:rPr lang="en-US"/>
              <a:t>Sheet: </a:t>
            </a:r>
            <a:br>
              <a:rPr lang="en-US"/>
            </a:br>
            <a:r>
              <a:rPr lang="ja-JP" altLang="en-US"/>
              <a:t>ドキュメント成果物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088C-0778-43A3-8010-2F263F59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課題：</a:t>
            </a:r>
            <a:r>
              <a:rPr lang="vi-VN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ải làm gì?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4E9E2-97EA-4907-A490-F624E703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Khi thiếu tài liệu </a:t>
            </a:r>
          </a:p>
          <a:p>
            <a:pPr marL="0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Khi không đủ thời gian để làm hết các tài liệu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Các gợi ý: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phần nào thiếu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độ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tiên để thực hiện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Tối thiểu hóa tài liệu: sử dụng mô hình, ảnh, hình vẽ, … để mô tả và xác nhận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Cung cấp sample và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ớng dẫn khách hàng làm theo tài liệu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Nhờ team hỗ trợ và yêu cầu khách hàng xác nhận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Sau khóa học này BrSE sẽ biết đ</a:t>
            </a:r>
            <a:r>
              <a:rPr lang="vi-VN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ợc tài liệu </a:t>
            </a:r>
            <a:r>
              <a:rPr lang="en-US" altLang="ja-JP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“nh</a:t>
            </a:r>
            <a:r>
              <a:rPr lang="vi-VN" altLang="ja-JP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thế nào là đủ, thiếu”</a:t>
            </a:r>
          </a:p>
        </p:txBody>
      </p:sp>
    </p:spTree>
    <p:extLst>
      <p:ext uri="{BB962C8B-B14F-4D97-AF65-F5344CB8AC3E}">
        <p14:creationId xmlns:p14="http://schemas.microsoft.com/office/powerpoint/2010/main" val="18408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C4D63F7B-F656-4E14-B639-9200FE1B7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43517"/>
            <a:ext cx="10905066" cy="47709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F172D5-49CF-4960-B57A-B33BACA9109D}"/>
              </a:ext>
            </a:extLst>
          </p:cNvPr>
          <p:cNvSpPr txBox="1">
            <a:spLocks/>
          </p:cNvSpPr>
          <p:nvPr/>
        </p:nvSpPr>
        <p:spPr>
          <a:xfrm>
            <a:off x="1066800" y="5888053"/>
            <a:ext cx="10058400" cy="63886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ja-JP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https://goo.gl/LtrvD2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altLang="ja-JP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0Basic Design Process.jpg</a:t>
            </a:r>
          </a:p>
        </p:txBody>
      </p:sp>
    </p:spTree>
    <p:extLst>
      <p:ext uri="{BB962C8B-B14F-4D97-AF65-F5344CB8AC3E}">
        <p14:creationId xmlns:p14="http://schemas.microsoft.com/office/powerpoint/2010/main" val="353751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72D-D5F0-4BA0-A649-FD646E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5082-F692-445F-9543-B918A9BD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giới thiệu bản thân bằng tiếng Nhật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bản thân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các công việc mình đã và đang làm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công việc mà mình làm tốt nhất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Deadline: 2017-09-04</a:t>
            </a:r>
          </a:p>
        </p:txBody>
      </p:sp>
    </p:spTree>
    <p:extLst>
      <p:ext uri="{BB962C8B-B14F-4D97-AF65-F5344CB8AC3E}">
        <p14:creationId xmlns:p14="http://schemas.microsoft.com/office/powerpoint/2010/main" val="15251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5A37-8174-4EF1-98A0-2A1CBF9A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Buổi học tiếp theo…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8871-AEF8-44CF-B898-A1E99C56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thiết kế c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bản (Basic Design)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BrSE phải làm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tài liệu cần phải hoàn thành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màn hình (Screen)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nghiệp vụ (Business Flow)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 (Data)</a:t>
            </a:r>
            <a:endParaRPr lang="vi-VN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ủ đề: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</a:t>
            </a:r>
          </a:p>
          <a:p>
            <a:pPr marL="0" indent="0">
              <a:buNone/>
            </a:pP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    quản lý bán hàng online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ja-JP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Biết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cần phải làm gì để team có thể hiểu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  <a:p>
            <a:pPr marL="0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ần phải có thông tin gì từ khách hàng để có thể làm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FF5F20-FC5F-4886-9041-5C697F09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62" y="2014194"/>
            <a:ext cx="6217920" cy="310174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FFBCF5-71E7-411F-8D98-285086BFC653}"/>
              </a:ext>
            </a:extLst>
          </p:cNvPr>
          <p:cNvSpPr/>
          <p:nvPr/>
        </p:nvSpPr>
        <p:spPr>
          <a:xfrm>
            <a:off x="4014952" y="3878316"/>
            <a:ext cx="3352800" cy="1313793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36DE49-8086-4240-9BD5-50048220D530}"/>
              </a:ext>
            </a:extLst>
          </p:cNvPr>
          <p:cNvGrpSpPr/>
          <p:nvPr/>
        </p:nvGrpSpPr>
        <p:grpSpPr>
          <a:xfrm>
            <a:off x="4146596" y="4422602"/>
            <a:ext cx="1511666" cy="346091"/>
            <a:chOff x="4146596" y="4422602"/>
            <a:chExt cx="1511666" cy="34609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6AD0B6-1C52-455D-844E-23AF591383CE}"/>
                </a:ext>
              </a:extLst>
            </p:cNvPr>
            <p:cNvSpPr/>
            <p:nvPr/>
          </p:nvSpPr>
          <p:spPr>
            <a:xfrm>
              <a:off x="4146596" y="4422602"/>
              <a:ext cx="1143000" cy="346091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 b="1">
                  <a:solidFill>
                    <a:schemeClr val="bg1"/>
                  </a:solidFill>
                </a:rPr>
                <a:t>画面設計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6C1198-D23F-41E2-8ECC-BB158D1FEA58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5289596" y="4595647"/>
              <a:ext cx="3686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195D7A-5CDE-4012-B917-663D8FE96594}"/>
              </a:ext>
            </a:extLst>
          </p:cNvPr>
          <p:cNvGrpSpPr/>
          <p:nvPr/>
        </p:nvGrpSpPr>
        <p:grpSpPr>
          <a:xfrm>
            <a:off x="10511660" y="5115941"/>
            <a:ext cx="1143000" cy="787523"/>
            <a:chOff x="10511660" y="5115941"/>
            <a:chExt cx="1143000" cy="78752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E5C3104-E8E9-4251-854A-1A6662AC0192}"/>
                </a:ext>
              </a:extLst>
            </p:cNvPr>
            <p:cNvSpPr/>
            <p:nvPr/>
          </p:nvSpPr>
          <p:spPr>
            <a:xfrm>
              <a:off x="10511660" y="5557373"/>
              <a:ext cx="1143000" cy="346091"/>
            </a:xfrm>
            <a:prstGeom prst="round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 b="1">
                  <a:solidFill>
                    <a:schemeClr val="bg1"/>
                  </a:solidFill>
                </a:rPr>
                <a:t>データ設計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3B4BA2-084A-4E0C-A774-0289B0AF521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1083160" y="5115941"/>
              <a:ext cx="0" cy="441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4052AF-1F9B-40F3-B070-0130A71D7513}"/>
              </a:ext>
            </a:extLst>
          </p:cNvPr>
          <p:cNvGrpSpPr/>
          <p:nvPr/>
        </p:nvGrpSpPr>
        <p:grpSpPr>
          <a:xfrm>
            <a:off x="7995697" y="1226669"/>
            <a:ext cx="1543050" cy="787525"/>
            <a:chOff x="7995697" y="1226669"/>
            <a:chExt cx="1543050" cy="78752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16133B-E4AD-4966-A94F-1D0B0A44817E}"/>
                </a:ext>
              </a:extLst>
            </p:cNvPr>
            <p:cNvSpPr/>
            <p:nvPr/>
          </p:nvSpPr>
          <p:spPr>
            <a:xfrm>
              <a:off x="7995697" y="1226669"/>
              <a:ext cx="1543050" cy="346091"/>
            </a:xfrm>
            <a:prstGeom prst="round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 b="1">
                  <a:solidFill>
                    <a:schemeClr val="bg1"/>
                  </a:solidFill>
                </a:rPr>
                <a:t>業務プロセス設計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A59417-1AC7-450F-BB99-1B691FD76D70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8767222" y="1572760"/>
              <a:ext cx="0" cy="441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5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5890EE-A1B4-4511-8033-1B7FF16EC8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735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1: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khóa training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mục quản lý tài liệu chung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2: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buổi học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về dự án outsource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vụ, vai trò của BrSE trong dự án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Phạm vi công việc của BrSE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3: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buổi học tiếp theo</a:t>
            </a:r>
          </a:p>
        </p:txBody>
      </p:sp>
    </p:spTree>
    <p:extLst>
      <p:ext uri="{BB962C8B-B14F-4D97-AF65-F5344CB8AC3E}">
        <p14:creationId xmlns:p14="http://schemas.microsoft.com/office/powerpoint/2010/main" val="3836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2542-B9A6-4078-AFDB-4C74A6DD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mục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90FC-361A-44F3-867A-1BD3282F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mục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trữ tài liệu chia sẻ: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https://goo.gl/tPL4eM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21399-3B68-4A12-AFE1-F8430B8A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47" y="1065948"/>
            <a:ext cx="3383280" cy="3452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CF264-F85D-4697-86C2-C3812E2AD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813874"/>
            <a:ext cx="4846320" cy="3669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01C7C-2398-4E99-89D2-50E44D551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047" y="4687838"/>
            <a:ext cx="4846320" cy="17952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9FB74F-0054-4703-80A4-62C3D82C724F}"/>
              </a:ext>
            </a:extLst>
          </p:cNvPr>
          <p:cNvCxnSpPr/>
          <p:nvPr/>
        </p:nvCxnSpPr>
        <p:spPr>
          <a:xfrm flipH="1" flipV="1">
            <a:off x="5507421" y="3090041"/>
            <a:ext cx="1734207" cy="7672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1101B9-72AE-4F92-A6F2-387F9DEDCF97}"/>
              </a:ext>
            </a:extLst>
          </p:cNvPr>
          <p:cNvCxnSpPr>
            <a:cxnSpLocks/>
          </p:cNvCxnSpPr>
          <p:nvPr/>
        </p:nvCxnSpPr>
        <p:spPr>
          <a:xfrm>
            <a:off x="8369555" y="3473669"/>
            <a:ext cx="2435079" cy="126863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AC13-F604-4AA7-9306-3E4209BD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khóa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F0F8-3907-4EF0-BD63-BE865F9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</a:p>
          <a:p>
            <a:pPr lvl="1" fontAlgn="base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Thống nhất ý hiểu của cả team về các quy trình trong phát triển phần mềm.</a:t>
            </a:r>
          </a:p>
          <a:p>
            <a:pPr lvl="1" fontAlgn="base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Làm rõ các tài liệu, các công việc cần thiết trong các quy trình của dự án.</a:t>
            </a:r>
          </a:p>
          <a:p>
            <a:pPr lvl="1" fontAlgn="base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template và ví dụ áp dụng để thuận tiện tham chiếu và sử dụng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Lịch trình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08/23 ~ End 12/27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Gồm 9 bài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 trong vòng 1 tiếng, từ 17:00~18:00 thứ 4, tuần thứ 2 và thứ 4 hằng tháng.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30 phút thuyết trình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15 phút hỏi đáp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15 phút thảo luận về chủ đề và bài tập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Tham gia đầy đủ các buổi học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Làm đầy đủ bài tập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Tham gia review bài tập của thành viên khác.</a:t>
            </a:r>
          </a:p>
        </p:txBody>
      </p:sp>
    </p:spTree>
    <p:extLst>
      <p:ext uri="{BB962C8B-B14F-4D97-AF65-F5344CB8AC3E}">
        <p14:creationId xmlns:p14="http://schemas.microsoft.com/office/powerpoint/2010/main" val="48713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DA0B-4FDA-4584-80B1-64F6F10C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Buổi học hôm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9AF0-AAB0-47CF-BE68-118BC4FB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Thống nhất “ý hiểu” về dự án và nhiệm vụ của BrSE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rõ phạm vi công việc của BrSE trong dự án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lược về dự án outsource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vụ, vai trò của BrSE trong dự án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Kỹ năng, phạm vi công việc của BrSE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78E0-018A-4779-83FD-9A7E2102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Dự án outsource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13B0-1A8A-4961-BFAF-ECF755D4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thức: 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Phía JP thực hiện sẵn từ việc phân tích hệ thống đến thiết kế các chức năng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đó mới giao cho phía VN đảm nhiệm thiết kế chi tiết và thực thi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Tâm lý:</a:t>
            </a:r>
          </a:p>
          <a:p>
            <a:pPr lvl="2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Phía JP khi giao phó công việc xong thường có tâm lý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đã giao phó toàn bộ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Nghĩ rằng phía VN có thể hiểu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Thiếu cách thức check xác nhận ý hiểu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6317500E-6A8D-4C17-A4D9-9DCE0C8E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4225290"/>
            <a:ext cx="5572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5DDB-A253-4F81-93E5-00419C0A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của dự án outsource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F584-168A-4349-865B-47FD9119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Communication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Thiếu trao đổi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Hiểu nhầm, hiểu sai, thiếu sót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Đặc tả dự án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dành cho outsource rất nhiều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đặc tả không rõ ràng : do chủ quan, thiếu xác nhận ý hiểu của bên JP và sự thiếu chủ động của bên VN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change request không chặt chẽ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Quản lý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Quy trình quản lý dự án không tốt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testcase không tốt, ko nắm rõ đặc tả nên testcase không cover hết tất cả các chức năng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Kỹ năng quản lý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đào tạo cẩn thận, nhiều PM không kiểm soát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hoàn toàn tình hình dự án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Khi phát sinh vấn đề thì khả năng điều hành, giải quyết, phản ứng khá chậm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Báo cáo, liên lạc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vấn đề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không báo cáo ngay, mà tự giải quyết. Tới khi báo cáo thì vấn đề đã quá nghiêm trọng.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phản hồi chậm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7A47A2-6DBD-4FE5-99D9-FE1A9D789BBC}"/>
              </a:ext>
            </a:extLst>
          </p:cNvPr>
          <p:cNvSpPr/>
          <p:nvPr/>
        </p:nvSpPr>
        <p:spPr>
          <a:xfrm>
            <a:off x="1066800" y="2762864"/>
            <a:ext cx="10058400" cy="93406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5DDB-A253-4F81-93E5-00419C0A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Vai trò của BrSE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F584-168A-4349-865B-47FD9119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BrSE là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phụ trách trao đổi, truyền đạt “ý hiểu” giữa khách hàng và đội phát triển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Trách nhiệm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Làm cầu nối giữa khách hàng và đội phát triển.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Hiểu chính xác những thứ khách hàng cần, đến mức những thứ làm họ thỏa mãn.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Giúp cho cả 2 bên, khách hàng và đội phát triển có "hiểu biết chung"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Kỹ năng cần thiết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Ngôn ngữ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là bắt buộc, nhưng để công việc tiến triển tốt thì cần phải có kỹ năng truyền đạt thông tin.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Kỹ thuật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dùng để hiểu được yêu cầu và truyền đạt chính xác yêu cầu đó cho đội phát triển.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dùng để quản lý tiến độ, quản lý team phát triển, hoặc để hỗ trợ PM.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Mức độ cần thiết còn tùy thuộc vào vị trí tương đối của BrSE với đội phát triển và khách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Vai trò của BrSE là đặc biệt quan trọng, giúp cho dự án có thể tiến triển và thành công.</a:t>
            </a:r>
          </a:p>
        </p:txBody>
      </p:sp>
    </p:spTree>
    <p:extLst>
      <p:ext uri="{BB962C8B-B14F-4D97-AF65-F5344CB8AC3E}">
        <p14:creationId xmlns:p14="http://schemas.microsoft.com/office/powerpoint/2010/main" val="28148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2EBB-C223-41DB-874D-46E657EF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ブリッジ</a:t>
            </a:r>
            <a:r>
              <a:rPr lang="en-US" altLang="ja-JP"/>
              <a:t>SE</a:t>
            </a:r>
            <a:endParaRPr lang="en-US"/>
          </a:p>
        </p:txBody>
      </p:sp>
      <p:pic>
        <p:nvPicPr>
          <p:cNvPr id="6" name="Picture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0A8423-D12D-479A-B071-1D4278E608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47" r="765"/>
          <a:stretch/>
        </p:blipFill>
        <p:spPr>
          <a:xfrm>
            <a:off x="1115736" y="237744"/>
            <a:ext cx="7432646" cy="63825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03C2F-CC57-43B9-B8BE-8C869CA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ja-JP" altLang="en-US"/>
              <a:t>①</a:t>
            </a:r>
            <a:r>
              <a:rPr lang="en-US" altLang="ja-JP"/>
              <a:t>Communication</a:t>
            </a:r>
          </a:p>
          <a:p>
            <a:endParaRPr lang="en-US"/>
          </a:p>
          <a:p>
            <a:r>
              <a:rPr lang="ja-JP" altLang="en-US"/>
              <a:t>②</a:t>
            </a:r>
            <a:r>
              <a:rPr lang="en-US" altLang="ja-JP"/>
              <a:t>Controll Team</a:t>
            </a:r>
          </a:p>
          <a:p>
            <a:endParaRPr lang="en-US"/>
          </a:p>
          <a:p>
            <a:r>
              <a:rPr lang="ja-JP" altLang="en-US">
                <a:solidFill>
                  <a:srgbClr val="FFC000"/>
                </a:solidFill>
              </a:rPr>
              <a:t>③</a:t>
            </a:r>
            <a:r>
              <a:rPr lang="en-US" altLang="ja-JP">
                <a:solidFill>
                  <a:srgbClr val="FFC000"/>
                </a:solidFill>
              </a:rPr>
              <a:t>Stress Level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8298DE-3CF9-40BA-A498-4CD9836C2DB7}"/>
              </a:ext>
            </a:extLst>
          </p:cNvPr>
          <p:cNvGrpSpPr/>
          <p:nvPr/>
        </p:nvGrpSpPr>
        <p:grpSpPr>
          <a:xfrm>
            <a:off x="-4" y="2953049"/>
            <a:ext cx="1278255" cy="1325881"/>
            <a:chOff x="0" y="0"/>
            <a:chExt cx="1278255" cy="1325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ACDB7-8C6A-40F7-A404-D37D715524F5}"/>
                </a:ext>
              </a:extLst>
            </p:cNvPr>
            <p:cNvSpPr/>
            <p:nvPr/>
          </p:nvSpPr>
          <p:spPr>
            <a:xfrm>
              <a:off x="0" y="180976"/>
              <a:ext cx="640080" cy="276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SE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87345F-63FE-4313-866E-52923F48C0E9}"/>
                </a:ext>
              </a:extLst>
            </p:cNvPr>
            <p:cNvSpPr/>
            <p:nvPr/>
          </p:nvSpPr>
          <p:spPr>
            <a:xfrm>
              <a:off x="638175" y="0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/>
                <a:t>70%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E4833F-5605-4EEE-901E-477BB2DA73BB}"/>
                </a:ext>
              </a:extLst>
            </p:cNvPr>
            <p:cNvSpPr/>
            <p:nvPr/>
          </p:nvSpPr>
          <p:spPr>
            <a:xfrm>
              <a:off x="0" y="866777"/>
              <a:ext cx="640080" cy="276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/>
                <a:t>日本語</a:t>
              </a:r>
              <a:endParaRPr lang="en-US" sz="11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6BCEEA-1E9F-4B32-8DE7-233314021873}"/>
                </a:ext>
              </a:extLst>
            </p:cNvPr>
            <p:cNvSpPr/>
            <p:nvPr/>
          </p:nvSpPr>
          <p:spPr>
            <a:xfrm>
              <a:off x="638175" y="685801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/>
                <a:t>30%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09E44F-5A60-4064-9D0C-6470F3ACB123}"/>
              </a:ext>
            </a:extLst>
          </p:cNvPr>
          <p:cNvGrpSpPr/>
          <p:nvPr/>
        </p:nvGrpSpPr>
        <p:grpSpPr>
          <a:xfrm>
            <a:off x="1395" y="5133600"/>
            <a:ext cx="1278255" cy="1325881"/>
            <a:chOff x="0" y="0"/>
            <a:chExt cx="1278255" cy="132588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483596-61B7-4C1A-B2EE-ED7C266AB1DA}"/>
                </a:ext>
              </a:extLst>
            </p:cNvPr>
            <p:cNvSpPr/>
            <p:nvPr/>
          </p:nvSpPr>
          <p:spPr>
            <a:xfrm>
              <a:off x="0" y="180976"/>
              <a:ext cx="640080" cy="276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SE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C6AA83-1645-4C0C-AAB6-E8E0501ACCEC}"/>
                </a:ext>
              </a:extLst>
            </p:cNvPr>
            <p:cNvSpPr/>
            <p:nvPr/>
          </p:nvSpPr>
          <p:spPr>
            <a:xfrm>
              <a:off x="638175" y="0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/>
                <a:t>30%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D94B82-BFC7-4C7D-8DF9-9C01089B4011}"/>
                </a:ext>
              </a:extLst>
            </p:cNvPr>
            <p:cNvSpPr/>
            <p:nvPr/>
          </p:nvSpPr>
          <p:spPr>
            <a:xfrm>
              <a:off x="0" y="866777"/>
              <a:ext cx="640080" cy="276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/>
                <a:t>日本語</a:t>
              </a:r>
              <a:endParaRPr lang="en-US" sz="11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F1C51F-4E63-441A-A13E-67B55099358F}"/>
                </a:ext>
              </a:extLst>
            </p:cNvPr>
            <p:cNvSpPr/>
            <p:nvPr/>
          </p:nvSpPr>
          <p:spPr>
            <a:xfrm>
              <a:off x="638175" y="685801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/>
                <a:t>70%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54285-7EC7-470F-AAB8-8B100CC3727C}"/>
              </a:ext>
            </a:extLst>
          </p:cNvPr>
          <p:cNvGrpSpPr/>
          <p:nvPr/>
        </p:nvGrpSpPr>
        <p:grpSpPr>
          <a:xfrm>
            <a:off x="-3" y="755134"/>
            <a:ext cx="1278255" cy="1325881"/>
            <a:chOff x="0" y="0"/>
            <a:chExt cx="1278255" cy="132588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BD4915-A170-4B28-8315-9E76515F0BA0}"/>
                </a:ext>
              </a:extLst>
            </p:cNvPr>
            <p:cNvSpPr/>
            <p:nvPr/>
          </p:nvSpPr>
          <p:spPr>
            <a:xfrm>
              <a:off x="0" y="180976"/>
              <a:ext cx="640080" cy="276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SE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F7E688-497B-4FD3-B3FC-F4B55D0CC0C9}"/>
                </a:ext>
              </a:extLst>
            </p:cNvPr>
            <p:cNvSpPr/>
            <p:nvPr/>
          </p:nvSpPr>
          <p:spPr>
            <a:xfrm>
              <a:off x="638175" y="0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/>
                <a:t>? %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D13AB6-8890-483B-BAB9-2EDC8A5001E8}"/>
                </a:ext>
              </a:extLst>
            </p:cNvPr>
            <p:cNvSpPr/>
            <p:nvPr/>
          </p:nvSpPr>
          <p:spPr>
            <a:xfrm>
              <a:off x="0" y="866777"/>
              <a:ext cx="640080" cy="276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/>
                <a:t>日本語</a:t>
              </a:r>
              <a:endParaRPr lang="en-US" sz="11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141C826-FA4A-44E1-8619-DCC238C05457}"/>
                </a:ext>
              </a:extLst>
            </p:cNvPr>
            <p:cNvSpPr/>
            <p:nvPr/>
          </p:nvSpPr>
          <p:spPr>
            <a:xfrm>
              <a:off x="638175" y="685801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/>
                <a:t>?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1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993</TotalTime>
  <Words>1090</Words>
  <Application>Microsoft Office PowerPoint</Application>
  <PresentationFormat>Widescreen</PresentationFormat>
  <Paragraphs>151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ゴシック</vt:lpstr>
      <vt:lpstr>Calibri</vt:lpstr>
      <vt:lpstr>Century Gothic</vt:lpstr>
      <vt:lpstr>Garamond</vt:lpstr>
      <vt:lpstr>Times New Roman</vt:lpstr>
      <vt:lpstr>Savon</vt:lpstr>
      <vt:lpstr>Development Process</vt:lpstr>
      <vt:lpstr>Agenda</vt:lpstr>
      <vt:lpstr>Giới thiệu về thư mục quản lý tài liệu</vt:lpstr>
      <vt:lpstr>Giới thiệu về khóa học</vt:lpstr>
      <vt:lpstr>Buổi học hôm nay</vt:lpstr>
      <vt:lpstr>Dự án outsource</vt:lpstr>
      <vt:lpstr>Các vấn đề của dự án outsource</vt:lpstr>
      <vt:lpstr>Vai trò của BrSE</vt:lpstr>
      <vt:lpstr>ブリッジSE</vt:lpstr>
      <vt:lpstr>Phạm vi công việc</vt:lpstr>
      <vt:lpstr>作業範囲</vt:lpstr>
      <vt:lpstr>課題：Phải làm gì?</vt:lpstr>
      <vt:lpstr>PowerPoint Presentation</vt:lpstr>
      <vt:lpstr>Bài tập về nhà</vt:lpstr>
      <vt:lpstr>Buổi học tiếp theo…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Process</dc:title>
  <dc:creator>congvt@Gmorunsystem.local</dc:creator>
  <cp:lastModifiedBy>congvt@Gmorunsystem.local</cp:lastModifiedBy>
  <cp:revision>72</cp:revision>
  <dcterms:created xsi:type="dcterms:W3CDTF">2017-08-22T07:27:20Z</dcterms:created>
  <dcterms:modified xsi:type="dcterms:W3CDTF">2017-08-23T04:57:39Z</dcterms:modified>
</cp:coreProperties>
</file>