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3"/>
  </p:notesMasterIdLst>
  <p:sldIdLst>
    <p:sldId id="256" r:id="rId2"/>
    <p:sldId id="270" r:id="rId3"/>
    <p:sldId id="280" r:id="rId4"/>
    <p:sldId id="286" r:id="rId5"/>
    <p:sldId id="289" r:id="rId6"/>
    <p:sldId id="281" r:id="rId7"/>
    <p:sldId id="282" r:id="rId8"/>
    <p:sldId id="283" r:id="rId9"/>
    <p:sldId id="284" r:id="rId10"/>
    <p:sldId id="285" r:id="rId11"/>
    <p:sldId id="287" r:id="rId12"/>
    <p:sldId id="277" r:id="rId13"/>
    <p:sldId id="278" r:id="rId14"/>
    <p:sldId id="279" r:id="rId15"/>
    <p:sldId id="275" r:id="rId16"/>
    <p:sldId id="274" r:id="rId17"/>
    <p:sldId id="271" r:id="rId18"/>
    <p:sldId id="273" r:id="rId19"/>
    <p:sldId id="288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48235"/>
    <a:srgbClr val="2F5597"/>
    <a:srgbClr val="C55A1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7519-CE52-4C90-B9F7-279CADDD5544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34173-C7CA-4A6A-A376-74A5F86E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 là phần hiển thị trực tiếp đối với users.</a:t>
            </a:r>
            <a:endParaRPr lang="en-US"/>
          </a:p>
          <a:p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 với đội phát triển, việc xem thiết kế layout giúp dễ tưởng tượng về công việc sẽ làm.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1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2017-09-13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3B3-AFB2-4DD7-AABB-E96F55A9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0E62-5645-4660-BA54-5C0A45AB5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LECTURE 2: Thiết kế c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bản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vi-VN" altLang="ja-JP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Thiết kế màn hình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5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 định đầu vào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Đã được cung cấp tài liệu và hiểu rõ các nghiệp vụ, chức năng của hệ thống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Sơ đồ nghiệp vụ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usecase và Danh sách các chức năng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Đã được cung cấp bản phác thảo layout màn hình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Layout: wireframe, draft sketch, …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Parts: các hạng mục cắt ra riêng biệt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7638A0-CB5B-444B-8D0A-7DB97E45D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56" y="114300"/>
            <a:ext cx="7406640" cy="65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8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46CDE-768F-409C-BB23-994BD607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049"/>
            <a:ext cx="12192000" cy="64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F302-AA51-4606-B802-8B8833A4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8" y="680688"/>
            <a:ext cx="11887200" cy="5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7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8167DA-32F2-497B-8660-5E6E35D6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45732"/>
            <a:ext cx="877824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9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từng màn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Layout: mô tả cấu trúc từng màn hình một cách trực quan.	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mô tả các nội dung cơ bản trên màn hình, bao gồm	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ban đầu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Các thao tác cơ bản và mô tả các bước của từng thao tác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Mô tả các quy tắc: hiển thị/không hiển thị, active/in-active, …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Mô tả các hạng mục cần check input, timing check</a:t>
            </a:r>
          </a:p>
          <a:p>
            <a:pPr marL="0" indent="0">
              <a:buNone/>
            </a:pP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Points (các điểm cần chú ý)	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Thao tác cơ bản trên màn hình nằm trong tài liệu usecase, scenario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Layout này dùng tham chiếu khi viết tài liệu test, nên phải viết chi tiết, tránh những điểm gây hiểm nhầm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ban đầu, trạng thái, điều kiện, … cần đánh số để matching trên layout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Cần matching với data sử dụng hiển thị trên màn hình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Action và Data cũng cần đặt tên sao cho thống nhất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2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di chuyển màn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Points (các điểm cần chú ý)		</a:t>
            </a:r>
          </a:p>
          <a:p>
            <a:pPr lvl="1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Di chuyển màn hình cần khớp với flow nghiệp vụ.	</a:t>
            </a:r>
          </a:p>
          <a:p>
            <a:pPr lvl="1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Quy ước:	</a:t>
            </a:r>
          </a:p>
          <a:p>
            <a:pPr lvl="2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Ký hiệu màn hình, mũi tên di chuyển, phân nhánh xử lý, …</a:t>
            </a:r>
          </a:p>
          <a:p>
            <a:pPr lvl="2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Ghi rõ ID màn hình và Tên màn hình để dễ tham chiếu các tài liệu khác</a:t>
            </a:r>
          </a:p>
          <a:p>
            <a:pPr lvl="2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Normal cần viết di chuyển từ trái sang phải, từ trên xuống dưới</a:t>
            </a:r>
          </a:p>
          <a:p>
            <a:pPr lvl="2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Tránh các di chuyển chống chéo, dễ gây hiểu nhầm và khó hiểu</a:t>
            </a:r>
          </a:p>
          <a:p>
            <a:pPr lvl="2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Ghi kèm Action ID, Action Name để dễ tham chiếu (đảm bảo tính traceability)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3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34545"/>
            <a:ext cx="10058400" cy="3931920"/>
          </a:xfrm>
        </p:spPr>
        <p:txBody>
          <a:bodyPr>
            <a:noAutofit/>
          </a:bodyPr>
          <a:lstStyle/>
          <a:p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Actions: Liệt kê toàn bộ các action trên màn hình.		</a:t>
            </a:r>
          </a:p>
          <a:p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Action Detail: Mỗi action cần được làm rõ bằng cách xác định nội dung sau:		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Data sử dụng trong action	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xử lý của action	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hợp:	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Normal (</a:t>
            </a:r>
            <a:r>
              <a:rPr lang="ja-JP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正常系</a:t>
            </a:r>
            <a:r>
              <a:rPr lang="en-US" altLang="ja-JP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Abnormal (</a:t>
            </a:r>
            <a:r>
              <a:rPr lang="ja-JP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異常系</a:t>
            </a:r>
            <a:r>
              <a:rPr lang="en-US" altLang="ja-JP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Error (</a:t>
            </a:r>
            <a:r>
              <a:rPr lang="ja-JP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エラー系</a:t>
            </a:r>
            <a:r>
              <a:rPr lang="en-US" altLang="ja-JP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Kết thúc của action	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 chuyển màn hình</a:t>
            </a:r>
          </a:p>
          <a:p>
            <a:pPr lvl="2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trạng thái</a:t>
            </a:r>
          </a:p>
          <a:p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Points (các điểm cần chú ý)		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Chi tiết xử lý của action không cần ghi chi tiết, nhưng cần phải ghi rõ cách phán định kết quả để có thể xây dựng testcase chính xác.	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Các case error phải liệt kê đầy đủ để tránh bị nhầm lẫn giữa các case với nhau.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5A37-8174-4EF1-98A0-2A1CBF9A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Buổi học tiếp theo…</a:t>
            </a:r>
            <a:r>
              <a:rPr lang="en-US" altLang="ja-JP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ja-JP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ja-JP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ja-JP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8871-AEF8-44CF-B898-A1E99C56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thiết kế c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bản (Basic Design)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BrSE phải làm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tài liệu cần phải hoàn thành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màn hình (Screen)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nghiệp vụ (Business Flow)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 (Data)</a:t>
            </a:r>
            <a:endParaRPr lang="vi-VN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ủ đề: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</a:t>
            </a:r>
          </a:p>
          <a:p>
            <a:pPr marL="0" indent="0">
              <a:buNone/>
            </a:pP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    quản lý bán hàng online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ja-JP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Biết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cần phải làm gì để team có thể hiểu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  <a:p>
            <a:pPr marL="0" indent="0">
              <a:buNone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ần phải có thông tin gì từ khách hàng để có thể làm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1FF5F20-FC5F-4886-9041-5C697F09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62" y="2014194"/>
            <a:ext cx="6217920" cy="310174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636DE49-8086-4240-9BD5-50048220D530}"/>
              </a:ext>
            </a:extLst>
          </p:cNvPr>
          <p:cNvGrpSpPr/>
          <p:nvPr/>
        </p:nvGrpSpPr>
        <p:grpSpPr>
          <a:xfrm>
            <a:off x="4146596" y="4422602"/>
            <a:ext cx="1511666" cy="346091"/>
            <a:chOff x="4146596" y="4422602"/>
            <a:chExt cx="1511666" cy="34609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6AD0B6-1C52-455D-844E-23AF591383CE}"/>
                </a:ext>
              </a:extLst>
            </p:cNvPr>
            <p:cNvSpPr/>
            <p:nvPr/>
          </p:nvSpPr>
          <p:spPr>
            <a:xfrm>
              <a:off x="4146596" y="4422602"/>
              <a:ext cx="1143000" cy="346091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 b="1">
                  <a:solidFill>
                    <a:schemeClr val="bg1"/>
                  </a:solidFill>
                </a:rPr>
                <a:t>画面設計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6C1198-D23F-41E2-8ECC-BB158D1FEA58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5289596" y="4595647"/>
              <a:ext cx="3686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195D7A-5CDE-4012-B917-663D8FE96594}"/>
              </a:ext>
            </a:extLst>
          </p:cNvPr>
          <p:cNvGrpSpPr/>
          <p:nvPr/>
        </p:nvGrpSpPr>
        <p:grpSpPr>
          <a:xfrm>
            <a:off x="10511660" y="5115941"/>
            <a:ext cx="1143000" cy="787523"/>
            <a:chOff x="10511660" y="5115941"/>
            <a:chExt cx="1143000" cy="78752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E5C3104-E8E9-4251-854A-1A6662AC0192}"/>
                </a:ext>
              </a:extLst>
            </p:cNvPr>
            <p:cNvSpPr/>
            <p:nvPr/>
          </p:nvSpPr>
          <p:spPr>
            <a:xfrm>
              <a:off x="10511660" y="5557373"/>
              <a:ext cx="1143000" cy="346091"/>
            </a:xfrm>
            <a:prstGeom prst="round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 b="1">
                  <a:solidFill>
                    <a:schemeClr val="bg1"/>
                  </a:solidFill>
                </a:rPr>
                <a:t>データ設計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3B4BA2-084A-4E0C-A774-0289B0AF521B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11083160" y="5115941"/>
              <a:ext cx="0" cy="441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4052AF-1F9B-40F3-B070-0130A71D7513}"/>
              </a:ext>
            </a:extLst>
          </p:cNvPr>
          <p:cNvGrpSpPr/>
          <p:nvPr/>
        </p:nvGrpSpPr>
        <p:grpSpPr>
          <a:xfrm>
            <a:off x="7995697" y="1226669"/>
            <a:ext cx="1543050" cy="787525"/>
            <a:chOff x="7995697" y="1226669"/>
            <a:chExt cx="1543050" cy="78752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16133B-E4AD-4966-A94F-1D0B0A44817E}"/>
                </a:ext>
              </a:extLst>
            </p:cNvPr>
            <p:cNvSpPr/>
            <p:nvPr/>
          </p:nvSpPr>
          <p:spPr>
            <a:xfrm>
              <a:off x="7995697" y="1226669"/>
              <a:ext cx="1543050" cy="346091"/>
            </a:xfrm>
            <a:prstGeom prst="round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 b="1">
                  <a:solidFill>
                    <a:schemeClr val="bg1"/>
                  </a:solidFill>
                </a:rPr>
                <a:t>業務プロセス設計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A59417-1AC7-450F-BB99-1B691FD76D70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8767222" y="1572760"/>
              <a:ext cx="0" cy="441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A97F9A-6DC0-476B-8039-9BB7ECEA479A}"/>
              </a:ext>
            </a:extLst>
          </p:cNvPr>
          <p:cNvSpPr/>
          <p:nvPr/>
        </p:nvSpPr>
        <p:spPr>
          <a:xfrm>
            <a:off x="7683500" y="1011206"/>
            <a:ext cx="2159000" cy="2374588"/>
          </a:xfrm>
          <a:prstGeom prst="roundRect">
            <a:avLst/>
          </a:prstGeom>
          <a:noFill/>
          <a:ln w="28575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tập về nhà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màn hình cho “Hệ thống đặt vé online”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Deadline: 09/23 (thứ 6 tuần sau)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7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1: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Bài học lần trước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2: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Bài học lần này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Sơ lược về kết quả mong muốn và tài liệu đầu vào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So sánh thiết kế cơ bản và thiết kế chi tiết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thực hiện thiết kế màn hình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3: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Bài tập về nhà và nội dung bài học tiếp theo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5890EE-A1B4-4511-8033-1B7FF16EC82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bg1">
                    <a:lumMod val="9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73502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BSE Weekly Meeting: 11:30 ~ 12:00, thứ 6.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Dịch bài viết, deadline: 09/18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Training tập 3: 17:00~18:00, thứ 4 ngày 27/9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4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Bài học lần trước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Sơ lược về dự án Outsource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Vị trí, vai trò của BrSE trong dự án Outsource (Nhật)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Process tổng quan trong phát triển phần mềm, đặc biệt là dự án Outsource Nhật</a:t>
            </a: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3BE37B78-C68E-4D7F-8F59-D4DDBE3B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305595"/>
            <a:ext cx="7315200" cy="23758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C890C1-FA68-434D-8985-55BBBB26CF0F}"/>
              </a:ext>
            </a:extLst>
          </p:cNvPr>
          <p:cNvSpPr/>
          <p:nvPr/>
        </p:nvSpPr>
        <p:spPr>
          <a:xfrm>
            <a:off x="3633216" y="3925824"/>
            <a:ext cx="1109472" cy="16703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EDB6D-CFB4-4B9D-AFA8-88C47D3A0086}"/>
              </a:ext>
            </a:extLst>
          </p:cNvPr>
          <p:cNvSpPr/>
          <p:nvPr/>
        </p:nvSpPr>
        <p:spPr>
          <a:xfrm>
            <a:off x="3279648" y="5681472"/>
            <a:ext cx="1877568" cy="316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/>
              <a:t>画面設計</a:t>
            </a:r>
            <a:endParaRPr lang="en-US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7F9B8-76DA-4773-8044-504379A6323B}"/>
              </a:ext>
            </a:extLst>
          </p:cNvPr>
          <p:cNvSpPr/>
          <p:nvPr/>
        </p:nvSpPr>
        <p:spPr>
          <a:xfrm>
            <a:off x="3279648" y="5992368"/>
            <a:ext cx="1877568" cy="316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/>
              <a:t>業務プロセス設計</a:t>
            </a:r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6694F0-88EE-4BB8-B26F-FBEA291515AF}"/>
              </a:ext>
            </a:extLst>
          </p:cNvPr>
          <p:cNvSpPr/>
          <p:nvPr/>
        </p:nvSpPr>
        <p:spPr>
          <a:xfrm>
            <a:off x="3279648" y="6301701"/>
            <a:ext cx="1877568" cy="316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/>
              <a:t>データ設計</a:t>
            </a:r>
            <a:endParaRPr 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6BC14-B66D-4DA9-98D9-43B176DEFBC4}"/>
              </a:ext>
            </a:extLst>
          </p:cNvPr>
          <p:cNvSpPr/>
          <p:nvPr/>
        </p:nvSpPr>
        <p:spPr>
          <a:xfrm>
            <a:off x="3279648" y="5665451"/>
            <a:ext cx="1877568" cy="32691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biệt Basic Design vs. Detail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471012"/>
          </a:xfrm>
        </p:spPr>
        <p:txBody>
          <a:bodyPr>
            <a:norm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thiết kế basic và thiết kế detail có nhiều điểm tương đồng, đúng hơn là kế thừa.	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Basic đưa ra những định nghĩa khung, như bộ xương.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Detail dựa trên tài liệu Basic để đưa ra những chi tiết, gần với góc nhìn của DEV.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Giống như việc đắp thịt lên bộ xương.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Tiêu chuẩn chung dựa trên quan điểm như sau:		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Logic vs. Physic	</a:t>
            </a:r>
          </a:p>
          <a:p>
            <a:pPr lvl="2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Basic dừng ở mức mô tả chi tiết nghiệp vụ, dùng từ ngữ để mô tả logic.</a:t>
            </a:r>
          </a:p>
          <a:p>
            <a:pPr lvl="2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Detail mô tả chi tiết, dùng các thuật ngữ gần với lập trình.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Point of view	</a:t>
            </a:r>
          </a:p>
          <a:p>
            <a:pPr lvl="2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Basic là giai đoạn ở giữa RD và DD, đóng vai trò đưa yêu cầu gần hơn tới DEV, dựa trên góc nhìn của DEV</a:t>
            </a:r>
          </a:p>
          <a:p>
            <a:pPr lvl="2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Detail là giai đoạn ở giữa BD và PMG, đóng vai trò đưa thiết kế gần hơn tới việc lập trình, coding.</a:t>
            </a:r>
          </a:p>
          <a:p>
            <a:pPr marL="0" indent="0">
              <a:buNone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Như vậy, tài liệu Basic sẽ là bộ khung, tài liệu Detail dựa trên đó để chi tiết hóa đến mức có thể coding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Bảng liệt kê công việc – tài liệu 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471012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Tham khảo tài liệu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Software Development Process.xslx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5.0. DeliverablesList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5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màn hình –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画面設計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07434"/>
            <a:ext cx="4841631" cy="2827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単一画面設計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画面遷移設計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アクション設計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画面／アクション一覧管理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94E1E8-4550-4397-81FF-0EF485A2B3F4}"/>
              </a:ext>
            </a:extLst>
          </p:cNvPr>
          <p:cNvSpPr txBox="1">
            <a:spLocks/>
          </p:cNvSpPr>
          <p:nvPr/>
        </p:nvSpPr>
        <p:spPr>
          <a:xfrm>
            <a:off x="5908431" y="3207434"/>
            <a:ext cx="4841631" cy="2916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Tài liệu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画面設計基準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画面レイアウト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入出力項目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画面遷移図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アクション仕様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アクション一覧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画面一覧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D8FEDE-7B3A-4C8C-A3C4-C633B78A9983}"/>
              </a:ext>
            </a:extLst>
          </p:cNvPr>
          <p:cNvSpPr txBox="1">
            <a:spLocks/>
          </p:cNvSpPr>
          <p:nvPr/>
        </p:nvSpPr>
        <p:spPr>
          <a:xfrm>
            <a:off x="1066799" y="2014194"/>
            <a:ext cx="9683263" cy="954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  <a:p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Làm rõ các đối tượng và hành động trên từng màn hình</a:t>
            </a:r>
            <a:endParaRPr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Làm rõ di chuyển giữa các màn hình trong toàn hệ thống</a:t>
            </a:r>
            <a:endParaRPr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5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nghiệp vụ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業務プロセス設計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07434"/>
            <a:ext cx="4841631" cy="2827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業務フロー設計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ユースケース分析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94E1E8-4550-4397-81FF-0EF485A2B3F4}"/>
              </a:ext>
            </a:extLst>
          </p:cNvPr>
          <p:cNvSpPr txBox="1">
            <a:spLocks/>
          </p:cNvSpPr>
          <p:nvPr/>
        </p:nvSpPr>
        <p:spPr>
          <a:xfrm>
            <a:off x="5908431" y="3207434"/>
            <a:ext cx="4841631" cy="291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Tài liệu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業務流れ図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ユースケース・シナリオ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業務ルール一覧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アプリケーション機能一覧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D8FEDE-7B3A-4C8C-A3C4-C633B78A9983}"/>
              </a:ext>
            </a:extLst>
          </p:cNvPr>
          <p:cNvSpPr txBox="1">
            <a:spLocks/>
          </p:cNvSpPr>
          <p:nvPr/>
        </p:nvSpPr>
        <p:spPr>
          <a:xfrm>
            <a:off x="1066799" y="2014194"/>
            <a:ext cx="9683263" cy="954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  <a:p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Làm rõ các kịch bản sử dụng ứng dụng</a:t>
            </a:r>
            <a:endParaRPr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Làm rõ các xử lý logic của từng bước trong mỗi một kịch bản</a:t>
            </a:r>
            <a:endParaRPr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5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データ設計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07434"/>
            <a:ext cx="4841631" cy="2827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設計基準作成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データ項目設計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データベース論理設計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94E1E8-4550-4397-81FF-0EF485A2B3F4}"/>
              </a:ext>
            </a:extLst>
          </p:cNvPr>
          <p:cNvSpPr txBox="1">
            <a:spLocks/>
          </p:cNvSpPr>
          <p:nvPr/>
        </p:nvSpPr>
        <p:spPr>
          <a:xfrm>
            <a:off x="5908431" y="3207434"/>
            <a:ext cx="4841631" cy="2916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Tài liệu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ネーミング基準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単語辞書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データ項目辞書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コード仕様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コード一覧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論理データ・モデル（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E-R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図）</a:t>
            </a:r>
          </a:p>
          <a:p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図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D8FEDE-7B3A-4C8C-A3C4-C633B78A9983}"/>
              </a:ext>
            </a:extLst>
          </p:cNvPr>
          <p:cNvSpPr txBox="1">
            <a:spLocks/>
          </p:cNvSpPr>
          <p:nvPr/>
        </p:nvSpPr>
        <p:spPr>
          <a:xfrm>
            <a:off x="1066799" y="2014194"/>
            <a:ext cx="9683263" cy="954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  <a:p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Làm rõ các đối tượng và thuộc tính của từng đối tượng</a:t>
            </a:r>
            <a:endParaRPr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Làm rõ các xử lý và thay đổi của đối tượng trong từng flow nghiệp vụ</a:t>
            </a:r>
            <a:endParaRPr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3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màn hình –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画面設計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07434"/>
            <a:ext cx="4841631" cy="2827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単一画面設計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画面遷移設計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アクション設計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画面／アクション一覧管理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94E1E8-4550-4397-81FF-0EF485A2B3F4}"/>
              </a:ext>
            </a:extLst>
          </p:cNvPr>
          <p:cNvSpPr txBox="1">
            <a:spLocks/>
          </p:cNvSpPr>
          <p:nvPr/>
        </p:nvSpPr>
        <p:spPr>
          <a:xfrm>
            <a:off x="5908431" y="3207434"/>
            <a:ext cx="4841631" cy="2916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Tài liệu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画面設計基準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画面レイアウト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入出力項目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画面遷移図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アクション仕様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アクション一覧</a:t>
            </a:r>
          </a:p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画面一覧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D8FEDE-7B3A-4C8C-A3C4-C633B78A9983}"/>
              </a:ext>
            </a:extLst>
          </p:cNvPr>
          <p:cNvSpPr txBox="1">
            <a:spLocks/>
          </p:cNvSpPr>
          <p:nvPr/>
        </p:nvSpPr>
        <p:spPr>
          <a:xfrm>
            <a:off x="1066799" y="2014194"/>
            <a:ext cx="9683263" cy="954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  <a:p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Làm rõ các đối tượng và hành động trên từng màn hình</a:t>
            </a:r>
            <a:endParaRPr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Làm rõ di chuyển giữa các màn hình trong toàn hệ thống</a:t>
            </a:r>
            <a:endParaRPr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4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2178</TotalTime>
  <Words>845</Words>
  <Application>Microsoft Office PowerPoint</Application>
  <PresentationFormat>Widescreen</PresentationFormat>
  <Paragraphs>169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ゴシック</vt:lpstr>
      <vt:lpstr>Arial</vt:lpstr>
      <vt:lpstr>Calibri</vt:lpstr>
      <vt:lpstr>Century Gothic</vt:lpstr>
      <vt:lpstr>Garamond</vt:lpstr>
      <vt:lpstr>Times New Roman</vt:lpstr>
      <vt:lpstr>Savon</vt:lpstr>
      <vt:lpstr>Development Process</vt:lpstr>
      <vt:lpstr>Agenda</vt:lpstr>
      <vt:lpstr>Bài học lần trước</vt:lpstr>
      <vt:lpstr>Phân biệt Basic Design vs. Detail Design</vt:lpstr>
      <vt:lpstr>Bảng liệt kê công việc – tài liệu BD</vt:lpstr>
      <vt:lpstr>Thiết kế màn hình – 画面設計</vt:lpstr>
      <vt:lpstr>Thiết kế nghiệp vụ – 業務プロセス設計</vt:lpstr>
      <vt:lpstr>Thiết kế dữ liệu – データ設計</vt:lpstr>
      <vt:lpstr>Thiết kế màn hình – 画面設計</vt:lpstr>
      <vt:lpstr>Giả định đầu vào</vt:lpstr>
      <vt:lpstr>PowerPoint Presentation</vt:lpstr>
      <vt:lpstr>PowerPoint Presentation</vt:lpstr>
      <vt:lpstr>PowerPoint Presentation</vt:lpstr>
      <vt:lpstr>PowerPoint Presentation</vt:lpstr>
      <vt:lpstr>Thiết kế từng màn hình</vt:lpstr>
      <vt:lpstr>Thiết kế di chuyển màn hình</vt:lpstr>
      <vt:lpstr>Thiết kế action</vt:lpstr>
      <vt:lpstr>Buổi học tiếp theo…9月27日</vt:lpstr>
      <vt:lpstr>Bài tập về nhà</vt:lpstr>
      <vt:lpstr>PowerPoint Presentation</vt:lpstr>
      <vt:lpstr>Remind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Process</dc:title>
  <dc:creator>congvt@Gmorunsystem.local</dc:creator>
  <cp:lastModifiedBy>Office License09</cp:lastModifiedBy>
  <cp:revision>123</cp:revision>
  <dcterms:created xsi:type="dcterms:W3CDTF">2017-08-22T07:27:20Z</dcterms:created>
  <dcterms:modified xsi:type="dcterms:W3CDTF">2017-09-13T09:54:30Z</dcterms:modified>
</cp:coreProperties>
</file>