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5"/>
  </p:notesMasterIdLst>
  <p:sldIdLst>
    <p:sldId id="256" r:id="rId2"/>
    <p:sldId id="27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548235"/>
    <a:srgbClr val="2F5597"/>
    <a:srgbClr val="C55A1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7519-CE52-4C90-B9F7-279CADDD5544}" type="datetimeFigureOut">
              <a:rPr lang="en-US" smtClean="0"/>
              <a:t>2018-01-10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173-C7CA-4A6A-A376-74A5F86E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2018-01-10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3B3-AFB2-4DD7-AABB-E96F55A9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0E62-5645-4660-BA54-5C0A45AB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LECTURE 3: Thiết kế c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bản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vi-VN" altLang="ja-JP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Thiết kế </a:t>
            </a:r>
            <a:r>
              <a:rPr lang="en-US" altLang="ja-JP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Business Flow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B476-9DDF-4009-8449-655BBBFA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</a:rPr>
              <a:t>Viết mô tả usecase -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E213-6BBA-4115-A532-91C7A751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>
                <a:latin typeface="MS Reference Sans Serif" panose="020B0604030504040204" pitchFamily="34" charset="0"/>
              </a:rPr>
              <a:t>Actor và System giao dịch với nhau như thế nào, cần phải làm rõ chi tiết từng bước, viết theo kiểu scenario (kịch bản)</a:t>
            </a:r>
            <a:endParaRPr lang="en-US">
              <a:latin typeface="MS Reference Sans Serif" panose="020B0604030504040204" pitchFamily="34" charset="0"/>
            </a:endParaRPr>
          </a:p>
          <a:p>
            <a:pPr algn="just"/>
            <a:endParaRPr lang="vi-VN">
              <a:latin typeface="MS Reference Sans Serif" panose="020B0604030504040204" pitchFamily="34" charset="0"/>
            </a:endParaRPr>
          </a:p>
          <a:p>
            <a:pPr algn="just"/>
            <a:r>
              <a:rPr lang="vi-VN">
                <a:latin typeface="MS Reference Sans Serif" panose="020B0604030504040204" pitchFamily="34" charset="0"/>
              </a:rPr>
              <a:t>Không cần phải ghi rõ đến mức màn hình nào, button nào, mà chỉ cần ghi ở mức ý hiểu</a:t>
            </a:r>
            <a:endParaRPr lang="en-US">
              <a:latin typeface="MS Reference Sans Serif" panose="020B0604030504040204" pitchFamily="34" charset="0"/>
            </a:endParaRPr>
          </a:p>
          <a:p>
            <a:pPr algn="just"/>
            <a:endParaRPr lang="vi-VN">
              <a:latin typeface="MS Reference Sans Serif" panose="020B0604030504040204" pitchFamily="34" charset="0"/>
            </a:endParaRPr>
          </a:p>
          <a:p>
            <a:pPr algn="just"/>
            <a:r>
              <a:rPr lang="vi-VN">
                <a:latin typeface="MS Reference Sans Serif" panose="020B0604030504040204" pitchFamily="34" charset="0"/>
              </a:rPr>
              <a:t>Phần liên quan đến system cũng không cần ghi chi tiết đến mức xử lý logic</a:t>
            </a:r>
            <a:endParaRPr lang="en-US">
              <a:latin typeface="MS Reference Sans Serif" panose="020B0604030504040204" pitchFamily="34" charset="0"/>
            </a:endParaRPr>
          </a:p>
          <a:p>
            <a:pPr algn="just"/>
            <a:endParaRPr lang="en-US">
              <a:latin typeface="MS Reference Sans Serif" panose="020B0604030504040204" pitchFamily="34" charset="0"/>
            </a:endParaRPr>
          </a:p>
          <a:p>
            <a:pPr algn="just"/>
            <a:r>
              <a:rPr lang="vi-VN">
                <a:latin typeface="MS Reference Sans Serif" panose="020B0604030504040204" pitchFamily="34" charset="0"/>
              </a:rPr>
              <a:t>Nội dung trong scenario cũng cần phải có quy ước ngôn từ rõ ràng, những từ chuyên môn phải có giải thích</a:t>
            </a:r>
          </a:p>
        </p:txBody>
      </p:sp>
    </p:spTree>
    <p:extLst>
      <p:ext uri="{BB962C8B-B14F-4D97-AF65-F5344CB8AC3E}">
        <p14:creationId xmlns:p14="http://schemas.microsoft.com/office/powerpoint/2010/main" val="41932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B476-9DDF-4009-8449-655BBBFA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</a:rPr>
              <a:t>Viết mô tả usecase -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E213-6BBA-4115-A532-91C7A751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>
                <a:latin typeface="MS Reference Sans Serif" panose="020B0604030504040204" pitchFamily="34" charset="0"/>
              </a:rPr>
              <a:t>Liên quan đến data, entity và thuộc tính cần matching với tài liệu thiết kế data</a:t>
            </a:r>
            <a:endParaRPr lang="en-US">
              <a:latin typeface="MS Reference Sans Serif" panose="020B0604030504040204" pitchFamily="34" charset="0"/>
            </a:endParaRPr>
          </a:p>
          <a:p>
            <a:pPr algn="just"/>
            <a:endParaRPr lang="vi-VN">
              <a:latin typeface="MS Reference Sans Serif" panose="020B0604030504040204" pitchFamily="34" charset="0"/>
            </a:endParaRPr>
          </a:p>
          <a:p>
            <a:pPr algn="just"/>
            <a:r>
              <a:rPr lang="vi-VN">
                <a:latin typeface="MS Reference Sans Serif" panose="020B0604030504040204" pitchFamily="34" charset="0"/>
              </a:rPr>
              <a:t>Những phần liên quan đến system, cần phải ghi tên chức năng liên quan và có thể tham chiếu đến tài liệu thiết kế chức năng</a:t>
            </a:r>
            <a:endParaRPr lang="en-US">
              <a:latin typeface="MS Reference Sans Serif" panose="020B0604030504040204" pitchFamily="34" charset="0"/>
            </a:endParaRPr>
          </a:p>
          <a:p>
            <a:pPr algn="just"/>
            <a:endParaRPr lang="vi-VN">
              <a:latin typeface="MS Reference Sans Serif" panose="020B0604030504040204" pitchFamily="34" charset="0"/>
            </a:endParaRPr>
          </a:p>
          <a:p>
            <a:pPr algn="just"/>
            <a:r>
              <a:rPr lang="vi-VN">
                <a:latin typeface="MS Reference Sans Serif" panose="020B0604030504040204" pitchFamily="34" charset="0"/>
              </a:rPr>
              <a:t>Business Rule cần ghi rõ tất cả các quy định liên quan, kể cả liên quan đến pháp luật</a:t>
            </a:r>
          </a:p>
        </p:txBody>
      </p:sp>
    </p:spTree>
    <p:extLst>
      <p:ext uri="{BB962C8B-B14F-4D97-AF65-F5344CB8AC3E}">
        <p14:creationId xmlns:p14="http://schemas.microsoft.com/office/powerpoint/2010/main" val="111554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5A37-8174-4EF1-98A0-2A1CBF9A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Buổi học tiếp theo…</a:t>
            </a:r>
            <a:r>
              <a:rPr lang="en-US" altLang="ja-JP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ja-JP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ja-JP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8871-AEF8-44CF-B898-A1E99C56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thiết kế c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bản (Basic Design)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BrSE phải làm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tài liệu cần phải hoàn thành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màn hình (Screen)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nghiệp vụ (Business Flow)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 (Data)</a:t>
            </a:r>
            <a:endParaRPr lang="vi-V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ủ đề: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</a:t>
            </a:r>
          </a:p>
          <a:p>
            <a:pPr marL="0" indent="0">
              <a:buNone/>
            </a:pP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    quản lý bán hàng online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ja-JP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Biết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cần phải làm gì để team có thể hiểu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  <a:p>
            <a:pPr marL="0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ần phải có thông tin gì từ khách hàng để có thể làm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FF5F20-FC5F-4886-9041-5C697F09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62" y="2014194"/>
            <a:ext cx="6217920" cy="310174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636DE49-8086-4240-9BD5-50048220D530}"/>
              </a:ext>
            </a:extLst>
          </p:cNvPr>
          <p:cNvGrpSpPr/>
          <p:nvPr/>
        </p:nvGrpSpPr>
        <p:grpSpPr>
          <a:xfrm>
            <a:off x="4146596" y="4422602"/>
            <a:ext cx="1511666" cy="346091"/>
            <a:chOff x="4146596" y="4422602"/>
            <a:chExt cx="1511666" cy="34609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6AD0B6-1C52-455D-844E-23AF591383CE}"/>
                </a:ext>
              </a:extLst>
            </p:cNvPr>
            <p:cNvSpPr/>
            <p:nvPr/>
          </p:nvSpPr>
          <p:spPr>
            <a:xfrm>
              <a:off x="4146596" y="4422602"/>
              <a:ext cx="1143000" cy="346091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 b="1">
                  <a:solidFill>
                    <a:schemeClr val="bg1"/>
                  </a:solidFill>
                </a:rPr>
                <a:t>画面設計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6C1198-D23F-41E2-8ECC-BB158D1FEA58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5289596" y="4595647"/>
              <a:ext cx="3686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195D7A-5CDE-4012-B917-663D8FE96594}"/>
              </a:ext>
            </a:extLst>
          </p:cNvPr>
          <p:cNvGrpSpPr/>
          <p:nvPr/>
        </p:nvGrpSpPr>
        <p:grpSpPr>
          <a:xfrm>
            <a:off x="10511660" y="5115941"/>
            <a:ext cx="1143000" cy="787523"/>
            <a:chOff x="10511660" y="5115941"/>
            <a:chExt cx="1143000" cy="78752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E5C3104-E8E9-4251-854A-1A6662AC0192}"/>
                </a:ext>
              </a:extLst>
            </p:cNvPr>
            <p:cNvSpPr/>
            <p:nvPr/>
          </p:nvSpPr>
          <p:spPr>
            <a:xfrm>
              <a:off x="10511660" y="5557373"/>
              <a:ext cx="1143000" cy="346091"/>
            </a:xfrm>
            <a:prstGeom prst="round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 b="1">
                  <a:solidFill>
                    <a:schemeClr val="bg1"/>
                  </a:solidFill>
                </a:rPr>
                <a:t>データ設計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3B4BA2-084A-4E0C-A774-0289B0AF521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1083160" y="5115941"/>
              <a:ext cx="0" cy="441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4052AF-1F9B-40F3-B070-0130A71D7513}"/>
              </a:ext>
            </a:extLst>
          </p:cNvPr>
          <p:cNvGrpSpPr/>
          <p:nvPr/>
        </p:nvGrpSpPr>
        <p:grpSpPr>
          <a:xfrm>
            <a:off x="7995697" y="1226669"/>
            <a:ext cx="1543050" cy="787525"/>
            <a:chOff x="7995697" y="1226669"/>
            <a:chExt cx="1543050" cy="78752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16133B-E4AD-4966-A94F-1D0B0A44817E}"/>
                </a:ext>
              </a:extLst>
            </p:cNvPr>
            <p:cNvSpPr/>
            <p:nvPr/>
          </p:nvSpPr>
          <p:spPr>
            <a:xfrm>
              <a:off x="7995697" y="1226669"/>
              <a:ext cx="1543050" cy="346091"/>
            </a:xfrm>
            <a:prstGeom prst="round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 b="1">
                  <a:solidFill>
                    <a:schemeClr val="bg1"/>
                  </a:solidFill>
                </a:rPr>
                <a:t>業務プロセス設計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A59417-1AC7-450F-BB99-1B691FD76D70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8767222" y="1572760"/>
              <a:ext cx="0" cy="441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A97F9A-6DC0-476B-8039-9BB7ECEA479A}"/>
              </a:ext>
            </a:extLst>
          </p:cNvPr>
          <p:cNvSpPr/>
          <p:nvPr/>
        </p:nvSpPr>
        <p:spPr>
          <a:xfrm>
            <a:off x="10003660" y="3749378"/>
            <a:ext cx="2159000" cy="2374588"/>
          </a:xfrm>
          <a:prstGeom prst="round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5890EE-A1B4-4511-8033-1B7FF16EC8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735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MS Reference Sans Serif" panose="020B0604030504040204" pitchFamily="34" charset="0"/>
                <a:cs typeface="Times New Roman" panose="02020603050405020304" pitchFamily="18" charset="0"/>
              </a:rPr>
              <a:t>Phần 1:</a:t>
            </a:r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 Hướng phát triển của BrSE theo các dự án hiện tại và tương lai</a:t>
            </a:r>
            <a:endParaRPr lang="en-US" u="sng">
              <a:latin typeface="MS Reference Sans Serif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Xu hướng dự án hiện tại</a:t>
            </a:r>
          </a:p>
          <a:p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Những điểm lợi của BrSE theo xu hướng mới</a:t>
            </a:r>
          </a:p>
          <a:p>
            <a:endParaRPr lang="en-US">
              <a:latin typeface="MS Reference Sans Serif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>
                <a:latin typeface="MS Reference Sans Serif" panose="020B0604030504040204" pitchFamily="34" charset="0"/>
                <a:cs typeface="Times New Roman" panose="02020603050405020304" pitchFamily="18" charset="0"/>
              </a:rPr>
              <a:t>Phần 2:</a:t>
            </a:r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 Mục đích “cao nhất” của việc thiết kế</a:t>
            </a:r>
            <a:endParaRPr lang="en-US" u="sng">
              <a:latin typeface="MS Reference Sans Serif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MS Reference Sans Serif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>
                <a:latin typeface="MS Reference Sans Serif" panose="020B0604030504040204" pitchFamily="34" charset="0"/>
                <a:cs typeface="Times New Roman" panose="02020603050405020304" pitchFamily="18" charset="0"/>
              </a:rPr>
              <a:t>Phần 3:</a:t>
            </a:r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 Sơ lược về thiết kế flow nghiệp vụ</a:t>
            </a:r>
            <a:endParaRPr lang="en-US" u="sng">
              <a:latin typeface="MS Reference Sans Serif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Đầu vào, đầu ra và các công việc cần làm</a:t>
            </a:r>
          </a:p>
          <a:p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Khảo sát một số ví dụ thường gặp</a:t>
            </a:r>
          </a:p>
        </p:txBody>
      </p:sp>
    </p:spTree>
    <p:extLst>
      <p:ext uri="{BB962C8B-B14F-4D97-AF65-F5344CB8AC3E}">
        <p14:creationId xmlns:p14="http://schemas.microsoft.com/office/powerpoint/2010/main" val="33886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76B-B56F-4549-8237-605D7D55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ja-JP">
                <a:latin typeface="MS Reference Sans Serif" panose="020B0604030504040204" pitchFamily="34" charset="0"/>
                <a:cs typeface="Times New Roman" panose="02020603050405020304" pitchFamily="18" charset="0"/>
              </a:rPr>
              <a:t>Thiết kế </a:t>
            </a:r>
            <a:r>
              <a:rPr lang="en-US" altLang="ja-JP">
                <a:latin typeface="MS Reference Sans Serif" panose="020B0604030504040204" pitchFamily="34" charset="0"/>
                <a:cs typeface="Times New Roman" panose="02020603050405020304" pitchFamily="18" charset="0"/>
              </a:rPr>
              <a:t>Business Flow</a:t>
            </a:r>
            <a:endParaRPr lang="en-US">
              <a:latin typeface="MS Reference Sans Serif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B409-F83E-4DD8-9734-410E510F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Khảo sát một số chức năng th</a:t>
            </a:r>
            <a:r>
              <a:rPr lang="vi-VN">
                <a:latin typeface="MS Reference Sans Serif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ờng gặp trong thực tế</a:t>
            </a:r>
          </a:p>
          <a:p>
            <a:pPr lvl="1"/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Chức năng in-app purchase</a:t>
            </a:r>
          </a:p>
          <a:p>
            <a:pPr lvl="1"/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Chức năng search và Chức năng search history</a:t>
            </a:r>
          </a:p>
          <a:p>
            <a:pPr lvl="1"/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Chức năng login/logout (1 thời điểm chỉ sử dụng 1 thiết bị)</a:t>
            </a:r>
          </a:p>
          <a:p>
            <a:pPr lvl="1"/>
            <a:endParaRPr lang="en-US">
              <a:latin typeface="MS Reference Sans Serif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Review tài liệu thiết kế của một chức năng cụ thể</a:t>
            </a:r>
          </a:p>
          <a:p>
            <a:pPr lvl="1"/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Chức năng in-app</a:t>
            </a:r>
          </a:p>
          <a:p>
            <a:pPr lvl="1"/>
            <a:endParaRPr lang="en-US">
              <a:latin typeface="MS Reference Sans Serif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Chi tiết các b</a:t>
            </a:r>
            <a:r>
              <a:rPr lang="vi-VN">
                <a:latin typeface="MS Reference Sans Serif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ớc thực hiện viết tài liệu</a:t>
            </a:r>
          </a:p>
          <a:p>
            <a:pPr lvl="1"/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Tạo tài liệu Phân cấp chức năng</a:t>
            </a:r>
          </a:p>
          <a:p>
            <a:pPr lvl="1"/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Tạo tài liệu Flow nghiệp vụ</a:t>
            </a:r>
          </a:p>
          <a:p>
            <a:pPr lvl="1"/>
            <a:r>
              <a:rPr lang="en-US">
                <a:latin typeface="MS Reference Sans Serif" panose="020B0604030504040204" pitchFamily="34" charset="0"/>
                <a:cs typeface="Times New Roman" panose="02020603050405020304" pitchFamily="18" charset="0"/>
              </a:rPr>
              <a:t>Tạo tài liệu Mô tả usecase – Kịch bản Scenario</a:t>
            </a:r>
          </a:p>
        </p:txBody>
      </p:sp>
    </p:spTree>
    <p:extLst>
      <p:ext uri="{BB962C8B-B14F-4D97-AF65-F5344CB8AC3E}">
        <p14:creationId xmlns:p14="http://schemas.microsoft.com/office/powerpoint/2010/main" val="178863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D202-A64A-40FD-9BAA-37CF33C3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MS Reference Sans Serif" panose="020B0604030504040204" pitchFamily="34" charset="0"/>
              </a:rPr>
              <a:t>Chức năng In-App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E0DA-F209-4967-B47F-28904DED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</a:rPr>
              <a:t>Ứng dụng có một số item</a:t>
            </a:r>
          </a:p>
          <a:p>
            <a:r>
              <a:rPr lang="en-US">
                <a:latin typeface="MS Reference Sans Serif" panose="020B0604030504040204" pitchFamily="34" charset="0"/>
              </a:rPr>
              <a:t>Cho phép mua nhiều lần một item</a:t>
            </a:r>
          </a:p>
          <a:p>
            <a:endParaRPr lang="en-US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5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44C0-C02E-49D2-9824-9A95B9D4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MS Reference Sans Serif" panose="020B0604030504040204" pitchFamily="34" charset="0"/>
              </a:rPr>
              <a:t>Chức năng Search và Search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125E-BCA7-4E3F-B5F9-C560E1DD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</a:rPr>
              <a:t>Tìm kiếm danh sách nhà trọ theo một số điều kiện</a:t>
            </a:r>
          </a:p>
          <a:p>
            <a:r>
              <a:rPr lang="en-US">
                <a:latin typeface="MS Reference Sans Serif" panose="020B0604030504040204" pitchFamily="34" charset="0"/>
              </a:rPr>
              <a:t>Cung cấp chức năng xem lại những nhà đã view chi tiết</a:t>
            </a:r>
          </a:p>
        </p:txBody>
      </p:sp>
    </p:spTree>
    <p:extLst>
      <p:ext uri="{BB962C8B-B14F-4D97-AF65-F5344CB8AC3E}">
        <p14:creationId xmlns:p14="http://schemas.microsoft.com/office/powerpoint/2010/main" val="229585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0964-2DD1-4364-ACD0-3FA5CB58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</a:rPr>
              <a:t>Chức năng Login/Logout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03CA-D688-4B19-9C49-02827937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</a:rPr>
              <a:t>Mỗi account chỉ đ</a:t>
            </a:r>
            <a:r>
              <a:rPr lang="vi-VN">
                <a:latin typeface="MS Reference Sans Serif" panose="020B0604030504040204" pitchFamily="34" charset="0"/>
              </a:rPr>
              <a:t>ư</a:t>
            </a:r>
            <a:r>
              <a:rPr lang="en-US">
                <a:latin typeface="MS Reference Sans Serif" panose="020B0604030504040204" pitchFamily="34" charset="0"/>
              </a:rPr>
              <a:t>ợc sử dụng trên một thiết bị tại một thời điểm</a:t>
            </a:r>
          </a:p>
          <a:p>
            <a:endParaRPr lang="en-US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9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07FE-DB8B-48A8-8614-3E118AF0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sample : In-App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6050-9BC3-4F0E-B574-F4BD3276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7CC8-19B4-43F8-967D-EB4C48E0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/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36FE95-8E3B-4BDF-98F8-DCCC8C2A3DA3}"/>
              </a:ext>
            </a:extLst>
          </p:cNvPr>
          <p:cNvGrpSpPr/>
          <p:nvPr/>
        </p:nvGrpSpPr>
        <p:grpSpPr>
          <a:xfrm>
            <a:off x="1661159" y="2016811"/>
            <a:ext cx="8869681" cy="4104538"/>
            <a:chOff x="0" y="0"/>
            <a:chExt cx="8869681" cy="41045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063E91-FBE7-4730-99CA-F24E972FF127}"/>
                </a:ext>
              </a:extLst>
            </p:cNvPr>
            <p:cNvGrpSpPr/>
            <p:nvPr/>
          </p:nvGrpSpPr>
          <p:grpSpPr>
            <a:xfrm>
              <a:off x="0" y="0"/>
              <a:ext cx="8869681" cy="4104538"/>
              <a:chOff x="0" y="0"/>
              <a:chExt cx="8848874" cy="405784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FCF9FF6-EDAA-4FEA-8D9E-9A3B5E0EF186}"/>
                  </a:ext>
                </a:extLst>
              </p:cNvPr>
              <p:cNvGrpSpPr/>
              <p:nvPr/>
            </p:nvGrpSpPr>
            <p:grpSpPr>
              <a:xfrm>
                <a:off x="0" y="0"/>
                <a:ext cx="8848874" cy="4057840"/>
                <a:chOff x="0" y="0"/>
                <a:chExt cx="8848874" cy="405784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87F63C7-7061-4033-9B99-6A06014DE82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848874" cy="4057840"/>
                  <a:chOff x="0" y="0"/>
                  <a:chExt cx="8848874" cy="4057840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D07E66A8-D926-4E4C-9D98-A2363D8BE091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8848874" cy="973665"/>
                    <a:chOff x="0" y="0"/>
                    <a:chExt cx="8848874" cy="973665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1308CC0E-EF49-4034-B674-2E74BE750B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8848874" cy="973665"/>
                      <a:chOff x="0" y="0"/>
                      <a:chExt cx="8848874" cy="973665"/>
                    </a:xfrm>
                  </p:grpSpPr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ABD17B12-883F-4C80-BCFB-8387BBFF33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8848874" cy="97366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en-US" sz="1100">
                          <a:solidFill>
                            <a:sysClr val="windowText" lastClr="000000"/>
                          </a:solidFill>
                        </a:endParaRPr>
                      </a:p>
                      <a:p>
                        <a:pPr algn="l"/>
                        <a:endParaRPr lang="en-US" sz="11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5B14314F-638F-485B-B039-692D80CC4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83" y="10583"/>
                        <a:ext cx="1428340" cy="385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r>
                          <a:rPr lang="ja-JP" altLang="en-US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インプット</a:t>
                        </a:r>
                        <a:endParaRPr lang="en-US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35" name="Rectangle: Folded Corner 34">
                      <a:extLst>
                        <a:ext uri="{FF2B5EF4-FFF2-40B4-BE49-F238E27FC236}">
                          <a16:creationId xmlns:a16="http://schemas.microsoft.com/office/drawing/2014/main" id="{5CA8F132-F9C8-427C-AF69-2B3924A70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518" y="342123"/>
                      <a:ext cx="1592945" cy="367582"/>
                    </a:xfrm>
                    <a:prstGeom prst="foldedCorner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ja-JP" altLang="en-US" sz="1100"/>
                        <a:t>業務流れ図</a:t>
                      </a:r>
                      <a:endParaRPr lang="en-US" sz="1100"/>
                    </a:p>
                  </p:txBody>
                </p:sp>
                <p:sp>
                  <p:nvSpPr>
                    <p:cNvPr id="36" name="Rectangle: Folded Corner 35">
                      <a:extLst>
                        <a:ext uri="{FF2B5EF4-FFF2-40B4-BE49-F238E27FC236}">
                          <a16:creationId xmlns:a16="http://schemas.microsoft.com/office/drawing/2014/main" id="{A9A1107A-4F62-483D-86F8-E5B4C4201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3691" y="352708"/>
                      <a:ext cx="1592945" cy="367582"/>
                    </a:xfrm>
                    <a:prstGeom prst="foldedCorner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ja-JP" altLang="en-US" sz="1100"/>
                        <a:t>業務機能階層図</a:t>
                      </a:r>
                      <a:endParaRPr lang="en-US" sz="1100"/>
                    </a:p>
                  </p:txBody>
                </p:sp>
                <p:sp>
                  <p:nvSpPr>
                    <p:cNvPr id="37" name="Rectangle: Folded Corner 36">
                      <a:extLst>
                        <a:ext uri="{FF2B5EF4-FFF2-40B4-BE49-F238E27FC236}">
                          <a16:creationId xmlns:a16="http://schemas.microsoft.com/office/drawing/2014/main" id="{52D1EB11-4BE0-4AAD-B5B0-5CB5B3F43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8696" y="358128"/>
                      <a:ext cx="1592945" cy="367582"/>
                    </a:xfrm>
                    <a:prstGeom prst="foldedCorner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ja-JP" altLang="en-US" sz="1100"/>
                        <a:t>制約機能一覧</a:t>
                      </a:r>
                      <a:endParaRPr lang="en-US" sz="1100"/>
                    </a:p>
                  </p:txBody>
                </p:sp>
                <p:sp>
                  <p:nvSpPr>
                    <p:cNvPr id="38" name="Rectangle: Folded Corner 37">
                      <a:extLst>
                        <a:ext uri="{FF2B5EF4-FFF2-40B4-BE49-F238E27FC236}">
                          <a16:creationId xmlns:a16="http://schemas.microsoft.com/office/drawing/2014/main" id="{1D9BED5E-EDA4-4C22-91A4-9A48B5CB3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6077" y="341196"/>
                      <a:ext cx="1977925" cy="367582"/>
                    </a:xfrm>
                    <a:prstGeom prst="foldedCorner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ja-JP" altLang="en-US" sz="1100"/>
                        <a:t>アプリケーション機能一覧</a:t>
                      </a:r>
                      <a:endParaRPr lang="en-US" sz="1100"/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36E22672-5118-49DF-B5DB-75CB32AD461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984251"/>
                    <a:ext cx="8848874" cy="3073589"/>
                    <a:chOff x="0" y="984251"/>
                    <a:chExt cx="8848874" cy="3073589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C7C4CE3-B92F-4393-9C9C-60A488ACA4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984251"/>
                      <a:ext cx="8848874" cy="3073589"/>
                      <a:chOff x="0" y="984251"/>
                      <a:chExt cx="8848874" cy="3073589"/>
                    </a:xfrm>
                  </p:grpSpPr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8007BB8-90DD-4921-B11C-4FBA58DEB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984251"/>
                        <a:ext cx="8848874" cy="3073589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en-US" sz="1100">
                          <a:solidFill>
                            <a:sysClr val="windowText" lastClr="000000"/>
                          </a:solidFill>
                        </a:endParaRPr>
                      </a:p>
                      <a:p>
                        <a:pPr algn="l"/>
                        <a:endParaRPr lang="en-US" sz="11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E0A96FDA-E44E-4892-B55A-48C1A6B33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82" y="984253"/>
                        <a:ext cx="1428340" cy="385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r>
                          <a:rPr lang="ja-JP" altLang="en-US">
                            <a:solidFill>
                              <a:schemeClr val="tx1"/>
                            </a:solidFill>
                            <a:effectLst/>
                          </a:rPr>
                          <a:t>アウトプット</a:t>
                        </a:r>
                        <a:endParaRPr lang="en-US">
                          <a:solidFill>
                            <a:schemeClr val="tx1"/>
                          </a:solidFill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D2E65718-6FC1-40C2-A196-57882A9B8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247" y="1248831"/>
                      <a:ext cx="8575631" cy="2592042"/>
                      <a:chOff x="95247" y="1248831"/>
                      <a:chExt cx="8575631" cy="2592042"/>
                    </a:xfrm>
                  </p:grpSpPr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D19771D7-BD11-4A4A-B5E5-ADB7B2425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705" y="1852079"/>
                        <a:ext cx="4926173" cy="1988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en-US" sz="1100">
                          <a:solidFill>
                            <a:sysClr val="windowText" lastClr="000000"/>
                          </a:solidFill>
                        </a:endParaRPr>
                      </a:p>
                      <a:p>
                        <a:pPr algn="l"/>
                        <a:endParaRPr lang="en-US" sz="11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Rectangle: Folded Corner 24">
                        <a:extLst>
                          <a:ext uri="{FF2B5EF4-FFF2-40B4-BE49-F238E27FC236}">
                            <a16:creationId xmlns:a16="http://schemas.microsoft.com/office/drawing/2014/main" id="{F6A2E470-03DF-42EF-9E89-03AA2F0D0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9769" y="2199064"/>
                        <a:ext cx="1592945" cy="451998"/>
                      </a:xfrm>
                      <a:prstGeom prst="foldedCorner">
                        <a:avLst/>
                      </a:prstGeom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ja-JP" altLang="en-US" sz="1100"/>
                          <a:t>ユースケース・シナリオ</a:t>
                        </a:r>
                        <a:endParaRPr lang="en-US" sz="1100"/>
                      </a:p>
                    </p:txBody>
                  </p:sp>
                  <p:sp>
                    <p:nvSpPr>
                      <p:cNvPr id="26" name="Rectangle: Folded Corner 25">
                        <a:extLst>
                          <a:ext uri="{FF2B5EF4-FFF2-40B4-BE49-F238E27FC236}">
                            <a16:creationId xmlns:a16="http://schemas.microsoft.com/office/drawing/2014/main" id="{F02110AF-179C-41E3-A896-2171DE84D9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9768" y="3117641"/>
                        <a:ext cx="1592945" cy="451998"/>
                      </a:xfrm>
                      <a:prstGeom prst="foldedCorner">
                        <a:avLst/>
                      </a:prstGeom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ja-JP" altLang="en-US" sz="1100"/>
                          <a:t>業務ルール一覧</a:t>
                        </a:r>
                        <a:endParaRPr lang="en-US" sz="1100"/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C8AB3620-D45E-4297-ABF6-460A1A80FB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47" y="1852080"/>
                        <a:ext cx="2919213" cy="198879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en-US" sz="1100">
                          <a:solidFill>
                            <a:sysClr val="windowText" lastClr="000000"/>
                          </a:solidFill>
                        </a:endParaRPr>
                      </a:p>
                      <a:p>
                        <a:pPr algn="l"/>
                        <a:endParaRPr lang="en-US" sz="11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8" name="Rectangle: Rounded Corners 27">
                        <a:extLst>
                          <a:ext uri="{FF2B5EF4-FFF2-40B4-BE49-F238E27FC236}">
                            <a16:creationId xmlns:a16="http://schemas.microsoft.com/office/drawing/2014/main" id="{6955F7E8-6D82-4049-B818-3A5AA1DA56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47" y="1248831"/>
                        <a:ext cx="2919213" cy="6400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ja-JP" altLang="en-US" sz="1100"/>
                          <a:t>①業務フロー設計</a:t>
                        </a:r>
                        <a:endParaRPr lang="en-US" altLang="ja-JP" sz="1100"/>
                      </a:p>
                      <a:p>
                        <a:pPr algn="ctr"/>
                        <a:r>
                          <a:rPr lang="ja-JP" altLang="en-US" sz="1100"/>
                          <a:t>（複数業務の関係とシステムの振り舞い）</a:t>
                        </a:r>
                        <a:endParaRPr lang="en-US" sz="1100"/>
                      </a:p>
                    </p:txBody>
                  </p:sp>
                  <p:sp>
                    <p:nvSpPr>
                      <p:cNvPr id="29" name="Rectangle: Rounded Corners 28">
                        <a:extLst>
                          <a:ext uri="{FF2B5EF4-FFF2-40B4-BE49-F238E27FC236}">
                            <a16:creationId xmlns:a16="http://schemas.microsoft.com/office/drawing/2014/main" id="{3DBC7619-9420-4FDF-B673-30A508CF5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700" y="1248831"/>
                        <a:ext cx="4926173" cy="6400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ja-JP" altLang="en-US" sz="1100"/>
                          <a:t>②ユースケース分析</a:t>
                        </a:r>
                        <a:endParaRPr lang="en-US" altLang="ja-JP" sz="1100"/>
                      </a:p>
                      <a:p>
                        <a:pPr algn="ctr"/>
                        <a:r>
                          <a:rPr lang="ja-JP" altLang="en-US" sz="1100"/>
                          <a:t>（個々の業務とシステムの振り舞い）</a:t>
                        </a:r>
                        <a:endParaRPr lang="en-US" sz="1100"/>
                      </a:p>
                    </p:txBody>
                  </p:sp>
                  <p:sp>
                    <p:nvSpPr>
                      <p:cNvPr id="30" name="Rectangle: Folded Corner 29">
                        <a:extLst>
                          <a:ext uri="{FF2B5EF4-FFF2-40B4-BE49-F238E27FC236}">
                            <a16:creationId xmlns:a16="http://schemas.microsoft.com/office/drawing/2014/main" id="{77F9BB3A-4883-49BB-9124-92798ACFA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359" y="2065295"/>
                        <a:ext cx="1592945" cy="723197"/>
                      </a:xfrm>
                      <a:prstGeom prst="foldedCorner">
                        <a:avLst/>
                      </a:prstGeom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ja-JP" altLang="en-US" sz="1100"/>
                          <a:t>業務流れ図</a:t>
                        </a:r>
                        <a:endParaRPr lang="en-US" altLang="ja-JP" sz="1100"/>
                      </a:p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ja-JP" altLang="en-US" sz="11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（開発者視点）</a:t>
                        </a:r>
                        <a:endParaRPr lang="en-US">
                          <a:effectLst/>
                        </a:endParaRPr>
                      </a:p>
                    </p:txBody>
                  </p:sp>
                  <p:sp>
                    <p:nvSpPr>
                      <p:cNvPr id="31" name="Rectangle: Folded Corner 30">
                        <a:extLst>
                          <a:ext uri="{FF2B5EF4-FFF2-40B4-BE49-F238E27FC236}">
                            <a16:creationId xmlns:a16="http://schemas.microsoft.com/office/drawing/2014/main" id="{B742C559-6503-4ED1-8370-1144782192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34626" y="2069377"/>
                        <a:ext cx="1915734" cy="723197"/>
                      </a:xfrm>
                      <a:prstGeom prst="foldedCorner">
                        <a:avLst/>
                      </a:prstGeom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ja-JP" altLang="en-US" sz="1100"/>
                          <a:t>アプリケーション機能一覧</a:t>
                        </a:r>
                        <a:endParaRPr lang="en-US" altLang="ja-JP" sz="1100"/>
                      </a:p>
                      <a:p>
                        <a:pPr algn="ctr"/>
                        <a:r>
                          <a:rPr lang="ja-JP" altLang="en-US" sz="1100"/>
                          <a:t>（開発者視点）</a:t>
                        </a:r>
                        <a:endParaRPr lang="en-US" altLang="ja-JP" sz="1100"/>
                      </a:p>
                    </p:txBody>
                  </p:sp>
                </p:grpSp>
              </p:grp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60E2E24-1B01-420F-87D2-1B191D25C2C5}"/>
                    </a:ext>
                  </a:extLst>
                </p:cNvPr>
                <p:cNvSpPr/>
                <p:nvPr/>
              </p:nvSpPr>
              <p:spPr>
                <a:xfrm>
                  <a:off x="2239350" y="2077794"/>
                  <a:ext cx="1668615" cy="3859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>
                      <a:solidFill>
                        <a:schemeClr val="tx1"/>
                      </a:solidFill>
                      <a:effectLst/>
                    </a:rPr>
                    <a:t>業務機能の最小単位</a:t>
                  </a:r>
                  <a:endParaRPr lang="en-US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6BBE965-B56E-495A-AA55-BDE967EB2B9D}"/>
                    </a:ext>
                  </a:extLst>
                </p:cNvPr>
                <p:cNvSpPr/>
                <p:nvPr/>
              </p:nvSpPr>
              <p:spPr>
                <a:xfrm>
                  <a:off x="855205" y="2722916"/>
                  <a:ext cx="1428340" cy="3859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>
                      <a:solidFill>
                        <a:schemeClr val="tx1"/>
                      </a:solidFill>
                      <a:effectLst/>
                    </a:rPr>
                    <a:t>業務機能</a:t>
                  </a:r>
                  <a:endParaRPr lang="en-US">
                    <a:solidFill>
                      <a:schemeClr val="tx1"/>
                    </a:solidFill>
                    <a:effectLst/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6AF2305-1014-494C-9D57-1108C36C3980}"/>
                    </a:ext>
                  </a:extLst>
                </p:cNvPr>
                <p:cNvCxnSpPr>
                  <a:stCxn id="25" idx="3"/>
                  <a:endCxn id="31" idx="1"/>
                </p:cNvCxnSpPr>
                <p:nvPr/>
              </p:nvCxnSpPr>
              <p:spPr>
                <a:xfrm>
                  <a:off x="5562713" y="2425063"/>
                  <a:ext cx="1071912" cy="5913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D5C4C572-EA21-4BF1-B6B9-33BA5AE1DCE4}"/>
                    </a:ext>
                  </a:extLst>
                </p:cNvPr>
                <p:cNvCxnSpPr>
                  <a:stCxn id="6" idx="2"/>
                  <a:endCxn id="31" idx="2"/>
                </p:cNvCxnSpPr>
                <p:nvPr/>
              </p:nvCxnSpPr>
              <p:spPr>
                <a:xfrm rot="5400000" flipH="1" flipV="1">
                  <a:off x="3894853" y="62421"/>
                  <a:ext cx="967485" cy="6427793"/>
                </a:xfrm>
                <a:prstGeom prst="bentConnector3">
                  <a:avLst>
                    <a:gd name="adj1" fmla="val -23359"/>
                  </a:avLst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60B073-4295-4155-AB17-2070B5CDE756}"/>
                  </a:ext>
                </a:extLst>
              </p:cNvPr>
              <p:cNvSpPr/>
              <p:nvPr/>
            </p:nvSpPr>
            <p:spPr>
              <a:xfrm>
                <a:off x="5372091" y="2062296"/>
                <a:ext cx="1428340" cy="3859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>
                    <a:solidFill>
                      <a:schemeClr val="tx1"/>
                    </a:solidFill>
                    <a:effectLst/>
                  </a:rPr>
                  <a:t>システム機能</a:t>
                </a:r>
                <a:endParaRPr lang="en-US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7C65FB12-652A-4196-842D-A6BCCA86F2D3}"/>
                </a:ext>
              </a:extLst>
            </p:cNvPr>
            <p:cNvSpPr/>
            <p:nvPr/>
          </p:nvSpPr>
          <p:spPr>
            <a:xfrm>
              <a:off x="369093" y="3071810"/>
              <a:ext cx="1596692" cy="73152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/>
                <a:t>業務機能階層図</a:t>
              </a:r>
              <a:endParaRPr lang="en-US" altLang="ja-JP" sz="1100"/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10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（開発者視点）</a:t>
              </a:r>
              <a:endParaRPr lang="en-US">
                <a:effectLst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A2C958-5501-4BA0-B803-0E98843B263C}"/>
                </a:ext>
              </a:extLst>
            </p:cNvPr>
            <p:cNvSpPr/>
            <p:nvPr/>
          </p:nvSpPr>
          <p:spPr>
            <a:xfrm>
              <a:off x="4607719" y="2714626"/>
              <a:ext cx="1619250" cy="3904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>
                  <a:solidFill>
                    <a:schemeClr val="tx1"/>
                  </a:solidFill>
                  <a:effectLst/>
                </a:rPr>
                <a:t>業務上の規約・制約</a:t>
              </a:r>
              <a:endParaRPr 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9600CB-326F-4D26-A46A-8CBCDCCE29AB}"/>
                </a:ext>
              </a:extLst>
            </p:cNvPr>
            <p:cNvSpPr/>
            <p:nvPr/>
          </p:nvSpPr>
          <p:spPr>
            <a:xfrm>
              <a:off x="6417469" y="3440906"/>
              <a:ext cx="1431700" cy="3904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>
                  <a:solidFill>
                    <a:schemeClr val="tx1"/>
                  </a:solidFill>
                  <a:effectLst/>
                </a:rPr>
                <a:t>業務機能階層</a:t>
              </a:r>
              <a:endParaRPr lang="en-US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A8E566-F908-4720-9926-8B56E1DEB7C8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164564" y="2820582"/>
              <a:ext cx="2875" cy="25122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1FF00B-A39B-4016-BEE2-F9866873EB1E}"/>
                </a:ext>
              </a:extLst>
            </p:cNvPr>
            <p:cNvCxnSpPr>
              <a:stCxn id="25" idx="1"/>
              <a:endCxn id="30" idx="3"/>
            </p:cNvCxnSpPr>
            <p:nvPr/>
          </p:nvCxnSpPr>
          <p:spPr>
            <a:xfrm flipH="1">
              <a:off x="1962910" y="2452971"/>
              <a:ext cx="2016197" cy="185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E27F1C0-6DFB-4BE8-B8F4-433B83B42AEC}"/>
                </a:ext>
              </a:extLst>
            </p:cNvPr>
            <p:cNvCxnSpPr>
              <a:stCxn id="25" idx="1"/>
              <a:endCxn id="6" idx="3"/>
            </p:cNvCxnSpPr>
            <p:nvPr/>
          </p:nvCxnSpPr>
          <p:spPr>
            <a:xfrm rot="10800000" flipV="1">
              <a:off x="1965785" y="2452970"/>
              <a:ext cx="2013322" cy="984599"/>
            </a:xfrm>
            <a:prstGeom prst="bentConnector3">
              <a:avLst>
                <a:gd name="adj1" fmla="val 77203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738E48-8C51-4530-88C5-C1BFDC2F31E4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 flipH="1">
              <a:off x="4777452" y="2681571"/>
              <a:ext cx="1" cy="471948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49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AE41-F5F2-447D-9DDA-795211E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</a:rPr>
              <a:t>Viết thiết kế Business Folow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3CCF-7D7D-4CA8-BF4F-7909C816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MS Reference Sans Serif" panose="020B0604030504040204" pitchFamily="34" charset="0"/>
              </a:rPr>
              <a:t>Viết dưới góc nhìn của DEV, để giải thích cho DEV hiểu</a:t>
            </a:r>
          </a:p>
          <a:p>
            <a:r>
              <a:rPr lang="vi-VN">
                <a:latin typeface="MS Reference Sans Serif" panose="020B0604030504040204" pitchFamily="34" charset="0"/>
              </a:rPr>
              <a:t>Viết có hệ thống và làm rõ các đối tượng của hệ thống</a:t>
            </a:r>
          </a:p>
          <a:p>
            <a:r>
              <a:rPr lang="vi-VN">
                <a:latin typeface="MS Reference Sans Serif" panose="020B0604030504040204" pitchFamily="34" charset="0"/>
              </a:rPr>
              <a:t>Liên quan đến hệ thống ngoài cũng cần được mô tả chi tiết</a:t>
            </a:r>
          </a:p>
          <a:p>
            <a:pPr lvl="1"/>
            <a:r>
              <a:rPr lang="vi-VN">
                <a:latin typeface="MS Reference Sans Serif" panose="020B0604030504040204" pitchFamily="34" charset="0"/>
              </a:rPr>
              <a:t>Làm rõ những phạm vi mà hệ thống sẽ hỗ trợ</a:t>
            </a:r>
          </a:p>
          <a:p>
            <a:pPr lvl="1"/>
            <a:r>
              <a:rPr lang="vi-VN">
                <a:latin typeface="MS Reference Sans Serif" panose="020B0604030504040204" pitchFamily="34" charset="0"/>
              </a:rPr>
              <a:t>Cần chú ý phần liên quan đến data từ hệ thống khác</a:t>
            </a:r>
          </a:p>
          <a:p>
            <a:pPr marL="0" indent="0">
              <a:buNone/>
            </a:pPr>
            <a:r>
              <a:rPr lang="vi-VN">
                <a:latin typeface="MS Reference Sans Serif" panose="020B0604030504040204" pitchFamily="34" charset="0"/>
              </a:rPr>
              <a:t>	</a:t>
            </a:r>
          </a:p>
          <a:p>
            <a:r>
              <a:rPr lang="vi-VN">
                <a:latin typeface="MS Reference Sans Serif" panose="020B0604030504040204" pitchFamily="34" charset="0"/>
              </a:rPr>
              <a:t>Thống nhất các ký hiệu thể hiển trên biều đồ business flow</a:t>
            </a:r>
          </a:p>
          <a:p>
            <a:r>
              <a:rPr lang="vi-VN">
                <a:latin typeface="MS Reference Sans Serif" panose="020B0604030504040204" pitchFamily="34" charset="0"/>
              </a:rPr>
              <a:t>Sử dụng UML, biểu đồ activity để thể hiện thông tin</a:t>
            </a:r>
          </a:p>
          <a:p>
            <a:r>
              <a:rPr lang="vi-VN">
                <a:latin typeface="MS Reference Sans Serif" panose="020B0604030504040204" pitchFamily="34" charset="0"/>
              </a:rPr>
              <a:t>Thông tin liên quan đến data, entity cũng cần được thể hiện</a:t>
            </a:r>
            <a:br>
              <a:rPr lang="en-US">
                <a:latin typeface="MS Reference Sans Serif" panose="020B0604030504040204" pitchFamily="34" charset="0"/>
              </a:rPr>
            </a:br>
            <a:r>
              <a:rPr lang="vi-VN">
                <a:latin typeface="MS Reference Sans Serif" panose="020B0604030504040204" pitchFamily="34" charset="0"/>
              </a:rPr>
              <a:t>để dễ nắm bắt hệ thống	</a:t>
            </a:r>
            <a:endParaRPr lang="en-US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4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1265</TotalTime>
  <Words>776</Words>
  <Application>Microsoft Office PowerPoint</Application>
  <PresentationFormat>Widescreen</PresentationFormat>
  <Paragraphs>100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ゴシック</vt:lpstr>
      <vt:lpstr>Arial</vt:lpstr>
      <vt:lpstr>Calibri</vt:lpstr>
      <vt:lpstr>Century Gothic</vt:lpstr>
      <vt:lpstr>Garamond</vt:lpstr>
      <vt:lpstr>MS Reference Sans Serif</vt:lpstr>
      <vt:lpstr>Times New Roman</vt:lpstr>
      <vt:lpstr>Savon</vt:lpstr>
      <vt:lpstr>Development Process</vt:lpstr>
      <vt:lpstr>Agenda</vt:lpstr>
      <vt:lpstr>Thiết kế Business Flow</vt:lpstr>
      <vt:lpstr>Chức năng In-App Purchase</vt:lpstr>
      <vt:lpstr>Chức năng Search và Search History </vt:lpstr>
      <vt:lpstr>Chức năng Login/Logout</vt:lpstr>
      <vt:lpstr>Review sample : In-App Purchase</vt:lpstr>
      <vt:lpstr>Input / Output</vt:lpstr>
      <vt:lpstr>Viết thiết kế Business Folow</vt:lpstr>
      <vt:lpstr>Viết mô tả usecase - scenario</vt:lpstr>
      <vt:lpstr>Viết mô tả usecase - scenario</vt:lpstr>
      <vt:lpstr>Buổi học tiếp theo…1月17日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Process</dc:title>
  <dc:creator>congvt@Gmorunsystem.local</dc:creator>
  <cp:lastModifiedBy>Office License09</cp:lastModifiedBy>
  <cp:revision>91</cp:revision>
  <dcterms:created xsi:type="dcterms:W3CDTF">2017-08-22T07:27:20Z</dcterms:created>
  <dcterms:modified xsi:type="dcterms:W3CDTF">2018-01-10T07:22:04Z</dcterms:modified>
</cp:coreProperties>
</file>