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handoutMasterIdLst>
    <p:handoutMasterId r:id="rId21"/>
  </p:handoutMasterIdLst>
  <p:sldIdLst>
    <p:sldId id="256" r:id="rId2"/>
    <p:sldId id="258" r:id="rId3"/>
    <p:sldId id="287" r:id="rId4"/>
    <p:sldId id="300" r:id="rId5"/>
    <p:sldId id="301" r:id="rId6"/>
    <p:sldId id="302" r:id="rId7"/>
    <p:sldId id="303" r:id="rId8"/>
    <p:sldId id="290" r:id="rId9"/>
    <p:sldId id="291" r:id="rId10"/>
    <p:sldId id="292" r:id="rId11"/>
    <p:sldId id="293" r:id="rId12"/>
    <p:sldId id="294" r:id="rId13"/>
    <p:sldId id="295" r:id="rId14"/>
    <p:sldId id="296" r:id="rId15"/>
    <p:sldId id="297" r:id="rId16"/>
    <p:sldId id="298" r:id="rId17"/>
    <p:sldId id="299" r:id="rId18"/>
    <p:sldId id="28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790" autoAdjust="0"/>
  </p:normalViewPr>
  <p:slideViewPr>
    <p:cSldViewPr snapToGrid="0">
      <p:cViewPr varScale="1">
        <p:scale>
          <a:sx n="101" d="100"/>
          <a:sy n="101" d="100"/>
        </p:scale>
        <p:origin x="926"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4D4115-1B84-4AD1-9360-62BAD92C5645}" type="datetimeFigureOut">
              <a:rPr lang="en-US" smtClean="0"/>
              <a:t>7/20/2021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https://gcc.gnu.org/onlinedocs/gcc-6.1.0/gcc.pdf</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1BDDC2-137D-496B-8420-AAF0766DEC22}" type="slidenum">
              <a:rPr lang="en-US" smtClean="0"/>
              <a:t>‹#›</a:t>
            </a:fld>
            <a:endParaRPr lang="en-US"/>
          </a:p>
        </p:txBody>
      </p:sp>
    </p:spTree>
    <p:extLst>
      <p:ext uri="{BB962C8B-B14F-4D97-AF65-F5344CB8AC3E}">
        <p14:creationId xmlns:p14="http://schemas.microsoft.com/office/powerpoint/2010/main" val="1665553838"/>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94CF41-EAB3-4B41-9FD8-5C71BB9ACEF2}" type="datetimeFigureOut">
              <a:rPr lang="en-US" smtClean="0"/>
              <a:t>7/20/2021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https://gcc.gnu.org/onlinedocs/gcc-6.1.0/gcc.pdf</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1426DB-80D9-40D6-A411-2E2F9039C5D0}" type="slidenum">
              <a:rPr lang="en-US" smtClean="0"/>
              <a:t>‹#›</a:t>
            </a:fld>
            <a:endParaRPr lang="en-US"/>
          </a:p>
        </p:txBody>
      </p:sp>
    </p:spTree>
    <p:extLst>
      <p:ext uri="{BB962C8B-B14F-4D97-AF65-F5344CB8AC3E}">
        <p14:creationId xmlns:p14="http://schemas.microsoft.com/office/powerpoint/2010/main" val="200098448"/>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https://gcc.gnu.org/onlinedocs/gcc-6.1.0/gcc.pdf</a:t>
            </a:r>
            <a:endParaRPr lang="en-US"/>
          </a:p>
        </p:txBody>
      </p:sp>
    </p:spTree>
    <p:extLst>
      <p:ext uri="{BB962C8B-B14F-4D97-AF65-F5344CB8AC3E}">
        <p14:creationId xmlns:p14="http://schemas.microsoft.com/office/powerpoint/2010/main" val="2686393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https://gcc.gnu.org/onlinedocs/gcc-6.1.0/gcc.pdf</a:t>
            </a:r>
            <a:endParaRPr lang="en-US"/>
          </a:p>
        </p:txBody>
      </p:sp>
    </p:spTree>
    <p:extLst>
      <p:ext uri="{BB962C8B-B14F-4D97-AF65-F5344CB8AC3E}">
        <p14:creationId xmlns:p14="http://schemas.microsoft.com/office/powerpoint/2010/main" val="833544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https://gcc.gnu.org/onlinedocs/gcc-6.1.0/gcc.pdf</a:t>
            </a:r>
            <a:endParaRPr lang="en-US"/>
          </a:p>
        </p:txBody>
      </p:sp>
    </p:spTree>
    <p:extLst>
      <p:ext uri="{BB962C8B-B14F-4D97-AF65-F5344CB8AC3E}">
        <p14:creationId xmlns:p14="http://schemas.microsoft.com/office/powerpoint/2010/main" val="4221011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https://gcc.gnu.org/onlinedocs/gcc-6.1.0/gcc.pdf</a:t>
            </a:r>
            <a:endParaRPr lang="en-US"/>
          </a:p>
        </p:txBody>
      </p:sp>
    </p:spTree>
    <p:extLst>
      <p:ext uri="{BB962C8B-B14F-4D97-AF65-F5344CB8AC3E}">
        <p14:creationId xmlns:p14="http://schemas.microsoft.com/office/powerpoint/2010/main" val="1038540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https://gcc.gnu.org/onlinedocs/gcc-6.1.0/gcc.pdf</a:t>
            </a:r>
            <a:endParaRPr lang="en-US"/>
          </a:p>
        </p:txBody>
      </p:sp>
    </p:spTree>
    <p:extLst>
      <p:ext uri="{BB962C8B-B14F-4D97-AF65-F5344CB8AC3E}">
        <p14:creationId xmlns:p14="http://schemas.microsoft.com/office/powerpoint/2010/main" val="12769161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https://gcc.gnu.org/onlinedocs/gcc-6.1.0/gcc.pdf</a:t>
            </a:r>
            <a:endParaRPr lang="en-US"/>
          </a:p>
        </p:txBody>
      </p:sp>
    </p:spTree>
    <p:extLst>
      <p:ext uri="{BB962C8B-B14F-4D97-AF65-F5344CB8AC3E}">
        <p14:creationId xmlns:p14="http://schemas.microsoft.com/office/powerpoint/2010/main" val="642961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https://gcc.gnu.org/onlinedocs/gcc-6.1.0/gcc.pdf</a:t>
            </a:r>
            <a:endParaRPr lang="en-US"/>
          </a:p>
        </p:txBody>
      </p:sp>
    </p:spTree>
    <p:extLst>
      <p:ext uri="{BB962C8B-B14F-4D97-AF65-F5344CB8AC3E}">
        <p14:creationId xmlns:p14="http://schemas.microsoft.com/office/powerpoint/2010/main" val="8005759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https://gcc.gnu.org/onlinedocs/gcc-6.1.0/gcc.pdf</a:t>
            </a:r>
            <a:endParaRPr lang="en-US"/>
          </a:p>
        </p:txBody>
      </p:sp>
    </p:spTree>
    <p:extLst>
      <p:ext uri="{BB962C8B-B14F-4D97-AF65-F5344CB8AC3E}">
        <p14:creationId xmlns:p14="http://schemas.microsoft.com/office/powerpoint/2010/main" val="21161131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https://gcc.gnu.org/onlinedocs/gcc-6.1.0/gcc.pdf</a:t>
            </a:r>
            <a:endParaRPr lang="en-US"/>
          </a:p>
        </p:txBody>
      </p:sp>
    </p:spTree>
    <p:extLst>
      <p:ext uri="{BB962C8B-B14F-4D97-AF65-F5344CB8AC3E}">
        <p14:creationId xmlns:p14="http://schemas.microsoft.com/office/powerpoint/2010/main" val="2629022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https://gcc.gnu.org/onlinedocs/gcc-6.1.0/gcc.pdf</a:t>
            </a:r>
            <a:endParaRPr lang="en-US"/>
          </a:p>
        </p:txBody>
      </p:sp>
    </p:spTree>
    <p:extLst>
      <p:ext uri="{BB962C8B-B14F-4D97-AF65-F5344CB8AC3E}">
        <p14:creationId xmlns:p14="http://schemas.microsoft.com/office/powerpoint/2010/main" val="349255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https://gcc.gnu.org/onlinedocs/gcc-6.1.0/gcc.pdf</a:t>
            </a:r>
            <a:endParaRPr lang="en-US"/>
          </a:p>
        </p:txBody>
      </p:sp>
    </p:spTree>
    <p:extLst>
      <p:ext uri="{BB962C8B-B14F-4D97-AF65-F5344CB8AC3E}">
        <p14:creationId xmlns:p14="http://schemas.microsoft.com/office/powerpoint/2010/main" val="1442533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https://gcc.gnu.org/onlinedocs/gcc-6.1.0/gcc.pdf</a:t>
            </a:r>
            <a:endParaRPr lang="en-US"/>
          </a:p>
        </p:txBody>
      </p:sp>
    </p:spTree>
    <p:extLst>
      <p:ext uri="{BB962C8B-B14F-4D97-AF65-F5344CB8AC3E}">
        <p14:creationId xmlns:p14="http://schemas.microsoft.com/office/powerpoint/2010/main" val="422914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https://gcc.gnu.org/onlinedocs/gcc-6.1.0/gcc.pdf</a:t>
            </a:r>
            <a:endParaRPr lang="en-US"/>
          </a:p>
        </p:txBody>
      </p:sp>
    </p:spTree>
    <p:extLst>
      <p:ext uri="{BB962C8B-B14F-4D97-AF65-F5344CB8AC3E}">
        <p14:creationId xmlns:p14="http://schemas.microsoft.com/office/powerpoint/2010/main" val="2958626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https://gcc.gnu.org/onlinedocs/gcc-6.1.0/gcc.pdf</a:t>
            </a:r>
            <a:endParaRPr lang="en-US"/>
          </a:p>
        </p:txBody>
      </p:sp>
    </p:spTree>
    <p:extLst>
      <p:ext uri="{BB962C8B-B14F-4D97-AF65-F5344CB8AC3E}">
        <p14:creationId xmlns:p14="http://schemas.microsoft.com/office/powerpoint/2010/main" val="2803841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https://gcc.gnu.org/onlinedocs/gcc-6.1.0/gcc.pdf</a:t>
            </a:r>
            <a:endParaRPr lang="en-US"/>
          </a:p>
        </p:txBody>
      </p:sp>
    </p:spTree>
    <p:extLst>
      <p:ext uri="{BB962C8B-B14F-4D97-AF65-F5344CB8AC3E}">
        <p14:creationId xmlns:p14="http://schemas.microsoft.com/office/powerpoint/2010/main" val="253103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https://gcc.gnu.org/onlinedocs/gcc-6.1.0/gcc.pdf</a:t>
            </a:r>
            <a:endParaRPr lang="en-US"/>
          </a:p>
        </p:txBody>
      </p:sp>
    </p:spTree>
    <p:extLst>
      <p:ext uri="{BB962C8B-B14F-4D97-AF65-F5344CB8AC3E}">
        <p14:creationId xmlns:p14="http://schemas.microsoft.com/office/powerpoint/2010/main" val="689315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https://gcc.gnu.org/onlinedocs/gcc-6.1.0/gcc.pdf</a:t>
            </a:r>
            <a:endParaRPr lang="en-US"/>
          </a:p>
        </p:txBody>
      </p:sp>
    </p:spTree>
    <p:extLst>
      <p:ext uri="{BB962C8B-B14F-4D97-AF65-F5344CB8AC3E}">
        <p14:creationId xmlns:p14="http://schemas.microsoft.com/office/powerpoint/2010/main" val="49353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35378" y="385762"/>
            <a:ext cx="10476089" cy="1578504"/>
          </a:xfrm>
        </p:spPr>
        <p:txBody>
          <a:bodyPr anchor="b">
            <a:normAutofit/>
          </a:bodyPr>
          <a:lstStyle>
            <a:lvl1pPr algn="ctr">
              <a:defRPr sz="3600">
                <a:ln>
                  <a:noFill/>
                </a:ln>
                <a:latin typeface="Arial Black" panose="020B0A04020102020204" pitchFamily="34" charset="0"/>
              </a:defRPr>
            </a:lvl1pPr>
          </a:lstStyle>
          <a:p>
            <a:r>
              <a:rPr lang="en-US" dirty="0" smtClean="0"/>
              <a:t>Report Title</a:t>
            </a:r>
            <a:endParaRPr lang="en-US" dirty="0"/>
          </a:p>
        </p:txBody>
      </p:sp>
      <p:cxnSp>
        <p:nvCxnSpPr>
          <p:cNvPr id="9" name="Straight Connector 8"/>
          <p:cNvCxnSpPr/>
          <p:nvPr/>
        </p:nvCxnSpPr>
        <p:spPr>
          <a:xfrm>
            <a:off x="2573865" y="1964267"/>
            <a:ext cx="6999112" cy="84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Subtitle 2"/>
          <p:cNvSpPr txBox="1">
            <a:spLocks/>
          </p:cNvSpPr>
          <p:nvPr/>
        </p:nvSpPr>
        <p:spPr>
          <a:xfrm>
            <a:off x="2647245" y="5778767"/>
            <a:ext cx="6999112" cy="3942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mj-lt"/>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dirty="0" smtClean="0">
                <a:latin typeface="Arial" panose="020B0604020202020204" pitchFamily="34" charset="0"/>
                <a:cs typeface="Arial" panose="020B0604020202020204" pitchFamily="34" charset="0"/>
              </a:rPr>
              <a:t>VC DCV</a:t>
            </a:r>
            <a:endParaRPr lang="en-US" sz="1800" b="1" dirty="0">
              <a:latin typeface="Arial" panose="020B0604020202020204" pitchFamily="34" charset="0"/>
              <a:cs typeface="Arial" panose="020B0604020202020204" pitchFamily="34" charset="0"/>
            </a:endParaRPr>
          </a:p>
        </p:txBody>
      </p:sp>
      <p:sp>
        <p:nvSpPr>
          <p:cNvPr id="15" name="Text Placeholder 14"/>
          <p:cNvSpPr>
            <a:spLocks noGrp="1"/>
          </p:cNvSpPr>
          <p:nvPr>
            <p:ph type="body" sz="quarter" idx="10" hasCustomPrompt="1"/>
          </p:nvPr>
        </p:nvSpPr>
        <p:spPr>
          <a:xfrm>
            <a:off x="3375026" y="2709070"/>
            <a:ext cx="5543549" cy="1666875"/>
          </a:xfrm>
        </p:spPr>
        <p:txBody>
          <a:bodyPr/>
          <a:lstStyle>
            <a:lvl1pPr marL="514350" indent="-514350">
              <a:buFont typeface="+mj-lt"/>
              <a:buAutoNum type="arabicPeriod"/>
              <a:defRPr sz="2200"/>
            </a:lvl1pPr>
            <a:lvl2pPr>
              <a:defRPr sz="2000"/>
            </a:lvl2pPr>
            <a:lvl3pPr>
              <a:defRPr sz="1800"/>
            </a:lvl3pPr>
          </a:lstStyle>
          <a:p>
            <a:pPr lvl="0"/>
            <a:r>
              <a:rPr lang="en-US" dirty="0" smtClean="0"/>
              <a:t>Content 1</a:t>
            </a:r>
          </a:p>
          <a:p>
            <a:pPr lvl="1"/>
            <a:r>
              <a:rPr lang="en-US" dirty="0" smtClean="0"/>
              <a:t>Second level</a:t>
            </a:r>
          </a:p>
          <a:p>
            <a:pPr lvl="2"/>
            <a:r>
              <a:rPr lang="en-US" dirty="0" smtClean="0"/>
              <a:t>Third level</a:t>
            </a:r>
          </a:p>
        </p:txBody>
      </p:sp>
      <p:sp>
        <p:nvSpPr>
          <p:cNvPr id="16" name="Subtitle 2"/>
          <p:cNvSpPr txBox="1">
            <a:spLocks/>
          </p:cNvSpPr>
          <p:nvPr/>
        </p:nvSpPr>
        <p:spPr>
          <a:xfrm>
            <a:off x="2573865" y="2239169"/>
            <a:ext cx="6999112" cy="39422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mj-lt"/>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400" dirty="0">
              <a:latin typeface="Arial" panose="020B0604020202020204" pitchFamily="34" charset="0"/>
              <a:cs typeface="Arial" panose="020B0604020202020204" pitchFamily="34" charset="0"/>
            </a:endParaRPr>
          </a:p>
        </p:txBody>
      </p:sp>
      <p:sp>
        <p:nvSpPr>
          <p:cNvPr id="18" name="Text Placeholder 17"/>
          <p:cNvSpPr>
            <a:spLocks noGrp="1"/>
          </p:cNvSpPr>
          <p:nvPr>
            <p:ph type="body" sz="quarter" idx="11" hasCustomPrompt="1"/>
          </p:nvPr>
        </p:nvSpPr>
        <p:spPr>
          <a:xfrm>
            <a:off x="2647246" y="5225257"/>
            <a:ext cx="6925732" cy="457200"/>
          </a:xfrm>
        </p:spPr>
        <p:txBody>
          <a:bodyPr>
            <a:normAutofit/>
          </a:bodyPr>
          <a:lstStyle>
            <a:lvl1pPr marL="0" indent="0" algn="ctr">
              <a:buNone/>
              <a:defRPr sz="2000" b="0" i="1"/>
            </a:lvl1pPr>
          </a:lstStyle>
          <a:p>
            <a:pPr lvl="0"/>
            <a:r>
              <a:rPr lang="en-US" dirty="0" smtClean="0"/>
              <a:t>2016.08.29</a:t>
            </a:r>
          </a:p>
        </p:txBody>
      </p:sp>
      <p:sp>
        <p:nvSpPr>
          <p:cNvPr id="8" name="Rectangle 11"/>
          <p:cNvSpPr>
            <a:spLocks noChangeArrowheads="1"/>
          </p:cNvSpPr>
          <p:nvPr>
            <p:custDataLst>
              <p:tags r:id="rId1"/>
            </p:custDataLst>
          </p:nvPr>
        </p:nvSpPr>
        <p:spPr bwMode="auto">
          <a:xfrm>
            <a:off x="3375026" y="2337595"/>
            <a:ext cx="5543549" cy="371475"/>
          </a:xfrm>
          <a:prstGeom prst="rect">
            <a:avLst/>
          </a:prstGeom>
          <a:solidFill>
            <a:srgbClr val="7B9A9F"/>
          </a:solidFill>
          <a:ln w="3175">
            <a:solidFill>
              <a:schemeClr val="bg1">
                <a:lumMod val="75000"/>
              </a:schemeClr>
            </a:solidFill>
            <a:miter lim="800000"/>
            <a:headEnd/>
            <a:tailEnd/>
          </a:ln>
        </p:spPr>
        <p:txBody>
          <a:bodyPr lIns="89965" tIns="45702" rIns="89965" bIns="45702" anchor="ctr"/>
          <a:lstStyle/>
          <a:p>
            <a:pPr algn="ctr" defTabSz="912813">
              <a:defRPr/>
            </a:pPr>
            <a:r>
              <a:rPr lang="en-US" altLang="ko-KR" sz="2000" b="1" dirty="0" smtClean="0">
                <a:solidFill>
                  <a:schemeClr val="bg1"/>
                </a:solidFill>
                <a:latin typeface="Arial" pitchFamily="34" charset="0"/>
                <a:ea typeface="돋움" pitchFamily="50" charset="-127"/>
                <a:cs typeface="Arial" pitchFamily="34" charset="0"/>
              </a:rPr>
              <a:t>Table of Contents</a:t>
            </a:r>
            <a:endParaRPr lang="ko-KR" altLang="en-US" sz="2000" b="1" dirty="0">
              <a:solidFill>
                <a:schemeClr val="bg1"/>
              </a:solidFill>
              <a:latin typeface="Arial" pitchFamily="34" charset="0"/>
              <a:ea typeface="돋움" pitchFamily="50" charset="-127"/>
              <a:cs typeface="Arial" pitchFamily="34" charset="0"/>
            </a:endParaRPr>
          </a:p>
        </p:txBody>
      </p:sp>
    </p:spTree>
    <p:extLst>
      <p:ext uri="{BB962C8B-B14F-4D97-AF65-F5344CB8AC3E}">
        <p14:creationId xmlns:p14="http://schemas.microsoft.com/office/powerpoint/2010/main" val="260978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8823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13815A1B-5261-4576-B79D-4467C696EA1E}" type="datetimeFigureOut">
              <a:rPr lang="en-US" smtClean="0"/>
              <a:t>7/20/2021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0DB2ED82-5F82-4FB1-B578-CAE461FB7E86}" type="slidenum">
              <a:rPr lang="en-US" smtClean="0"/>
              <a:t>‹#›</a:t>
            </a:fld>
            <a:endParaRPr lang="en-US"/>
          </a:p>
        </p:txBody>
      </p:sp>
    </p:spTree>
    <p:extLst>
      <p:ext uri="{BB962C8B-B14F-4D97-AF65-F5344CB8AC3E}">
        <p14:creationId xmlns:p14="http://schemas.microsoft.com/office/powerpoint/2010/main" val="2600695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4" name="Straight Connector 3"/>
          <p:cNvCxnSpPr/>
          <p:nvPr/>
        </p:nvCxnSpPr>
        <p:spPr>
          <a:xfrm>
            <a:off x="428978" y="660402"/>
            <a:ext cx="114046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5910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28978" y="930807"/>
            <a:ext cx="5590823" cy="53429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930807"/>
            <a:ext cx="5661379" cy="53429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5" name="Straight Connector 4"/>
          <p:cNvCxnSpPr/>
          <p:nvPr/>
        </p:nvCxnSpPr>
        <p:spPr>
          <a:xfrm>
            <a:off x="428978" y="745068"/>
            <a:ext cx="114046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8494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4799" y="1"/>
            <a:ext cx="11537244" cy="6858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4800" y="749829"/>
            <a:ext cx="56927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4800" y="1637769"/>
            <a:ext cx="5692777" cy="4627564"/>
          </a:xfrm>
        </p:spPr>
        <p:txBody>
          <a:bodyPr/>
          <a:lstStyle>
            <a:lvl1pPr>
              <a:defRPr sz="24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749821"/>
            <a:ext cx="566984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1637753"/>
            <a:ext cx="5669843" cy="46275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7" name="Straight Connector 6"/>
          <p:cNvCxnSpPr/>
          <p:nvPr/>
        </p:nvCxnSpPr>
        <p:spPr>
          <a:xfrm flipV="1">
            <a:off x="304799" y="702734"/>
            <a:ext cx="11528780" cy="47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1267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cxnSp>
        <p:nvCxnSpPr>
          <p:cNvPr id="3" name="Straight Connector 2"/>
          <p:cNvCxnSpPr/>
          <p:nvPr/>
        </p:nvCxnSpPr>
        <p:spPr>
          <a:xfrm>
            <a:off x="428978" y="745068"/>
            <a:ext cx="114046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0789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5643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169278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843143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4" name="Straight Connector 3"/>
          <p:cNvCxnSpPr/>
          <p:nvPr/>
        </p:nvCxnSpPr>
        <p:spPr>
          <a:xfrm>
            <a:off x="428978" y="745068"/>
            <a:ext cx="114046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9664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8978" y="76202"/>
            <a:ext cx="11404601" cy="66886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28978" y="812802"/>
            <a:ext cx="11404601" cy="52937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Box 7"/>
          <p:cNvSpPr txBox="1"/>
          <p:nvPr/>
        </p:nvSpPr>
        <p:spPr>
          <a:xfrm>
            <a:off x="9719733" y="85715"/>
            <a:ext cx="2113847" cy="215444"/>
          </a:xfrm>
          <a:prstGeom prst="rect">
            <a:avLst/>
          </a:prstGeom>
          <a:noFill/>
        </p:spPr>
        <p:txBody>
          <a:bodyPr wrap="square" lIns="0" tIns="0" rIns="0" bIns="0" rtlCol="0">
            <a:spAutoFit/>
          </a:bodyPr>
          <a:lstStyle/>
          <a:p>
            <a:pPr algn="r"/>
            <a:r>
              <a:rPr lang="en-US" sz="1400" dirty="0" smtClean="0">
                <a:solidFill>
                  <a:schemeClr val="bg1">
                    <a:lumMod val="50000"/>
                  </a:schemeClr>
                </a:solidFill>
                <a:latin typeface="Arial" panose="020B0604020202020204" pitchFamily="34" charset="0"/>
                <a:cs typeface="Arial" panose="020B0604020202020204" pitchFamily="34" charset="0"/>
              </a:rPr>
              <a:t>Internal</a:t>
            </a:r>
            <a:r>
              <a:rPr lang="en-US" sz="1400" baseline="0" dirty="0" smtClean="0">
                <a:solidFill>
                  <a:schemeClr val="bg1">
                    <a:lumMod val="50000"/>
                  </a:schemeClr>
                </a:solidFill>
                <a:latin typeface="Arial" panose="020B0604020202020204" pitchFamily="34" charset="0"/>
                <a:cs typeface="Arial" panose="020B0604020202020204" pitchFamily="34" charset="0"/>
              </a:rPr>
              <a:t>-used only</a:t>
            </a:r>
            <a:endParaRPr lang="en-US" sz="1400" dirty="0">
              <a:solidFill>
                <a:schemeClr val="bg1">
                  <a:lumMod val="50000"/>
                </a:schemeClr>
              </a:solidFill>
              <a:latin typeface="Arial" panose="020B0604020202020204" pitchFamily="34" charset="0"/>
              <a:cs typeface="Arial" panose="020B0604020202020204" pitchFamily="34" charset="0"/>
            </a:endParaRPr>
          </a:p>
        </p:txBody>
      </p:sp>
      <p:grpSp>
        <p:nvGrpSpPr>
          <p:cNvPr id="5" name="Group 4"/>
          <p:cNvGrpSpPr/>
          <p:nvPr/>
        </p:nvGrpSpPr>
        <p:grpSpPr>
          <a:xfrm>
            <a:off x="543276" y="6106580"/>
            <a:ext cx="11290303" cy="736600"/>
            <a:chOff x="407457" y="6225118"/>
            <a:chExt cx="8467727" cy="736600"/>
          </a:xfrm>
        </p:grpSpPr>
        <p:pic>
          <p:nvPicPr>
            <p:cNvPr id="7" name="Picture 15" descr="C:\Users\Administrator\Desktop\BCG\BCG 3.0\로고\LG_CI_3D_RGB_Standard.png"/>
            <p:cNvPicPr>
              <a:picLocks noChangeAspect="1" noChangeArrowheads="1"/>
            </p:cNvPicPr>
            <p:nvPr userDrawn="1"/>
          </p:nvPicPr>
          <p:blipFill>
            <a:blip r:embed="rId13" cstate="print"/>
            <a:srcRect/>
            <a:stretch>
              <a:fillRect/>
            </a:stretch>
          </p:blipFill>
          <p:spPr bwMode="auto">
            <a:xfrm>
              <a:off x="7833784" y="6225118"/>
              <a:ext cx="1041400" cy="736600"/>
            </a:xfrm>
            <a:prstGeom prst="rect">
              <a:avLst/>
            </a:prstGeom>
            <a:noFill/>
            <a:ln w="9525">
              <a:noFill/>
              <a:miter lim="800000"/>
              <a:headEnd/>
              <a:tailEnd/>
            </a:ln>
          </p:spPr>
        </p:pic>
        <p:sp>
          <p:nvSpPr>
            <p:cNvPr id="9" name="TextBox 8"/>
            <p:cNvSpPr txBox="1"/>
            <p:nvPr userDrawn="1"/>
          </p:nvSpPr>
          <p:spPr>
            <a:xfrm>
              <a:off x="407457" y="6482821"/>
              <a:ext cx="2446868" cy="221193"/>
            </a:xfrm>
            <a:prstGeom prst="rect">
              <a:avLst/>
            </a:prstGeom>
            <a:noFill/>
          </p:spPr>
          <p:txBody>
            <a:bodyPr wrap="square" rtlCol="0" anchor="ctr" anchorCtr="0">
              <a:noAutofit/>
              <a:scene3d>
                <a:camera prst="orthographicFront"/>
                <a:lightRig rig="soft" dir="t">
                  <a:rot lat="0" lon="0" rev="15600000"/>
                </a:lightRig>
              </a:scene3d>
              <a:sp3d extrusionH="57150" prstMaterial="softEdge">
                <a:bevelT w="25400" h="38100"/>
              </a:sp3d>
            </a:bodyPr>
            <a:lstStyle/>
            <a:p>
              <a:pPr algn="l"/>
              <a:r>
                <a:rPr lang="en-US" sz="1800" b="1" cap="none" spc="0" dirty="0" smtClean="0">
                  <a:ln>
                    <a:solidFill>
                      <a:srgbClr val="FF0000"/>
                    </a:solidFill>
                  </a:ln>
                  <a:solidFill>
                    <a:srgbClr val="FF0000"/>
                  </a:solidFill>
                  <a:effectLst/>
                  <a:latin typeface="Freestyle Script" panose="030804020302050B0404" pitchFamily="66" charset="0"/>
                  <a:ea typeface="MS Gothic" panose="020B0609070205080204" pitchFamily="49" charset="-128"/>
                </a:rPr>
                <a:t>Be First, Do It Right, Work Smart</a:t>
              </a:r>
              <a:endParaRPr lang="en-US" sz="1800" b="1" cap="none" spc="0" dirty="0">
                <a:ln>
                  <a:solidFill>
                    <a:srgbClr val="FF0000"/>
                  </a:solidFill>
                </a:ln>
                <a:solidFill>
                  <a:srgbClr val="FF0000"/>
                </a:solidFill>
                <a:effectLst/>
                <a:latin typeface="Freestyle Script" panose="030804020302050B0404" pitchFamily="66" charset="0"/>
                <a:ea typeface="MS Gothic" panose="020B0609070205080204" pitchFamily="49" charset="-128"/>
              </a:endParaRPr>
            </a:p>
          </p:txBody>
        </p:sp>
      </p:grpSp>
    </p:spTree>
    <p:extLst>
      <p:ext uri="{BB962C8B-B14F-4D97-AF65-F5344CB8AC3E}">
        <p14:creationId xmlns:p14="http://schemas.microsoft.com/office/powerpoint/2010/main" val="11975767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28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600"/>
        </a:spcBef>
        <a:buFont typeface="Calibri" panose="020F050202020403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600"/>
        </a:spcBef>
        <a:buFont typeface="Calibri" panose="020F050202020403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vlm.lge.com/issue/browse/VWICASDQA4450?attachmentSortBy=dateTime&amp;attachmentOrder=asc"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UNITTEST WITH G-TEST GUIDELINE</a:t>
            </a:r>
            <a:endParaRPr lang="en-US" dirty="0"/>
          </a:p>
        </p:txBody>
      </p:sp>
      <p:sp>
        <p:nvSpPr>
          <p:cNvPr id="3" name="Subtitle 2"/>
          <p:cNvSpPr>
            <a:spLocks noGrp="1"/>
          </p:cNvSpPr>
          <p:nvPr>
            <p:ph type="subTitle" idx="1"/>
          </p:nvPr>
        </p:nvSpPr>
        <p:spPr/>
        <p:txBody>
          <a:bodyPr/>
          <a:lstStyle/>
          <a:p>
            <a:r>
              <a:rPr lang="en-US" dirty="0" smtClean="0"/>
              <a:t>Nguyen Ngoc Hung</a:t>
            </a:r>
            <a:endParaRPr lang="en-US" dirty="0"/>
          </a:p>
        </p:txBody>
      </p:sp>
    </p:spTree>
    <p:extLst>
      <p:ext uri="{BB962C8B-B14F-4D97-AF65-F5344CB8AC3E}">
        <p14:creationId xmlns:p14="http://schemas.microsoft.com/office/powerpoint/2010/main" val="63410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Some sequence examples</a:t>
            </a:r>
          </a:p>
        </p:txBody>
      </p:sp>
      <p:sp>
        <p:nvSpPr>
          <p:cNvPr id="3" name="Content Placeholder 2"/>
          <p:cNvSpPr>
            <a:spLocks noGrp="1"/>
          </p:cNvSpPr>
          <p:nvPr>
            <p:ph idx="1"/>
          </p:nvPr>
        </p:nvSpPr>
        <p:spPr>
          <a:xfrm>
            <a:off x="428978" y="812802"/>
            <a:ext cx="11404601" cy="539905"/>
          </a:xfrm>
        </p:spPr>
        <p:txBody>
          <a:bodyPr/>
          <a:lstStyle/>
          <a:p>
            <a:r>
              <a:rPr lang="en-US" dirty="0" smtClean="0"/>
              <a:t>Switch on/of sequence chart</a:t>
            </a:r>
          </a:p>
        </p:txBody>
      </p:sp>
      <p:pic>
        <p:nvPicPr>
          <p:cNvPr id="4" name="Picture 3"/>
          <p:cNvPicPr>
            <a:picLocks/>
          </p:cNvPicPr>
          <p:nvPr/>
        </p:nvPicPr>
        <p:blipFill>
          <a:blip r:embed="rId3"/>
          <a:stretch>
            <a:fillRect/>
          </a:stretch>
        </p:blipFill>
        <p:spPr>
          <a:xfrm>
            <a:off x="1755592" y="1420441"/>
            <a:ext cx="3798821" cy="4594521"/>
          </a:xfrm>
          <a:prstGeom prst="rect">
            <a:avLst/>
          </a:prstGeom>
          <a:ln>
            <a:solidFill>
              <a:schemeClr val="accent1"/>
            </a:solidFill>
          </a:ln>
        </p:spPr>
      </p:pic>
      <p:pic>
        <p:nvPicPr>
          <p:cNvPr id="5" name="Picture 4"/>
          <p:cNvPicPr>
            <a:picLocks/>
          </p:cNvPicPr>
          <p:nvPr/>
        </p:nvPicPr>
        <p:blipFill>
          <a:blip r:embed="rId4"/>
          <a:stretch>
            <a:fillRect/>
          </a:stretch>
        </p:blipFill>
        <p:spPr>
          <a:xfrm>
            <a:off x="5734641" y="1420441"/>
            <a:ext cx="3794760" cy="4599432"/>
          </a:xfrm>
          <a:prstGeom prst="rect">
            <a:avLst/>
          </a:prstGeom>
          <a:ln>
            <a:solidFill>
              <a:schemeClr val="accent1"/>
            </a:solidFill>
          </a:ln>
        </p:spPr>
      </p:pic>
    </p:spTree>
    <p:extLst>
      <p:ext uri="{BB962C8B-B14F-4D97-AF65-F5344CB8AC3E}">
        <p14:creationId xmlns:p14="http://schemas.microsoft.com/office/powerpoint/2010/main" val="725508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Some sequence examples</a:t>
            </a:r>
          </a:p>
        </p:txBody>
      </p:sp>
      <p:sp>
        <p:nvSpPr>
          <p:cNvPr id="3" name="Content Placeholder 2"/>
          <p:cNvSpPr>
            <a:spLocks noGrp="1"/>
          </p:cNvSpPr>
          <p:nvPr>
            <p:ph idx="1"/>
          </p:nvPr>
        </p:nvSpPr>
        <p:spPr>
          <a:xfrm>
            <a:off x="428978" y="812802"/>
            <a:ext cx="11404601" cy="539905"/>
          </a:xfrm>
        </p:spPr>
        <p:txBody>
          <a:bodyPr/>
          <a:lstStyle/>
          <a:p>
            <a:r>
              <a:rPr lang="en-US" dirty="0" smtClean="0"/>
              <a:t>Switch on/of sequence chart</a:t>
            </a:r>
          </a:p>
        </p:txBody>
      </p:sp>
      <p:pic>
        <p:nvPicPr>
          <p:cNvPr id="6" name="Picture 5"/>
          <p:cNvPicPr>
            <a:picLocks noChangeAspect="1"/>
          </p:cNvPicPr>
          <p:nvPr/>
        </p:nvPicPr>
        <p:blipFill rotWithShape="1">
          <a:blip r:embed="rId3"/>
          <a:srcRect l="1172"/>
          <a:stretch/>
        </p:blipFill>
        <p:spPr>
          <a:xfrm>
            <a:off x="1198709" y="1352707"/>
            <a:ext cx="9996927" cy="4725364"/>
          </a:xfrm>
          <a:prstGeom prst="rect">
            <a:avLst/>
          </a:prstGeom>
          <a:ln>
            <a:solidFill>
              <a:schemeClr val="accent1"/>
            </a:solidFill>
          </a:ln>
        </p:spPr>
      </p:pic>
    </p:spTree>
    <p:extLst>
      <p:ext uri="{BB962C8B-B14F-4D97-AF65-F5344CB8AC3E}">
        <p14:creationId xmlns:p14="http://schemas.microsoft.com/office/powerpoint/2010/main" val="31439341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Some sequence examples</a:t>
            </a:r>
          </a:p>
        </p:txBody>
      </p:sp>
      <p:sp>
        <p:nvSpPr>
          <p:cNvPr id="3" name="Content Placeholder 2"/>
          <p:cNvSpPr>
            <a:spLocks noGrp="1"/>
          </p:cNvSpPr>
          <p:nvPr>
            <p:ph idx="1"/>
          </p:nvPr>
        </p:nvSpPr>
        <p:spPr>
          <a:xfrm>
            <a:off x="428978" y="812802"/>
            <a:ext cx="11404601" cy="539905"/>
          </a:xfrm>
        </p:spPr>
        <p:txBody>
          <a:bodyPr/>
          <a:lstStyle/>
          <a:p>
            <a:r>
              <a:rPr lang="en-US" dirty="0" smtClean="0"/>
              <a:t>Switch on/of sequence chart</a:t>
            </a:r>
          </a:p>
        </p:txBody>
      </p:sp>
      <p:pic>
        <p:nvPicPr>
          <p:cNvPr id="4" name="Picture 3"/>
          <p:cNvPicPr>
            <a:picLocks/>
          </p:cNvPicPr>
          <p:nvPr/>
        </p:nvPicPr>
        <p:blipFill>
          <a:blip r:embed="rId3"/>
          <a:stretch>
            <a:fillRect/>
          </a:stretch>
        </p:blipFill>
        <p:spPr>
          <a:xfrm>
            <a:off x="1261039" y="1567727"/>
            <a:ext cx="9994392" cy="4727448"/>
          </a:xfrm>
          <a:prstGeom prst="rect">
            <a:avLst/>
          </a:prstGeom>
          <a:ln>
            <a:solidFill>
              <a:schemeClr val="accent1"/>
            </a:solidFill>
          </a:ln>
        </p:spPr>
      </p:pic>
    </p:spTree>
    <p:extLst>
      <p:ext uri="{BB962C8B-B14F-4D97-AF65-F5344CB8AC3E}">
        <p14:creationId xmlns:p14="http://schemas.microsoft.com/office/powerpoint/2010/main" val="24409076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Some log display examples</a:t>
            </a:r>
          </a:p>
        </p:txBody>
      </p:sp>
      <p:sp>
        <p:nvSpPr>
          <p:cNvPr id="3" name="Content Placeholder 2"/>
          <p:cNvSpPr>
            <a:spLocks noGrp="1"/>
          </p:cNvSpPr>
          <p:nvPr>
            <p:ph idx="1"/>
          </p:nvPr>
        </p:nvSpPr>
        <p:spPr>
          <a:xfrm>
            <a:off x="428978" y="812802"/>
            <a:ext cx="11404601" cy="539905"/>
          </a:xfrm>
        </p:spPr>
        <p:txBody>
          <a:bodyPr>
            <a:normAutofit fontScale="62500" lnSpcReduction="20000"/>
          </a:bodyPr>
          <a:lstStyle/>
          <a:p>
            <a:r>
              <a:rPr lang="en-US" dirty="0" smtClean="0"/>
              <a:t>HMI selection guideline</a:t>
            </a:r>
          </a:p>
          <a:p>
            <a:pPr marL="0" indent="0">
              <a:buNone/>
            </a:pPr>
            <a:r>
              <a:rPr lang="en-US" dirty="0" smtClean="0"/>
              <a:t>Selection RSI and then add search key “</a:t>
            </a:r>
            <a:r>
              <a:rPr lang="en-US" dirty="0" err="1" smtClean="0"/>
              <a:t>wifi</a:t>
            </a:r>
            <a:r>
              <a:rPr lang="en-US" dirty="0" smtClean="0"/>
              <a:t>” or another key to other field to get your expected results</a:t>
            </a:r>
          </a:p>
        </p:txBody>
      </p:sp>
      <p:grpSp>
        <p:nvGrpSpPr>
          <p:cNvPr id="8" name="Group 7"/>
          <p:cNvGrpSpPr/>
          <p:nvPr/>
        </p:nvGrpSpPr>
        <p:grpSpPr>
          <a:xfrm>
            <a:off x="967189" y="1526239"/>
            <a:ext cx="9994392" cy="4727448"/>
            <a:chOff x="967189" y="1526239"/>
            <a:chExt cx="9994392" cy="4727448"/>
          </a:xfrm>
        </p:grpSpPr>
        <p:pic>
          <p:nvPicPr>
            <p:cNvPr id="5" name="Picture 4"/>
            <p:cNvPicPr>
              <a:picLocks/>
            </p:cNvPicPr>
            <p:nvPr/>
          </p:nvPicPr>
          <p:blipFill>
            <a:blip r:embed="rId3"/>
            <a:stretch>
              <a:fillRect/>
            </a:stretch>
          </p:blipFill>
          <p:spPr>
            <a:xfrm>
              <a:off x="967189" y="1526239"/>
              <a:ext cx="9994392" cy="4727448"/>
            </a:xfrm>
            <a:prstGeom prst="rect">
              <a:avLst/>
            </a:prstGeom>
            <a:ln>
              <a:solidFill>
                <a:schemeClr val="accent1"/>
              </a:solidFill>
            </a:ln>
          </p:spPr>
        </p:pic>
        <p:sp>
          <p:nvSpPr>
            <p:cNvPr id="6" name="Rectangle 5"/>
            <p:cNvSpPr/>
            <p:nvPr/>
          </p:nvSpPr>
          <p:spPr>
            <a:xfrm>
              <a:off x="2025284" y="1791015"/>
              <a:ext cx="340066" cy="38540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527937" y="2176422"/>
              <a:ext cx="3495012" cy="2115967"/>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738528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Some log display examples</a:t>
            </a:r>
          </a:p>
        </p:txBody>
      </p:sp>
      <p:sp>
        <p:nvSpPr>
          <p:cNvPr id="3" name="Content Placeholder 2"/>
          <p:cNvSpPr>
            <a:spLocks noGrp="1"/>
          </p:cNvSpPr>
          <p:nvPr>
            <p:ph idx="1"/>
          </p:nvPr>
        </p:nvSpPr>
        <p:spPr>
          <a:xfrm>
            <a:off x="428978" y="812802"/>
            <a:ext cx="11404601" cy="539905"/>
          </a:xfrm>
        </p:spPr>
        <p:txBody>
          <a:bodyPr>
            <a:normAutofit/>
          </a:bodyPr>
          <a:lstStyle/>
          <a:p>
            <a:r>
              <a:rPr lang="en-US" dirty="0" smtClean="0"/>
              <a:t>Seriel2 log: selection guideline</a:t>
            </a:r>
          </a:p>
        </p:txBody>
      </p:sp>
      <p:grpSp>
        <p:nvGrpSpPr>
          <p:cNvPr id="13" name="Group 12"/>
          <p:cNvGrpSpPr/>
          <p:nvPr/>
        </p:nvGrpSpPr>
        <p:grpSpPr>
          <a:xfrm>
            <a:off x="1877724" y="1419679"/>
            <a:ext cx="9822403" cy="3600396"/>
            <a:chOff x="1877724" y="1419679"/>
            <a:chExt cx="9822403" cy="3600396"/>
          </a:xfrm>
        </p:grpSpPr>
        <p:pic>
          <p:nvPicPr>
            <p:cNvPr id="4" name="Picture 3"/>
            <p:cNvPicPr>
              <a:picLocks noChangeAspect="1"/>
            </p:cNvPicPr>
            <p:nvPr/>
          </p:nvPicPr>
          <p:blipFill>
            <a:blip r:embed="rId3"/>
            <a:stretch>
              <a:fillRect/>
            </a:stretch>
          </p:blipFill>
          <p:spPr>
            <a:xfrm>
              <a:off x="1877724" y="1419679"/>
              <a:ext cx="1952625" cy="3448050"/>
            </a:xfrm>
            <a:prstGeom prst="rect">
              <a:avLst/>
            </a:prstGeom>
            <a:ln>
              <a:solidFill>
                <a:schemeClr val="accent1"/>
              </a:solidFill>
            </a:ln>
          </p:spPr>
        </p:pic>
        <p:sp>
          <p:nvSpPr>
            <p:cNvPr id="6" name="Rectangular Callout 5"/>
            <p:cNvSpPr/>
            <p:nvPr/>
          </p:nvSpPr>
          <p:spPr>
            <a:xfrm>
              <a:off x="4071126" y="2704198"/>
              <a:ext cx="2456033" cy="1019497"/>
            </a:xfrm>
            <a:prstGeom prst="wedgeRectCallout">
              <a:avLst>
                <a:gd name="adj1" fmla="val -72833"/>
                <a:gd name="adj2" fmla="val -8204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Select “MLP IVI all” to see all log, or another action as you want</a:t>
              </a:r>
              <a:endParaRPr lang="en-US" dirty="0">
                <a:solidFill>
                  <a:schemeClr val="tx1"/>
                </a:solidFill>
              </a:endParaRPr>
            </a:p>
          </p:txBody>
        </p:sp>
        <p:pic>
          <p:nvPicPr>
            <p:cNvPr id="7" name="Picture 6"/>
            <p:cNvPicPr>
              <a:picLocks/>
            </p:cNvPicPr>
            <p:nvPr/>
          </p:nvPicPr>
          <p:blipFill>
            <a:blip r:embed="rId4"/>
            <a:stretch>
              <a:fillRect/>
            </a:stretch>
          </p:blipFill>
          <p:spPr>
            <a:xfrm>
              <a:off x="6873736" y="1420441"/>
              <a:ext cx="1956816" cy="3447288"/>
            </a:xfrm>
            <a:prstGeom prst="rect">
              <a:avLst/>
            </a:prstGeom>
            <a:ln>
              <a:solidFill>
                <a:schemeClr val="accent1"/>
              </a:solidFill>
            </a:ln>
          </p:spPr>
        </p:pic>
        <p:sp>
          <p:nvSpPr>
            <p:cNvPr id="8" name="Rectangular Callout 7"/>
            <p:cNvSpPr/>
            <p:nvPr/>
          </p:nvSpPr>
          <p:spPr>
            <a:xfrm>
              <a:off x="9177128" y="1510134"/>
              <a:ext cx="2456033" cy="1019497"/>
            </a:xfrm>
            <a:prstGeom prst="wedgeRectCallout">
              <a:avLst>
                <a:gd name="adj1" fmla="val -78372"/>
                <a:gd name="adj2" fmla="val 9437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Click here and select WLAN to see log of WLAN</a:t>
              </a:r>
              <a:endParaRPr lang="en-US" dirty="0">
                <a:solidFill>
                  <a:schemeClr val="tx1"/>
                </a:solidFill>
              </a:endParaRPr>
            </a:p>
          </p:txBody>
        </p:sp>
        <p:sp>
          <p:nvSpPr>
            <p:cNvPr id="9" name="Rectangular Callout 8"/>
            <p:cNvSpPr/>
            <p:nvPr/>
          </p:nvSpPr>
          <p:spPr>
            <a:xfrm>
              <a:off x="9244094" y="4000578"/>
              <a:ext cx="2456033" cy="1019497"/>
            </a:xfrm>
            <a:prstGeom prst="wedgeRectCallout">
              <a:avLst>
                <a:gd name="adj1" fmla="val -89756"/>
                <a:gd name="adj2" fmla="val -6499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You also input text to filter anything as you want</a:t>
              </a:r>
              <a:endParaRPr lang="en-US" dirty="0">
                <a:solidFill>
                  <a:schemeClr val="tx1"/>
                </a:solidFill>
              </a:endParaRPr>
            </a:p>
          </p:txBody>
        </p:sp>
      </p:grpSp>
      <p:sp>
        <p:nvSpPr>
          <p:cNvPr id="12" name="Content Placeholder 2"/>
          <p:cNvSpPr txBox="1">
            <a:spLocks/>
          </p:cNvSpPr>
          <p:nvPr/>
        </p:nvSpPr>
        <p:spPr>
          <a:xfrm>
            <a:off x="428978" y="5248776"/>
            <a:ext cx="11404601" cy="53990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600"/>
              </a:spcBef>
              <a:buFont typeface="Calibri" panose="020F050202020403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600"/>
              </a:spcBef>
              <a:buFont typeface="Calibri" panose="020F050202020403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Actually you can use combination of key (</a:t>
            </a:r>
            <a:r>
              <a:rPr lang="en-US" dirty="0" err="1" smtClean="0"/>
              <a:t>Ctrl+F</a:t>
            </a:r>
            <a:r>
              <a:rPr lang="en-US" dirty="0" smtClean="0"/>
              <a:t>) to search some key also.</a:t>
            </a:r>
          </a:p>
        </p:txBody>
      </p:sp>
    </p:spTree>
    <p:extLst>
      <p:ext uri="{BB962C8B-B14F-4D97-AF65-F5344CB8AC3E}">
        <p14:creationId xmlns:p14="http://schemas.microsoft.com/office/powerpoint/2010/main" val="31476407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Some log display examples</a:t>
            </a:r>
          </a:p>
        </p:txBody>
      </p:sp>
      <p:sp>
        <p:nvSpPr>
          <p:cNvPr id="3" name="Content Placeholder 2"/>
          <p:cNvSpPr>
            <a:spLocks noGrp="1"/>
          </p:cNvSpPr>
          <p:nvPr>
            <p:ph idx="1"/>
          </p:nvPr>
        </p:nvSpPr>
        <p:spPr>
          <a:xfrm>
            <a:off x="428978" y="812802"/>
            <a:ext cx="11404601" cy="539905"/>
          </a:xfrm>
        </p:spPr>
        <p:txBody>
          <a:bodyPr>
            <a:noAutofit/>
          </a:bodyPr>
          <a:lstStyle/>
          <a:p>
            <a:r>
              <a:rPr lang="en-US" sz="2000" dirty="0" smtClean="0"/>
              <a:t>Switch on log example:</a:t>
            </a:r>
          </a:p>
          <a:p>
            <a:pPr marL="0" indent="0" algn="just">
              <a:buNone/>
            </a:pPr>
            <a:r>
              <a:rPr lang="en-US" sz="2000" dirty="0"/>
              <a:t>17:56:10.439 02:21:53.672- </a:t>
            </a:r>
            <a:r>
              <a:rPr lang="en-US" sz="2000" dirty="0" smtClean="0"/>
              <a:t>2020-07-02: Info </a:t>
            </a:r>
            <a:r>
              <a:rPr lang="en-US" sz="2000" dirty="0" err="1"/>
              <a:t>ApplicationProcessor.Application.Connectivity.General</a:t>
            </a:r>
            <a:r>
              <a:rPr lang="en-US" sz="2000" dirty="0"/>
              <a:t> RsiHTTPRequestHandler.cpp </a:t>
            </a:r>
            <a:r>
              <a:rPr lang="en-US" sz="2000" dirty="0" err="1"/>
              <a:t>handleRequest</a:t>
            </a:r>
            <a:r>
              <a:rPr lang="en-US" sz="2000" dirty="0"/>
              <a:t> 79   [</a:t>
            </a:r>
            <a:r>
              <a:rPr lang="en-US" sz="2000" dirty="0" err="1"/>
              <a:t>rsi</a:t>
            </a:r>
            <a:r>
              <a:rPr lang="en-US" sz="2000" dirty="0"/>
              <a:t>][</a:t>
            </a:r>
            <a:r>
              <a:rPr lang="en-US" sz="2000" dirty="0" err="1"/>
              <a:t>wlanmgr</a:t>
            </a:r>
            <a:r>
              <a:rPr lang="en-US" sz="2000" dirty="0"/>
              <a:t>]request URL = /</a:t>
            </a:r>
            <a:r>
              <a:rPr lang="en-US" sz="2000" dirty="0" err="1"/>
              <a:t>wifi</a:t>
            </a:r>
            <a:r>
              <a:rPr lang="en-US" sz="2000" dirty="0"/>
              <a:t>/</a:t>
            </a:r>
            <a:r>
              <a:rPr lang="en-US" sz="2000" dirty="0" err="1"/>
              <a:t>clientManagers</a:t>
            </a:r>
            <a:r>
              <a:rPr lang="en-US" sz="2000" dirty="0"/>
              <a:t>/1a8b5174-a6b9-11d3-b15b-027dfa010801</a:t>
            </a:r>
          </a:p>
          <a:p>
            <a:pPr marL="0" indent="0" algn="just">
              <a:buNone/>
            </a:pPr>
            <a:r>
              <a:rPr lang="en-US" sz="2000" dirty="0"/>
              <a:t>17:56:10.439 02:21:53.672- </a:t>
            </a:r>
            <a:r>
              <a:rPr lang="en-US" sz="2000" dirty="0" smtClean="0"/>
              <a:t>2020-07-02: Info </a:t>
            </a:r>
            <a:r>
              <a:rPr lang="en-US" sz="2000" dirty="0" err="1"/>
              <a:t>ApplicationProcessor.Application.Connectivity.General</a:t>
            </a:r>
            <a:r>
              <a:rPr lang="en-US" sz="2000" dirty="0"/>
              <a:t> RsiHTTPRequestHandler.cpp </a:t>
            </a:r>
            <a:r>
              <a:rPr lang="en-US" sz="2000" dirty="0" err="1"/>
              <a:t>handleRequest</a:t>
            </a:r>
            <a:r>
              <a:rPr lang="en-US" sz="2000" dirty="0"/>
              <a:t> 81   [</a:t>
            </a:r>
            <a:r>
              <a:rPr lang="en-US" sz="2000" dirty="0" err="1"/>
              <a:t>rsi</a:t>
            </a:r>
            <a:r>
              <a:rPr lang="en-US" sz="2000" dirty="0"/>
              <a:t>][</a:t>
            </a:r>
            <a:r>
              <a:rPr lang="en-US" sz="2000" dirty="0" err="1"/>
              <a:t>wlanmgr</a:t>
            </a:r>
            <a:r>
              <a:rPr lang="en-US" sz="2000" dirty="0"/>
              <a:t>]User-Agent = </a:t>
            </a:r>
            <a:r>
              <a:rPr lang="en-US" sz="2000" dirty="0">
                <a:solidFill>
                  <a:srgbClr val="C00000"/>
                </a:solidFill>
              </a:rPr>
              <a:t>VW-HMI</a:t>
            </a:r>
          </a:p>
          <a:p>
            <a:pPr marL="0" indent="0" algn="just">
              <a:buNone/>
            </a:pPr>
            <a:r>
              <a:rPr lang="en-US" sz="2000" dirty="0"/>
              <a:t>17:56:10.439 02:21:53.672- </a:t>
            </a:r>
            <a:r>
              <a:rPr lang="en-US" sz="2000" dirty="0" smtClean="0"/>
              <a:t>2020-07-02: Info </a:t>
            </a:r>
            <a:r>
              <a:rPr lang="en-US" sz="2000" dirty="0" err="1"/>
              <a:t>ApplicationProcessor.Application.Connectivity.General</a:t>
            </a:r>
            <a:r>
              <a:rPr lang="en-US" sz="2000" dirty="0"/>
              <a:t> RsiRequest.cpp </a:t>
            </a:r>
            <a:r>
              <a:rPr lang="en-US" sz="2000" dirty="0" err="1"/>
              <a:t>RsiRequest</a:t>
            </a:r>
            <a:r>
              <a:rPr lang="en-US" sz="2000" dirty="0"/>
              <a:t> 62   </a:t>
            </a:r>
            <a:r>
              <a:rPr lang="en-US" sz="2000" dirty="0">
                <a:solidFill>
                  <a:srgbClr val="C00000"/>
                </a:solidFill>
              </a:rPr>
              <a:t>[</a:t>
            </a:r>
            <a:r>
              <a:rPr lang="en-US" sz="2000" dirty="0" err="1">
                <a:solidFill>
                  <a:srgbClr val="C00000"/>
                </a:solidFill>
              </a:rPr>
              <a:t>rsi</a:t>
            </a:r>
            <a:r>
              <a:rPr lang="en-US" sz="2000" dirty="0">
                <a:solidFill>
                  <a:srgbClr val="C00000"/>
                </a:solidFill>
              </a:rPr>
              <a:t>][</a:t>
            </a:r>
            <a:r>
              <a:rPr lang="en-US" sz="2000" dirty="0" err="1">
                <a:solidFill>
                  <a:srgbClr val="C00000"/>
                </a:solidFill>
              </a:rPr>
              <a:t>wlanmgr</a:t>
            </a:r>
            <a:r>
              <a:rPr lang="en-US" sz="2000" dirty="0">
                <a:solidFill>
                  <a:srgbClr val="C00000"/>
                </a:solidFill>
              </a:rPr>
              <a:t>]Receive POST </a:t>
            </a:r>
            <a:r>
              <a:rPr lang="en-US" sz="2000" dirty="0"/>
              <a:t>/</a:t>
            </a:r>
            <a:r>
              <a:rPr lang="en-US" sz="2000" dirty="0" err="1"/>
              <a:t>wifi</a:t>
            </a:r>
            <a:r>
              <a:rPr lang="en-US" sz="2000" dirty="0"/>
              <a:t>/</a:t>
            </a:r>
            <a:r>
              <a:rPr lang="en-US" sz="2000" dirty="0" err="1"/>
              <a:t>clientManagers</a:t>
            </a:r>
            <a:r>
              <a:rPr lang="en-US" sz="2000" dirty="0"/>
              <a:t>/1a8b5174-a6b9-11d3-b15b-027dfa010801</a:t>
            </a:r>
          </a:p>
          <a:p>
            <a:pPr marL="0" indent="0" algn="just">
              <a:buNone/>
            </a:pPr>
            <a:r>
              <a:rPr lang="en-US" sz="2000" dirty="0"/>
              <a:t>17:56:10.439 02:21:53.672- </a:t>
            </a:r>
            <a:r>
              <a:rPr lang="en-US" sz="2000" dirty="0" smtClean="0"/>
              <a:t>2020-07-02: Info </a:t>
            </a:r>
            <a:r>
              <a:rPr lang="en-US" sz="2000" dirty="0" err="1"/>
              <a:t>ApplicationProcessor.Application.Connectivity.WLAN</a:t>
            </a:r>
            <a:r>
              <a:rPr lang="en-US" sz="2000" dirty="0"/>
              <a:t> WifiClientManagerElement.cpp       376  </a:t>
            </a:r>
            <a:r>
              <a:rPr lang="en-US" sz="2000" dirty="0" err="1"/>
              <a:t>WL#RSI:</a:t>
            </a:r>
            <a:r>
              <a:rPr lang="en-US" sz="2000" dirty="0" err="1">
                <a:solidFill>
                  <a:srgbClr val="C00000"/>
                </a:solidFill>
              </a:rPr>
              <a:t>fromJSON</a:t>
            </a:r>
            <a:r>
              <a:rPr lang="en-US" sz="2000" dirty="0" err="1"/>
              <a:t>:</a:t>
            </a:r>
            <a:r>
              <a:rPr lang="en-US" sz="2000" dirty="0" err="1">
                <a:solidFill>
                  <a:srgbClr val="0070C0"/>
                </a:solidFill>
              </a:rPr>
              <a:t>request</a:t>
            </a:r>
            <a:r>
              <a:rPr lang="en-US" sz="2000" dirty="0">
                <a:solidFill>
                  <a:srgbClr val="0070C0"/>
                </a:solidFill>
              </a:rPr>
              <a:t> update : KEY_STATE= on</a:t>
            </a:r>
            <a:endParaRPr lang="en-US" sz="2000" dirty="0" smtClean="0"/>
          </a:p>
          <a:p>
            <a:pPr marL="0" indent="0">
              <a:buNone/>
            </a:pPr>
            <a:endParaRPr lang="en-US" sz="2000" dirty="0" smtClean="0"/>
          </a:p>
        </p:txBody>
      </p:sp>
    </p:spTree>
    <p:extLst>
      <p:ext uri="{BB962C8B-B14F-4D97-AF65-F5344CB8AC3E}">
        <p14:creationId xmlns:p14="http://schemas.microsoft.com/office/powerpoint/2010/main" val="14686053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Explanation of checking bug</a:t>
            </a:r>
          </a:p>
        </p:txBody>
      </p:sp>
      <p:sp>
        <p:nvSpPr>
          <p:cNvPr id="3" name="Content Placeholder 2"/>
          <p:cNvSpPr>
            <a:spLocks noGrp="1"/>
          </p:cNvSpPr>
          <p:nvPr>
            <p:ph idx="1"/>
          </p:nvPr>
        </p:nvSpPr>
        <p:spPr>
          <a:xfrm>
            <a:off x="428978" y="812802"/>
            <a:ext cx="11404601" cy="6298358"/>
          </a:xfrm>
        </p:spPr>
        <p:txBody>
          <a:bodyPr>
            <a:noAutofit/>
          </a:bodyPr>
          <a:lstStyle/>
          <a:p>
            <a:r>
              <a:rPr lang="en-US" sz="2000" dirty="0"/>
              <a:t>Link ticket: </a:t>
            </a:r>
            <a:r>
              <a:rPr lang="en-US" sz="2000" dirty="0">
                <a:hlinkClick r:id="rId3"/>
              </a:rPr>
              <a:t>http://</a:t>
            </a:r>
            <a:r>
              <a:rPr lang="en-US" sz="2000" dirty="0" smtClean="0">
                <a:hlinkClick r:id="rId3"/>
              </a:rPr>
              <a:t>vlm.lge.com/issue/browse/VWICASDQA4450?attachmentSortBy=dateTime&amp;attachmentOrder=asc</a:t>
            </a:r>
            <a:endParaRPr lang="en-US" sz="2000" dirty="0" smtClean="0"/>
          </a:p>
          <a:p>
            <a:pPr marL="457200" indent="-457200">
              <a:buAutoNum type="arabicPeriod"/>
            </a:pPr>
            <a:r>
              <a:rPr lang="en-US" sz="2000" dirty="0" smtClean="0"/>
              <a:t>Let read carefully all the precondition of test case.</a:t>
            </a:r>
          </a:p>
          <a:p>
            <a:pPr marL="457200" indent="-457200">
              <a:buAutoNum type="arabicPeriod"/>
            </a:pPr>
            <a:r>
              <a:rPr lang="en-US" sz="2000" dirty="0" smtClean="0"/>
              <a:t>Analyzing carefully the provided video and find the actions of user.</a:t>
            </a:r>
          </a:p>
          <a:p>
            <a:pPr marL="457200" indent="-457200">
              <a:buAutoNum type="arabicPeriod"/>
            </a:pPr>
            <a:r>
              <a:rPr lang="en-US" sz="2000" dirty="0" smtClean="0"/>
              <a:t>On log Seri2 let check: </a:t>
            </a:r>
            <a:r>
              <a:rPr lang="en-US" sz="2000" dirty="0" err="1" smtClean="0"/>
              <a:t>kls</a:t>
            </a:r>
            <a:r>
              <a:rPr lang="en-US" sz="2000" dirty="0" smtClean="0"/>
              <a:t>=1 and power mode =9, if two conditions is not fulfill you can deny this bug and request to get new log with two corrected conditions.</a:t>
            </a:r>
          </a:p>
          <a:p>
            <a:pPr marL="457200" indent="-457200">
              <a:buAutoNum type="arabicPeriod"/>
            </a:pPr>
            <a:r>
              <a:rPr lang="en-US" sz="2000" dirty="0" smtClean="0"/>
              <a:t>If Seri2 log is correct, let start from the action of HMI log first. Let check the action on Seri2 log also (example </a:t>
            </a:r>
            <a:r>
              <a:rPr lang="en-US" sz="2000" dirty="0" err="1" smtClean="0"/>
              <a:t>FromJson</a:t>
            </a:r>
            <a:r>
              <a:rPr lang="en-US" sz="2000" dirty="0" smtClean="0"/>
              <a:t>…)</a:t>
            </a:r>
            <a:endParaRPr lang="en-US" sz="2000" dirty="0"/>
          </a:p>
          <a:p>
            <a:pPr marL="457200" indent="-457200">
              <a:buAutoNum type="arabicPeriod"/>
            </a:pPr>
            <a:r>
              <a:rPr lang="en-US" sz="2000" dirty="0" smtClean="0"/>
              <a:t>Keep on doing with your analysis.</a:t>
            </a:r>
          </a:p>
          <a:p>
            <a:pPr marL="0" indent="0">
              <a:buNone/>
            </a:pPr>
            <a:r>
              <a:rPr lang="en-US" sz="2000" dirty="0" smtClean="0"/>
              <a:t>However these steps just is reference you can do as another was, if you can sure it true.</a:t>
            </a:r>
          </a:p>
        </p:txBody>
      </p:sp>
    </p:spTree>
    <p:extLst>
      <p:ext uri="{BB962C8B-B14F-4D97-AF65-F5344CB8AC3E}">
        <p14:creationId xmlns:p14="http://schemas.microsoft.com/office/powerpoint/2010/main" val="16001187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Contact points</a:t>
            </a:r>
            <a:endParaRPr lang="en-US" dirty="0"/>
          </a:p>
        </p:txBody>
      </p:sp>
      <p:sp>
        <p:nvSpPr>
          <p:cNvPr id="3" name="Content Placeholder 2"/>
          <p:cNvSpPr>
            <a:spLocks noGrp="1"/>
          </p:cNvSpPr>
          <p:nvPr>
            <p:ph idx="1"/>
          </p:nvPr>
        </p:nvSpPr>
        <p:spPr>
          <a:xfrm>
            <a:off x="428978" y="812802"/>
            <a:ext cx="11404601" cy="6298358"/>
          </a:xfrm>
        </p:spPr>
        <p:txBody>
          <a:bodyPr>
            <a:noAutofit/>
          </a:bodyPr>
          <a:lstStyle/>
          <a:p>
            <a:r>
              <a:rPr lang="en-US" sz="2000" dirty="0" smtClean="0"/>
              <a:t>VH FO WLAN: </a:t>
            </a:r>
            <a:r>
              <a:rPr lang="en-US" sz="2000" dirty="0" err="1" smtClean="0"/>
              <a:t>huynh.pham</a:t>
            </a:r>
            <a:r>
              <a:rPr lang="en-US" sz="2000" dirty="0" smtClean="0"/>
              <a:t> (Pham Van Huynh)</a:t>
            </a:r>
          </a:p>
          <a:p>
            <a:r>
              <a:rPr lang="en-US" sz="2000" dirty="0" smtClean="0"/>
              <a:t>HQ FO WLAN: </a:t>
            </a:r>
            <a:r>
              <a:rPr lang="en-US" sz="2000" dirty="0" err="1" smtClean="0"/>
              <a:t>kim.sejin</a:t>
            </a:r>
            <a:r>
              <a:rPr lang="en-US" sz="2000" dirty="0" smtClean="0"/>
              <a:t> (Kim </a:t>
            </a:r>
            <a:r>
              <a:rPr lang="en-US" sz="2000" dirty="0" err="1" smtClean="0"/>
              <a:t>Sejin</a:t>
            </a:r>
            <a:r>
              <a:rPr lang="en-US" sz="2000" dirty="0" smtClean="0"/>
              <a:t>)</a:t>
            </a:r>
          </a:p>
          <a:p>
            <a:r>
              <a:rPr lang="en-US" sz="2000" dirty="0" smtClean="0"/>
              <a:t>CHN </a:t>
            </a:r>
            <a:r>
              <a:rPr lang="en-US" sz="2000" dirty="0"/>
              <a:t>FO WLAN: </a:t>
            </a:r>
            <a:r>
              <a:rPr lang="en-US" sz="2000" dirty="0" err="1" smtClean="0"/>
              <a:t>byoungwook.baek</a:t>
            </a:r>
            <a:r>
              <a:rPr lang="en-US" sz="2000" dirty="0" smtClean="0"/>
              <a:t> (</a:t>
            </a:r>
            <a:r>
              <a:rPr lang="en-US" sz="2000" dirty="0" err="1" smtClean="0"/>
              <a:t>Byong</a:t>
            </a:r>
            <a:r>
              <a:rPr lang="en-US" sz="2000" dirty="0" smtClean="0"/>
              <a:t> </a:t>
            </a:r>
            <a:r>
              <a:rPr lang="en-US" sz="2000" dirty="0" err="1" smtClean="0"/>
              <a:t>Wook</a:t>
            </a:r>
            <a:r>
              <a:rPr lang="en-US" sz="2000" dirty="0" smtClean="0"/>
              <a:t> </a:t>
            </a:r>
            <a:r>
              <a:rPr lang="en-US" sz="2000" dirty="0" err="1" smtClean="0"/>
              <a:t>Baek</a:t>
            </a:r>
            <a:r>
              <a:rPr lang="en-US" sz="2000" dirty="0" smtClean="0"/>
              <a:t>)</a:t>
            </a:r>
          </a:p>
          <a:p>
            <a:r>
              <a:rPr lang="en-US" sz="2000" dirty="0" smtClean="0"/>
              <a:t>VH Old WLAN’s member: luan1.nguyen(Nguyen Van Luan)</a:t>
            </a:r>
          </a:p>
          <a:p>
            <a:r>
              <a:rPr lang="en-US" sz="2000" dirty="0" smtClean="0"/>
              <a:t>HMI DRI: </a:t>
            </a:r>
          </a:p>
          <a:p>
            <a:r>
              <a:rPr lang="en-US" sz="2000" smtClean="0"/>
              <a:t>Tester:</a:t>
            </a:r>
            <a:endParaRPr lang="en-US" sz="2000" dirty="0" smtClean="0"/>
          </a:p>
        </p:txBody>
      </p:sp>
    </p:spTree>
    <p:extLst>
      <p:ext uri="{BB962C8B-B14F-4D97-AF65-F5344CB8AC3E}">
        <p14:creationId xmlns:p14="http://schemas.microsoft.com/office/powerpoint/2010/main" val="41187832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Algerian" panose="04020705040A02060702" pitchFamily="82" charset="0"/>
              </a:rPr>
              <a:t>Thank you</a:t>
            </a:r>
            <a:endParaRPr lang="en-US" b="1" dirty="0">
              <a:latin typeface="Algerian" panose="04020705040A02060702" pitchFamily="82" charset="0"/>
            </a:endParaRPr>
          </a:p>
        </p:txBody>
      </p:sp>
      <p:pic>
        <p:nvPicPr>
          <p:cNvPr id="1026" name="Picture 2" descr="C++ Multithreading Mistak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89052" y="1825625"/>
            <a:ext cx="581389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34541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a:xfrm>
            <a:off x="428978" y="812802"/>
            <a:ext cx="6474239" cy="5293779"/>
          </a:xfrm>
        </p:spPr>
        <p:txBody>
          <a:bodyPr/>
          <a:lstStyle/>
          <a:p>
            <a:r>
              <a:rPr lang="en-US" dirty="0" smtClean="0"/>
              <a:t>Introduce G-test</a:t>
            </a:r>
            <a:endParaRPr lang="en-US" dirty="0" smtClean="0"/>
          </a:p>
          <a:p>
            <a:r>
              <a:rPr lang="en-US" dirty="0" smtClean="0"/>
              <a:t>G-test Idea</a:t>
            </a:r>
          </a:p>
          <a:p>
            <a:r>
              <a:rPr lang="en-US" dirty="0" smtClean="0"/>
              <a:t>Structure of Mock files.</a:t>
            </a:r>
            <a:endParaRPr lang="en-US" dirty="0" smtClean="0"/>
          </a:p>
          <a:p>
            <a:r>
              <a:rPr lang="en-US" dirty="0" smtClean="0"/>
              <a:t>Test Case and some tip</a:t>
            </a:r>
            <a:endParaRPr lang="en-US" dirty="0" smtClean="0"/>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3809670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Introduce G-test</a:t>
            </a:r>
          </a:p>
        </p:txBody>
      </p:sp>
      <p:sp>
        <p:nvSpPr>
          <p:cNvPr id="3" name="Content Placeholder 2"/>
          <p:cNvSpPr>
            <a:spLocks noGrp="1"/>
          </p:cNvSpPr>
          <p:nvPr>
            <p:ph idx="1"/>
          </p:nvPr>
        </p:nvSpPr>
        <p:spPr>
          <a:xfrm>
            <a:off x="428978" y="812802"/>
            <a:ext cx="11684933" cy="2202451"/>
          </a:xfrm>
        </p:spPr>
        <p:txBody>
          <a:bodyPr>
            <a:normAutofit/>
          </a:bodyPr>
          <a:lstStyle/>
          <a:p>
            <a:r>
              <a:rPr lang="en-US" dirty="0"/>
              <a:t>Introduce </a:t>
            </a:r>
            <a:r>
              <a:rPr lang="en-US" dirty="0" smtClean="0"/>
              <a:t>G-test:</a:t>
            </a:r>
          </a:p>
          <a:p>
            <a:pPr>
              <a:buFontTx/>
              <a:buChar char="-"/>
            </a:pPr>
            <a:r>
              <a:rPr lang="en-US" dirty="0" smtClean="0"/>
              <a:t>This is test Framework, built and developed by Google.</a:t>
            </a:r>
          </a:p>
          <a:p>
            <a:pPr>
              <a:buFontTx/>
              <a:buChar char="-"/>
            </a:pPr>
            <a:r>
              <a:rPr lang="en-US" dirty="0" smtClean="0"/>
              <a:t>It is a library for writing </a:t>
            </a:r>
            <a:r>
              <a:rPr lang="en-US" dirty="0" err="1" smtClean="0"/>
              <a:t>c++</a:t>
            </a:r>
            <a:r>
              <a:rPr lang="en-US" dirty="0" smtClean="0"/>
              <a:t> test.</a:t>
            </a:r>
          </a:p>
          <a:p>
            <a:pPr>
              <a:buFontTx/>
              <a:buChar char="-"/>
            </a:pPr>
            <a:r>
              <a:rPr lang="en-US" dirty="0" smtClean="0"/>
              <a:t>It </a:t>
            </a:r>
            <a:r>
              <a:rPr lang="en-US" dirty="0"/>
              <a:t>is based on </a:t>
            </a:r>
            <a:r>
              <a:rPr lang="en-US" dirty="0" err="1"/>
              <a:t>xUnit</a:t>
            </a:r>
            <a:r>
              <a:rPr lang="en-US" dirty="0"/>
              <a:t> architecture which is a set of “Frameworks” for programming and automated execution of test cases</a:t>
            </a:r>
            <a:r>
              <a:rPr lang="en-US" dirty="0" smtClean="0"/>
              <a:t>.</a:t>
            </a:r>
            <a:endParaRPr lang="en-US" dirty="0"/>
          </a:p>
        </p:txBody>
      </p:sp>
      <p:sp>
        <p:nvSpPr>
          <p:cNvPr id="21" name="Content Placeholder 2"/>
          <p:cNvSpPr txBox="1">
            <a:spLocks/>
          </p:cNvSpPr>
          <p:nvPr/>
        </p:nvSpPr>
        <p:spPr>
          <a:xfrm>
            <a:off x="428977" y="3128042"/>
            <a:ext cx="11763023" cy="303093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600"/>
              </a:spcBef>
              <a:buFont typeface="Calibri" panose="020F050202020403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600"/>
              </a:spcBef>
              <a:buFont typeface="Calibri" panose="020F050202020403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Why Goog</a:t>
            </a:r>
            <a:r>
              <a:rPr lang="en-US" dirty="0" smtClean="0"/>
              <a:t>le-test?</a:t>
            </a:r>
          </a:p>
          <a:p>
            <a:pPr fontAlgn="base">
              <a:buFont typeface="Wingdings" panose="05000000000000000000" pitchFamily="2" charset="2"/>
              <a:buChar char="ü"/>
            </a:pPr>
            <a:r>
              <a:rPr lang="en-US" dirty="0" err="1" smtClean="0"/>
              <a:t>Googletest</a:t>
            </a:r>
            <a:r>
              <a:rPr lang="en-US" dirty="0"/>
              <a:t> helps us to write better C++ tests.</a:t>
            </a:r>
          </a:p>
          <a:p>
            <a:pPr fontAlgn="base">
              <a:buFont typeface="Wingdings" panose="05000000000000000000" pitchFamily="2" charset="2"/>
              <a:buChar char="ü"/>
            </a:pPr>
            <a:r>
              <a:rPr lang="en-US" b="1" dirty="0"/>
              <a:t>Independent and Repeatable:</a:t>
            </a:r>
            <a:r>
              <a:rPr lang="en-US" dirty="0"/>
              <a:t> </a:t>
            </a:r>
            <a:r>
              <a:rPr lang="en-US" dirty="0" err="1"/>
              <a:t>Googletest</a:t>
            </a:r>
            <a:r>
              <a:rPr lang="en-US" dirty="0"/>
              <a:t> isolates the tests by running each of them on a different object.</a:t>
            </a:r>
          </a:p>
          <a:p>
            <a:pPr fontAlgn="base">
              <a:buFont typeface="Wingdings" panose="05000000000000000000" pitchFamily="2" charset="2"/>
              <a:buChar char="ü"/>
            </a:pPr>
            <a:r>
              <a:rPr lang="en-US" b="1" dirty="0"/>
              <a:t>Portable and Reusable</a:t>
            </a:r>
            <a:r>
              <a:rPr lang="en-US" dirty="0"/>
              <a:t>: </a:t>
            </a:r>
            <a:r>
              <a:rPr lang="en-US" dirty="0" err="1"/>
              <a:t>Googletest</a:t>
            </a:r>
            <a:r>
              <a:rPr lang="en-US" dirty="0"/>
              <a:t> works on different </a:t>
            </a:r>
            <a:r>
              <a:rPr lang="en-US" dirty="0" err="1"/>
              <a:t>Oses</a:t>
            </a:r>
            <a:r>
              <a:rPr lang="en-US" dirty="0"/>
              <a:t> (Linux, Windows, or a Mac), with different compilers.</a:t>
            </a:r>
          </a:p>
          <a:p>
            <a:pPr fontAlgn="base">
              <a:buFont typeface="Wingdings" panose="05000000000000000000" pitchFamily="2" charset="2"/>
              <a:buChar char="ü"/>
            </a:pPr>
            <a:r>
              <a:rPr lang="en-US" dirty="0"/>
              <a:t>When tests fail, it should provide as much information about the problem as possible.</a:t>
            </a:r>
          </a:p>
          <a:p>
            <a:pPr marL="0" indent="0">
              <a:buNone/>
            </a:pPr>
            <a:endParaRPr lang="en-US" dirty="0" smtClean="0"/>
          </a:p>
        </p:txBody>
      </p:sp>
      <p:sp>
        <p:nvSpPr>
          <p:cNvPr id="23" name="Content Placeholder 2"/>
          <p:cNvSpPr txBox="1">
            <a:spLocks/>
          </p:cNvSpPr>
          <p:nvPr/>
        </p:nvSpPr>
        <p:spPr>
          <a:xfrm>
            <a:off x="3082752" y="6339778"/>
            <a:ext cx="6937864" cy="28017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600"/>
              </a:spcBef>
              <a:buFont typeface="Calibri" panose="020F050202020403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600"/>
              </a:spcBef>
              <a:buFont typeface="Calibri" panose="020F050202020403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i="1" u="sng" dirty="0"/>
              <a:t>Reference: https://www.geeksforgeeks.org/gtest-framework/</a:t>
            </a:r>
            <a:endParaRPr lang="en-US" sz="1400" i="1" u="sng" dirty="0" smtClean="0"/>
          </a:p>
        </p:txBody>
      </p:sp>
    </p:spTree>
    <p:extLst>
      <p:ext uri="{BB962C8B-B14F-4D97-AF65-F5344CB8AC3E}">
        <p14:creationId xmlns:p14="http://schemas.microsoft.com/office/powerpoint/2010/main" val="9301187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G-test Idea</a:t>
            </a:r>
          </a:p>
        </p:txBody>
      </p:sp>
      <p:sp>
        <p:nvSpPr>
          <p:cNvPr id="3" name="Content Placeholder 2"/>
          <p:cNvSpPr>
            <a:spLocks noGrp="1"/>
          </p:cNvSpPr>
          <p:nvPr>
            <p:ph idx="1"/>
          </p:nvPr>
        </p:nvSpPr>
        <p:spPr>
          <a:xfrm>
            <a:off x="428978" y="812802"/>
            <a:ext cx="11586691" cy="2761671"/>
          </a:xfrm>
        </p:spPr>
        <p:txBody>
          <a:bodyPr>
            <a:normAutofit/>
          </a:bodyPr>
          <a:lstStyle/>
          <a:p>
            <a:r>
              <a:rPr lang="en-US" b="1" dirty="0"/>
              <a:t>G-test </a:t>
            </a:r>
            <a:r>
              <a:rPr lang="en-US" b="1" dirty="0" smtClean="0"/>
              <a:t>Idea:</a:t>
            </a:r>
          </a:p>
          <a:p>
            <a:pPr>
              <a:buFontTx/>
              <a:buChar char="-"/>
            </a:pPr>
            <a:r>
              <a:rPr lang="en-US" dirty="0" smtClean="0"/>
              <a:t>The main target of test is show that the tested function is doing it’s job correctly.</a:t>
            </a:r>
          </a:p>
          <a:p>
            <a:pPr>
              <a:buFontTx/>
              <a:buChar char="-"/>
            </a:pPr>
            <a:r>
              <a:rPr lang="en-US" dirty="0" smtClean="0"/>
              <a:t>In this example, expectations are divided to case:</a:t>
            </a:r>
          </a:p>
          <a:p>
            <a:pPr>
              <a:buFont typeface="Wingdings" panose="05000000000000000000" pitchFamily="2" charset="2"/>
              <a:buChar char="q"/>
            </a:pPr>
            <a:r>
              <a:rPr lang="en-US" dirty="0" err="1" smtClean="0"/>
              <a:t>b.g</a:t>
            </a:r>
            <a:r>
              <a:rPr lang="en-US" dirty="0" smtClean="0"/>
              <a:t>() return true, and function f return immediately.</a:t>
            </a:r>
          </a:p>
          <a:p>
            <a:pPr>
              <a:buFont typeface="Wingdings" panose="05000000000000000000" pitchFamily="2" charset="2"/>
              <a:buChar char="q"/>
            </a:pPr>
            <a:r>
              <a:rPr lang="en-US" dirty="0" smtClean="0"/>
              <a:t> </a:t>
            </a:r>
            <a:r>
              <a:rPr lang="en-US" dirty="0" err="1" smtClean="0"/>
              <a:t>b.g</a:t>
            </a:r>
            <a:r>
              <a:rPr lang="en-US" dirty="0" smtClean="0"/>
              <a:t>() return false, the function will do something after.</a:t>
            </a:r>
          </a:p>
          <a:p>
            <a:pPr>
              <a:buFont typeface="Symbol" panose="05050102010706020507" pitchFamily="18" charset="2"/>
              <a:buChar char="Þ"/>
            </a:pPr>
            <a:r>
              <a:rPr lang="en-US" dirty="0" smtClean="0"/>
              <a:t>So the problem is how to know, and control the result of B::g().</a:t>
            </a:r>
          </a:p>
        </p:txBody>
      </p:sp>
      <p:sp>
        <p:nvSpPr>
          <p:cNvPr id="21" name="Content Placeholder 2"/>
          <p:cNvSpPr txBox="1">
            <a:spLocks/>
          </p:cNvSpPr>
          <p:nvPr/>
        </p:nvSpPr>
        <p:spPr>
          <a:xfrm>
            <a:off x="368523" y="3642207"/>
            <a:ext cx="8722578" cy="283416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600"/>
              </a:spcBef>
              <a:buFont typeface="Calibri" panose="020F050202020403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600"/>
              </a:spcBef>
              <a:buFont typeface="Calibri" panose="020F050202020403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smtClean="0"/>
              <a:t>To resolve this problem, G-test made another function, with named: </a:t>
            </a:r>
            <a:r>
              <a:rPr lang="en-US" dirty="0" err="1" smtClean="0"/>
              <a:t>Mock_function</a:t>
            </a:r>
            <a:r>
              <a:rPr lang="en-US" dirty="0" smtClean="0"/>
              <a:t> to control the result of B::g(), and the files collect all the function of class B, called: </a:t>
            </a:r>
            <a:r>
              <a:rPr lang="en-US" dirty="0" err="1" smtClean="0"/>
              <a:t>Mock_file</a:t>
            </a:r>
            <a:r>
              <a:rPr lang="en-US" dirty="0" smtClean="0"/>
              <a:t> class B. It has structure as below: </a:t>
            </a:r>
          </a:p>
          <a:p>
            <a:pPr marL="0" indent="0" algn="just">
              <a:buNone/>
            </a:pPr>
            <a:r>
              <a:rPr lang="en-US" dirty="0" smtClean="0"/>
              <a:t>=&gt; So when calling </a:t>
            </a:r>
            <a:r>
              <a:rPr lang="en-US" dirty="0" err="1" smtClean="0"/>
              <a:t>b.g</a:t>
            </a:r>
            <a:r>
              <a:rPr lang="en-US" dirty="0" smtClean="0"/>
              <a:t>() in function f, G-test will try to call function was defined in </a:t>
            </a:r>
            <a:r>
              <a:rPr lang="en-US" dirty="0" err="1" smtClean="0"/>
              <a:t>Mock_class</a:t>
            </a:r>
            <a:r>
              <a:rPr lang="en-US" dirty="0" smtClean="0"/>
              <a:t>, and the object of </a:t>
            </a:r>
            <a:r>
              <a:rPr lang="en-US" dirty="0" err="1" smtClean="0"/>
              <a:t>MockB</a:t>
            </a:r>
            <a:r>
              <a:rPr lang="en-US" dirty="0" smtClean="0"/>
              <a:t> will toward to call MOCK_METHOD. Then you can use some functions of G-test to control and know </a:t>
            </a:r>
            <a:r>
              <a:rPr lang="en-US" dirty="0" err="1" smtClean="0"/>
              <a:t>b.g</a:t>
            </a:r>
            <a:r>
              <a:rPr lang="en-US" dirty="0" smtClean="0"/>
              <a:t>() was call or not, and return the value as you expect (</a:t>
            </a:r>
            <a:r>
              <a:rPr lang="en-US" smtClean="0"/>
              <a:t>let see at </a:t>
            </a:r>
            <a:r>
              <a:rPr lang="en-US" dirty="0" smtClean="0"/>
              <a:t>the next sections).</a:t>
            </a:r>
            <a:endParaRPr lang="en-US" dirty="0" smtClean="0"/>
          </a:p>
        </p:txBody>
      </p:sp>
      <p:sp>
        <p:nvSpPr>
          <p:cNvPr id="23" name="TextBox 22"/>
          <p:cNvSpPr txBox="1"/>
          <p:nvPr/>
        </p:nvSpPr>
        <p:spPr>
          <a:xfrm>
            <a:off x="9264912" y="1650248"/>
            <a:ext cx="2927088" cy="2292935"/>
          </a:xfrm>
          <a:prstGeom prst="rect">
            <a:avLst/>
          </a:prstGeom>
          <a:solidFill>
            <a:schemeClr val="bg1">
              <a:lumMod val="95000"/>
            </a:schemeClr>
          </a:solidFill>
          <a:ln w="9525">
            <a:solidFill>
              <a:schemeClr val="tx1"/>
            </a:solidFill>
          </a:ln>
        </p:spPr>
        <p:txBody>
          <a:bodyPr wrap="square" rtlCol="0">
            <a:spAutoFit/>
          </a:bodyPr>
          <a:lstStyle/>
          <a:p>
            <a:r>
              <a:rPr lang="en-US" sz="1300" b="1" dirty="0" smtClean="0">
                <a:solidFill>
                  <a:srgbClr val="FF0000"/>
                </a:solidFill>
              </a:rPr>
              <a:t>Class </a:t>
            </a:r>
            <a:r>
              <a:rPr lang="en-US" sz="1300" b="1" dirty="0">
                <a:solidFill>
                  <a:srgbClr val="FF0000"/>
                </a:solidFill>
              </a:rPr>
              <a:t>under test</a:t>
            </a:r>
            <a:endParaRPr lang="en-US" sz="1300" b="1" dirty="0" smtClean="0">
              <a:solidFill>
                <a:srgbClr val="FF0000"/>
              </a:solidFill>
            </a:endParaRPr>
          </a:p>
          <a:p>
            <a:r>
              <a:rPr lang="en-US" sz="1300" dirty="0" smtClean="0"/>
              <a:t>class A{</a:t>
            </a:r>
          </a:p>
          <a:p>
            <a:r>
              <a:rPr lang="en-US" sz="1300" dirty="0" smtClean="0"/>
              <a:t>    public:</a:t>
            </a:r>
          </a:p>
          <a:p>
            <a:r>
              <a:rPr lang="en-US" sz="1300" dirty="0"/>
              <a:t> </a:t>
            </a:r>
            <a:r>
              <a:rPr lang="en-US" sz="1300" dirty="0" smtClean="0"/>
              <a:t>       void </a:t>
            </a:r>
            <a:r>
              <a:rPr lang="en-US" sz="1300" dirty="0" smtClean="0">
                <a:solidFill>
                  <a:srgbClr val="FF0000"/>
                </a:solidFill>
              </a:rPr>
              <a:t>f</a:t>
            </a:r>
            <a:r>
              <a:rPr lang="en-US" sz="1300" dirty="0" smtClean="0"/>
              <a:t>(</a:t>
            </a:r>
            <a:r>
              <a:rPr lang="en-US" sz="1300" dirty="0" err="1" smtClean="0"/>
              <a:t>int</a:t>
            </a:r>
            <a:r>
              <a:rPr lang="en-US" sz="1300" dirty="0" smtClean="0"/>
              <a:t> a) {</a:t>
            </a:r>
          </a:p>
          <a:p>
            <a:r>
              <a:rPr lang="en-US" sz="1300" dirty="0"/>
              <a:t> </a:t>
            </a:r>
            <a:r>
              <a:rPr lang="en-US" sz="1300" dirty="0" smtClean="0"/>
              <a:t>           B </a:t>
            </a:r>
            <a:r>
              <a:rPr lang="en-US" sz="1300" dirty="0" err="1" smtClean="0"/>
              <a:t>b</a:t>
            </a:r>
            <a:r>
              <a:rPr lang="en-US" sz="1300" dirty="0" smtClean="0"/>
              <a:t>;</a:t>
            </a:r>
          </a:p>
          <a:p>
            <a:r>
              <a:rPr lang="en-US" sz="1300" dirty="0"/>
              <a:t> </a:t>
            </a:r>
            <a:r>
              <a:rPr lang="en-US" sz="1300" dirty="0" smtClean="0"/>
              <a:t>           </a:t>
            </a:r>
            <a:r>
              <a:rPr lang="en-US" sz="1300" dirty="0" smtClean="0"/>
              <a:t>if(</a:t>
            </a:r>
            <a:r>
              <a:rPr lang="en-US" sz="1300" dirty="0" err="1" smtClean="0"/>
              <a:t>b.</a:t>
            </a:r>
            <a:r>
              <a:rPr lang="en-US" sz="1300" dirty="0" err="1" smtClean="0">
                <a:solidFill>
                  <a:srgbClr val="FF0000"/>
                </a:solidFill>
              </a:rPr>
              <a:t>g</a:t>
            </a:r>
            <a:r>
              <a:rPr lang="en-US" sz="1300" dirty="0" smtClean="0"/>
              <a:t>()) </a:t>
            </a:r>
          </a:p>
          <a:p>
            <a:r>
              <a:rPr lang="en-US" sz="1300" dirty="0"/>
              <a:t>	</a:t>
            </a:r>
            <a:r>
              <a:rPr lang="en-US" sz="1300" dirty="0" smtClean="0"/>
              <a:t>return;</a:t>
            </a:r>
          </a:p>
          <a:p>
            <a:r>
              <a:rPr lang="en-US" sz="1300" dirty="0"/>
              <a:t> </a:t>
            </a:r>
            <a:r>
              <a:rPr lang="en-US" sz="1300" dirty="0" smtClean="0"/>
              <a:t>            else</a:t>
            </a:r>
          </a:p>
          <a:p>
            <a:r>
              <a:rPr lang="en-US" sz="1300" dirty="0" smtClean="0"/>
              <a:t>             { do something….}</a:t>
            </a:r>
            <a:endParaRPr lang="en-US" sz="1300" dirty="0"/>
          </a:p>
          <a:p>
            <a:r>
              <a:rPr lang="en-US" sz="1300" dirty="0" smtClean="0"/>
              <a:t>        }</a:t>
            </a:r>
            <a:endParaRPr lang="en-US" sz="1300" dirty="0"/>
          </a:p>
          <a:p>
            <a:r>
              <a:rPr lang="en-US" sz="1300" dirty="0" smtClean="0"/>
              <a:t>};</a:t>
            </a:r>
            <a:endParaRPr lang="en-US" sz="1300" dirty="0"/>
          </a:p>
        </p:txBody>
      </p:sp>
      <p:sp>
        <p:nvSpPr>
          <p:cNvPr id="24" name="TextBox 23"/>
          <p:cNvSpPr txBox="1"/>
          <p:nvPr/>
        </p:nvSpPr>
        <p:spPr>
          <a:xfrm>
            <a:off x="9264913" y="4411919"/>
            <a:ext cx="2927088" cy="1892826"/>
          </a:xfrm>
          <a:prstGeom prst="rect">
            <a:avLst/>
          </a:prstGeom>
          <a:solidFill>
            <a:schemeClr val="bg1">
              <a:lumMod val="95000"/>
            </a:schemeClr>
          </a:solidFill>
          <a:ln w="9525">
            <a:solidFill>
              <a:schemeClr val="tx1"/>
            </a:solidFill>
          </a:ln>
        </p:spPr>
        <p:txBody>
          <a:bodyPr wrap="square" rtlCol="0">
            <a:spAutoFit/>
          </a:bodyPr>
          <a:lstStyle/>
          <a:p>
            <a:r>
              <a:rPr lang="en-US" sz="1300" b="1" dirty="0">
                <a:solidFill>
                  <a:srgbClr val="FF0000"/>
                </a:solidFill>
              </a:rPr>
              <a:t>Mock class of </a:t>
            </a:r>
            <a:r>
              <a:rPr lang="en-US" sz="1300" b="1" dirty="0" err="1">
                <a:solidFill>
                  <a:srgbClr val="FF0000"/>
                </a:solidFill>
              </a:rPr>
              <a:t>classB</a:t>
            </a:r>
            <a:endParaRPr lang="en-US" sz="1300" b="1" dirty="0">
              <a:solidFill>
                <a:srgbClr val="FF0000"/>
              </a:solidFill>
            </a:endParaRPr>
          </a:p>
          <a:p>
            <a:r>
              <a:rPr lang="en-US" sz="1300" dirty="0" smtClean="0"/>
              <a:t>class </a:t>
            </a:r>
            <a:r>
              <a:rPr lang="en-US" sz="1300" dirty="0" err="1" smtClean="0"/>
              <a:t>MockB</a:t>
            </a:r>
            <a:r>
              <a:rPr lang="en-US" sz="1300" dirty="0" smtClean="0"/>
              <a:t> </a:t>
            </a:r>
          </a:p>
          <a:p>
            <a:r>
              <a:rPr lang="en-US" sz="1300" dirty="0" smtClean="0"/>
              <a:t>{</a:t>
            </a:r>
          </a:p>
          <a:p>
            <a:r>
              <a:rPr lang="en-US" sz="1300" dirty="0" smtClean="0"/>
              <a:t>MOCK_METHOD0(</a:t>
            </a:r>
            <a:r>
              <a:rPr lang="en-US" sz="1300" dirty="0" err="1" smtClean="0"/>
              <a:t>g,void</a:t>
            </a:r>
            <a:r>
              <a:rPr lang="en-US" sz="1300" dirty="0" smtClean="0"/>
              <a:t>());</a:t>
            </a:r>
            <a:endParaRPr lang="en-US" sz="1300" dirty="0"/>
          </a:p>
          <a:p>
            <a:r>
              <a:rPr lang="en-US" sz="1300" dirty="0" smtClean="0"/>
              <a:t>}</a:t>
            </a:r>
          </a:p>
          <a:p>
            <a:r>
              <a:rPr lang="en-US" sz="1300" dirty="0" err="1" smtClean="0"/>
              <a:t>MockB</a:t>
            </a:r>
            <a:r>
              <a:rPr lang="en-US" sz="1300" dirty="0" smtClean="0"/>
              <a:t> M_B;</a:t>
            </a:r>
          </a:p>
          <a:p>
            <a:r>
              <a:rPr lang="en-US" sz="1300" dirty="0" smtClean="0"/>
              <a:t>Void B::g(){</a:t>
            </a:r>
          </a:p>
          <a:p>
            <a:r>
              <a:rPr lang="en-US" sz="1300" dirty="0" smtClean="0"/>
              <a:t>    </a:t>
            </a:r>
            <a:r>
              <a:rPr lang="en-US" sz="1300" dirty="0" err="1" smtClean="0"/>
              <a:t>M_B.g</a:t>
            </a:r>
            <a:r>
              <a:rPr lang="en-US" sz="1300" dirty="0" smtClean="0"/>
              <a:t>();</a:t>
            </a:r>
            <a:endParaRPr lang="en-US" sz="1300" dirty="0"/>
          </a:p>
          <a:p>
            <a:r>
              <a:rPr lang="en-US" sz="1300" dirty="0" smtClean="0"/>
              <a:t>}</a:t>
            </a:r>
            <a:endParaRPr lang="en-US" sz="1300" dirty="0"/>
          </a:p>
        </p:txBody>
      </p:sp>
    </p:spTree>
    <p:extLst>
      <p:ext uri="{BB962C8B-B14F-4D97-AF65-F5344CB8AC3E}">
        <p14:creationId xmlns:p14="http://schemas.microsoft.com/office/powerpoint/2010/main" val="41554225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G-test Idea</a:t>
            </a:r>
          </a:p>
        </p:txBody>
      </p:sp>
      <p:sp>
        <p:nvSpPr>
          <p:cNvPr id="3" name="Content Placeholder 2"/>
          <p:cNvSpPr>
            <a:spLocks noGrp="1"/>
          </p:cNvSpPr>
          <p:nvPr>
            <p:ph idx="1"/>
          </p:nvPr>
        </p:nvSpPr>
        <p:spPr>
          <a:xfrm>
            <a:off x="428977" y="812802"/>
            <a:ext cx="11586691" cy="3472031"/>
          </a:xfrm>
        </p:spPr>
        <p:txBody>
          <a:bodyPr>
            <a:normAutofit/>
          </a:bodyPr>
          <a:lstStyle/>
          <a:p>
            <a:r>
              <a:rPr lang="en-US" b="1" dirty="0"/>
              <a:t>G-test </a:t>
            </a:r>
            <a:r>
              <a:rPr lang="en-US" b="1" dirty="0" smtClean="0"/>
              <a:t>Idea:</a:t>
            </a:r>
          </a:p>
          <a:p>
            <a:pPr algn="just">
              <a:buFontTx/>
              <a:buChar char="-"/>
            </a:pPr>
            <a:r>
              <a:rPr lang="en-US" dirty="0" smtClean="0"/>
              <a:t>To easy to control all Tested Functions and all test cases correspondingly. We will collect all in file, let name it: GMock_file_under_test.cpp.</a:t>
            </a:r>
            <a:endParaRPr lang="en-US" dirty="0"/>
          </a:p>
          <a:p>
            <a:pPr algn="just">
              <a:buFontTx/>
              <a:buChar char="-"/>
            </a:pPr>
            <a:r>
              <a:rPr lang="en-US" dirty="0" smtClean="0"/>
              <a:t>So Until now we knew three files:</a:t>
            </a:r>
          </a:p>
          <a:p>
            <a:pPr marL="457200" indent="-457200" algn="just">
              <a:buAutoNum type="arabicPeriod"/>
            </a:pPr>
            <a:r>
              <a:rPr lang="en-US" dirty="0" smtClean="0"/>
              <a:t>Under test files.</a:t>
            </a:r>
          </a:p>
          <a:p>
            <a:pPr marL="457200" indent="-457200" algn="just">
              <a:buAutoNum type="arabicPeriod"/>
            </a:pPr>
            <a:r>
              <a:rPr lang="en-US" dirty="0" smtClean="0"/>
              <a:t>Mock files.</a:t>
            </a:r>
          </a:p>
          <a:p>
            <a:pPr marL="457200" indent="-457200" algn="just">
              <a:buAutoNum type="arabicPeriod"/>
            </a:pPr>
            <a:r>
              <a:rPr lang="en-US" dirty="0" err="1" smtClean="0"/>
              <a:t>GMock</a:t>
            </a:r>
            <a:r>
              <a:rPr lang="en-US" dirty="0" smtClean="0"/>
              <a:t> files.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705793617"/>
              </p:ext>
            </p:extLst>
          </p:nvPr>
        </p:nvGraphicFramePr>
        <p:xfrm>
          <a:off x="853104" y="3914539"/>
          <a:ext cx="11162565" cy="1934687"/>
        </p:xfrm>
        <a:graphic>
          <a:graphicData uri="http://schemas.openxmlformats.org/drawingml/2006/table">
            <a:tbl>
              <a:tblPr firstRow="1" bandRow="1">
                <a:tableStyleId>{5C22544A-7EE6-4342-B048-85BDC9FD1C3A}</a:tableStyleId>
              </a:tblPr>
              <a:tblGrid>
                <a:gridCol w="3720855"/>
                <a:gridCol w="3720855"/>
                <a:gridCol w="3720855"/>
              </a:tblGrid>
              <a:tr h="471647">
                <a:tc>
                  <a:txBody>
                    <a:bodyPr/>
                    <a:lstStyle/>
                    <a:p>
                      <a:pPr algn="ctr"/>
                      <a:r>
                        <a:rPr lang="en-US" dirty="0" smtClean="0"/>
                        <a:t>Under test files</a:t>
                      </a:r>
                      <a:endParaRPr lang="en-US" dirty="0"/>
                    </a:p>
                  </a:txBody>
                  <a:tcPr/>
                </a:tc>
                <a:tc>
                  <a:txBody>
                    <a:bodyPr/>
                    <a:lstStyle/>
                    <a:p>
                      <a:pPr algn="ctr"/>
                      <a:r>
                        <a:rPr lang="en-US" dirty="0" smtClean="0"/>
                        <a:t>Mock files</a:t>
                      </a:r>
                      <a:endParaRPr lang="en-US" dirty="0"/>
                    </a:p>
                  </a:txBody>
                  <a:tcPr/>
                </a:tc>
                <a:tc>
                  <a:txBody>
                    <a:bodyPr/>
                    <a:lstStyle/>
                    <a:p>
                      <a:pPr algn="ctr"/>
                      <a:r>
                        <a:rPr lang="en-US" dirty="0" err="1" smtClean="0"/>
                        <a:t>GMock</a:t>
                      </a:r>
                      <a:r>
                        <a:rPr lang="en-US" dirty="0" smtClean="0"/>
                        <a:t> files</a:t>
                      </a:r>
                      <a:endParaRPr lang="en-US" dirty="0"/>
                    </a:p>
                  </a:txBody>
                  <a:tcPr/>
                </a:tc>
              </a:tr>
              <a:tr h="1162965">
                <a:tc>
                  <a:txBody>
                    <a:bodyPr/>
                    <a:lstStyle/>
                    <a:p>
                      <a:pPr algn="just"/>
                      <a:r>
                        <a:rPr lang="en-US" dirty="0" smtClean="0"/>
                        <a:t>Files</a:t>
                      </a:r>
                      <a:r>
                        <a:rPr lang="en-US" baseline="0" dirty="0" smtClean="0"/>
                        <a:t> need to check that it is following the expectations.</a:t>
                      </a:r>
                      <a:br>
                        <a:rPr lang="en-US" baseline="0" dirty="0" smtClean="0"/>
                      </a:br>
                      <a:r>
                        <a:rPr lang="en-US" baseline="0" dirty="0" smtClean="0"/>
                        <a:t>It has all functions need to test.</a:t>
                      </a:r>
                      <a:endParaRPr lang="en-US" dirty="0"/>
                    </a:p>
                  </a:txBody>
                  <a:tcPr/>
                </a:tc>
                <a:tc>
                  <a:txBody>
                    <a:bodyPr/>
                    <a:lstStyle/>
                    <a:p>
                      <a:pPr algn="just"/>
                      <a:r>
                        <a:rPr lang="en-US" dirty="0" smtClean="0"/>
                        <a:t>The files has</a:t>
                      </a:r>
                      <a:r>
                        <a:rPr lang="en-US" baseline="0" dirty="0" smtClean="0"/>
                        <a:t> all mock files, which are defined and declared as g-test rule.</a:t>
                      </a:r>
                      <a:endParaRPr lang="en-US" dirty="0"/>
                    </a:p>
                  </a:txBody>
                  <a:tcPr/>
                </a:tc>
                <a:tc>
                  <a:txBody>
                    <a:bodyPr/>
                    <a:lstStyle/>
                    <a:p>
                      <a:pPr algn="just"/>
                      <a:r>
                        <a:rPr lang="en-US" dirty="0" smtClean="0"/>
                        <a:t>File</a:t>
                      </a:r>
                      <a:r>
                        <a:rPr lang="en-US" baseline="0" dirty="0" smtClean="0"/>
                        <a:t> will include both of under test file and mock files, and has some especial function to setup and tear down the objects. It also has all test cases to test the functions of under test file.</a:t>
                      </a:r>
                      <a:endParaRPr lang="en-US" dirty="0"/>
                    </a:p>
                  </a:txBody>
                  <a:tcPr/>
                </a:tc>
              </a:tr>
            </a:tbl>
          </a:graphicData>
        </a:graphic>
      </p:graphicFrame>
    </p:spTree>
    <p:extLst>
      <p:ext uri="{BB962C8B-B14F-4D97-AF65-F5344CB8AC3E}">
        <p14:creationId xmlns:p14="http://schemas.microsoft.com/office/powerpoint/2010/main" val="28173298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G-test Idea</a:t>
            </a:r>
          </a:p>
        </p:txBody>
      </p:sp>
      <p:grpSp>
        <p:nvGrpSpPr>
          <p:cNvPr id="26" name="Group 25"/>
          <p:cNvGrpSpPr/>
          <p:nvPr/>
        </p:nvGrpSpPr>
        <p:grpSpPr>
          <a:xfrm>
            <a:off x="510832" y="794045"/>
            <a:ext cx="10522423" cy="5493400"/>
            <a:chOff x="140539" y="718474"/>
            <a:chExt cx="11389287" cy="5854877"/>
          </a:xfrm>
        </p:grpSpPr>
        <p:pic>
          <p:nvPicPr>
            <p:cNvPr id="6" name="Picture 5"/>
            <p:cNvPicPr>
              <a:picLocks noChangeAspect="1"/>
            </p:cNvPicPr>
            <p:nvPr/>
          </p:nvPicPr>
          <p:blipFill>
            <a:blip r:embed="rId3"/>
            <a:stretch>
              <a:fillRect/>
            </a:stretch>
          </p:blipFill>
          <p:spPr>
            <a:xfrm>
              <a:off x="9085503" y="1179519"/>
              <a:ext cx="2262316" cy="4946931"/>
            </a:xfrm>
            <a:prstGeom prst="rect">
              <a:avLst/>
            </a:prstGeom>
          </p:spPr>
        </p:pic>
        <p:sp>
          <p:nvSpPr>
            <p:cNvPr id="7" name="TextBox 6"/>
            <p:cNvSpPr txBox="1"/>
            <p:nvPr/>
          </p:nvSpPr>
          <p:spPr>
            <a:xfrm>
              <a:off x="9085503" y="720191"/>
              <a:ext cx="2444323" cy="369332"/>
            </a:xfrm>
            <a:prstGeom prst="rect">
              <a:avLst/>
            </a:prstGeom>
            <a:noFill/>
          </p:spPr>
          <p:txBody>
            <a:bodyPr wrap="none" rtlCol="0">
              <a:spAutoFit/>
            </a:bodyPr>
            <a:lstStyle/>
            <a:p>
              <a:r>
                <a:rPr lang="en-US" b="1" dirty="0" smtClean="0">
                  <a:solidFill>
                    <a:srgbClr val="FF0000"/>
                  </a:solidFill>
                </a:rPr>
                <a:t>Folder structure (L3)</a:t>
              </a:r>
              <a:endParaRPr lang="en-US" b="1" dirty="0">
                <a:solidFill>
                  <a:srgbClr val="FF0000"/>
                </a:solidFill>
              </a:endParaRPr>
            </a:p>
          </p:txBody>
        </p:sp>
        <p:sp>
          <p:nvSpPr>
            <p:cNvPr id="8" name="TextBox 7"/>
            <p:cNvSpPr txBox="1"/>
            <p:nvPr/>
          </p:nvSpPr>
          <p:spPr>
            <a:xfrm>
              <a:off x="498852" y="5280689"/>
              <a:ext cx="3052200" cy="1292662"/>
            </a:xfrm>
            <a:prstGeom prst="rect">
              <a:avLst/>
            </a:prstGeom>
            <a:solidFill>
              <a:schemeClr val="bg1">
                <a:lumMod val="95000"/>
              </a:schemeClr>
            </a:solidFill>
            <a:ln w="9525">
              <a:solidFill>
                <a:schemeClr val="tx1"/>
              </a:solidFill>
            </a:ln>
          </p:spPr>
          <p:txBody>
            <a:bodyPr wrap="square" rtlCol="0">
              <a:spAutoFit/>
            </a:bodyPr>
            <a:lstStyle/>
            <a:p>
              <a:r>
                <a:rPr lang="en-US" sz="1300" b="1" dirty="0" smtClean="0">
                  <a:solidFill>
                    <a:srgbClr val="FF0000"/>
                  </a:solidFill>
                </a:rPr>
                <a:t>TC for method f</a:t>
              </a:r>
            </a:p>
            <a:p>
              <a:r>
                <a:rPr lang="en-US" sz="1300" dirty="0" smtClean="0"/>
                <a:t>TEST_F(ATest,A_f_TC001){</a:t>
              </a:r>
            </a:p>
            <a:p>
              <a:r>
                <a:rPr lang="en-US" sz="1300" dirty="0" smtClean="0"/>
                <a:t>    A </a:t>
              </a:r>
              <a:r>
                <a:rPr lang="en-US" sz="1300" dirty="0" err="1" smtClean="0"/>
                <a:t>testObj</a:t>
              </a:r>
              <a:r>
                <a:rPr lang="en-US" sz="1300" dirty="0" smtClean="0"/>
                <a:t>;</a:t>
              </a:r>
            </a:p>
            <a:p>
              <a:r>
                <a:rPr lang="en-US" sz="1300" dirty="0"/>
                <a:t> </a:t>
              </a:r>
              <a:r>
                <a:rPr lang="en-US" sz="1300" dirty="0" smtClean="0"/>
                <a:t>   EXPECT_CALL(</a:t>
              </a:r>
              <a:r>
                <a:rPr lang="en-US" sz="1300" dirty="0" err="1" smtClean="0"/>
                <a:t>M_B,g</a:t>
              </a:r>
              <a:r>
                <a:rPr lang="en-US" sz="1300" dirty="0" smtClean="0"/>
                <a:t>());</a:t>
              </a:r>
            </a:p>
            <a:p>
              <a:r>
                <a:rPr lang="en-US" sz="1300" dirty="0" smtClean="0"/>
                <a:t>    </a:t>
              </a:r>
              <a:r>
                <a:rPr lang="en-US" sz="1300" dirty="0" err="1" smtClean="0"/>
                <a:t>testObj.</a:t>
              </a:r>
              <a:r>
                <a:rPr lang="en-US" sz="1300" dirty="0" err="1" smtClean="0">
                  <a:solidFill>
                    <a:srgbClr val="FF0000"/>
                  </a:solidFill>
                </a:rPr>
                <a:t>f</a:t>
              </a:r>
              <a:r>
                <a:rPr lang="en-US" sz="1300" dirty="0" smtClean="0">
                  <a:solidFill>
                    <a:srgbClr val="FF0000"/>
                  </a:solidFill>
                </a:rPr>
                <a:t>(1);</a:t>
              </a:r>
            </a:p>
            <a:p>
              <a:r>
                <a:rPr lang="en-US" sz="1300" dirty="0" smtClean="0"/>
                <a:t>}</a:t>
              </a:r>
              <a:endParaRPr lang="en-US" sz="1300" dirty="0"/>
            </a:p>
          </p:txBody>
        </p:sp>
        <p:sp>
          <p:nvSpPr>
            <p:cNvPr id="9" name="TextBox 8"/>
            <p:cNvSpPr txBox="1"/>
            <p:nvPr/>
          </p:nvSpPr>
          <p:spPr>
            <a:xfrm>
              <a:off x="5618402" y="5330920"/>
              <a:ext cx="2087745" cy="892552"/>
            </a:xfrm>
            <a:prstGeom prst="rect">
              <a:avLst/>
            </a:prstGeom>
            <a:solidFill>
              <a:schemeClr val="bg1">
                <a:lumMod val="95000"/>
              </a:schemeClr>
            </a:solidFill>
            <a:ln w="9525">
              <a:solidFill>
                <a:schemeClr val="tx1"/>
              </a:solidFill>
            </a:ln>
          </p:spPr>
          <p:txBody>
            <a:bodyPr wrap="square" rtlCol="0">
              <a:spAutoFit/>
            </a:bodyPr>
            <a:lstStyle/>
            <a:p>
              <a:r>
                <a:rPr lang="en-US" sz="1300" b="1" dirty="0">
                  <a:solidFill>
                    <a:srgbClr val="FF0000"/>
                  </a:solidFill>
                </a:rPr>
                <a:t>TC for method </a:t>
              </a:r>
              <a:r>
                <a:rPr lang="en-US" sz="1300" b="1" dirty="0" smtClean="0">
                  <a:solidFill>
                    <a:srgbClr val="FF0000"/>
                  </a:solidFill>
                </a:rPr>
                <a:t>g</a:t>
              </a:r>
            </a:p>
            <a:p>
              <a:r>
                <a:rPr lang="en-US" sz="1300" dirty="0"/>
                <a:t>TEST_F(Btest,B_f_TC001){</a:t>
              </a:r>
            </a:p>
            <a:p>
              <a:r>
                <a:rPr lang="en-US" sz="1300" dirty="0"/>
                <a:t>    //do something</a:t>
              </a:r>
            </a:p>
            <a:p>
              <a:r>
                <a:rPr lang="en-US" sz="1300" dirty="0"/>
                <a:t>}</a:t>
              </a:r>
            </a:p>
          </p:txBody>
        </p:sp>
        <p:sp>
          <p:nvSpPr>
            <p:cNvPr id="10" name="TextBox 9"/>
            <p:cNvSpPr txBox="1"/>
            <p:nvPr/>
          </p:nvSpPr>
          <p:spPr>
            <a:xfrm>
              <a:off x="491285" y="3089239"/>
              <a:ext cx="3065434" cy="1692771"/>
            </a:xfrm>
            <a:prstGeom prst="rect">
              <a:avLst/>
            </a:prstGeom>
            <a:solidFill>
              <a:schemeClr val="bg1">
                <a:lumMod val="95000"/>
              </a:schemeClr>
            </a:solidFill>
            <a:ln w="9525">
              <a:solidFill>
                <a:schemeClr val="tx1"/>
              </a:solidFill>
            </a:ln>
          </p:spPr>
          <p:txBody>
            <a:bodyPr wrap="square" rtlCol="0">
              <a:spAutoFit/>
            </a:bodyPr>
            <a:lstStyle/>
            <a:p>
              <a:r>
                <a:rPr lang="en-US" sz="1300" b="1" dirty="0" smtClean="0">
                  <a:solidFill>
                    <a:srgbClr val="FF0000"/>
                  </a:solidFill>
                </a:rPr>
                <a:t>Class </a:t>
              </a:r>
              <a:r>
                <a:rPr lang="en-US" sz="1300" b="1" dirty="0">
                  <a:solidFill>
                    <a:srgbClr val="FF0000"/>
                  </a:solidFill>
                </a:rPr>
                <a:t>under test</a:t>
              </a:r>
              <a:endParaRPr lang="en-US" sz="1300" b="1" dirty="0" smtClean="0">
                <a:solidFill>
                  <a:srgbClr val="FF0000"/>
                </a:solidFill>
              </a:endParaRPr>
            </a:p>
            <a:p>
              <a:r>
                <a:rPr lang="en-US" sz="1300" dirty="0" smtClean="0"/>
                <a:t>class A{</a:t>
              </a:r>
            </a:p>
            <a:p>
              <a:r>
                <a:rPr lang="en-US" sz="1300" dirty="0" smtClean="0"/>
                <a:t>    public:</a:t>
              </a:r>
            </a:p>
            <a:p>
              <a:r>
                <a:rPr lang="en-US" sz="1300" dirty="0"/>
                <a:t> </a:t>
              </a:r>
              <a:r>
                <a:rPr lang="en-US" sz="1300" dirty="0" smtClean="0"/>
                <a:t>       void </a:t>
              </a:r>
              <a:r>
                <a:rPr lang="en-US" sz="1300" dirty="0" smtClean="0">
                  <a:solidFill>
                    <a:srgbClr val="FF0000"/>
                  </a:solidFill>
                </a:rPr>
                <a:t>f</a:t>
              </a:r>
              <a:r>
                <a:rPr lang="en-US" sz="1300" dirty="0" smtClean="0"/>
                <a:t>(</a:t>
              </a:r>
              <a:r>
                <a:rPr lang="en-US" sz="1300" dirty="0" err="1" smtClean="0"/>
                <a:t>int</a:t>
              </a:r>
              <a:r>
                <a:rPr lang="en-US" sz="1300" dirty="0" smtClean="0"/>
                <a:t> a) {</a:t>
              </a:r>
            </a:p>
            <a:p>
              <a:r>
                <a:rPr lang="en-US" sz="1300" dirty="0"/>
                <a:t> </a:t>
              </a:r>
              <a:r>
                <a:rPr lang="en-US" sz="1300" dirty="0" smtClean="0"/>
                <a:t>           B </a:t>
              </a:r>
              <a:r>
                <a:rPr lang="en-US" sz="1300" dirty="0" err="1" smtClean="0"/>
                <a:t>b</a:t>
              </a:r>
              <a:r>
                <a:rPr lang="en-US" sz="1300" dirty="0" smtClean="0"/>
                <a:t>;</a:t>
              </a:r>
            </a:p>
            <a:p>
              <a:r>
                <a:rPr lang="en-US" sz="1300" dirty="0"/>
                <a:t> </a:t>
              </a:r>
              <a:r>
                <a:rPr lang="en-US" sz="1300" dirty="0" smtClean="0"/>
                <a:t>           </a:t>
              </a:r>
              <a:r>
                <a:rPr lang="en-US" sz="1300" dirty="0" err="1" smtClean="0"/>
                <a:t>b.</a:t>
              </a:r>
              <a:r>
                <a:rPr lang="en-US" sz="1300" dirty="0" err="1" smtClean="0">
                  <a:solidFill>
                    <a:srgbClr val="FF0000"/>
                  </a:solidFill>
                </a:rPr>
                <a:t>g</a:t>
              </a:r>
              <a:r>
                <a:rPr lang="en-US" sz="1300" dirty="0"/>
                <a:t>();</a:t>
              </a:r>
            </a:p>
            <a:p>
              <a:r>
                <a:rPr lang="en-US" sz="1300" dirty="0" smtClean="0"/>
                <a:t>        }</a:t>
              </a:r>
              <a:endParaRPr lang="en-US" sz="1300" dirty="0"/>
            </a:p>
            <a:p>
              <a:r>
                <a:rPr lang="en-US" sz="1300" dirty="0" smtClean="0"/>
                <a:t>};</a:t>
              </a:r>
              <a:endParaRPr lang="en-US" sz="1300" dirty="0"/>
            </a:p>
          </p:txBody>
        </p:sp>
        <p:sp>
          <p:nvSpPr>
            <p:cNvPr id="11" name="TextBox 10"/>
            <p:cNvSpPr txBox="1"/>
            <p:nvPr/>
          </p:nvSpPr>
          <p:spPr>
            <a:xfrm>
              <a:off x="5601652" y="3096126"/>
              <a:ext cx="2087745" cy="1092607"/>
            </a:xfrm>
            <a:prstGeom prst="rect">
              <a:avLst/>
            </a:prstGeom>
            <a:solidFill>
              <a:schemeClr val="bg1">
                <a:lumMod val="95000"/>
              </a:schemeClr>
            </a:solidFill>
            <a:ln w="9525">
              <a:solidFill>
                <a:schemeClr val="tx1"/>
              </a:solidFill>
            </a:ln>
          </p:spPr>
          <p:txBody>
            <a:bodyPr wrap="square" rtlCol="0">
              <a:spAutoFit/>
            </a:bodyPr>
            <a:lstStyle/>
            <a:p>
              <a:r>
                <a:rPr lang="en-US" sz="1300" b="1" dirty="0">
                  <a:solidFill>
                    <a:srgbClr val="FF0000"/>
                  </a:solidFill>
                </a:rPr>
                <a:t>Class under </a:t>
              </a:r>
              <a:r>
                <a:rPr lang="en-US" sz="1300" b="1" dirty="0" smtClean="0">
                  <a:solidFill>
                    <a:srgbClr val="FF0000"/>
                  </a:solidFill>
                </a:rPr>
                <a:t>test</a:t>
              </a:r>
              <a:endParaRPr lang="en-US" sz="1300" dirty="0" smtClean="0"/>
            </a:p>
            <a:p>
              <a:r>
                <a:rPr lang="en-US" sz="1300" dirty="0" smtClean="0"/>
                <a:t>Class B{</a:t>
              </a:r>
            </a:p>
            <a:p>
              <a:r>
                <a:rPr lang="en-US" sz="1300" dirty="0"/>
                <a:t> </a:t>
              </a:r>
              <a:r>
                <a:rPr lang="en-US" sz="1300" dirty="0" smtClean="0"/>
                <a:t>   public:</a:t>
              </a:r>
            </a:p>
            <a:p>
              <a:r>
                <a:rPr lang="en-US" sz="1300" dirty="0" smtClean="0"/>
                <a:t>        void g();</a:t>
              </a:r>
            </a:p>
            <a:p>
              <a:r>
                <a:rPr lang="en-US" sz="1300" dirty="0" smtClean="0"/>
                <a:t>};</a:t>
              </a:r>
              <a:endParaRPr lang="en-US" sz="1300" dirty="0"/>
            </a:p>
          </p:txBody>
        </p:sp>
        <p:sp>
          <p:nvSpPr>
            <p:cNvPr id="12" name="TextBox 11"/>
            <p:cNvSpPr txBox="1"/>
            <p:nvPr/>
          </p:nvSpPr>
          <p:spPr>
            <a:xfrm>
              <a:off x="207978" y="720191"/>
              <a:ext cx="3656891" cy="1892826"/>
            </a:xfrm>
            <a:prstGeom prst="rect">
              <a:avLst/>
            </a:prstGeom>
            <a:solidFill>
              <a:schemeClr val="bg1">
                <a:lumMod val="95000"/>
              </a:schemeClr>
            </a:solidFill>
            <a:ln w="9525">
              <a:solidFill>
                <a:schemeClr val="tx1"/>
              </a:solidFill>
            </a:ln>
          </p:spPr>
          <p:txBody>
            <a:bodyPr wrap="square" rtlCol="0">
              <a:spAutoFit/>
            </a:bodyPr>
            <a:lstStyle/>
            <a:p>
              <a:r>
                <a:rPr lang="en-US" sz="1300" b="1" dirty="0">
                  <a:solidFill>
                    <a:srgbClr val="FF0000"/>
                  </a:solidFill>
                </a:rPr>
                <a:t>Mock class of </a:t>
              </a:r>
              <a:r>
                <a:rPr lang="en-US" sz="1300" b="1" dirty="0" err="1">
                  <a:solidFill>
                    <a:srgbClr val="FF0000"/>
                  </a:solidFill>
                </a:rPr>
                <a:t>classA</a:t>
              </a:r>
              <a:endParaRPr lang="en-US" sz="1300" b="1" dirty="0" smtClean="0">
                <a:solidFill>
                  <a:srgbClr val="FF0000"/>
                </a:solidFill>
              </a:endParaRPr>
            </a:p>
            <a:p>
              <a:r>
                <a:rPr lang="en-US" sz="1300" dirty="0" smtClean="0"/>
                <a:t>class </a:t>
              </a:r>
              <a:r>
                <a:rPr lang="en-US" sz="1300" dirty="0" err="1" smtClean="0"/>
                <a:t>MockA</a:t>
              </a:r>
              <a:endParaRPr lang="en-US" sz="1300" dirty="0" smtClean="0"/>
            </a:p>
            <a:p>
              <a:r>
                <a:rPr lang="en-US" sz="1300" dirty="0" smtClean="0"/>
                <a:t>{</a:t>
              </a:r>
            </a:p>
            <a:p>
              <a:r>
                <a:rPr lang="en-US" sz="1300" dirty="0" smtClean="0"/>
                <a:t>MOCK_METHOD1(</a:t>
              </a:r>
              <a:r>
                <a:rPr lang="en-US" sz="1300" dirty="0" err="1" smtClean="0"/>
                <a:t>f,void</a:t>
              </a:r>
              <a:r>
                <a:rPr lang="en-US" sz="1300" dirty="0" smtClean="0"/>
                <a:t>(</a:t>
              </a:r>
              <a:r>
                <a:rPr lang="en-US" sz="1300" dirty="0" err="1" smtClean="0"/>
                <a:t>int</a:t>
              </a:r>
              <a:r>
                <a:rPr lang="en-US" sz="1300" dirty="0" smtClean="0"/>
                <a:t> a));</a:t>
              </a:r>
            </a:p>
            <a:p>
              <a:r>
                <a:rPr lang="en-US" sz="1300" dirty="0" smtClean="0"/>
                <a:t>}</a:t>
              </a:r>
            </a:p>
            <a:p>
              <a:r>
                <a:rPr lang="en-US" sz="1300" dirty="0" err="1" smtClean="0"/>
                <a:t>MockA</a:t>
              </a:r>
              <a:r>
                <a:rPr lang="en-US" sz="1300" dirty="0" smtClean="0"/>
                <a:t> M_A;</a:t>
              </a:r>
            </a:p>
            <a:p>
              <a:r>
                <a:rPr lang="en-US" sz="1300" dirty="0" smtClean="0"/>
                <a:t>Void A::f(int a){</a:t>
              </a:r>
            </a:p>
            <a:p>
              <a:r>
                <a:rPr lang="en-US" sz="1300" dirty="0" smtClean="0"/>
                <a:t>    </a:t>
              </a:r>
              <a:r>
                <a:rPr lang="en-US" sz="1300" dirty="0" err="1" smtClean="0"/>
                <a:t>M_A.f</a:t>
              </a:r>
              <a:r>
                <a:rPr lang="en-US" sz="1300" dirty="0" smtClean="0"/>
                <a:t>(a);</a:t>
              </a:r>
              <a:endParaRPr lang="en-US" sz="1300" dirty="0"/>
            </a:p>
            <a:p>
              <a:r>
                <a:rPr lang="en-US" sz="1300" dirty="0" smtClean="0"/>
                <a:t>}</a:t>
              </a:r>
              <a:endParaRPr lang="en-US" sz="1300" dirty="0"/>
            </a:p>
          </p:txBody>
        </p:sp>
        <p:sp>
          <p:nvSpPr>
            <p:cNvPr id="13" name="TextBox 12"/>
            <p:cNvSpPr txBox="1"/>
            <p:nvPr/>
          </p:nvSpPr>
          <p:spPr>
            <a:xfrm>
              <a:off x="5041163" y="718474"/>
              <a:ext cx="3244313" cy="1892826"/>
            </a:xfrm>
            <a:prstGeom prst="rect">
              <a:avLst/>
            </a:prstGeom>
            <a:solidFill>
              <a:schemeClr val="bg1">
                <a:lumMod val="95000"/>
              </a:schemeClr>
            </a:solidFill>
            <a:ln w="9525">
              <a:solidFill>
                <a:schemeClr val="tx1"/>
              </a:solidFill>
            </a:ln>
          </p:spPr>
          <p:txBody>
            <a:bodyPr wrap="square" rtlCol="0">
              <a:spAutoFit/>
            </a:bodyPr>
            <a:lstStyle/>
            <a:p>
              <a:r>
                <a:rPr lang="en-US" sz="1300" b="1" dirty="0">
                  <a:solidFill>
                    <a:srgbClr val="FF0000"/>
                  </a:solidFill>
                </a:rPr>
                <a:t>Mock class of </a:t>
              </a:r>
              <a:r>
                <a:rPr lang="en-US" sz="1300" b="1" dirty="0" err="1">
                  <a:solidFill>
                    <a:srgbClr val="FF0000"/>
                  </a:solidFill>
                </a:rPr>
                <a:t>classB</a:t>
              </a:r>
              <a:endParaRPr lang="en-US" sz="1300" b="1" dirty="0">
                <a:solidFill>
                  <a:srgbClr val="FF0000"/>
                </a:solidFill>
              </a:endParaRPr>
            </a:p>
            <a:p>
              <a:r>
                <a:rPr lang="en-US" sz="1300" dirty="0" smtClean="0"/>
                <a:t>class </a:t>
              </a:r>
              <a:r>
                <a:rPr lang="en-US" sz="1300" dirty="0" err="1" smtClean="0"/>
                <a:t>MockB</a:t>
              </a:r>
              <a:r>
                <a:rPr lang="en-US" sz="1300" dirty="0" smtClean="0"/>
                <a:t> </a:t>
              </a:r>
            </a:p>
            <a:p>
              <a:r>
                <a:rPr lang="en-US" sz="1300" dirty="0" smtClean="0"/>
                <a:t>{</a:t>
              </a:r>
            </a:p>
            <a:p>
              <a:r>
                <a:rPr lang="en-US" sz="1300" dirty="0" smtClean="0"/>
                <a:t>MOCK_METHOD0(</a:t>
              </a:r>
              <a:r>
                <a:rPr lang="en-US" sz="1300" dirty="0" err="1" smtClean="0"/>
                <a:t>g,void</a:t>
              </a:r>
              <a:r>
                <a:rPr lang="en-US" sz="1300" dirty="0" smtClean="0"/>
                <a:t>());</a:t>
              </a:r>
              <a:endParaRPr lang="en-US" sz="1300" dirty="0"/>
            </a:p>
            <a:p>
              <a:r>
                <a:rPr lang="en-US" sz="1300" dirty="0" smtClean="0"/>
                <a:t>}</a:t>
              </a:r>
            </a:p>
            <a:p>
              <a:r>
                <a:rPr lang="en-US" sz="1300" dirty="0" err="1" smtClean="0"/>
                <a:t>MockB</a:t>
              </a:r>
              <a:r>
                <a:rPr lang="en-US" sz="1300" dirty="0" smtClean="0"/>
                <a:t> M_B;</a:t>
              </a:r>
            </a:p>
            <a:p>
              <a:r>
                <a:rPr lang="en-US" sz="1300" dirty="0" smtClean="0"/>
                <a:t>Void B::g(){</a:t>
              </a:r>
            </a:p>
            <a:p>
              <a:r>
                <a:rPr lang="en-US" sz="1300" dirty="0" smtClean="0"/>
                <a:t>    </a:t>
              </a:r>
              <a:r>
                <a:rPr lang="en-US" sz="1300" dirty="0" err="1" smtClean="0"/>
                <a:t>M_B.g</a:t>
              </a:r>
              <a:r>
                <a:rPr lang="en-US" sz="1300" dirty="0" smtClean="0"/>
                <a:t>();</a:t>
              </a:r>
              <a:endParaRPr lang="en-US" sz="1300" dirty="0"/>
            </a:p>
            <a:p>
              <a:r>
                <a:rPr lang="en-US" sz="1300" dirty="0" smtClean="0"/>
                <a:t>}</a:t>
              </a:r>
              <a:endParaRPr lang="en-US" sz="1300" dirty="0"/>
            </a:p>
          </p:txBody>
        </p:sp>
        <p:cxnSp>
          <p:nvCxnSpPr>
            <p:cNvPr id="14" name="Straight Arrow Connector 13"/>
            <p:cNvCxnSpPr>
              <a:stCxn id="8" idx="0"/>
              <a:endCxn id="10" idx="2"/>
            </p:cNvCxnSpPr>
            <p:nvPr/>
          </p:nvCxnSpPr>
          <p:spPr>
            <a:xfrm flipH="1" flipV="1">
              <a:off x="2024002" y="4782010"/>
              <a:ext cx="950" cy="498679"/>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694596" y="4389614"/>
              <a:ext cx="559769" cy="292388"/>
            </a:xfrm>
            <a:prstGeom prst="rect">
              <a:avLst/>
            </a:prstGeom>
            <a:noFill/>
          </p:spPr>
          <p:txBody>
            <a:bodyPr wrap="none" rtlCol="0">
              <a:spAutoFit/>
            </a:bodyPr>
            <a:lstStyle/>
            <a:p>
              <a:r>
                <a:rPr lang="en-US" sz="1300" dirty="0" smtClean="0"/>
                <a:t>+use</a:t>
              </a:r>
              <a:endParaRPr lang="en-US" sz="1300" dirty="0"/>
            </a:p>
          </p:txBody>
        </p:sp>
        <p:cxnSp>
          <p:nvCxnSpPr>
            <p:cNvPr id="16" name="Straight Arrow Connector 15"/>
            <p:cNvCxnSpPr>
              <a:stCxn id="9" idx="0"/>
              <a:endCxn id="11" idx="2"/>
            </p:cNvCxnSpPr>
            <p:nvPr/>
          </p:nvCxnSpPr>
          <p:spPr>
            <a:xfrm flipH="1" flipV="1">
              <a:off x="6645525" y="4188733"/>
              <a:ext cx="16750" cy="1142187"/>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3"/>
            </p:cNvCxnSpPr>
            <p:nvPr/>
          </p:nvCxnSpPr>
          <p:spPr>
            <a:xfrm flipV="1">
              <a:off x="7706147" y="5623310"/>
              <a:ext cx="1675597" cy="15388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3"/>
            </p:cNvCxnSpPr>
            <p:nvPr/>
          </p:nvCxnSpPr>
          <p:spPr>
            <a:xfrm flipV="1">
              <a:off x="7689397" y="2443207"/>
              <a:ext cx="1779731" cy="119922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7889372" y="2411245"/>
              <a:ext cx="1995944" cy="213024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3"/>
              <a:endCxn id="13" idx="1"/>
            </p:cNvCxnSpPr>
            <p:nvPr/>
          </p:nvCxnSpPr>
          <p:spPr>
            <a:xfrm flipV="1">
              <a:off x="3556719" y="1664887"/>
              <a:ext cx="1484444" cy="2270738"/>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41170" y="2904472"/>
              <a:ext cx="559769" cy="292388"/>
            </a:xfrm>
            <a:prstGeom prst="rect">
              <a:avLst/>
            </a:prstGeom>
            <a:noFill/>
          </p:spPr>
          <p:txBody>
            <a:bodyPr wrap="none" rtlCol="0">
              <a:spAutoFit/>
            </a:bodyPr>
            <a:lstStyle/>
            <a:p>
              <a:r>
                <a:rPr lang="en-US" sz="1300" dirty="0" smtClean="0"/>
                <a:t>+use</a:t>
              </a:r>
              <a:endParaRPr lang="en-US" sz="1300" dirty="0"/>
            </a:p>
          </p:txBody>
        </p:sp>
        <p:sp>
          <p:nvSpPr>
            <p:cNvPr id="22" name="TextBox 21"/>
            <p:cNvSpPr txBox="1"/>
            <p:nvPr/>
          </p:nvSpPr>
          <p:spPr>
            <a:xfrm>
              <a:off x="2036423" y="4782807"/>
              <a:ext cx="559769" cy="292388"/>
            </a:xfrm>
            <a:prstGeom prst="rect">
              <a:avLst/>
            </a:prstGeom>
            <a:noFill/>
          </p:spPr>
          <p:txBody>
            <a:bodyPr wrap="none" rtlCol="0">
              <a:spAutoFit/>
            </a:bodyPr>
            <a:lstStyle/>
            <a:p>
              <a:r>
                <a:rPr lang="en-US" sz="1300" dirty="0" smtClean="0"/>
                <a:t>+use</a:t>
              </a:r>
              <a:endParaRPr lang="en-US" sz="1300" dirty="0"/>
            </a:p>
          </p:txBody>
        </p:sp>
        <p:cxnSp>
          <p:nvCxnSpPr>
            <p:cNvPr id="23" name="Straight Connector 22"/>
            <p:cNvCxnSpPr/>
            <p:nvPr/>
          </p:nvCxnSpPr>
          <p:spPr>
            <a:xfrm>
              <a:off x="140539" y="2829286"/>
              <a:ext cx="8257060" cy="0"/>
            </a:xfrm>
            <a:prstGeom prst="line">
              <a:avLst/>
            </a:prstGeom>
            <a:ln>
              <a:prstDash val="lgDashDotDot"/>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140539" y="5111856"/>
              <a:ext cx="8167279" cy="0"/>
            </a:xfrm>
            <a:prstGeom prst="line">
              <a:avLst/>
            </a:prstGeom>
            <a:ln>
              <a:prstDash val="lgDashDotDot"/>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8" idx="3"/>
            </p:cNvCxnSpPr>
            <p:nvPr/>
          </p:nvCxnSpPr>
          <p:spPr>
            <a:xfrm flipV="1">
              <a:off x="3551052" y="5734507"/>
              <a:ext cx="5830692" cy="1925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758810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Structure of Mock files</a:t>
            </a:r>
          </a:p>
        </p:txBody>
      </p:sp>
      <p:sp>
        <p:nvSpPr>
          <p:cNvPr id="27" name="Content Placeholder 2"/>
          <p:cNvSpPr>
            <a:spLocks noGrp="1"/>
          </p:cNvSpPr>
          <p:nvPr>
            <p:ph idx="1"/>
          </p:nvPr>
        </p:nvSpPr>
        <p:spPr>
          <a:xfrm>
            <a:off x="428978" y="812802"/>
            <a:ext cx="8798150" cy="3472031"/>
          </a:xfrm>
        </p:spPr>
        <p:txBody>
          <a:bodyPr>
            <a:normAutofit/>
          </a:bodyPr>
          <a:lstStyle/>
          <a:p>
            <a:pPr algn="just">
              <a:buFontTx/>
              <a:buChar char="-"/>
            </a:pPr>
            <a:r>
              <a:rPr lang="en-US" dirty="0" smtClean="0"/>
              <a:t>Let put name of class mock of class B: </a:t>
            </a:r>
            <a:r>
              <a:rPr lang="en-US" dirty="0" err="1" smtClean="0"/>
              <a:t>MockB</a:t>
            </a:r>
            <a:r>
              <a:rPr lang="en-US" dirty="0" smtClean="0"/>
              <a:t> (Mock +original class name).</a:t>
            </a:r>
          </a:p>
          <a:p>
            <a:pPr algn="just">
              <a:buFontTx/>
              <a:buChar char="-"/>
            </a:pPr>
            <a:endParaRPr lang="en-US" dirty="0"/>
          </a:p>
        </p:txBody>
      </p:sp>
    </p:spTree>
    <p:extLst>
      <p:ext uri="{BB962C8B-B14F-4D97-AF65-F5344CB8AC3E}">
        <p14:creationId xmlns:p14="http://schemas.microsoft.com/office/powerpoint/2010/main" val="20414667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Icas-wlan</a:t>
            </a:r>
            <a:r>
              <a:rPr lang="en-US" dirty="0"/>
              <a:t> </a:t>
            </a:r>
            <a:r>
              <a:rPr lang="en-US" dirty="0" smtClean="0"/>
              <a:t>structure</a:t>
            </a:r>
            <a:endParaRPr lang="en-US" dirty="0"/>
          </a:p>
        </p:txBody>
      </p:sp>
      <p:sp>
        <p:nvSpPr>
          <p:cNvPr id="3" name="Content Placeholder 2"/>
          <p:cNvSpPr>
            <a:spLocks noGrp="1"/>
          </p:cNvSpPr>
          <p:nvPr>
            <p:ph idx="1"/>
          </p:nvPr>
        </p:nvSpPr>
        <p:spPr>
          <a:xfrm>
            <a:off x="428978" y="812802"/>
            <a:ext cx="11404601" cy="539905"/>
          </a:xfrm>
        </p:spPr>
        <p:txBody>
          <a:bodyPr/>
          <a:lstStyle/>
          <a:p>
            <a:r>
              <a:rPr lang="en-US" dirty="0" smtClean="0"/>
              <a:t>The actual image on HU</a:t>
            </a:r>
          </a:p>
        </p:txBody>
      </p:sp>
      <p:grpSp>
        <p:nvGrpSpPr>
          <p:cNvPr id="4" name="Group 3"/>
          <p:cNvGrpSpPr/>
          <p:nvPr/>
        </p:nvGrpSpPr>
        <p:grpSpPr>
          <a:xfrm>
            <a:off x="827918" y="1525025"/>
            <a:ext cx="10031527" cy="4460139"/>
            <a:chOff x="1454292" y="1532582"/>
            <a:chExt cx="9134420" cy="6269288"/>
          </a:xfrm>
        </p:grpSpPr>
        <p:pic>
          <p:nvPicPr>
            <p:cNvPr id="5" name="Picture 4"/>
            <p:cNvPicPr>
              <a:picLocks/>
            </p:cNvPicPr>
            <p:nvPr/>
          </p:nvPicPr>
          <p:blipFill>
            <a:blip r:embed="rId3" cstate="print">
              <a:extLst>
                <a:ext uri="{28A0092B-C50C-407E-A947-70E740481C1C}">
                  <a14:useLocalDpi xmlns:a14="http://schemas.microsoft.com/office/drawing/2010/main" val="0"/>
                </a:ext>
              </a:extLst>
            </a:blip>
            <a:stretch>
              <a:fillRect/>
            </a:stretch>
          </p:blipFill>
          <p:spPr>
            <a:xfrm rot="10800000">
              <a:off x="1454292" y="1532582"/>
              <a:ext cx="3657600" cy="2743200"/>
            </a:xfrm>
            <a:prstGeom prst="rect">
              <a:avLst/>
            </a:prstGeom>
            <a:ln>
              <a:solidFill>
                <a:schemeClr val="accent1"/>
              </a:solidFill>
            </a:ln>
          </p:spPr>
        </p:pic>
        <p:pic>
          <p:nvPicPr>
            <p:cNvPr id="6" name="Picture 5"/>
            <p:cNvPicPr>
              <a:picLocks/>
            </p:cNvPicPr>
            <p:nvPr/>
          </p:nvPicPr>
          <p:blipFill>
            <a:blip r:embed="rId4" cstate="print">
              <a:extLst>
                <a:ext uri="{28A0092B-C50C-407E-A947-70E740481C1C}">
                  <a14:useLocalDpi xmlns:a14="http://schemas.microsoft.com/office/drawing/2010/main" val="0"/>
                </a:ext>
              </a:extLst>
            </a:blip>
            <a:stretch>
              <a:fillRect/>
            </a:stretch>
          </p:blipFill>
          <p:spPr>
            <a:xfrm rot="10800000">
              <a:off x="6920354" y="1532583"/>
              <a:ext cx="3657600" cy="2743200"/>
            </a:xfrm>
            <a:prstGeom prst="rect">
              <a:avLst/>
            </a:prstGeom>
            <a:ln>
              <a:solidFill>
                <a:schemeClr val="accent1"/>
              </a:solidFill>
            </a:ln>
          </p:spPr>
        </p:pic>
        <p:pic>
          <p:nvPicPr>
            <p:cNvPr id="7" name="Picture 6"/>
            <p:cNvPicPr>
              <a:picLocks/>
            </p:cNvPicPr>
            <p:nvPr/>
          </p:nvPicPr>
          <p:blipFill>
            <a:blip r:embed="rId5" cstate="print">
              <a:extLst>
                <a:ext uri="{28A0092B-C50C-407E-A947-70E740481C1C}">
                  <a14:useLocalDpi xmlns:a14="http://schemas.microsoft.com/office/drawing/2010/main" val="0"/>
                </a:ext>
              </a:extLst>
            </a:blip>
            <a:stretch>
              <a:fillRect/>
            </a:stretch>
          </p:blipFill>
          <p:spPr>
            <a:xfrm rot="10800000">
              <a:off x="1497323" y="5058670"/>
              <a:ext cx="3657600" cy="2743200"/>
            </a:xfrm>
            <a:prstGeom prst="rect">
              <a:avLst/>
            </a:prstGeom>
            <a:ln>
              <a:solidFill>
                <a:schemeClr val="accent1"/>
              </a:solidFill>
            </a:ln>
          </p:spPr>
        </p:pic>
        <p:pic>
          <p:nvPicPr>
            <p:cNvPr id="8" name="Picture 7"/>
            <p:cNvPicPr>
              <a:picLocks/>
            </p:cNvPicPr>
            <p:nvPr/>
          </p:nvPicPr>
          <p:blipFill>
            <a:blip r:embed="rId6" cstate="print">
              <a:extLst>
                <a:ext uri="{28A0092B-C50C-407E-A947-70E740481C1C}">
                  <a14:useLocalDpi xmlns:a14="http://schemas.microsoft.com/office/drawing/2010/main" val="0"/>
                </a:ext>
              </a:extLst>
            </a:blip>
            <a:stretch>
              <a:fillRect/>
            </a:stretch>
          </p:blipFill>
          <p:spPr>
            <a:xfrm rot="10800000">
              <a:off x="6931112" y="5058670"/>
              <a:ext cx="3657600" cy="2743200"/>
            </a:xfrm>
            <a:prstGeom prst="rect">
              <a:avLst/>
            </a:prstGeom>
            <a:ln>
              <a:solidFill>
                <a:schemeClr val="accent1"/>
              </a:solidFill>
            </a:ln>
          </p:spPr>
        </p:pic>
        <p:sp>
          <p:nvSpPr>
            <p:cNvPr id="9" name="TextBox 8"/>
            <p:cNvSpPr txBox="1"/>
            <p:nvPr/>
          </p:nvSpPr>
          <p:spPr>
            <a:xfrm>
              <a:off x="7858252" y="4420201"/>
              <a:ext cx="1868397" cy="584776"/>
            </a:xfrm>
            <a:prstGeom prst="rect">
              <a:avLst/>
            </a:prstGeom>
            <a:noFill/>
          </p:spPr>
          <p:txBody>
            <a:bodyPr wrap="none" rtlCol="0">
              <a:spAutoFit/>
            </a:bodyPr>
            <a:lstStyle/>
            <a:p>
              <a:r>
                <a:rPr lang="en-US" sz="3200" b="1" dirty="0" smtClean="0"/>
                <a:t>STA mode</a:t>
              </a:r>
              <a:endParaRPr lang="en-US" sz="3200" b="1" dirty="0"/>
            </a:p>
          </p:txBody>
        </p:sp>
        <p:sp>
          <p:nvSpPr>
            <p:cNvPr id="10" name="TextBox 9"/>
            <p:cNvSpPr txBox="1"/>
            <p:nvPr/>
          </p:nvSpPr>
          <p:spPr>
            <a:xfrm>
              <a:off x="2463547" y="4453766"/>
              <a:ext cx="1725152" cy="584775"/>
            </a:xfrm>
            <a:prstGeom prst="rect">
              <a:avLst/>
            </a:prstGeom>
            <a:noFill/>
          </p:spPr>
          <p:txBody>
            <a:bodyPr wrap="none" rtlCol="0">
              <a:spAutoFit/>
            </a:bodyPr>
            <a:lstStyle/>
            <a:p>
              <a:pPr algn="ctr"/>
              <a:r>
                <a:rPr lang="en-US" sz="3200" b="1" dirty="0" smtClean="0"/>
                <a:t>AP mode</a:t>
              </a:r>
              <a:endParaRPr lang="en-US" sz="3200" b="1" dirty="0"/>
            </a:p>
          </p:txBody>
        </p:sp>
      </p:grpSp>
    </p:spTree>
    <p:extLst>
      <p:ext uri="{BB962C8B-B14F-4D97-AF65-F5344CB8AC3E}">
        <p14:creationId xmlns:p14="http://schemas.microsoft.com/office/powerpoint/2010/main" val="22916503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WLAN main function </a:t>
            </a:r>
            <a:r>
              <a:rPr lang="en-US" dirty="0" smtClean="0"/>
              <a:t>list</a:t>
            </a:r>
            <a:endParaRPr lang="en-US" dirty="0"/>
          </a:p>
        </p:txBody>
      </p:sp>
      <p:sp>
        <p:nvSpPr>
          <p:cNvPr id="3" name="Content Placeholder 2"/>
          <p:cNvSpPr>
            <a:spLocks noGrp="1"/>
          </p:cNvSpPr>
          <p:nvPr>
            <p:ph idx="1"/>
          </p:nvPr>
        </p:nvSpPr>
        <p:spPr>
          <a:xfrm>
            <a:off x="428978" y="812802"/>
            <a:ext cx="11404601" cy="539905"/>
          </a:xfrm>
        </p:spPr>
        <p:txBody>
          <a:bodyPr/>
          <a:lstStyle/>
          <a:p>
            <a:r>
              <a:rPr lang="en-US" dirty="0" smtClean="0"/>
              <a:t>The main functions of AP and STA mode</a:t>
            </a:r>
          </a:p>
        </p:txBody>
      </p:sp>
      <p:graphicFrame>
        <p:nvGraphicFramePr>
          <p:cNvPr id="19" name="Table 18"/>
          <p:cNvGraphicFramePr>
            <a:graphicFrameLocks noGrp="1"/>
          </p:cNvGraphicFramePr>
          <p:nvPr>
            <p:extLst>
              <p:ext uri="{D42A27DB-BD31-4B8C-83A1-F6EECF244321}">
                <p14:modId xmlns:p14="http://schemas.microsoft.com/office/powerpoint/2010/main" val="3636076113"/>
              </p:ext>
            </p:extLst>
          </p:nvPr>
        </p:nvGraphicFramePr>
        <p:xfrm>
          <a:off x="358700" y="1367821"/>
          <a:ext cx="11713780" cy="4714240"/>
        </p:xfrm>
        <a:graphic>
          <a:graphicData uri="http://schemas.openxmlformats.org/drawingml/2006/table">
            <a:tbl>
              <a:tblPr firstRow="1" bandRow="1">
                <a:tableStyleId>{5C22544A-7EE6-4342-B048-85BDC9FD1C3A}</a:tableStyleId>
              </a:tblPr>
              <a:tblGrid>
                <a:gridCol w="5856890"/>
                <a:gridCol w="5856890"/>
              </a:tblGrid>
              <a:tr h="0">
                <a:tc>
                  <a:txBody>
                    <a:bodyPr/>
                    <a:lstStyle/>
                    <a:p>
                      <a:pPr algn="ctr"/>
                      <a:r>
                        <a:rPr lang="en-US" dirty="0" smtClean="0"/>
                        <a:t>AP</a:t>
                      </a:r>
                      <a:endParaRPr lang="en-US" dirty="0"/>
                    </a:p>
                  </a:txBody>
                  <a:tcPr/>
                </a:tc>
                <a:tc>
                  <a:txBody>
                    <a:bodyPr/>
                    <a:lstStyle/>
                    <a:p>
                      <a:pPr algn="ctr"/>
                      <a:r>
                        <a:rPr lang="en-US" dirty="0" smtClean="0"/>
                        <a:t>STA</a:t>
                      </a:r>
                      <a:endParaRPr lang="en-US" dirty="0"/>
                    </a:p>
                  </a:txBody>
                  <a:tcPr/>
                </a:tc>
              </a:tr>
              <a:tr h="370840">
                <a:tc>
                  <a:txBody>
                    <a:bodyPr/>
                    <a:lstStyle/>
                    <a:p>
                      <a:pPr marL="0" marR="0" indent="0" algn="l" defTabSz="115827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Displaying</a:t>
                      </a:r>
                      <a:r>
                        <a:rPr lang="en-US" sz="1800" baseline="0" dirty="0" smtClean="0">
                          <a:solidFill>
                            <a:schemeClr val="tx1"/>
                          </a:solidFill>
                        </a:rPr>
                        <a:t> current and configuration</a:t>
                      </a:r>
                      <a:endParaRPr lang="en-US" sz="1800" dirty="0" smtClean="0">
                        <a:solidFill>
                          <a:schemeClr val="tx1"/>
                        </a:solidFill>
                      </a:endParaRPr>
                    </a:p>
                  </a:txBody>
                  <a:tcPr/>
                </a:tc>
                <a:tc>
                  <a:txBody>
                    <a:bodyPr/>
                    <a:lstStyle/>
                    <a:p>
                      <a:pPr marL="0" marR="0" indent="0" algn="l" defTabSz="115827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Displaying</a:t>
                      </a:r>
                      <a:r>
                        <a:rPr lang="en-US" sz="1800" baseline="0" dirty="0" smtClean="0">
                          <a:solidFill>
                            <a:schemeClr val="tx1"/>
                          </a:solidFill>
                        </a:rPr>
                        <a:t> current and configuration</a:t>
                      </a:r>
                      <a:endParaRPr lang="en-US" sz="1800" dirty="0" smtClean="0">
                        <a:solidFill>
                          <a:schemeClr val="tx1"/>
                        </a:solidFill>
                      </a:endParaRPr>
                    </a:p>
                  </a:txBody>
                  <a:tcPr/>
                </a:tc>
              </a:tr>
              <a:tr h="370840">
                <a:tc>
                  <a:txBody>
                    <a:bodyPr/>
                    <a:lstStyle/>
                    <a:p>
                      <a:r>
                        <a:rPr lang="en-US" dirty="0" smtClean="0"/>
                        <a:t>Switching AP</a:t>
                      </a:r>
                      <a:r>
                        <a:rPr lang="en-US" baseline="0" dirty="0" smtClean="0"/>
                        <a:t> mode on/off through User</a:t>
                      </a:r>
                      <a:endParaRPr lang="en-US" dirty="0"/>
                    </a:p>
                  </a:txBody>
                  <a:tcPr/>
                </a:tc>
                <a:tc>
                  <a:txBody>
                    <a:bodyPr/>
                    <a:lstStyle/>
                    <a:p>
                      <a:r>
                        <a:rPr lang="en-US" dirty="0" smtClean="0"/>
                        <a:t>Switching STA</a:t>
                      </a:r>
                      <a:r>
                        <a:rPr lang="en-US" baseline="0" dirty="0" smtClean="0"/>
                        <a:t> mode on/off through User</a:t>
                      </a:r>
                      <a:endParaRPr lang="en-US" dirty="0"/>
                    </a:p>
                  </a:txBody>
                  <a:tcPr/>
                </a:tc>
              </a:tr>
              <a:tr h="370840">
                <a:tc>
                  <a:txBody>
                    <a:bodyPr/>
                    <a:lstStyle/>
                    <a:p>
                      <a:r>
                        <a:rPr lang="en-US" dirty="0" smtClean="0"/>
                        <a:t>Association/Disassociation to system’s AP through</a:t>
                      </a:r>
                      <a:r>
                        <a:rPr lang="en-US" baseline="0" dirty="0" smtClean="0"/>
                        <a:t> clients</a:t>
                      </a:r>
                      <a:endParaRPr lang="en-US" dirty="0"/>
                    </a:p>
                  </a:txBody>
                  <a:tcPr/>
                </a:tc>
                <a:tc>
                  <a:txBody>
                    <a:bodyPr/>
                    <a:lstStyle/>
                    <a:p>
                      <a:r>
                        <a:rPr lang="en-US" dirty="0" smtClean="0"/>
                        <a:t>Scanning for</a:t>
                      </a:r>
                      <a:r>
                        <a:rPr lang="en-US" baseline="0" dirty="0" smtClean="0"/>
                        <a:t> </a:t>
                      </a:r>
                      <a:r>
                        <a:rPr lang="en-US" baseline="0" dirty="0" err="1" smtClean="0"/>
                        <a:t>Wi-fi</a:t>
                      </a:r>
                      <a:r>
                        <a:rPr lang="en-US" baseline="0" dirty="0" smtClean="0"/>
                        <a:t> Network</a:t>
                      </a:r>
                      <a:endParaRPr lang="en-US" dirty="0"/>
                    </a:p>
                  </a:txBody>
                  <a:tcPr/>
                </a:tc>
              </a:tr>
              <a:tr h="370840">
                <a:tc>
                  <a:txBody>
                    <a:bodyPr/>
                    <a:lstStyle/>
                    <a:p>
                      <a:r>
                        <a:rPr lang="en-US" dirty="0" smtClean="0"/>
                        <a:t>Changing</a:t>
                      </a:r>
                      <a:r>
                        <a:rPr lang="en-US" baseline="0" dirty="0" smtClean="0"/>
                        <a:t> configuration of the system’s AP</a:t>
                      </a:r>
                      <a:endParaRPr lang="en-US" dirty="0"/>
                    </a:p>
                  </a:txBody>
                  <a:tcPr/>
                </a:tc>
                <a:tc>
                  <a:txBody>
                    <a:bodyPr/>
                    <a:lstStyle/>
                    <a:p>
                      <a:r>
                        <a:rPr lang="en-US" dirty="0" smtClean="0"/>
                        <a:t>Automatic/manual</a:t>
                      </a:r>
                      <a:r>
                        <a:rPr lang="en-US" baseline="0" dirty="0" smtClean="0"/>
                        <a:t> connection to a </a:t>
                      </a:r>
                      <a:r>
                        <a:rPr lang="en-US" baseline="0" dirty="0" err="1" smtClean="0"/>
                        <a:t>wifi</a:t>
                      </a:r>
                      <a:r>
                        <a:rPr lang="en-US" baseline="0" dirty="0" smtClean="0"/>
                        <a:t>-network</a:t>
                      </a:r>
                      <a:endParaRPr lang="en-US" dirty="0"/>
                    </a:p>
                  </a:txBody>
                  <a:tcPr/>
                </a:tc>
              </a:tr>
              <a:tr h="370840">
                <a:tc>
                  <a:txBody>
                    <a:bodyPr/>
                    <a:lstStyle/>
                    <a:p>
                      <a:r>
                        <a:rPr lang="en-US" dirty="0" smtClean="0"/>
                        <a:t>QR code</a:t>
                      </a:r>
                      <a:r>
                        <a:rPr lang="en-US" baseline="0" dirty="0" smtClean="0"/>
                        <a:t> handling</a:t>
                      </a:r>
                      <a:endParaRPr lang="en-US" dirty="0"/>
                    </a:p>
                  </a:txBody>
                  <a:tcPr/>
                </a:tc>
                <a:tc>
                  <a:txBody>
                    <a:bodyPr/>
                    <a:lstStyle/>
                    <a:p>
                      <a:r>
                        <a:rPr lang="en-US" dirty="0" smtClean="0"/>
                        <a:t>Postmortem handling of </a:t>
                      </a:r>
                      <a:r>
                        <a:rPr lang="en-US" dirty="0" err="1" smtClean="0"/>
                        <a:t>wificonnection</a:t>
                      </a:r>
                      <a:r>
                        <a:rPr lang="en-US" dirty="0" smtClean="0"/>
                        <a:t> (with</a:t>
                      </a:r>
                      <a:r>
                        <a:rPr lang="en-US" baseline="0" dirty="0" smtClean="0"/>
                        <a:t> old connection</a:t>
                      </a:r>
                      <a:r>
                        <a:rPr lang="en-US" dirty="0" smtClean="0"/>
                        <a:t>)</a:t>
                      </a:r>
                      <a:endParaRPr lang="en-US" dirty="0"/>
                    </a:p>
                  </a:txBody>
                  <a:tcPr/>
                </a:tc>
              </a:tr>
              <a:tr h="370840">
                <a:tc>
                  <a:txBody>
                    <a:bodyPr/>
                    <a:lstStyle/>
                    <a:p>
                      <a:r>
                        <a:rPr lang="en-US" dirty="0" smtClean="0">
                          <a:solidFill>
                            <a:schemeClr val="tx1"/>
                          </a:solidFill>
                        </a:rPr>
                        <a:t>Connection</a:t>
                      </a:r>
                      <a:r>
                        <a:rPr lang="en-US" baseline="0" dirty="0" smtClean="0">
                          <a:solidFill>
                            <a:schemeClr val="tx1"/>
                          </a:solidFill>
                        </a:rPr>
                        <a:t> of clients</a:t>
                      </a:r>
                      <a:endParaRPr lang="en-US" dirty="0"/>
                    </a:p>
                  </a:txBody>
                  <a:tcPr/>
                </a:tc>
                <a:tc>
                  <a:txBody>
                    <a:bodyPr/>
                    <a:lstStyle/>
                    <a:p>
                      <a:r>
                        <a:rPr lang="en-US" dirty="0" err="1" smtClean="0"/>
                        <a:t>Wps</a:t>
                      </a:r>
                      <a:r>
                        <a:rPr lang="en-US" dirty="0" smtClean="0"/>
                        <a:t> client  mode</a:t>
                      </a:r>
                      <a:endParaRPr lang="en-US" dirty="0"/>
                    </a:p>
                  </a:txBody>
                  <a:tcPr/>
                </a:tc>
              </a:tr>
              <a:tr h="370840">
                <a:tc>
                  <a:txBody>
                    <a:bodyPr/>
                    <a:lstStyle/>
                    <a:p>
                      <a:r>
                        <a:rPr lang="en-US" dirty="0" smtClean="0"/>
                        <a:t>Inspection currently connected clients</a:t>
                      </a:r>
                      <a:r>
                        <a:rPr lang="en-US" baseline="0" dirty="0" smtClean="0"/>
                        <a:t> in AP mode</a:t>
                      </a:r>
                      <a:endParaRPr lang="en-US" dirty="0"/>
                    </a:p>
                  </a:txBody>
                  <a:tcPr/>
                </a:tc>
                <a:tc>
                  <a:txBody>
                    <a:bodyPr/>
                    <a:lstStyle/>
                    <a:p>
                      <a:r>
                        <a:rPr lang="en-US" dirty="0" smtClean="0"/>
                        <a:t>WPS PBC in STA</a:t>
                      </a:r>
                      <a:r>
                        <a:rPr lang="en-US" baseline="0" dirty="0" smtClean="0"/>
                        <a:t> mode</a:t>
                      </a:r>
                      <a:endParaRPr lang="en-US" dirty="0"/>
                    </a:p>
                  </a:txBody>
                  <a:tcPr/>
                </a:tc>
              </a:tr>
              <a:tr h="370840">
                <a:tc>
                  <a:txBody>
                    <a:bodyPr/>
                    <a:lstStyle/>
                    <a:p>
                      <a:r>
                        <a:rPr lang="en-US" dirty="0" smtClean="0"/>
                        <a:t>Managing currently</a:t>
                      </a:r>
                      <a:r>
                        <a:rPr lang="en-US" baseline="0" dirty="0" smtClean="0"/>
                        <a:t> connected clients in AP mode</a:t>
                      </a:r>
                      <a:endParaRPr lang="en-US" dirty="0"/>
                    </a:p>
                  </a:txBody>
                  <a:tcPr/>
                </a:tc>
                <a:tc>
                  <a:txBody>
                    <a:bodyPr/>
                    <a:lstStyle/>
                    <a:p>
                      <a:r>
                        <a:rPr lang="en-US" dirty="0" smtClean="0"/>
                        <a:t>WPS</a:t>
                      </a:r>
                      <a:r>
                        <a:rPr lang="en-US" baseline="0" dirty="0" smtClean="0"/>
                        <a:t> PIN in STA mode(display/keypad)</a:t>
                      </a:r>
                      <a:endParaRPr lang="en-US" dirty="0"/>
                    </a:p>
                  </a:txBody>
                  <a:tcPr/>
                </a:tc>
              </a:tr>
              <a:tr h="370840">
                <a:tc>
                  <a:txBody>
                    <a:bodyPr/>
                    <a:lstStyle/>
                    <a:p>
                      <a:r>
                        <a:rPr lang="en-US" dirty="0" smtClean="0"/>
                        <a:t>WPS PBC in AP mode</a:t>
                      </a:r>
                      <a:endParaRPr lang="en-US" dirty="0"/>
                    </a:p>
                  </a:txBody>
                  <a:tcPr/>
                </a:tc>
                <a:tc>
                  <a:txBody>
                    <a:bodyPr/>
                    <a:lstStyle/>
                    <a:p>
                      <a:endParaRPr lang="en-US" dirty="0"/>
                    </a:p>
                  </a:txBody>
                  <a:tcPr/>
                </a:tc>
              </a:tr>
              <a:tr h="370840">
                <a:tc>
                  <a:txBody>
                    <a:bodyPr/>
                    <a:lstStyle/>
                    <a:p>
                      <a:r>
                        <a:rPr lang="en-US" dirty="0" smtClean="0"/>
                        <a:t>WPS PIN</a:t>
                      </a:r>
                      <a:r>
                        <a:rPr lang="en-US" baseline="0" dirty="0" smtClean="0"/>
                        <a:t> AP mode (display/keypad)</a:t>
                      </a:r>
                      <a:endParaRPr lang="en-US" dirty="0"/>
                    </a:p>
                  </a:txBody>
                  <a:tcPr/>
                </a:tc>
                <a:tc>
                  <a:txBody>
                    <a:bodyPr/>
                    <a:lstStyle/>
                    <a:p>
                      <a:endParaRPr lang="en-US" dirty="0"/>
                    </a:p>
                  </a:txBody>
                  <a:tcPr/>
                </a:tc>
              </a:tr>
              <a:tr h="370840">
                <a:tc>
                  <a:txBody>
                    <a:bodyPr/>
                    <a:lstStyle/>
                    <a:p>
                      <a:r>
                        <a:rPr lang="en-US" dirty="0" smtClean="0"/>
                        <a:t>Error handling in AP mode</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05909391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p2DBPMRbQEK4PwqppxHtXg"/>
</p:tagLst>
</file>

<file path=ppt/theme/theme1.xml><?xml version="1.0" encoding="utf-8"?>
<a:theme xmlns:a="http://schemas.openxmlformats.org/drawingml/2006/main" name="Command and Mediator pattern">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VI_DCV_VW_MIB2-BAP_IDR_161212.pptx" id="{3CF5EF5D-E86E-4B1B-981B-3E186389EE68}" vid="{C47D852D-BBFA-4F50-B56C-D6859B538F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UML and design pattern</Template>
  <TotalTime>11819</TotalTime>
  <Words>1109</Words>
  <Application>Microsoft Office PowerPoint</Application>
  <PresentationFormat>Widescreen</PresentationFormat>
  <Paragraphs>189</Paragraphs>
  <Slides>18</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MS Gothic</vt:lpstr>
      <vt:lpstr>Algerian</vt:lpstr>
      <vt:lpstr>Arial</vt:lpstr>
      <vt:lpstr>Arial Black</vt:lpstr>
      <vt:lpstr>Calibri</vt:lpstr>
      <vt:lpstr>돋움</vt:lpstr>
      <vt:lpstr>Freestyle Script</vt:lpstr>
      <vt:lpstr>Symbol</vt:lpstr>
      <vt:lpstr>Wingdings</vt:lpstr>
      <vt:lpstr>Command and Mediator pattern</vt:lpstr>
      <vt:lpstr>UNITTEST WITH G-TEST GUIDELINE</vt:lpstr>
      <vt:lpstr>Content</vt:lpstr>
      <vt:lpstr>Introduce G-test</vt:lpstr>
      <vt:lpstr>G-test Idea</vt:lpstr>
      <vt:lpstr>G-test Idea</vt:lpstr>
      <vt:lpstr>G-test Idea</vt:lpstr>
      <vt:lpstr>Structure of Mock files</vt:lpstr>
      <vt:lpstr>Icas-wlan structure</vt:lpstr>
      <vt:lpstr>WLAN main function list</vt:lpstr>
      <vt:lpstr>Some sequence examples</vt:lpstr>
      <vt:lpstr>Some sequence examples</vt:lpstr>
      <vt:lpstr>Some sequence examples</vt:lpstr>
      <vt:lpstr>Some log display examples</vt:lpstr>
      <vt:lpstr>Some log display examples</vt:lpstr>
      <vt:lpstr>Some log display examples</vt:lpstr>
      <vt:lpstr>Explanation of checking bug</vt:lpstr>
      <vt:lpstr>Contact points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High performance</dc:title>
  <dc:creator>THANH MINH VU/LGEVH VS FUNCTIONAL TECHNOLOGY 1(minhthanh.vu@lge.com)</dc:creator>
  <cp:lastModifiedBy>HUNG NGUYEN/LGEVH VS FUNCTIONAL TECHNOLOGY 2(hung7.nguyen@lge.com)</cp:lastModifiedBy>
  <cp:revision>328</cp:revision>
  <dcterms:created xsi:type="dcterms:W3CDTF">2020-09-24T02:31:38Z</dcterms:created>
  <dcterms:modified xsi:type="dcterms:W3CDTF">2021-07-20T10:07:13Z</dcterms:modified>
</cp:coreProperties>
</file>