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7" r:id="rId9"/>
    <p:sldId id="279" r:id="rId10"/>
    <p:sldId id="268" r:id="rId11"/>
    <p:sldId id="269" r:id="rId12"/>
    <p:sldId id="270" r:id="rId13"/>
    <p:sldId id="264" r:id="rId14"/>
    <p:sldId id="271" r:id="rId15"/>
    <p:sldId id="265" r:id="rId16"/>
    <p:sldId id="272" r:id="rId17"/>
    <p:sldId id="273" r:id="rId18"/>
    <p:sldId id="274" r:id="rId19"/>
    <p:sldId id="275" r:id="rId20"/>
    <p:sldId id="276" r:id="rId21"/>
    <p:sldId id="277" r:id="rId22"/>
    <p:sldId id="280" r:id="rId23"/>
    <p:sldId id="281" r:id="rId24"/>
    <p:sldId id="282" r:id="rId25"/>
    <p:sldId id="283" r:id="rId26"/>
    <p:sldId id="284" r:id="rId27"/>
    <p:sldId id="303" r:id="rId28"/>
    <p:sldId id="304" r:id="rId29"/>
    <p:sldId id="305" r:id="rId30"/>
    <p:sldId id="306" r:id="rId31"/>
    <p:sldId id="309" r:id="rId32"/>
    <p:sldId id="307" r:id="rId33"/>
    <p:sldId id="278" r:id="rId34"/>
    <p:sldId id="297" r:id="rId35"/>
    <p:sldId id="310" r:id="rId36"/>
    <p:sldId id="311" r:id="rId37"/>
    <p:sldId id="25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7776"/>
    <a:srgbClr val="072AC8"/>
    <a:srgbClr val="3AB7D6"/>
    <a:srgbClr val="000000"/>
    <a:srgbClr val="D81E5B"/>
    <a:srgbClr val="1E3888"/>
    <a:srgbClr val="9B7EDE"/>
    <a:srgbClr val="87D68D"/>
    <a:srgbClr val="D8C9E4"/>
    <a:srgbClr val="EE4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3945" autoAdjust="0"/>
  </p:normalViewPr>
  <p:slideViewPr>
    <p:cSldViewPr snapToGrid="0">
      <p:cViewPr varScale="1">
        <p:scale>
          <a:sx n="115" d="100"/>
          <a:sy n="115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AA589-CF16-4BAB-A3A1-7B6E2780AB73}" type="datetimeFigureOut">
              <a:rPr lang="en-US" smtClean="0"/>
              <a:t>23-Oct-24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ED957-603D-49E1-BA7E-79BB898E98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65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ED957-603D-49E1-BA7E-79BB898E98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63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ED957-603D-49E1-BA7E-79BB898E98B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76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ED957-603D-49E1-BA7E-79BB898E98B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695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ED957-603D-49E1-BA7E-79BB898E98B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45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7DE8E-4ED2-C285-27EE-6C421903D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1E76EF-BE91-1C28-A4A4-7A2BCA69BC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1F8EAC-4AA0-0EB3-05F3-F717596490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9C8A-8930-33F7-07C7-253ED56074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ED957-603D-49E1-BA7E-79BB898E98B1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21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D2EB2-5A08-48EC-55B6-3DDA448F9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0B4610-7512-9EB9-AF40-9EDE746612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56BAB2-8AA9-A5CE-FD14-17164AAF5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14AE2-2C79-19C8-A6B5-18428A5C4F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ED957-603D-49E1-BA7E-79BB898E98B1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08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10CCC-1E1D-F47A-BF88-35889A9D5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093193-DDCB-77AC-4B19-A03DECD7BE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544F0B-81F6-DEA7-230C-438BBA45E9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29B51-FF90-6CDC-79FB-5EBD39C5DB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ED957-603D-49E1-BA7E-79BB898E98B1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02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9827F-72FD-5411-17D3-DC0FE0786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F848D8-0C9F-A9B1-3118-AD93A73758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F587BE-C79E-4FBE-6614-DDEEE7B88B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B56FB-F402-75E4-9F98-A6C38900B6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ED957-603D-49E1-BA7E-79BB898E98B1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95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796A9-4519-DD66-EB8D-AF41A7039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89C22-FBE0-1128-3649-071D79A91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1AA05-CCBA-E154-B41C-8B1137D3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54CF-99FE-4359-9A71-597A10A87F14}" type="datetimeFigureOut">
              <a:rPr lang="en-US" smtClean="0"/>
              <a:t>23-Oct-24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FA01B-E1B5-690D-AC19-90CDF2D5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7293E-AB28-E8FB-1D2A-80B0564B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C8C-9153-4339-84D0-8244BF2445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37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7BD3-3323-32E2-6DAF-6A7A1BB4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CB672-9CE7-7516-CF25-66B941052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535E-5D3A-4305-CB74-BB78A8B6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54CF-99FE-4359-9A71-597A10A87F14}" type="datetimeFigureOut">
              <a:rPr lang="en-US" smtClean="0"/>
              <a:t>23-Oct-24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EB791-DB32-8D21-8BD2-870E0795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F6513-7741-3407-FAEB-F90B91B55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C8C-9153-4339-84D0-8244BF2445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5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820C7-85FC-D053-810C-D70D231B9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126EB-84DB-C4CD-6282-050E990BF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06E98-FB5D-52D6-2062-6915B7F6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54CF-99FE-4359-9A71-597A10A87F14}" type="datetimeFigureOut">
              <a:rPr lang="en-US" smtClean="0"/>
              <a:t>23-Oct-24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522E2-EEF5-BA79-C5D6-A2B95FF8E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619DC-38D1-2BC9-2372-99267E2F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C8C-9153-4339-84D0-8244BF2445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6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65B70-041E-425F-7ED6-42C6E531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EACC8-CB53-79CA-052C-47C5170B2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179C0-E1FC-1424-24F6-85DD7F19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54CF-99FE-4359-9A71-597A10A87F14}" type="datetimeFigureOut">
              <a:rPr lang="en-US" smtClean="0"/>
              <a:t>23-Oct-24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A5621-171A-ED42-B1A7-801817F26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FC0C9-5733-D5A1-7C5E-89C4E305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C8C-9153-4339-84D0-8244BF2445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70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D7ED6-5679-C601-DDAB-DE53C8C97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CAA77-C280-986E-9CDD-8B755630B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16ACF-7D21-DC1C-1414-D8106130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54CF-99FE-4359-9A71-597A10A87F14}" type="datetimeFigureOut">
              <a:rPr lang="en-US" smtClean="0"/>
              <a:t>23-Oct-24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4583C-4614-1780-8588-5D36949F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95A9F-09D2-8F5E-DB43-6EC696C1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C8C-9153-4339-84D0-8244BF2445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15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BDCE-26AD-8E9B-1727-D2E76B9A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A564D-3249-703A-A225-0EC3C45CD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E32FA-7CE4-7190-78E5-72F085D8D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72698-3913-EC9D-580B-451D5CE1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54CF-99FE-4359-9A71-597A10A87F14}" type="datetimeFigureOut">
              <a:rPr lang="en-US" smtClean="0"/>
              <a:t>23-Oct-24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E7514-A417-DFFE-9B29-0CF030F7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C2127-BF12-44C3-5176-9373B019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C8C-9153-4339-84D0-8244BF2445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1438-0F7A-8C5C-112C-0669FD09D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635BB-2092-F032-2994-36E91DA57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34A1E-E24C-BCBC-C8B8-6E76CF490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E5E879-78CD-3BA7-7F70-FAA5A2AA0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3426D-09B0-8F95-3AA0-32FE8E698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F3EAA9-0783-5FD4-CE08-BA907A0C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54CF-99FE-4359-9A71-597A10A87F14}" type="datetimeFigureOut">
              <a:rPr lang="en-US" smtClean="0"/>
              <a:t>23-Oct-24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396D60-400C-AA10-511A-9D53405C3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B8772-1B62-F0AC-92F2-A5F81233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C8C-9153-4339-84D0-8244BF2445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5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A9557-0FA5-2B05-7020-2EAB940E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9E21C2-6D12-836B-563F-92035C28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54CF-99FE-4359-9A71-597A10A87F14}" type="datetimeFigureOut">
              <a:rPr lang="en-US" smtClean="0"/>
              <a:t>23-Oct-24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54927-E3A7-2DAA-C4BF-811B23B7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56685-886B-FC3D-2E7C-CBF28978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C8C-9153-4339-84D0-8244BF2445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4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2E3FFC-C221-3862-1B5B-7B030DEE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54CF-99FE-4359-9A71-597A10A87F14}" type="datetimeFigureOut">
              <a:rPr lang="en-US" smtClean="0"/>
              <a:t>23-Oct-24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45F9C-C8E4-8132-B276-36320614D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6F437-D881-976C-E2E9-3972EB4CC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C8C-9153-4339-84D0-8244BF2445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99D1-CFBD-AA8A-5D69-4D1FE9896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3D0D2-D664-B676-4709-53B80A6C8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E6F8F-80FC-A9D3-672D-6B1217892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F947F-B2C7-086B-F75E-118499C7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54CF-99FE-4359-9A71-597A10A87F14}" type="datetimeFigureOut">
              <a:rPr lang="en-US" smtClean="0"/>
              <a:t>23-Oct-24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631CF-856D-E3B9-335C-D5FE59CB0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55C91-4CF0-CC77-F224-CB91D1A5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C8C-9153-4339-84D0-8244BF2445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3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A153-CD80-FB6F-454F-CD5B7BD84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A8D68A-BE52-2C61-0CD7-18A883BCD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74465-58D5-11C9-86AA-83F60BC16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F8FD6-12F9-5B00-74B8-B3197781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54CF-99FE-4359-9A71-597A10A87F14}" type="datetimeFigureOut">
              <a:rPr lang="en-US" smtClean="0"/>
              <a:t>23-Oct-24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DC245-63BA-6035-911B-279ACDBB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E0CA3-EE6F-6FA5-C58A-22B01041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C8C-9153-4339-84D0-8244BF2445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7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50AAF0-089B-CFB6-9569-B7DAAF34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14AD3-9E24-CB26-BA38-6D9C35C37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F7171-2592-B320-2E03-976BA2C5E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3854CF-99FE-4359-9A71-597A10A87F14}" type="datetimeFigureOut">
              <a:rPr lang="en-US" smtClean="0"/>
              <a:t>23-Oct-24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56FC5-C2FF-8DA6-0460-A5EE78380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DBD15-A99B-BD40-3535-7711AB9EE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0BDC8C-9153-4339-84D0-8244BF2445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0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18" Type="http://schemas.openxmlformats.org/officeDocument/2006/relationships/image" Target="../media/image5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13" Type="http://schemas.openxmlformats.org/officeDocument/2006/relationships/image" Target="../media/image78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svg"/><Relationship Id="rId17" Type="http://schemas.openxmlformats.org/officeDocument/2006/relationships/image" Target="../media/image8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sv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svg"/><Relationship Id="rId4" Type="http://schemas.openxmlformats.org/officeDocument/2006/relationships/image" Target="../media/image69.sv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svg"/><Relationship Id="rId3" Type="http://schemas.openxmlformats.org/officeDocument/2006/relationships/image" Target="../media/image83.png"/><Relationship Id="rId7" Type="http://schemas.openxmlformats.org/officeDocument/2006/relationships/image" Target="../media/image71.svg"/><Relationship Id="rId12" Type="http://schemas.openxmlformats.org/officeDocument/2006/relationships/image" Target="../media/image7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11" Type="http://schemas.openxmlformats.org/officeDocument/2006/relationships/image" Target="../media/image75.svg"/><Relationship Id="rId5" Type="http://schemas.openxmlformats.org/officeDocument/2006/relationships/image" Target="../media/image69.svg"/><Relationship Id="rId15" Type="http://schemas.openxmlformats.org/officeDocument/2006/relationships/image" Target="../media/image85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svg"/><Relationship Id="rId14" Type="http://schemas.openxmlformats.org/officeDocument/2006/relationships/image" Target="../media/image8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88.png"/><Relationship Id="rId3" Type="http://schemas.openxmlformats.org/officeDocument/2006/relationships/image" Target="../media/image86.png"/><Relationship Id="rId7" Type="http://schemas.openxmlformats.org/officeDocument/2006/relationships/image" Target="../media/image73.svg"/><Relationship Id="rId12" Type="http://schemas.openxmlformats.org/officeDocument/2006/relationships/image" Target="../media/image8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11" Type="http://schemas.openxmlformats.org/officeDocument/2006/relationships/image" Target="../media/image77.svg"/><Relationship Id="rId5" Type="http://schemas.openxmlformats.org/officeDocument/2006/relationships/image" Target="../media/image69.svg"/><Relationship Id="rId15" Type="http://schemas.openxmlformats.org/officeDocument/2006/relationships/image" Target="../media/image71.svg"/><Relationship Id="rId10" Type="http://schemas.openxmlformats.org/officeDocument/2006/relationships/image" Target="../media/image76.png"/><Relationship Id="rId4" Type="http://schemas.openxmlformats.org/officeDocument/2006/relationships/image" Target="../media/image68.png"/><Relationship Id="rId9" Type="http://schemas.openxmlformats.org/officeDocument/2006/relationships/image" Target="../media/image75.svg"/><Relationship Id="rId14" Type="http://schemas.openxmlformats.org/officeDocument/2006/relationships/image" Target="../media/image7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13" Type="http://schemas.openxmlformats.org/officeDocument/2006/relationships/image" Target="../media/image89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sv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91.png"/><Relationship Id="rId10" Type="http://schemas.openxmlformats.org/officeDocument/2006/relationships/image" Target="../media/image75.svg"/><Relationship Id="rId4" Type="http://schemas.openxmlformats.org/officeDocument/2006/relationships/image" Target="../media/image69.svg"/><Relationship Id="rId9" Type="http://schemas.openxmlformats.org/officeDocument/2006/relationships/image" Target="../media/image74.png"/><Relationship Id="rId14" Type="http://schemas.openxmlformats.org/officeDocument/2006/relationships/image" Target="../media/image9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svg"/><Relationship Id="rId3" Type="http://schemas.openxmlformats.org/officeDocument/2006/relationships/image" Target="../media/image93.png"/><Relationship Id="rId7" Type="http://schemas.openxmlformats.org/officeDocument/2006/relationships/image" Target="../media/image69.svg"/><Relationship Id="rId12" Type="http://schemas.openxmlformats.org/officeDocument/2006/relationships/image" Target="../media/image74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11" Type="http://schemas.openxmlformats.org/officeDocument/2006/relationships/image" Target="../media/image73.svg"/><Relationship Id="rId5" Type="http://schemas.openxmlformats.org/officeDocument/2006/relationships/image" Target="../media/image95.png"/><Relationship Id="rId15" Type="http://schemas.openxmlformats.org/officeDocument/2006/relationships/image" Target="../media/image77.svg"/><Relationship Id="rId10" Type="http://schemas.openxmlformats.org/officeDocument/2006/relationships/image" Target="../media/image72.png"/><Relationship Id="rId4" Type="http://schemas.openxmlformats.org/officeDocument/2006/relationships/image" Target="../media/image94.png"/><Relationship Id="rId9" Type="http://schemas.openxmlformats.org/officeDocument/2006/relationships/image" Target="../media/image71.svg"/><Relationship Id="rId14" Type="http://schemas.openxmlformats.org/officeDocument/2006/relationships/image" Target="../media/image7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sv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sv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jpeg"/><Relationship Id="rId5" Type="http://schemas.openxmlformats.org/officeDocument/2006/relationships/image" Target="../media/image101.svg"/><Relationship Id="rId4" Type="http://schemas.openxmlformats.org/officeDocument/2006/relationships/image" Target="../media/image10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385A646-B209-49A6-20FD-0B4BFE69FDF3}"/>
              </a:ext>
            </a:extLst>
          </p:cNvPr>
          <p:cNvSpPr/>
          <p:nvPr/>
        </p:nvSpPr>
        <p:spPr>
          <a:xfrm>
            <a:off x="321538" y="214778"/>
            <a:ext cx="11582687" cy="800824"/>
          </a:xfrm>
          <a:prstGeom prst="roundRect">
            <a:avLst/>
          </a:prstGeom>
          <a:solidFill>
            <a:srgbClr val="2077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/>
              <a:t>Customer Segmentation Using K-Means Based on RFM Model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FA51A5D-9235-A694-8446-EE2F0EFB2003}"/>
              </a:ext>
            </a:extLst>
          </p:cNvPr>
          <p:cNvGrpSpPr/>
          <p:nvPr/>
        </p:nvGrpSpPr>
        <p:grpSpPr>
          <a:xfrm>
            <a:off x="4225964" y="1733670"/>
            <a:ext cx="7781955" cy="4178055"/>
            <a:chOff x="3977892" y="1689579"/>
            <a:chExt cx="7781955" cy="4178055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0B889DF4-2A49-9356-0B98-A1C0D9757662}"/>
                </a:ext>
              </a:extLst>
            </p:cNvPr>
            <p:cNvSpPr/>
            <p:nvPr/>
          </p:nvSpPr>
          <p:spPr>
            <a:xfrm>
              <a:off x="9948396" y="4943758"/>
              <a:ext cx="923544" cy="923328"/>
            </a:xfrm>
            <a:prstGeom prst="roundRect">
              <a:avLst>
                <a:gd name="adj" fmla="val 50000"/>
              </a:avLst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D0532C5D-0825-D9AB-4574-B0940A6838A9}"/>
                </a:ext>
              </a:extLst>
            </p:cNvPr>
            <p:cNvSpPr/>
            <p:nvPr/>
          </p:nvSpPr>
          <p:spPr>
            <a:xfrm>
              <a:off x="3991244" y="4944306"/>
              <a:ext cx="6768429" cy="9233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0FD1A3E-C617-9BFA-98F7-2BC525592469}"/>
                </a:ext>
              </a:extLst>
            </p:cNvPr>
            <p:cNvGrpSpPr/>
            <p:nvPr/>
          </p:nvGrpSpPr>
          <p:grpSpPr>
            <a:xfrm>
              <a:off x="3977892" y="1689580"/>
              <a:ext cx="6891184" cy="933516"/>
              <a:chOff x="1736577" y="1689580"/>
              <a:chExt cx="6891184" cy="933516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A763E417-8863-9397-D9B7-973A65BB23CA}"/>
                  </a:ext>
                </a:extLst>
              </p:cNvPr>
              <p:cNvSpPr/>
              <p:nvPr/>
            </p:nvSpPr>
            <p:spPr>
              <a:xfrm>
                <a:off x="7704217" y="1699768"/>
                <a:ext cx="923544" cy="923328"/>
              </a:xfrm>
              <a:prstGeom prst="roundRect">
                <a:avLst>
                  <a:gd name="adj" fmla="val 50000"/>
                </a:avLst>
              </a:prstGeom>
              <a:solidFill>
                <a:srgbClr val="20777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00E6C54A-4743-DD3E-1914-5C235668C95A}"/>
                  </a:ext>
                </a:extLst>
              </p:cNvPr>
              <p:cNvSpPr/>
              <p:nvPr/>
            </p:nvSpPr>
            <p:spPr>
              <a:xfrm>
                <a:off x="1736577" y="1689580"/>
                <a:ext cx="6781781" cy="9233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B30AE80-7BF6-07FE-6379-E6346126B340}"/>
                </a:ext>
              </a:extLst>
            </p:cNvPr>
            <p:cNvGrpSpPr/>
            <p:nvPr/>
          </p:nvGrpSpPr>
          <p:grpSpPr>
            <a:xfrm>
              <a:off x="3977892" y="1689580"/>
              <a:ext cx="923544" cy="923328"/>
              <a:chOff x="1988301" y="918524"/>
              <a:chExt cx="548640" cy="54864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5B40994-860F-3764-EF30-7BBF8E536640}"/>
                  </a:ext>
                </a:extLst>
              </p:cNvPr>
              <p:cNvSpPr/>
              <p:nvPr/>
            </p:nvSpPr>
            <p:spPr>
              <a:xfrm>
                <a:off x="1988301" y="918524"/>
                <a:ext cx="548640" cy="548640"/>
              </a:xfrm>
              <a:prstGeom prst="ellipse">
                <a:avLst/>
              </a:prstGeom>
              <a:noFill/>
              <a:ln>
                <a:solidFill>
                  <a:srgbClr val="1F747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AFB2FA-9914-86F3-2F03-A81AD473D88F}"/>
                  </a:ext>
                </a:extLst>
              </p:cNvPr>
              <p:cNvSpPr txBox="1"/>
              <p:nvPr/>
            </p:nvSpPr>
            <p:spPr>
              <a:xfrm>
                <a:off x="2121215" y="1087127"/>
                <a:ext cx="298676" cy="237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tx2"/>
                    </a:solidFill>
                  </a:rPr>
                  <a:t>01</a:t>
                </a:r>
                <a:endParaRPr lang="en-US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AB5056-ED47-5FBE-D424-8B0BFC767B68}"/>
                </a:ext>
              </a:extLst>
            </p:cNvPr>
            <p:cNvSpPr txBox="1"/>
            <p:nvPr/>
          </p:nvSpPr>
          <p:spPr>
            <a:xfrm>
              <a:off x="5037741" y="1689579"/>
              <a:ext cx="38349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dirty="0" err="1"/>
                <a:t>Exploretory</a:t>
              </a:r>
              <a:r>
                <a:rPr lang="en-US"/>
                <a:t> data analysis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/>
                <a:t>Data cleaning 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/>
                <a:t>Data enrichment (RFM Model, etc)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440F90B-ED9E-940A-F85D-F26FE701D255}"/>
                </a:ext>
              </a:extLst>
            </p:cNvPr>
            <p:cNvSpPr txBox="1"/>
            <p:nvPr/>
          </p:nvSpPr>
          <p:spPr>
            <a:xfrm>
              <a:off x="5024592" y="5228055"/>
              <a:ext cx="6189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Analyze the Clusters, Label, and Interpret the Segments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5391BD8-9B6F-8964-5C8B-28565BD996F0}"/>
                </a:ext>
              </a:extLst>
            </p:cNvPr>
            <p:cNvGrpSpPr/>
            <p:nvPr/>
          </p:nvGrpSpPr>
          <p:grpSpPr>
            <a:xfrm>
              <a:off x="4800853" y="3321764"/>
              <a:ext cx="6958994" cy="923328"/>
              <a:chOff x="2559538" y="3321764"/>
              <a:chExt cx="6958994" cy="923328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481DF121-F007-9170-7083-1F6EDEE2419D}"/>
                  </a:ext>
                </a:extLst>
              </p:cNvPr>
              <p:cNvSpPr/>
              <p:nvPr/>
            </p:nvSpPr>
            <p:spPr>
              <a:xfrm>
                <a:off x="8594988" y="3321764"/>
                <a:ext cx="923544" cy="923328"/>
              </a:xfrm>
              <a:prstGeom prst="roundRect">
                <a:avLst>
                  <a:gd name="adj" fmla="val 50000"/>
                </a:avLst>
              </a:prstGeom>
              <a:solidFill>
                <a:srgbClr val="3AB7D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AB856BA5-34FD-2FD4-2F9C-099B3BA980E7}"/>
                  </a:ext>
                </a:extLst>
              </p:cNvPr>
              <p:cNvSpPr/>
              <p:nvPr/>
            </p:nvSpPr>
            <p:spPr>
              <a:xfrm>
                <a:off x="2559538" y="3321764"/>
                <a:ext cx="6849185" cy="9233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2828555-A39E-C90A-2F7E-87AA7C6A8AFD}"/>
                </a:ext>
              </a:extLst>
            </p:cNvPr>
            <p:cNvGrpSpPr/>
            <p:nvPr/>
          </p:nvGrpSpPr>
          <p:grpSpPr>
            <a:xfrm>
              <a:off x="4800853" y="3308718"/>
              <a:ext cx="923544" cy="923328"/>
              <a:chOff x="1988301" y="918524"/>
              <a:chExt cx="548640" cy="54864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46F77CFB-F22C-B56F-6502-D38459E2D810}"/>
                  </a:ext>
                </a:extLst>
              </p:cNvPr>
              <p:cNvSpPr/>
              <p:nvPr/>
            </p:nvSpPr>
            <p:spPr>
              <a:xfrm>
                <a:off x="1988301" y="918524"/>
                <a:ext cx="548640" cy="548640"/>
              </a:xfrm>
              <a:prstGeom prst="ellipse">
                <a:avLst/>
              </a:prstGeom>
              <a:noFill/>
              <a:ln>
                <a:solidFill>
                  <a:srgbClr val="3AB7D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306C821-C5BE-C54F-65E8-485A43A7D7FB}"/>
                  </a:ext>
                </a:extLst>
              </p:cNvPr>
              <p:cNvSpPr txBox="1"/>
              <p:nvPr/>
            </p:nvSpPr>
            <p:spPr>
              <a:xfrm>
                <a:off x="2121215" y="1087127"/>
                <a:ext cx="298676" cy="2377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>
                    <a:solidFill>
                      <a:schemeClr val="tx2"/>
                    </a:solidFill>
                  </a:rPr>
                  <a:t>02</a:t>
                </a:r>
                <a:endParaRPr lang="en-US" b="1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6668339-AC0D-58B8-9D40-FBB6E7803911}"/>
                </a:ext>
              </a:extLst>
            </p:cNvPr>
            <p:cNvSpPr txBox="1"/>
            <p:nvPr/>
          </p:nvSpPr>
          <p:spPr>
            <a:xfrm>
              <a:off x="5826729" y="3607856"/>
              <a:ext cx="383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Running K-Mean clustering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67EA061-0DE3-00B4-D7F4-CDB524C674DC}"/>
                </a:ext>
              </a:extLst>
            </p:cNvPr>
            <p:cNvGrpSpPr/>
            <p:nvPr/>
          </p:nvGrpSpPr>
          <p:grpSpPr>
            <a:xfrm>
              <a:off x="3991244" y="4944306"/>
              <a:ext cx="923544" cy="923328"/>
              <a:chOff x="1988301" y="918524"/>
              <a:chExt cx="548640" cy="54864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4D1E081-774E-C9CF-E1F4-A25891465010}"/>
                  </a:ext>
                </a:extLst>
              </p:cNvPr>
              <p:cNvSpPr/>
              <p:nvPr/>
            </p:nvSpPr>
            <p:spPr>
              <a:xfrm>
                <a:off x="1988301" y="918524"/>
                <a:ext cx="548640" cy="548640"/>
              </a:xfrm>
              <a:prstGeom prst="ellipse">
                <a:avLst/>
              </a:prstGeom>
              <a:noFill/>
              <a:ln>
                <a:solidFill>
                  <a:srgbClr val="1F747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A25D4A1-11BA-EC5A-3C2E-B525EBF1060F}"/>
                  </a:ext>
                </a:extLst>
              </p:cNvPr>
              <p:cNvSpPr txBox="1"/>
              <p:nvPr/>
            </p:nvSpPr>
            <p:spPr>
              <a:xfrm>
                <a:off x="2121215" y="1087127"/>
                <a:ext cx="298676" cy="237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>
                    <a:solidFill>
                      <a:schemeClr val="tx2"/>
                    </a:solidFill>
                  </a:rPr>
                  <a:t>03</a:t>
                </a:r>
                <a:endParaRPr lang="en-US" b="1">
                  <a:solidFill>
                    <a:schemeClr val="tx2"/>
                  </a:solidFill>
                </a:endParaRPr>
              </a:p>
            </p:txBody>
          </p:sp>
        </p:grpSp>
      </p:grpSp>
      <p:pic>
        <p:nvPicPr>
          <p:cNvPr id="11" name="Picture 10" descr="A group of people standing on a pie chart&#10;&#10;Description automatically generated">
            <a:extLst>
              <a:ext uri="{FF2B5EF4-FFF2-40B4-BE49-F238E27FC236}">
                <a16:creationId xmlns:a16="http://schemas.microsoft.com/office/drawing/2014/main" id="{4F586D76-7B57-D385-BA63-C24B45474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51"/>
          <a:stretch/>
        </p:blipFill>
        <p:spPr>
          <a:xfrm>
            <a:off x="-94862" y="1455092"/>
            <a:ext cx="4824639" cy="432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37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5F04E8E-05AD-C595-922B-20E5C7E5280F}"/>
              </a:ext>
            </a:extLst>
          </p:cNvPr>
          <p:cNvSpPr txBox="1"/>
          <p:nvPr/>
        </p:nvSpPr>
        <p:spPr>
          <a:xfrm>
            <a:off x="765967" y="35327"/>
            <a:ext cx="3500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3AB7D6"/>
                </a:solidFill>
              </a:rPr>
              <a:t>Customer Behaviors</a:t>
            </a:r>
            <a:endParaRPr lang="en-US" sz="2400">
              <a:solidFill>
                <a:srgbClr val="3AB7D6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A657C95-130B-9EA2-8778-319FD168E6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312" b="56101"/>
          <a:stretch/>
        </p:blipFill>
        <p:spPr>
          <a:xfrm>
            <a:off x="297411" y="1230379"/>
            <a:ext cx="3693156" cy="253484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178E224-952A-B391-AA3E-299E032224DF}"/>
              </a:ext>
            </a:extLst>
          </p:cNvPr>
          <p:cNvSpPr txBox="1"/>
          <p:nvPr/>
        </p:nvSpPr>
        <p:spPr>
          <a:xfrm>
            <a:off x="348440" y="4156065"/>
            <a:ext cx="340541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0" i="0">
                <a:solidFill>
                  <a:schemeClr val="accent1"/>
                </a:solidFill>
                <a:effectLst/>
              </a:rPr>
              <a:t>	</a:t>
            </a:r>
            <a:r>
              <a:rPr lang="en-US" sz="1400" b="0" i="0">
                <a:solidFill>
                  <a:schemeClr val="tx2"/>
                </a:solidFill>
                <a:effectLst/>
              </a:rPr>
              <a:t>Dataset does not include a complete month in the whole three years, we will focus on transactions in 2022</a:t>
            </a:r>
            <a:r>
              <a:rPr lang="en-US" sz="1400">
                <a:solidFill>
                  <a:schemeClr val="tx2"/>
                </a:solidFill>
              </a:rPr>
              <a:t> t</a:t>
            </a:r>
            <a:r>
              <a:rPr lang="en-US" sz="1400" b="0" i="0">
                <a:solidFill>
                  <a:schemeClr val="tx2"/>
                </a:solidFill>
                <a:effectLst/>
              </a:rPr>
              <a:t>o understand customer behavior over the year and avoid bias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A88324B-65CA-C690-5667-20B7262973E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176" b="8218"/>
          <a:stretch/>
        </p:blipFill>
        <p:spPr>
          <a:xfrm>
            <a:off x="4274338" y="1300730"/>
            <a:ext cx="3916095" cy="2464494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DF65D0E-FE39-92B9-A5EA-514303145124}"/>
              </a:ext>
            </a:extLst>
          </p:cNvPr>
          <p:cNvSpPr/>
          <p:nvPr/>
        </p:nvSpPr>
        <p:spPr>
          <a:xfrm>
            <a:off x="5332582" y="849426"/>
            <a:ext cx="2110465" cy="269809"/>
          </a:xfrm>
          <a:prstGeom prst="roundRect">
            <a:avLst>
              <a:gd name="adj" fmla="val 0"/>
            </a:avLst>
          </a:prstGeom>
          <a:solidFill>
            <a:srgbClr val="2077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kern="100">
                <a:effectLst/>
              </a:rPr>
              <a:t>Day of Week</a:t>
            </a:r>
            <a:endParaRPr lang="en-US" sz="1400" b="1" kern="100">
              <a:effectLst/>
              <a:latin typeface="Lato Regular" panose="020F05020202040302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6130CEA-4E8B-C865-40AE-B9A2CAE739FD}"/>
              </a:ext>
            </a:extLst>
          </p:cNvPr>
          <p:cNvSpPr/>
          <p:nvPr/>
        </p:nvSpPr>
        <p:spPr>
          <a:xfrm>
            <a:off x="4515158" y="4056361"/>
            <a:ext cx="3745312" cy="334845"/>
          </a:xfrm>
          <a:prstGeom prst="roundRect">
            <a:avLst>
              <a:gd name="adj" fmla="val 36054"/>
            </a:avLst>
          </a:prstGeom>
          <a:solidFill>
            <a:srgbClr val="3AB7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Weekend Purchasing Behavior</a:t>
            </a:r>
          </a:p>
          <a:p>
            <a:pPr algn="ctr"/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tx2"/>
                </a:solidFill>
              </a:rPr>
              <a:t>Customers prefer to order pizza for social gatherings, family meals, or leisure activities</a:t>
            </a:r>
            <a:r>
              <a:rPr lang="en-US" sz="140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F9C7E05-0FF5-5E43-5AE4-193015E1488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655" b="7781"/>
          <a:stretch/>
        </p:blipFill>
        <p:spPr>
          <a:xfrm>
            <a:off x="8433680" y="1336981"/>
            <a:ext cx="3524746" cy="2428243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C8C3580-CDD8-1560-FD33-6737E74E199C}"/>
              </a:ext>
            </a:extLst>
          </p:cNvPr>
          <p:cNvSpPr/>
          <p:nvPr/>
        </p:nvSpPr>
        <p:spPr>
          <a:xfrm>
            <a:off x="9392381" y="849426"/>
            <a:ext cx="2110466" cy="269809"/>
          </a:xfrm>
          <a:prstGeom prst="roundRect">
            <a:avLst>
              <a:gd name="adj" fmla="val 0"/>
            </a:avLst>
          </a:prstGeom>
          <a:solidFill>
            <a:srgbClr val="2077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kern="100">
                <a:effectLst/>
              </a:rPr>
              <a:t>Month</a:t>
            </a:r>
            <a:endParaRPr lang="en-US" sz="1400" b="1" kern="100">
              <a:effectLst/>
              <a:latin typeface="Lato Regular" panose="020F05020202040302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AE3DBBA-C105-6182-272A-3903B86F195C}"/>
              </a:ext>
            </a:extLst>
          </p:cNvPr>
          <p:cNvSpPr/>
          <p:nvPr/>
        </p:nvSpPr>
        <p:spPr>
          <a:xfrm>
            <a:off x="8593985" y="4056361"/>
            <a:ext cx="3249575" cy="334845"/>
          </a:xfrm>
          <a:prstGeom prst="roundRect">
            <a:avLst>
              <a:gd name="adj" fmla="val 38509"/>
            </a:avLst>
          </a:prstGeom>
          <a:solidFill>
            <a:srgbClr val="3AB7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Seasonal  Demand</a:t>
            </a:r>
          </a:p>
          <a:p>
            <a:endParaRPr lang="en-US" sz="1400">
              <a:solidFill>
                <a:schemeClr val="tx2"/>
              </a:solidFill>
            </a:endParaRPr>
          </a:p>
          <a:p>
            <a:r>
              <a:rPr lang="en-US" sz="1400">
                <a:solidFill>
                  <a:schemeClr val="tx2"/>
                </a:solidFill>
              </a:rPr>
              <a:t>Specific seasons, holidays, or events that drive increased consumer spending on pizza. </a:t>
            </a:r>
          </a:p>
          <a:p>
            <a:r>
              <a:rPr lang="en-US" sz="1100">
                <a:solidFill>
                  <a:schemeClr val="tx2"/>
                </a:solidFill>
              </a:rPr>
              <a:t>These months include significant holidays and a spike in transaction amounts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>
                <a:solidFill>
                  <a:schemeClr val="tx2"/>
                </a:solidFill>
              </a:rPr>
              <a:t>January (Lunar New Year)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>
                <a:solidFill>
                  <a:schemeClr val="tx2"/>
                </a:solidFill>
              </a:rPr>
              <a:t>May (International Labour Day)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>
                <a:solidFill>
                  <a:schemeClr val="tx2"/>
                </a:solidFill>
              </a:rPr>
              <a:t> June (Summer holiday).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3CACAF5-9B22-320D-0B96-91F1ED7D4EAA}"/>
              </a:ext>
            </a:extLst>
          </p:cNvPr>
          <p:cNvSpPr/>
          <p:nvPr/>
        </p:nvSpPr>
        <p:spPr>
          <a:xfrm>
            <a:off x="1088756" y="849426"/>
            <a:ext cx="2110466" cy="269809"/>
          </a:xfrm>
          <a:prstGeom prst="roundRect">
            <a:avLst>
              <a:gd name="adj" fmla="val 0"/>
            </a:avLst>
          </a:prstGeom>
          <a:solidFill>
            <a:srgbClr val="2077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kern="100">
                <a:effectLst/>
              </a:rPr>
              <a:t>Year</a:t>
            </a:r>
            <a:endParaRPr lang="en-US" sz="1400" b="1" kern="100">
              <a:effectLst/>
              <a:latin typeface="Lato Regular" panose="020F05020202040302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35EE872-010C-40C0-45A7-D762937B55CF}"/>
              </a:ext>
            </a:extLst>
          </p:cNvPr>
          <p:cNvGrpSpPr/>
          <p:nvPr/>
        </p:nvGrpSpPr>
        <p:grpSpPr>
          <a:xfrm flipH="1">
            <a:off x="472164" y="4250529"/>
            <a:ext cx="483781" cy="140677"/>
            <a:chOff x="4136957" y="5476042"/>
            <a:chExt cx="483781" cy="140677"/>
          </a:xfrm>
        </p:grpSpPr>
        <p:sp>
          <p:nvSpPr>
            <p:cNvPr id="42" name="Arrow: Chevron 41">
              <a:extLst>
                <a:ext uri="{FF2B5EF4-FFF2-40B4-BE49-F238E27FC236}">
                  <a16:creationId xmlns:a16="http://schemas.microsoft.com/office/drawing/2014/main" id="{F6284A7D-13F6-21A7-D97D-596A93F36431}"/>
                </a:ext>
              </a:extLst>
            </p:cNvPr>
            <p:cNvSpPr/>
            <p:nvPr/>
          </p:nvSpPr>
          <p:spPr>
            <a:xfrm flipH="1">
              <a:off x="4451925" y="5476042"/>
              <a:ext cx="168813" cy="140677"/>
            </a:xfrm>
            <a:prstGeom prst="chevron">
              <a:avLst/>
            </a:prstGeom>
            <a:noFill/>
            <a:ln w="6350">
              <a:solidFill>
                <a:srgbClr val="2FBB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Arrow: Chevron 42">
              <a:extLst>
                <a:ext uri="{FF2B5EF4-FFF2-40B4-BE49-F238E27FC236}">
                  <a16:creationId xmlns:a16="http://schemas.microsoft.com/office/drawing/2014/main" id="{15D929E3-6D84-BA6D-534C-B7A83D4C8390}"/>
                </a:ext>
              </a:extLst>
            </p:cNvPr>
            <p:cNvSpPr/>
            <p:nvPr/>
          </p:nvSpPr>
          <p:spPr>
            <a:xfrm flipH="1">
              <a:off x="4294441" y="5476042"/>
              <a:ext cx="168813" cy="140677"/>
            </a:xfrm>
            <a:prstGeom prst="chevron">
              <a:avLst/>
            </a:prstGeom>
            <a:noFill/>
            <a:ln w="6350">
              <a:solidFill>
                <a:srgbClr val="2FBB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Arrow: Chevron 43">
              <a:extLst>
                <a:ext uri="{FF2B5EF4-FFF2-40B4-BE49-F238E27FC236}">
                  <a16:creationId xmlns:a16="http://schemas.microsoft.com/office/drawing/2014/main" id="{FCDCBCED-367D-8642-2627-D29F5C6DA325}"/>
                </a:ext>
              </a:extLst>
            </p:cNvPr>
            <p:cNvSpPr/>
            <p:nvPr/>
          </p:nvSpPr>
          <p:spPr>
            <a:xfrm flipH="1">
              <a:off x="4136957" y="5476042"/>
              <a:ext cx="168813" cy="140677"/>
            </a:xfrm>
            <a:prstGeom prst="chevron">
              <a:avLst/>
            </a:prstGeom>
            <a:noFill/>
            <a:ln w="6350">
              <a:solidFill>
                <a:srgbClr val="2FBB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85F5D8-A915-0D5F-198F-E4FFF3526BD4}"/>
              </a:ext>
            </a:extLst>
          </p:cNvPr>
          <p:cNvGrpSpPr/>
          <p:nvPr/>
        </p:nvGrpSpPr>
        <p:grpSpPr>
          <a:xfrm>
            <a:off x="194075" y="145677"/>
            <a:ext cx="697802" cy="671623"/>
            <a:chOff x="2985422" y="1122801"/>
            <a:chExt cx="697802" cy="67162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FACE4B5-62FF-39D0-44F4-B5A7DBFF5DE1}"/>
                </a:ext>
              </a:extLst>
            </p:cNvPr>
            <p:cNvSpPr/>
            <p:nvPr/>
          </p:nvSpPr>
          <p:spPr>
            <a:xfrm>
              <a:off x="2985422" y="1122801"/>
              <a:ext cx="524362" cy="510056"/>
            </a:xfrm>
            <a:prstGeom prst="ellipse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B58538-E539-374B-035D-77144659C0E7}"/>
                </a:ext>
              </a:extLst>
            </p:cNvPr>
            <p:cNvSpPr/>
            <p:nvPr/>
          </p:nvSpPr>
          <p:spPr>
            <a:xfrm>
              <a:off x="2997582" y="1471289"/>
              <a:ext cx="297352" cy="323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ED76CF2-FF4D-259F-A81F-937A85434EAF}"/>
                </a:ext>
              </a:extLst>
            </p:cNvPr>
            <p:cNvSpPr/>
            <p:nvPr/>
          </p:nvSpPr>
          <p:spPr>
            <a:xfrm rot="18973462">
              <a:off x="3237929" y="1363487"/>
              <a:ext cx="445295" cy="371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019A583-0F95-893D-17B9-2FB59693BA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397" y="1291590"/>
              <a:ext cx="192613" cy="192804"/>
            </a:xfrm>
            <a:prstGeom prst="line">
              <a:avLst/>
            </a:prstGeom>
            <a:ln w="9525">
              <a:solidFill>
                <a:srgbClr val="3AB7D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AC165B8-712E-2663-1F93-27CE1012AF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192" y="1291590"/>
              <a:ext cx="94545" cy="0"/>
            </a:xfrm>
            <a:prstGeom prst="line">
              <a:avLst/>
            </a:prstGeom>
            <a:ln w="9525">
              <a:solidFill>
                <a:srgbClr val="3AB7D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F0AD8E7-9D67-69A6-6875-C3F623FDAE63}"/>
                </a:ext>
              </a:extLst>
            </p:cNvPr>
            <p:cNvSpPr/>
            <p:nvPr/>
          </p:nvSpPr>
          <p:spPr>
            <a:xfrm>
              <a:off x="3578166" y="1268730"/>
              <a:ext cx="45719" cy="45719"/>
            </a:xfrm>
            <a:prstGeom prst="ellipse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4A8487D-0254-5C64-153E-6591EDC50A3A}"/>
                </a:ext>
              </a:extLst>
            </p:cNvPr>
            <p:cNvSpPr txBox="1"/>
            <p:nvPr/>
          </p:nvSpPr>
          <p:spPr>
            <a:xfrm>
              <a:off x="3003252" y="1122801"/>
              <a:ext cx="447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4523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E0B73CFB-E6D6-2A87-157B-538859A2E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569" y="789322"/>
            <a:ext cx="6741561" cy="2126139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405B91D-A6DC-5F99-1A26-04E14487D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569" y="3557414"/>
            <a:ext cx="6938647" cy="2210868"/>
          </a:xfrm>
          <a:prstGeom prst="rect">
            <a:avLst/>
          </a:prstGeom>
        </p:spPr>
      </p:pic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210A762F-01FA-6084-4493-A5B9B9E6A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247157"/>
              </p:ext>
            </p:extLst>
          </p:nvPr>
        </p:nvGraphicFramePr>
        <p:xfrm>
          <a:off x="6916078" y="3854832"/>
          <a:ext cx="5200317" cy="1775946"/>
        </p:xfrm>
        <a:graphic>
          <a:graphicData uri="http://schemas.openxmlformats.org/drawingml/2006/table">
            <a:tbl>
              <a:tblPr firstRow="1" bandRow="1"/>
              <a:tblGrid>
                <a:gridCol w="1337337">
                  <a:extLst>
                    <a:ext uri="{9D8B030D-6E8A-4147-A177-3AD203B41FA5}">
                      <a16:colId xmlns:a16="http://schemas.microsoft.com/office/drawing/2014/main" val="1870744856"/>
                    </a:ext>
                  </a:extLst>
                </a:gridCol>
                <a:gridCol w="965745">
                  <a:extLst>
                    <a:ext uri="{9D8B030D-6E8A-4147-A177-3AD203B41FA5}">
                      <a16:colId xmlns:a16="http://schemas.microsoft.com/office/drawing/2014/main" val="3899443832"/>
                    </a:ext>
                  </a:extLst>
                </a:gridCol>
                <a:gridCol w="965745">
                  <a:extLst>
                    <a:ext uri="{9D8B030D-6E8A-4147-A177-3AD203B41FA5}">
                      <a16:colId xmlns:a16="http://schemas.microsoft.com/office/drawing/2014/main" val="2128306536"/>
                    </a:ext>
                  </a:extLst>
                </a:gridCol>
                <a:gridCol w="965745">
                  <a:extLst>
                    <a:ext uri="{9D8B030D-6E8A-4147-A177-3AD203B41FA5}">
                      <a16:colId xmlns:a16="http://schemas.microsoft.com/office/drawing/2014/main" val="3033912587"/>
                    </a:ext>
                  </a:extLst>
                </a:gridCol>
                <a:gridCol w="965745">
                  <a:extLst>
                    <a:ext uri="{9D8B030D-6E8A-4147-A177-3AD203B41FA5}">
                      <a16:colId xmlns:a16="http://schemas.microsoft.com/office/drawing/2014/main" val="3086665817"/>
                    </a:ext>
                  </a:extLst>
                </a:gridCol>
              </a:tblGrid>
              <a:tr h="487864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B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Ha Noi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B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Ho Chi Minh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B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Northern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B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Southern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B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531101"/>
                  </a:ext>
                </a:extLst>
              </a:tr>
              <a:tr h="487864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Prefer order from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B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2"/>
                          </a:solidFill>
                        </a:rPr>
                        <a:t>Take-away</a:t>
                      </a:r>
                    </a:p>
                    <a:p>
                      <a:pPr algn="ctr"/>
                      <a:r>
                        <a:rPr lang="en-US" sz="1200">
                          <a:solidFill>
                            <a:schemeClr val="tx2"/>
                          </a:solidFill>
                        </a:rPr>
                        <a:t>(&gt;54%)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2"/>
                          </a:solidFill>
                        </a:rPr>
                        <a:t>Delivery </a:t>
                      </a:r>
                    </a:p>
                    <a:p>
                      <a:pPr algn="ctr"/>
                      <a:r>
                        <a:rPr lang="en-US" sz="1200">
                          <a:solidFill>
                            <a:schemeClr val="tx2"/>
                          </a:solidFill>
                        </a:rPr>
                        <a:t>(56%)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2"/>
                          </a:solidFill>
                        </a:rPr>
                        <a:t>Take-away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2"/>
                          </a:solidFill>
                        </a:rPr>
                        <a:t>(&gt;62%)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2"/>
                          </a:solidFill>
                        </a:rPr>
                        <a:t>Take-away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2"/>
                          </a:solidFill>
                        </a:rPr>
                        <a:t>(&gt;63%)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204009"/>
                  </a:ext>
                </a:extLst>
              </a:tr>
              <a:tr h="487864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Channel based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B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2"/>
                          </a:solidFill>
                        </a:rPr>
                        <a:t>Traditional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2"/>
                          </a:solidFill>
                        </a:rPr>
                        <a:t>Technology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2"/>
                          </a:solidFill>
                        </a:rPr>
                        <a:t>Traditional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2"/>
                          </a:solidFill>
                        </a:rPr>
                        <a:t>Technology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28790"/>
                  </a:ext>
                </a:extLst>
              </a:tr>
              <a:tr h="312354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Voucher applied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B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2"/>
                          </a:solidFill>
                        </a:rPr>
                        <a:t>12 %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2"/>
                          </a:solidFill>
                        </a:rPr>
                        <a:t>15,1 %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2"/>
                          </a:solidFill>
                        </a:rPr>
                        <a:t>6,4 %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2"/>
                          </a:solidFill>
                        </a:rPr>
                        <a:t>8,6 %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817370"/>
                  </a:ext>
                </a:extLst>
              </a:tr>
            </a:tbl>
          </a:graphicData>
        </a:graphic>
      </p:graphicFrame>
      <p:pic>
        <p:nvPicPr>
          <p:cNvPr id="58" name="Picture 57">
            <a:extLst>
              <a:ext uri="{FF2B5EF4-FFF2-40B4-BE49-F238E27FC236}">
                <a16:creationId xmlns:a16="http://schemas.microsoft.com/office/drawing/2014/main" id="{CCFE1285-BE33-947D-88B2-BDF7E210E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918" y="1080371"/>
            <a:ext cx="4304638" cy="2623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C47D59-8960-85E9-AA35-2F210C807764}"/>
              </a:ext>
            </a:extLst>
          </p:cNvPr>
          <p:cNvSpPr txBox="1"/>
          <p:nvPr/>
        </p:nvSpPr>
        <p:spPr>
          <a:xfrm>
            <a:off x="765967" y="35327"/>
            <a:ext cx="3500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3AB7D6"/>
                </a:solidFill>
              </a:rPr>
              <a:t>Customer Behaviors</a:t>
            </a:r>
            <a:endParaRPr lang="en-US" sz="2400">
              <a:solidFill>
                <a:srgbClr val="3AB7D6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B4EEEE0-4B30-06EE-F1A8-C7B846FBDD19}"/>
              </a:ext>
            </a:extLst>
          </p:cNvPr>
          <p:cNvGrpSpPr/>
          <p:nvPr/>
        </p:nvGrpSpPr>
        <p:grpSpPr>
          <a:xfrm>
            <a:off x="194075" y="145677"/>
            <a:ext cx="697802" cy="671623"/>
            <a:chOff x="2985422" y="1122801"/>
            <a:chExt cx="697802" cy="67162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0725AF5-6EB2-BA62-53DC-55FD2B7C80EF}"/>
                </a:ext>
              </a:extLst>
            </p:cNvPr>
            <p:cNvSpPr/>
            <p:nvPr/>
          </p:nvSpPr>
          <p:spPr>
            <a:xfrm>
              <a:off x="2985422" y="1122801"/>
              <a:ext cx="524362" cy="510056"/>
            </a:xfrm>
            <a:prstGeom prst="ellipse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8037BFC-1FEB-EE3A-2069-5529FC4A645D}"/>
                </a:ext>
              </a:extLst>
            </p:cNvPr>
            <p:cNvSpPr/>
            <p:nvPr/>
          </p:nvSpPr>
          <p:spPr>
            <a:xfrm>
              <a:off x="2997582" y="1471289"/>
              <a:ext cx="297352" cy="323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3E061AB-4D47-F52E-D480-466782ADEFCD}"/>
                </a:ext>
              </a:extLst>
            </p:cNvPr>
            <p:cNvSpPr/>
            <p:nvPr/>
          </p:nvSpPr>
          <p:spPr>
            <a:xfrm rot="18973462">
              <a:off x="3237929" y="1363487"/>
              <a:ext cx="445295" cy="371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36BFE6B-71FC-ECCB-C06C-966AA431A9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397" y="1291590"/>
              <a:ext cx="192613" cy="192804"/>
            </a:xfrm>
            <a:prstGeom prst="line">
              <a:avLst/>
            </a:prstGeom>
            <a:ln w="9525">
              <a:solidFill>
                <a:srgbClr val="3AB7D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AB896-ED46-2B9D-FDEF-D901952E58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192" y="1291590"/>
              <a:ext cx="94545" cy="0"/>
            </a:xfrm>
            <a:prstGeom prst="line">
              <a:avLst/>
            </a:prstGeom>
            <a:ln w="9525">
              <a:solidFill>
                <a:srgbClr val="3AB7D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98E49D1-4599-C803-4115-42BAEB4415A3}"/>
                </a:ext>
              </a:extLst>
            </p:cNvPr>
            <p:cNvSpPr/>
            <p:nvPr/>
          </p:nvSpPr>
          <p:spPr>
            <a:xfrm>
              <a:off x="3578166" y="1268730"/>
              <a:ext cx="45719" cy="45719"/>
            </a:xfrm>
            <a:prstGeom prst="ellipse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AE07251-9CAE-951E-56CF-A414F93E69A2}"/>
                </a:ext>
              </a:extLst>
            </p:cNvPr>
            <p:cNvSpPr txBox="1"/>
            <p:nvPr/>
          </p:nvSpPr>
          <p:spPr>
            <a:xfrm>
              <a:off x="3003252" y="1122801"/>
              <a:ext cx="447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7424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aph of a bar&#10;&#10;Description automatically generated with medium confidence">
            <a:extLst>
              <a:ext uri="{FF2B5EF4-FFF2-40B4-BE49-F238E27FC236}">
                <a16:creationId xmlns:a16="http://schemas.microsoft.com/office/drawing/2014/main" id="{3A7B38F9-D038-FF5B-C778-A234D28B6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685" y="4495910"/>
            <a:ext cx="7206378" cy="23620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F22B42FA-90D4-F2FF-3055-3233908C1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097" y="35326"/>
            <a:ext cx="7206379" cy="459164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928915-24E5-847C-1E94-A6B4C5ED9D63}"/>
              </a:ext>
            </a:extLst>
          </p:cNvPr>
          <p:cNvSpPr/>
          <p:nvPr/>
        </p:nvSpPr>
        <p:spPr>
          <a:xfrm rot="10800000" flipV="1">
            <a:off x="174811" y="2880702"/>
            <a:ext cx="4776874" cy="1385105"/>
          </a:xfrm>
          <a:prstGeom prst="roundRect">
            <a:avLst>
              <a:gd name="adj" fmla="val 11575"/>
            </a:avLst>
          </a:prstGeom>
          <a:solidFill>
            <a:srgbClr val="F6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2"/>
                </a:solidFill>
              </a:rPr>
              <a:t>Take-Away Preference</a:t>
            </a:r>
          </a:p>
          <a:p>
            <a:pPr algn="ctr"/>
            <a:r>
              <a:rPr lang="en-US" sz="1400">
                <a:solidFill>
                  <a:schemeClr val="tx2"/>
                </a:solidFill>
              </a:rPr>
              <a:t> Customers who make in-store purchases primarily opt for take-away, suggesting that they intend to consume the products immediately.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23F19D-0664-45CF-49A1-139F34AE5B2E}"/>
              </a:ext>
            </a:extLst>
          </p:cNvPr>
          <p:cNvSpPr/>
          <p:nvPr/>
        </p:nvSpPr>
        <p:spPr>
          <a:xfrm>
            <a:off x="162652" y="5064516"/>
            <a:ext cx="4789033" cy="1385105"/>
          </a:xfrm>
          <a:prstGeom prst="roundRect">
            <a:avLst>
              <a:gd name="adj" fmla="val 10212"/>
            </a:avLst>
          </a:prstGeom>
          <a:solidFill>
            <a:srgbClr val="F6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2"/>
                </a:solidFill>
              </a:rPr>
              <a:t>Digital Preference (App and Website Usage</a:t>
            </a:r>
          </a:p>
          <a:p>
            <a:pPr algn="ctr"/>
            <a:r>
              <a:rPr lang="en-US" sz="1400">
                <a:solidFill>
                  <a:schemeClr val="tx2"/>
                </a:solidFill>
              </a:rPr>
              <a:t>The convenience of applying vouchers during the online ordering process or potential incentives offered for delivery orders may influence voucher usage patterns</a:t>
            </a: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8A8C36-B638-4D76-2701-879785B54E8E}"/>
              </a:ext>
            </a:extLst>
          </p:cNvPr>
          <p:cNvSpPr txBox="1"/>
          <p:nvPr/>
        </p:nvSpPr>
        <p:spPr>
          <a:xfrm>
            <a:off x="765967" y="35327"/>
            <a:ext cx="3500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3AB7D6"/>
                </a:solidFill>
              </a:rPr>
              <a:t>Customer Behaviors</a:t>
            </a:r>
            <a:endParaRPr lang="en-US" sz="2400">
              <a:solidFill>
                <a:srgbClr val="3AB7D6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33ACBA8-7393-CBCF-3880-74F45D85AF57}"/>
              </a:ext>
            </a:extLst>
          </p:cNvPr>
          <p:cNvGrpSpPr/>
          <p:nvPr/>
        </p:nvGrpSpPr>
        <p:grpSpPr>
          <a:xfrm>
            <a:off x="194075" y="145677"/>
            <a:ext cx="697802" cy="671623"/>
            <a:chOff x="2985422" y="1122801"/>
            <a:chExt cx="697802" cy="67162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57A9AC9-DC4D-5EBD-323A-095F95F8FE1C}"/>
                </a:ext>
              </a:extLst>
            </p:cNvPr>
            <p:cNvSpPr/>
            <p:nvPr/>
          </p:nvSpPr>
          <p:spPr>
            <a:xfrm>
              <a:off x="2985422" y="1122801"/>
              <a:ext cx="524362" cy="510056"/>
            </a:xfrm>
            <a:prstGeom prst="ellipse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A8F684C-EC4D-9C1D-CFA5-F3743976D239}"/>
                </a:ext>
              </a:extLst>
            </p:cNvPr>
            <p:cNvSpPr/>
            <p:nvPr/>
          </p:nvSpPr>
          <p:spPr>
            <a:xfrm>
              <a:off x="2997582" y="1471289"/>
              <a:ext cx="297352" cy="323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F8592D-B5B4-A279-AE0D-DAC4A5AD09BD}"/>
                </a:ext>
              </a:extLst>
            </p:cNvPr>
            <p:cNvSpPr/>
            <p:nvPr/>
          </p:nvSpPr>
          <p:spPr>
            <a:xfrm rot="18973462">
              <a:off x="3237929" y="1363487"/>
              <a:ext cx="445295" cy="371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6062A05-735E-B17E-9361-DAFA2CF43E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397" y="1291590"/>
              <a:ext cx="192613" cy="192804"/>
            </a:xfrm>
            <a:prstGeom prst="line">
              <a:avLst/>
            </a:prstGeom>
            <a:ln w="9525">
              <a:solidFill>
                <a:srgbClr val="3AB7D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15E1932-572C-1577-3613-A035E34344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192" y="1291590"/>
              <a:ext cx="94545" cy="0"/>
            </a:xfrm>
            <a:prstGeom prst="line">
              <a:avLst/>
            </a:prstGeom>
            <a:ln w="9525">
              <a:solidFill>
                <a:srgbClr val="3AB7D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06AB6E9-D9D4-0105-2D17-350B263FDF17}"/>
                </a:ext>
              </a:extLst>
            </p:cNvPr>
            <p:cNvSpPr/>
            <p:nvPr/>
          </p:nvSpPr>
          <p:spPr>
            <a:xfrm>
              <a:off x="3578166" y="1268730"/>
              <a:ext cx="45719" cy="45719"/>
            </a:xfrm>
            <a:prstGeom prst="ellipse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1655BE9-10B1-1888-1152-35D4F35D6C1D}"/>
                </a:ext>
              </a:extLst>
            </p:cNvPr>
            <p:cNvSpPr txBox="1"/>
            <p:nvPr/>
          </p:nvSpPr>
          <p:spPr>
            <a:xfrm>
              <a:off x="3003252" y="1122801"/>
              <a:ext cx="447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04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68A659-96DF-B71A-68DC-9D71B9321E52}"/>
              </a:ext>
            </a:extLst>
          </p:cNvPr>
          <p:cNvSpPr/>
          <p:nvPr/>
        </p:nvSpPr>
        <p:spPr>
          <a:xfrm>
            <a:off x="162653" y="628779"/>
            <a:ext cx="4789032" cy="1278056"/>
          </a:xfrm>
          <a:prstGeom prst="roundRect">
            <a:avLst>
              <a:gd name="adj" fmla="val 10212"/>
            </a:avLst>
          </a:prstGeom>
          <a:solidFill>
            <a:srgbClr val="F6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2"/>
                </a:solidFill>
              </a:rPr>
              <a:t>Delivery Flexibility </a:t>
            </a:r>
          </a:p>
          <a:p>
            <a:pPr algn="ctr"/>
            <a:r>
              <a:rPr lang="en-US" sz="1400">
                <a:solidFill>
                  <a:schemeClr val="tx2"/>
                </a:solidFill>
              </a:rPr>
              <a:t>Delivery options flexibility is appreciated by customers, as convenience significantly influences purchasing decisions.</a:t>
            </a:r>
            <a:endParaRPr lang="en-US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59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605C3-D48F-C203-4B52-DD6962012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0A31375-0225-3ECF-00C5-16C5318F58AE}"/>
              </a:ext>
            </a:extLst>
          </p:cNvPr>
          <p:cNvGrpSpPr/>
          <p:nvPr/>
        </p:nvGrpSpPr>
        <p:grpSpPr>
          <a:xfrm>
            <a:off x="162652" y="131786"/>
            <a:ext cx="697802" cy="671623"/>
            <a:chOff x="2985422" y="1122801"/>
            <a:chExt cx="697802" cy="67162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075503B-31AA-C8E2-79A6-DA1DC69BBD79}"/>
                </a:ext>
              </a:extLst>
            </p:cNvPr>
            <p:cNvSpPr/>
            <p:nvPr/>
          </p:nvSpPr>
          <p:spPr>
            <a:xfrm>
              <a:off x="2985422" y="1122801"/>
              <a:ext cx="524362" cy="510056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958C2AC-5468-F9B0-0DCF-63CD3480EB50}"/>
                </a:ext>
              </a:extLst>
            </p:cNvPr>
            <p:cNvSpPr/>
            <p:nvPr/>
          </p:nvSpPr>
          <p:spPr>
            <a:xfrm>
              <a:off x="2997582" y="1471289"/>
              <a:ext cx="297352" cy="323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8D0A41D-12EC-E24C-401C-54ECD4E8E288}"/>
                </a:ext>
              </a:extLst>
            </p:cNvPr>
            <p:cNvSpPr/>
            <p:nvPr/>
          </p:nvSpPr>
          <p:spPr>
            <a:xfrm rot="18973462">
              <a:off x="3237929" y="1363487"/>
              <a:ext cx="445295" cy="371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E2E90E7-C003-938A-D9D7-8B1FA3F301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397" y="1291590"/>
              <a:ext cx="192613" cy="192804"/>
            </a:xfrm>
            <a:prstGeom prst="line">
              <a:avLst/>
            </a:prstGeom>
            <a:ln w="9525">
              <a:solidFill>
                <a:srgbClr val="20777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4199C71-3E44-6239-5BA2-21B05C80B7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192" y="1291590"/>
              <a:ext cx="94545" cy="0"/>
            </a:xfrm>
            <a:prstGeom prst="line">
              <a:avLst/>
            </a:prstGeom>
            <a:ln w="9525">
              <a:solidFill>
                <a:srgbClr val="20777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5140FBB-F1EC-0752-743C-ACE76F0DF2E1}"/>
                </a:ext>
              </a:extLst>
            </p:cNvPr>
            <p:cNvSpPr/>
            <p:nvPr/>
          </p:nvSpPr>
          <p:spPr>
            <a:xfrm>
              <a:off x="3578166" y="1268730"/>
              <a:ext cx="45719" cy="45719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3B0086-68CD-E13C-6A99-9D3BEF4533E1}"/>
                </a:ext>
              </a:extLst>
            </p:cNvPr>
            <p:cNvSpPr txBox="1"/>
            <p:nvPr/>
          </p:nvSpPr>
          <p:spPr>
            <a:xfrm>
              <a:off x="3003252" y="1122801"/>
              <a:ext cx="447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05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E33BDEF-286C-14CE-6E79-2AD2EBC33DAA}"/>
              </a:ext>
            </a:extLst>
          </p:cNvPr>
          <p:cNvSpPr txBox="1"/>
          <p:nvPr/>
        </p:nvSpPr>
        <p:spPr>
          <a:xfrm>
            <a:off x="754803" y="100122"/>
            <a:ext cx="3500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207776"/>
                </a:solidFill>
              </a:rPr>
              <a:t>RFM Model</a:t>
            </a:r>
            <a:endParaRPr lang="en-US" sz="2400">
              <a:solidFill>
                <a:srgbClr val="207776"/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5EC05CA-99BE-C154-1922-40226050C918}"/>
              </a:ext>
            </a:extLst>
          </p:cNvPr>
          <p:cNvGrpSpPr/>
          <p:nvPr/>
        </p:nvGrpSpPr>
        <p:grpSpPr>
          <a:xfrm>
            <a:off x="4915250" y="3013216"/>
            <a:ext cx="2557006" cy="2059301"/>
            <a:chOff x="5729552" y="2891296"/>
            <a:chExt cx="2557006" cy="2059301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0A70CB2-DD4F-2174-B236-1DB063F8D7E6}"/>
                </a:ext>
              </a:extLst>
            </p:cNvPr>
            <p:cNvSpPr/>
            <p:nvPr/>
          </p:nvSpPr>
          <p:spPr>
            <a:xfrm>
              <a:off x="5729552" y="3295533"/>
              <a:ext cx="2557006" cy="1655064"/>
            </a:xfrm>
            <a:prstGeom prst="roundRect">
              <a:avLst>
                <a:gd name="adj" fmla="val 0"/>
              </a:avLst>
            </a:prstGeom>
            <a:gradFill>
              <a:gsLst>
                <a:gs pos="7000">
                  <a:srgbClr val="96C2C0">
                    <a:lumMod val="99000"/>
                    <a:lumOff val="1000"/>
                  </a:srgbClr>
                </a:gs>
                <a:gs pos="100000">
                  <a:schemeClr val="bg1">
                    <a:shade val="100000"/>
                    <a:satMod val="115000"/>
                    <a:alpha val="0"/>
                    <a:lumMod val="97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</a:rPr>
                <a:t>How often a customer makes a purchase</a:t>
              </a:r>
            </a:p>
            <a:p>
              <a:pPr algn="ctr"/>
              <a:endParaRPr lang="en-US" sz="1600">
                <a:solidFill>
                  <a:schemeClr val="tx1"/>
                </a:solidFill>
              </a:endParaRPr>
            </a:p>
            <a:p>
              <a:pPr algn="ctr"/>
              <a:r>
                <a:rPr lang="en-US" sz="1600">
                  <a:solidFill>
                    <a:schemeClr val="tx1"/>
                  </a:solidFill>
                </a:rPr>
                <a:t>E.g. Total number of transaction</a:t>
              </a: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3859CBB2-93AA-4A91-A9F8-DEAE7F11B23C}"/>
                </a:ext>
              </a:extLst>
            </p:cNvPr>
            <p:cNvSpPr/>
            <p:nvPr/>
          </p:nvSpPr>
          <p:spPr>
            <a:xfrm>
              <a:off x="5729552" y="2891296"/>
              <a:ext cx="2553298" cy="358469"/>
            </a:xfrm>
            <a:prstGeom prst="roundRect">
              <a:avLst>
                <a:gd name="adj" fmla="val 50000"/>
              </a:avLst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kern="100">
                  <a:effectLst/>
                </a:rPr>
                <a:t>FREQUENCY</a:t>
              </a:r>
              <a:endParaRPr lang="en-US" sz="1600" b="1" kern="100">
                <a:effectLst/>
                <a:latin typeface="Lato Regular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5F9093A-3B48-0E5C-FF21-1435DBD07914}"/>
              </a:ext>
            </a:extLst>
          </p:cNvPr>
          <p:cNvGrpSpPr/>
          <p:nvPr/>
        </p:nvGrpSpPr>
        <p:grpSpPr>
          <a:xfrm>
            <a:off x="1877899" y="3004227"/>
            <a:ext cx="2556253" cy="2067581"/>
            <a:chOff x="1009475" y="555358"/>
            <a:chExt cx="1992805" cy="2071677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228294BC-A60D-9DF7-DF4C-DDA60DCA3958}"/>
                </a:ext>
              </a:extLst>
            </p:cNvPr>
            <p:cNvSpPr/>
            <p:nvPr/>
          </p:nvSpPr>
          <p:spPr>
            <a:xfrm>
              <a:off x="1009475" y="968693"/>
              <a:ext cx="1992805" cy="1658342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3AB7D6">
                    <a:alpha val="55000"/>
                  </a:srgbClr>
                </a:gs>
                <a:gs pos="100000">
                  <a:schemeClr val="bg1">
                    <a:shade val="100000"/>
                    <a:satMod val="115000"/>
                    <a:alpha val="0"/>
                    <a:lumMod val="97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</a:rPr>
                <a:t>How recently a customer has made a purchase</a:t>
              </a:r>
            </a:p>
            <a:p>
              <a:pPr algn="ctr"/>
              <a:endParaRPr lang="en-US" sz="1600">
                <a:solidFill>
                  <a:schemeClr val="tx1"/>
                </a:solidFill>
              </a:endParaRPr>
            </a:p>
            <a:p>
              <a:pPr algn="ctr"/>
              <a:r>
                <a:rPr lang="en-US" sz="1600">
                  <a:solidFill>
                    <a:schemeClr val="tx1"/>
                  </a:solidFill>
                </a:rPr>
                <a:t>E.g. Time since last order</a:t>
              </a: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226FD92C-9A59-8E97-FB13-578D715EC46C}"/>
                </a:ext>
              </a:extLst>
            </p:cNvPr>
            <p:cNvSpPr/>
            <p:nvPr/>
          </p:nvSpPr>
          <p:spPr>
            <a:xfrm>
              <a:off x="1011779" y="555358"/>
              <a:ext cx="1990501" cy="358469"/>
            </a:xfrm>
            <a:prstGeom prst="roundRect">
              <a:avLst>
                <a:gd name="adj" fmla="val 50000"/>
              </a:avLst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kern="100">
                  <a:effectLst/>
                </a:rPr>
                <a:t>RECENCY</a:t>
              </a:r>
              <a:endParaRPr lang="en-US" sz="1600" b="1" kern="100">
                <a:effectLst/>
                <a:latin typeface="Lato Regular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750449A-0737-B407-ACF3-F212B20F34AE}"/>
              </a:ext>
            </a:extLst>
          </p:cNvPr>
          <p:cNvGrpSpPr/>
          <p:nvPr/>
        </p:nvGrpSpPr>
        <p:grpSpPr>
          <a:xfrm>
            <a:off x="7953353" y="3012862"/>
            <a:ext cx="2557006" cy="2059655"/>
            <a:chOff x="8921093" y="2890942"/>
            <a:chExt cx="2557006" cy="2059655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83ABEE2E-C7E6-A208-05DF-7E99B1937C85}"/>
                </a:ext>
              </a:extLst>
            </p:cNvPr>
            <p:cNvSpPr/>
            <p:nvPr/>
          </p:nvSpPr>
          <p:spPr>
            <a:xfrm>
              <a:off x="8921093" y="3295533"/>
              <a:ext cx="2557006" cy="1655064"/>
            </a:xfrm>
            <a:prstGeom prst="roundRect">
              <a:avLst>
                <a:gd name="adj" fmla="val 0"/>
              </a:avLst>
            </a:prstGeom>
            <a:gradFill>
              <a:gsLst>
                <a:gs pos="7000">
                  <a:schemeClr val="tx2">
                    <a:lumMod val="25000"/>
                    <a:lumOff val="75000"/>
                  </a:schemeClr>
                </a:gs>
                <a:gs pos="100000">
                  <a:schemeClr val="bg1">
                    <a:shade val="100000"/>
                    <a:satMod val="115000"/>
                    <a:alpha val="0"/>
                    <a:lumMod val="97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</a:rPr>
                <a:t>How much money a customer spends on purchases</a:t>
              </a:r>
            </a:p>
            <a:p>
              <a:pPr algn="ctr"/>
              <a:endParaRPr lang="en-US" sz="1600">
                <a:solidFill>
                  <a:schemeClr val="tx1"/>
                </a:solidFill>
              </a:endParaRPr>
            </a:p>
            <a:p>
              <a:pPr algn="ctr"/>
              <a:r>
                <a:rPr lang="en-US" sz="1600">
                  <a:solidFill>
                    <a:schemeClr val="tx1"/>
                  </a:solidFill>
                </a:rPr>
                <a:t>E.g. Total transactions value</a:t>
              </a: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1139D6B1-F25D-BEC0-A1BE-95F03A4EE148}"/>
                </a:ext>
              </a:extLst>
            </p:cNvPr>
            <p:cNvSpPr/>
            <p:nvPr/>
          </p:nvSpPr>
          <p:spPr>
            <a:xfrm>
              <a:off x="8921093" y="2890942"/>
              <a:ext cx="2553298" cy="358469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kern="100">
                  <a:effectLst/>
                </a:rPr>
                <a:t>MONETARY</a:t>
              </a:r>
              <a:endParaRPr lang="en-US" sz="1600" b="1" kern="100">
                <a:effectLst/>
                <a:latin typeface="Lato Regular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239E46B-57B4-C7CA-7D74-31D1C6F51438}"/>
              </a:ext>
            </a:extLst>
          </p:cNvPr>
          <p:cNvGrpSpPr/>
          <p:nvPr/>
        </p:nvGrpSpPr>
        <p:grpSpPr>
          <a:xfrm>
            <a:off x="4158471" y="701777"/>
            <a:ext cx="3960848" cy="1156478"/>
            <a:chOff x="130892" y="5139037"/>
            <a:chExt cx="11748712" cy="1473938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96960E3-EED9-B028-CAD6-5EDEEE1947EC}"/>
                </a:ext>
              </a:extLst>
            </p:cNvPr>
            <p:cNvSpPr/>
            <p:nvPr/>
          </p:nvSpPr>
          <p:spPr>
            <a:xfrm flipV="1">
              <a:off x="130892" y="5139037"/>
              <a:ext cx="11673348" cy="795348"/>
            </a:xfrm>
            <a:prstGeom prst="rect">
              <a:avLst/>
            </a:prstGeom>
            <a:gradFill flip="none" rotWithShape="1">
              <a:gsLst>
                <a:gs pos="4000">
                  <a:schemeClr val="bg1">
                    <a:shade val="67500"/>
                    <a:satMod val="115000"/>
                    <a:alpha val="75000"/>
                    <a:lumMod val="80000"/>
                    <a:lumOff val="20000"/>
                  </a:schemeClr>
                </a:gs>
                <a:gs pos="100000">
                  <a:schemeClr val="bg1">
                    <a:shade val="100000"/>
                    <a:satMod val="115000"/>
                    <a:alpha val="0"/>
                    <a:lumMod val="9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4AFEE02-F252-A3ED-687E-33EA869CE6F2}"/>
                </a:ext>
              </a:extLst>
            </p:cNvPr>
            <p:cNvSpPr/>
            <p:nvPr/>
          </p:nvSpPr>
          <p:spPr>
            <a:xfrm>
              <a:off x="206256" y="5817627"/>
              <a:ext cx="11673348" cy="795348"/>
            </a:xfrm>
            <a:prstGeom prst="rect">
              <a:avLst/>
            </a:prstGeom>
            <a:gradFill flip="none" rotWithShape="1">
              <a:gsLst>
                <a:gs pos="4000">
                  <a:schemeClr val="bg1">
                    <a:shade val="67500"/>
                    <a:satMod val="115000"/>
                    <a:alpha val="75000"/>
                    <a:lumMod val="80000"/>
                    <a:lumOff val="20000"/>
                  </a:schemeClr>
                </a:gs>
                <a:gs pos="100000">
                  <a:schemeClr val="bg1">
                    <a:shade val="100000"/>
                    <a:satMod val="115000"/>
                    <a:alpha val="0"/>
                    <a:lumMod val="9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9BA6DCC-FB76-B6C6-A094-DB97621E4BB6}"/>
              </a:ext>
            </a:extLst>
          </p:cNvPr>
          <p:cNvCxnSpPr>
            <a:cxnSpLocks/>
          </p:cNvCxnSpPr>
          <p:nvPr/>
        </p:nvCxnSpPr>
        <p:spPr>
          <a:xfrm>
            <a:off x="8269665" y="1379544"/>
            <a:ext cx="95053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884357B-B9DF-60C8-1524-10F0106D7D99}"/>
              </a:ext>
            </a:extLst>
          </p:cNvPr>
          <p:cNvCxnSpPr>
            <a:cxnSpLocks/>
          </p:cNvCxnSpPr>
          <p:nvPr/>
        </p:nvCxnSpPr>
        <p:spPr>
          <a:xfrm>
            <a:off x="3060414" y="1370326"/>
            <a:ext cx="95053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4323A98-5B2E-DD20-9C8A-B0BBC0EAE114}"/>
              </a:ext>
            </a:extLst>
          </p:cNvPr>
          <p:cNvCxnSpPr>
            <a:cxnSpLocks/>
          </p:cNvCxnSpPr>
          <p:nvPr/>
        </p:nvCxnSpPr>
        <p:spPr>
          <a:xfrm flipH="1" flipV="1">
            <a:off x="9217374" y="1379544"/>
            <a:ext cx="2" cy="139605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B691D6A-0329-4D3A-E5F5-E248AF1D09AA}"/>
              </a:ext>
            </a:extLst>
          </p:cNvPr>
          <p:cNvCxnSpPr>
            <a:cxnSpLocks/>
          </p:cNvCxnSpPr>
          <p:nvPr/>
        </p:nvCxnSpPr>
        <p:spPr>
          <a:xfrm flipH="1" flipV="1">
            <a:off x="3060414" y="1379544"/>
            <a:ext cx="2" cy="139605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65A95FD-E41E-72A3-5210-3D86A15FD680}"/>
              </a:ext>
            </a:extLst>
          </p:cNvPr>
          <p:cNvCxnSpPr>
            <a:cxnSpLocks/>
          </p:cNvCxnSpPr>
          <p:nvPr/>
        </p:nvCxnSpPr>
        <p:spPr>
          <a:xfrm flipH="1" flipV="1">
            <a:off x="6126189" y="1952642"/>
            <a:ext cx="2" cy="82296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65328335-80CB-8EB8-78C0-62DD1644EFF3}"/>
              </a:ext>
            </a:extLst>
          </p:cNvPr>
          <p:cNvSpPr/>
          <p:nvPr/>
        </p:nvSpPr>
        <p:spPr>
          <a:xfrm>
            <a:off x="3998977" y="1333750"/>
            <a:ext cx="73152" cy="73152"/>
          </a:xfrm>
          <a:prstGeom prst="ellipse">
            <a:avLst/>
          </a:prstGeom>
          <a:solidFill>
            <a:srgbClr val="2FBB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7D810751-C84B-B999-C1B5-DA489A9423D1}"/>
              </a:ext>
            </a:extLst>
          </p:cNvPr>
          <p:cNvSpPr/>
          <p:nvPr/>
        </p:nvSpPr>
        <p:spPr>
          <a:xfrm>
            <a:off x="8193689" y="1342968"/>
            <a:ext cx="73152" cy="73152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F96B421-7CBF-E4AE-583C-48A044D9B38C}"/>
              </a:ext>
            </a:extLst>
          </p:cNvPr>
          <p:cNvSpPr/>
          <p:nvPr/>
        </p:nvSpPr>
        <p:spPr>
          <a:xfrm>
            <a:off x="6089613" y="1881638"/>
            <a:ext cx="73152" cy="73152"/>
          </a:xfrm>
          <a:prstGeom prst="ellipse">
            <a:avLst/>
          </a:prstGeom>
          <a:solidFill>
            <a:srgbClr val="2077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Arrow: Chevron 104">
            <a:extLst>
              <a:ext uri="{FF2B5EF4-FFF2-40B4-BE49-F238E27FC236}">
                <a16:creationId xmlns:a16="http://schemas.microsoft.com/office/drawing/2014/main" id="{A8C3E32B-8001-158C-7500-B3DB8D491D25}"/>
              </a:ext>
            </a:extLst>
          </p:cNvPr>
          <p:cNvSpPr/>
          <p:nvPr/>
        </p:nvSpPr>
        <p:spPr>
          <a:xfrm rot="16200000" flipH="1">
            <a:off x="9132967" y="2799079"/>
            <a:ext cx="168813" cy="140677"/>
          </a:xfrm>
          <a:prstGeom prst="chevron">
            <a:avLst/>
          </a:prstGeom>
          <a:solidFill>
            <a:schemeClr val="tx2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Arrow: Chevron 105">
            <a:extLst>
              <a:ext uri="{FF2B5EF4-FFF2-40B4-BE49-F238E27FC236}">
                <a16:creationId xmlns:a16="http://schemas.microsoft.com/office/drawing/2014/main" id="{0AA9F9F9-6586-0C59-C4B1-24CBD389147C}"/>
              </a:ext>
            </a:extLst>
          </p:cNvPr>
          <p:cNvSpPr/>
          <p:nvPr/>
        </p:nvSpPr>
        <p:spPr>
          <a:xfrm rot="16200000" flipH="1">
            <a:off x="6041782" y="2789670"/>
            <a:ext cx="168813" cy="140677"/>
          </a:xfrm>
          <a:prstGeom prst="chevron">
            <a:avLst/>
          </a:prstGeom>
          <a:solidFill>
            <a:srgbClr val="207776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Arrow: Chevron 106">
            <a:extLst>
              <a:ext uri="{FF2B5EF4-FFF2-40B4-BE49-F238E27FC236}">
                <a16:creationId xmlns:a16="http://schemas.microsoft.com/office/drawing/2014/main" id="{D948769C-D340-C5AE-8568-7E39B0E6E7CB}"/>
              </a:ext>
            </a:extLst>
          </p:cNvPr>
          <p:cNvSpPr/>
          <p:nvPr/>
        </p:nvSpPr>
        <p:spPr>
          <a:xfrm rot="16200000" flipH="1">
            <a:off x="2976007" y="2801177"/>
            <a:ext cx="168813" cy="140677"/>
          </a:xfrm>
          <a:prstGeom prst="chevron">
            <a:avLst/>
          </a:prstGeom>
          <a:solidFill>
            <a:srgbClr val="2FBBCC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AB6230D-D1C3-C659-AE25-099C6A7C20E2}"/>
              </a:ext>
            </a:extLst>
          </p:cNvPr>
          <p:cNvSpPr txBox="1"/>
          <p:nvPr/>
        </p:nvSpPr>
        <p:spPr>
          <a:xfrm>
            <a:off x="4195045" y="1042017"/>
            <a:ext cx="3862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</a:rPr>
              <a:t>RFM METRICS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0A8E43A-E0C2-150F-7875-678F323A98E7}"/>
              </a:ext>
            </a:extLst>
          </p:cNvPr>
          <p:cNvSpPr txBox="1"/>
          <p:nvPr/>
        </p:nvSpPr>
        <p:spPr>
          <a:xfrm>
            <a:off x="972673" y="5476207"/>
            <a:ext cx="104384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/>
              <a:t>By analyzing the RFM model, businesses can gain a deeper understanding of customer behavior, identify high-value segments, and optimize marketing and retention strategies to drive growth and profitability.</a:t>
            </a:r>
          </a:p>
        </p:txBody>
      </p:sp>
    </p:spTree>
    <p:extLst>
      <p:ext uri="{BB962C8B-B14F-4D97-AF65-F5344CB8AC3E}">
        <p14:creationId xmlns:p14="http://schemas.microsoft.com/office/powerpoint/2010/main" val="677139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C7582-E985-405E-05BA-28AFD958F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14C916-1A00-B7EA-D16C-1D340A6906D6}"/>
              </a:ext>
            </a:extLst>
          </p:cNvPr>
          <p:cNvGrpSpPr/>
          <p:nvPr/>
        </p:nvGrpSpPr>
        <p:grpSpPr>
          <a:xfrm>
            <a:off x="162652" y="131786"/>
            <a:ext cx="697802" cy="671623"/>
            <a:chOff x="2985422" y="1122801"/>
            <a:chExt cx="697802" cy="67162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DB23F00-D633-B395-53A8-6BE1F74B0316}"/>
                </a:ext>
              </a:extLst>
            </p:cNvPr>
            <p:cNvSpPr/>
            <p:nvPr/>
          </p:nvSpPr>
          <p:spPr>
            <a:xfrm>
              <a:off x="2985422" y="1122801"/>
              <a:ext cx="524362" cy="510056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6DC6F54-1E37-6033-D610-E214BC6A0175}"/>
                </a:ext>
              </a:extLst>
            </p:cNvPr>
            <p:cNvSpPr/>
            <p:nvPr/>
          </p:nvSpPr>
          <p:spPr>
            <a:xfrm>
              <a:off x="2997582" y="1471289"/>
              <a:ext cx="297352" cy="323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C1C744A-2C98-6C15-7136-2DE17CF6C328}"/>
                </a:ext>
              </a:extLst>
            </p:cNvPr>
            <p:cNvSpPr/>
            <p:nvPr/>
          </p:nvSpPr>
          <p:spPr>
            <a:xfrm rot="18973462">
              <a:off x="3237929" y="1363487"/>
              <a:ext cx="445295" cy="371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EE1F9EF-3D43-4DC2-4A7F-5A6ACCDE7B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397" y="1291590"/>
              <a:ext cx="192613" cy="192804"/>
            </a:xfrm>
            <a:prstGeom prst="line">
              <a:avLst/>
            </a:prstGeom>
            <a:ln w="9525">
              <a:solidFill>
                <a:srgbClr val="20777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1C35B36-1290-DFF2-FAB2-EA7F06FA5F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192" y="1291590"/>
              <a:ext cx="94545" cy="0"/>
            </a:xfrm>
            <a:prstGeom prst="line">
              <a:avLst/>
            </a:prstGeom>
            <a:ln w="9525">
              <a:solidFill>
                <a:srgbClr val="20777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D53079D-E5CD-5549-47E0-C92152496808}"/>
                </a:ext>
              </a:extLst>
            </p:cNvPr>
            <p:cNvSpPr/>
            <p:nvPr/>
          </p:nvSpPr>
          <p:spPr>
            <a:xfrm>
              <a:off x="3578166" y="1268730"/>
              <a:ext cx="45719" cy="45719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B63A2B-CE80-EAAF-8D59-AF71600E3E08}"/>
                </a:ext>
              </a:extLst>
            </p:cNvPr>
            <p:cNvSpPr txBox="1"/>
            <p:nvPr/>
          </p:nvSpPr>
          <p:spPr>
            <a:xfrm>
              <a:off x="3003252" y="1122801"/>
              <a:ext cx="447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05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1B95A3F-E527-E050-44D7-2C8FBD4CA4DE}"/>
              </a:ext>
            </a:extLst>
          </p:cNvPr>
          <p:cNvSpPr txBox="1"/>
          <p:nvPr/>
        </p:nvSpPr>
        <p:spPr>
          <a:xfrm>
            <a:off x="754803" y="100122"/>
            <a:ext cx="3500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207776"/>
                </a:solidFill>
              </a:rPr>
              <a:t>Handling Outliers</a:t>
            </a:r>
            <a:endParaRPr lang="en-US" sz="2400">
              <a:solidFill>
                <a:srgbClr val="207776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90BE76-53CB-0747-92F6-36B32DF75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839" y="1406462"/>
            <a:ext cx="6858109" cy="172862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2480CC3-FB99-E3AA-7897-3BA15B26156F}"/>
              </a:ext>
            </a:extLst>
          </p:cNvPr>
          <p:cNvGrpSpPr/>
          <p:nvPr/>
        </p:nvGrpSpPr>
        <p:grpSpPr>
          <a:xfrm>
            <a:off x="765967" y="940858"/>
            <a:ext cx="4176052" cy="2638214"/>
            <a:chOff x="5729552" y="3131926"/>
            <a:chExt cx="4176052" cy="263821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CC552D2-D983-C95F-419F-6E2FA2192DDC}"/>
                </a:ext>
              </a:extLst>
            </p:cNvPr>
            <p:cNvSpPr/>
            <p:nvPr/>
          </p:nvSpPr>
          <p:spPr>
            <a:xfrm>
              <a:off x="5737015" y="3507770"/>
              <a:ext cx="4168589" cy="2262370"/>
            </a:xfrm>
            <a:prstGeom prst="roundRect">
              <a:avLst>
                <a:gd name="adj" fmla="val 0"/>
              </a:avLst>
            </a:prstGeom>
            <a:gradFill>
              <a:gsLst>
                <a:gs pos="7000">
                  <a:srgbClr val="96C2C0">
                    <a:lumMod val="99000"/>
                    <a:lumOff val="1000"/>
                  </a:srgbClr>
                </a:gs>
                <a:gs pos="100000">
                  <a:schemeClr val="bg1">
                    <a:shade val="100000"/>
                    <a:satMod val="115000"/>
                    <a:alpha val="0"/>
                    <a:lumMod val="97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>
                  <a:solidFill>
                    <a:schemeClr val="tx1"/>
                  </a:solidFill>
                </a:rPr>
                <a:t>An anomaly detection algorithm that identifies outliers by isolating data points in a dataset. It works on the principle that outliers are "few and different" from the rest of the data points.</a:t>
              </a:r>
            </a:p>
            <a:p>
              <a:endParaRPr lang="en-US" sz="1400">
                <a:solidFill>
                  <a:schemeClr val="tx1"/>
                </a:solidFill>
              </a:endParaRPr>
            </a:p>
            <a:p>
              <a:r>
                <a:rPr lang="en-US" sz="1400" b="1">
                  <a:solidFill>
                    <a:schemeClr val="tx1"/>
                  </a:solidFill>
                </a:rPr>
                <a:t>contamination=0.05</a:t>
              </a:r>
              <a:r>
                <a:rPr lang="en-US" sz="1400">
                  <a:solidFill>
                    <a:schemeClr val="tx1"/>
                  </a:solidFill>
                </a:rPr>
                <a:t>: approximately 5% of the data is expected to be outliers. </a:t>
              </a:r>
            </a:p>
            <a:p>
              <a:r>
                <a:rPr lang="en-US" sz="1400" b="1">
                  <a:solidFill>
                    <a:schemeClr val="tx1"/>
                  </a:solidFill>
                </a:rPr>
                <a:t>Outlier_Score</a:t>
              </a:r>
              <a:r>
                <a:rPr lang="en-US" sz="1400">
                  <a:solidFill>
                    <a:schemeClr val="tx1"/>
                  </a:solidFill>
                </a:rPr>
                <a:t>: a score of 1 for inliers (normal data points) and -1 for outliers (anomalous data points).</a:t>
              </a:r>
            </a:p>
            <a:p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93C51FD-B288-2427-FEAC-F627A3F2907D}"/>
                </a:ext>
              </a:extLst>
            </p:cNvPr>
            <p:cNvSpPr/>
            <p:nvPr/>
          </p:nvSpPr>
          <p:spPr>
            <a:xfrm>
              <a:off x="5729552" y="3131926"/>
              <a:ext cx="4176052" cy="358469"/>
            </a:xfrm>
            <a:prstGeom prst="roundRect">
              <a:avLst>
                <a:gd name="adj" fmla="val 0"/>
              </a:avLst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kern="100">
                  <a:effectLst/>
                </a:rPr>
                <a:t>ISOLATIONFOREST </a:t>
              </a:r>
              <a:endParaRPr lang="en-US" sz="1600" b="1" kern="100">
                <a:effectLst/>
                <a:latin typeface="Lato Regular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A507E8A-1D1C-F121-91F5-46E7229FA34A}"/>
              </a:ext>
            </a:extLst>
          </p:cNvPr>
          <p:cNvSpPr txBox="1"/>
          <p:nvPr/>
        </p:nvSpPr>
        <p:spPr>
          <a:xfrm>
            <a:off x="7678590" y="4216987"/>
            <a:ext cx="427235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About 5% of the customers have been identified as outliers in dataset. This percentage seems to be a reasonable proportion, not too high to lose a significant amount of data, and not too low to retain potentially noisy data points.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1327BA-BA28-5FD7-3ADD-7F017D727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33" y="3673317"/>
            <a:ext cx="6930972" cy="210416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245D889-6805-7FDD-E151-101FF97F5EC3}"/>
              </a:ext>
            </a:extLst>
          </p:cNvPr>
          <p:cNvGrpSpPr/>
          <p:nvPr/>
        </p:nvGrpSpPr>
        <p:grpSpPr>
          <a:xfrm>
            <a:off x="3366495" y="5961789"/>
            <a:ext cx="6630025" cy="510555"/>
            <a:chOff x="1787858" y="1419371"/>
            <a:chExt cx="6847003" cy="928617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54F168C-5972-1687-AB89-8E254FE81693}"/>
                </a:ext>
              </a:extLst>
            </p:cNvPr>
            <p:cNvSpPr/>
            <p:nvPr/>
          </p:nvSpPr>
          <p:spPr>
            <a:xfrm>
              <a:off x="7711317" y="1424658"/>
              <a:ext cx="923544" cy="923330"/>
            </a:xfrm>
            <a:prstGeom prst="roundRect">
              <a:avLst>
                <a:gd name="adj" fmla="val 50000"/>
              </a:avLst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2C90425-8352-6323-F152-959820587B77}"/>
                </a:ext>
              </a:extLst>
            </p:cNvPr>
            <p:cNvSpPr/>
            <p:nvPr/>
          </p:nvSpPr>
          <p:spPr>
            <a:xfrm>
              <a:off x="1787858" y="1419371"/>
              <a:ext cx="6781781" cy="92333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After detecting outliers, create a new dataframe containing RFM features without the outliers.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8062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8F22F-F789-5F8B-5DAD-F386CD175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B617F75-569A-3CC0-D576-DD6401ED6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615" y="811779"/>
            <a:ext cx="9516803" cy="2829320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B9ABBF6C-8A7E-5083-F2A8-8D985CADFDF3}"/>
              </a:ext>
            </a:extLst>
          </p:cNvPr>
          <p:cNvSpPr/>
          <p:nvPr/>
        </p:nvSpPr>
        <p:spPr>
          <a:xfrm>
            <a:off x="479627" y="3700479"/>
            <a:ext cx="11445516" cy="3057399"/>
          </a:xfrm>
          <a:prstGeom prst="rect">
            <a:avLst/>
          </a:prstGeom>
          <a:solidFill>
            <a:srgbClr val="ECFAFA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3E21D4-D64F-887B-FABA-FE87D51E3E9B}"/>
              </a:ext>
            </a:extLst>
          </p:cNvPr>
          <p:cNvGrpSpPr/>
          <p:nvPr/>
        </p:nvGrpSpPr>
        <p:grpSpPr>
          <a:xfrm>
            <a:off x="162652" y="131786"/>
            <a:ext cx="697802" cy="671623"/>
            <a:chOff x="2985422" y="1122801"/>
            <a:chExt cx="697802" cy="67162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CD1B0A0-6402-E427-F9BB-95BB65E22760}"/>
                </a:ext>
              </a:extLst>
            </p:cNvPr>
            <p:cNvSpPr/>
            <p:nvPr/>
          </p:nvSpPr>
          <p:spPr>
            <a:xfrm>
              <a:off x="2985422" y="1122801"/>
              <a:ext cx="524362" cy="510056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59F880D-86EA-24AF-E4B6-C3428620043F}"/>
                </a:ext>
              </a:extLst>
            </p:cNvPr>
            <p:cNvSpPr/>
            <p:nvPr/>
          </p:nvSpPr>
          <p:spPr>
            <a:xfrm>
              <a:off x="2997582" y="1471289"/>
              <a:ext cx="297352" cy="323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53DE89-5527-35AA-1961-EE63BF2F79E2}"/>
                </a:ext>
              </a:extLst>
            </p:cNvPr>
            <p:cNvSpPr/>
            <p:nvPr/>
          </p:nvSpPr>
          <p:spPr>
            <a:xfrm rot="18973462">
              <a:off x="3237929" y="1363487"/>
              <a:ext cx="445295" cy="371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0573B26-6942-7CEF-960A-531D421999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397" y="1291590"/>
              <a:ext cx="192613" cy="192804"/>
            </a:xfrm>
            <a:prstGeom prst="line">
              <a:avLst/>
            </a:prstGeom>
            <a:ln w="9525">
              <a:solidFill>
                <a:srgbClr val="20777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00386C6-1626-95A7-668A-4A09A7B0D7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192" y="1291590"/>
              <a:ext cx="94545" cy="0"/>
            </a:xfrm>
            <a:prstGeom prst="line">
              <a:avLst/>
            </a:prstGeom>
            <a:ln w="9525">
              <a:solidFill>
                <a:srgbClr val="20777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EC5A84E-097D-D27E-AC39-FF3E0BEAEB41}"/>
                </a:ext>
              </a:extLst>
            </p:cNvPr>
            <p:cNvSpPr/>
            <p:nvPr/>
          </p:nvSpPr>
          <p:spPr>
            <a:xfrm>
              <a:off x="3578166" y="1268730"/>
              <a:ext cx="45719" cy="45719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3C656F-8064-E1B2-4077-658ACA2DAE40}"/>
                </a:ext>
              </a:extLst>
            </p:cNvPr>
            <p:cNvSpPr txBox="1"/>
            <p:nvPr/>
          </p:nvSpPr>
          <p:spPr>
            <a:xfrm>
              <a:off x="3003252" y="1122801"/>
              <a:ext cx="447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19BBCCE-5FA5-208B-BE56-FBD9A8424D47}"/>
              </a:ext>
            </a:extLst>
          </p:cNvPr>
          <p:cNvSpPr txBox="1"/>
          <p:nvPr/>
        </p:nvSpPr>
        <p:spPr>
          <a:xfrm>
            <a:off x="754803" y="100122"/>
            <a:ext cx="3500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207776"/>
                </a:solidFill>
              </a:rPr>
              <a:t>Handling </a:t>
            </a:r>
            <a:r>
              <a:rPr lang="en-US" sz="2400" b="1" dirty="0">
                <a:solidFill>
                  <a:srgbClr val="207776"/>
                </a:solidFill>
              </a:rPr>
              <a:t>Outliers</a:t>
            </a:r>
            <a:endParaRPr lang="en-US" sz="2400" dirty="0">
              <a:solidFill>
                <a:srgbClr val="207776"/>
              </a:solidFill>
            </a:endParaRP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6F076326-E0A9-18FF-1BDA-1E233997C233}"/>
              </a:ext>
            </a:extLst>
          </p:cNvPr>
          <p:cNvSpPr/>
          <p:nvPr/>
        </p:nvSpPr>
        <p:spPr>
          <a:xfrm rot="5400000" flipH="1">
            <a:off x="9787115" y="1971705"/>
            <a:ext cx="2561661" cy="529107"/>
          </a:xfrm>
          <a:prstGeom prst="homePlate">
            <a:avLst/>
          </a:prstGeom>
          <a:solidFill>
            <a:srgbClr val="D5F3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C00000"/>
                </a:solidFill>
              </a:rPr>
              <a:t>With</a:t>
            </a:r>
            <a:r>
              <a:rPr lang="en-US">
                <a:solidFill>
                  <a:schemeClr val="tx2"/>
                </a:solidFill>
              </a:rPr>
              <a:t> outliers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E80C0032-409F-2CB0-A60D-996621FB32AF}"/>
              </a:ext>
            </a:extLst>
          </p:cNvPr>
          <p:cNvSpPr/>
          <p:nvPr/>
        </p:nvSpPr>
        <p:spPr>
          <a:xfrm rot="5400000" flipH="1">
            <a:off x="9801592" y="4907291"/>
            <a:ext cx="2561661" cy="529107"/>
          </a:xfrm>
          <a:prstGeom prst="homePlate">
            <a:avLst/>
          </a:prstGeom>
          <a:solidFill>
            <a:srgbClr val="3AB7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C00000"/>
                </a:solidFill>
              </a:rPr>
              <a:t>Without</a:t>
            </a:r>
            <a:r>
              <a:rPr lang="en-US">
                <a:solidFill>
                  <a:schemeClr val="tx2"/>
                </a:solidFill>
              </a:rPr>
              <a:t> outliers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D17D925-CE7A-F4CD-6F6E-F4B5C7332542}"/>
              </a:ext>
            </a:extLst>
          </p:cNvPr>
          <p:cNvSpPr/>
          <p:nvPr/>
        </p:nvSpPr>
        <p:spPr>
          <a:xfrm>
            <a:off x="1346375" y="560940"/>
            <a:ext cx="1586721" cy="246166"/>
          </a:xfrm>
          <a:prstGeom prst="roundRect">
            <a:avLst>
              <a:gd name="adj" fmla="val 50000"/>
            </a:avLst>
          </a:prstGeom>
          <a:solidFill>
            <a:srgbClr val="2FBB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Frequency</a:t>
            </a:r>
            <a:endParaRPr lang="en-US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247CB0C-1C97-C82E-96F2-8078C0E7C958}"/>
              </a:ext>
            </a:extLst>
          </p:cNvPr>
          <p:cNvSpPr/>
          <p:nvPr/>
        </p:nvSpPr>
        <p:spPr>
          <a:xfrm>
            <a:off x="3175175" y="560940"/>
            <a:ext cx="1586721" cy="246166"/>
          </a:xfrm>
          <a:prstGeom prst="roundRect">
            <a:avLst>
              <a:gd name="adj" fmla="val 50000"/>
            </a:avLst>
          </a:prstGeom>
          <a:solidFill>
            <a:srgbClr val="2077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Monetary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FD1C703-2374-6A37-436C-2DFA26EBD221}"/>
              </a:ext>
            </a:extLst>
          </p:cNvPr>
          <p:cNvSpPr/>
          <p:nvPr/>
        </p:nvSpPr>
        <p:spPr>
          <a:xfrm>
            <a:off x="5003975" y="560940"/>
            <a:ext cx="1586721" cy="246166"/>
          </a:xfrm>
          <a:prstGeom prst="roundRect">
            <a:avLst>
              <a:gd name="adj" fmla="val 50000"/>
            </a:avLst>
          </a:prstGeom>
          <a:solidFill>
            <a:srgbClr val="2FBB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Recency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615B83C-0C88-27D0-AD7E-393423CC91F6}"/>
              </a:ext>
            </a:extLst>
          </p:cNvPr>
          <p:cNvSpPr/>
          <p:nvPr/>
        </p:nvSpPr>
        <p:spPr>
          <a:xfrm>
            <a:off x="6832775" y="560940"/>
            <a:ext cx="1586721" cy="246166"/>
          </a:xfrm>
          <a:prstGeom prst="roundRect">
            <a:avLst>
              <a:gd name="adj" fmla="val 50000"/>
            </a:avLst>
          </a:prstGeom>
          <a:solidFill>
            <a:srgbClr val="2077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Monthly_Spending_Mean</a:t>
            </a:r>
            <a:endParaRPr lang="en-US" sz="10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3A171A7-401D-7B45-4790-E237AB9AA936}"/>
              </a:ext>
            </a:extLst>
          </p:cNvPr>
          <p:cNvSpPr/>
          <p:nvPr/>
        </p:nvSpPr>
        <p:spPr>
          <a:xfrm>
            <a:off x="8661575" y="560940"/>
            <a:ext cx="1586721" cy="246166"/>
          </a:xfrm>
          <a:prstGeom prst="roundRect">
            <a:avLst>
              <a:gd name="adj" fmla="val 50000"/>
            </a:avLst>
          </a:prstGeom>
          <a:solidFill>
            <a:srgbClr val="2FBB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Monthly_Spending_Std</a:t>
            </a:r>
            <a:endParaRPr lang="en-US" sz="105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E8440ED-076D-913B-1E71-087D7850B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35" y="3824489"/>
            <a:ext cx="9392961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84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6E9BDF8-2412-9C88-BC99-4295BA466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863" y="1271958"/>
            <a:ext cx="4971845" cy="4545861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B01FFF36-05F1-68C1-E3D6-5959A1DE4710}"/>
              </a:ext>
            </a:extLst>
          </p:cNvPr>
          <p:cNvSpPr/>
          <p:nvPr/>
        </p:nvSpPr>
        <p:spPr>
          <a:xfrm>
            <a:off x="0" y="944827"/>
            <a:ext cx="6493801" cy="5400852"/>
          </a:xfrm>
          <a:prstGeom prst="rect">
            <a:avLst/>
          </a:prstGeom>
          <a:solidFill>
            <a:srgbClr val="D5F3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F37AF-0E52-BD4F-920C-982C31BA0678}"/>
              </a:ext>
            </a:extLst>
          </p:cNvPr>
          <p:cNvSpPr txBox="1"/>
          <p:nvPr/>
        </p:nvSpPr>
        <p:spPr>
          <a:xfrm>
            <a:off x="767901" y="104656"/>
            <a:ext cx="2557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rgbClr val="3AB7D6"/>
                </a:solidFill>
              </a:rPr>
              <a:t>Correlation 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0EFAFF-C932-1529-DA62-7117E509EAFA}"/>
              </a:ext>
            </a:extLst>
          </p:cNvPr>
          <p:cNvSpPr txBox="1"/>
          <p:nvPr/>
        </p:nvSpPr>
        <p:spPr>
          <a:xfrm>
            <a:off x="1116608" y="1603438"/>
            <a:ext cx="43643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High-frequency customers</a:t>
            </a:r>
          </a:p>
        </p:txBody>
      </p:sp>
      <p:pic>
        <p:nvPicPr>
          <p:cNvPr id="20" name="Graphic 19" descr="Badge 1 with solid fill">
            <a:extLst>
              <a:ext uri="{FF2B5EF4-FFF2-40B4-BE49-F238E27FC236}">
                <a16:creationId xmlns:a16="http://schemas.microsoft.com/office/drawing/2014/main" id="{FC94582F-4657-90C2-2E0B-DF3935219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617836" y="1306893"/>
            <a:ext cx="395450" cy="395450"/>
          </a:xfrm>
          <a:prstGeom prst="rect">
            <a:avLst/>
          </a:prstGeom>
        </p:spPr>
      </p:pic>
      <p:pic>
        <p:nvPicPr>
          <p:cNvPr id="22" name="Graphic 21" descr="Badge 4 with solid fill">
            <a:extLst>
              <a:ext uri="{FF2B5EF4-FFF2-40B4-BE49-F238E27FC236}">
                <a16:creationId xmlns:a16="http://schemas.microsoft.com/office/drawing/2014/main" id="{FBFBE88F-CEFD-535A-1298-04CB5AD06C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637541" y="3074660"/>
            <a:ext cx="406426" cy="40642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18BD9D6-1AD7-8FB1-2097-F0FBD7467B6A}"/>
              </a:ext>
            </a:extLst>
          </p:cNvPr>
          <p:cNvGrpSpPr/>
          <p:nvPr/>
        </p:nvGrpSpPr>
        <p:grpSpPr>
          <a:xfrm>
            <a:off x="8016593" y="2533842"/>
            <a:ext cx="3003839" cy="2736296"/>
            <a:chOff x="6576156" y="2251963"/>
            <a:chExt cx="3003839" cy="2736296"/>
          </a:xfrm>
        </p:grpSpPr>
        <p:pic>
          <p:nvPicPr>
            <p:cNvPr id="19" name="Graphic 18" descr="Badge 1 with solid fill">
              <a:extLst>
                <a:ext uri="{FF2B5EF4-FFF2-40B4-BE49-F238E27FC236}">
                  <a16:creationId xmlns:a16="http://schemas.microsoft.com/office/drawing/2014/main" id="{E3D09E1E-F42B-DF40-C083-3E4A1404C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81644" y="2264597"/>
              <a:ext cx="395450" cy="395450"/>
            </a:xfrm>
            <a:prstGeom prst="rect">
              <a:avLst/>
            </a:prstGeom>
          </p:spPr>
        </p:pic>
        <p:pic>
          <p:nvPicPr>
            <p:cNvPr id="24" name="Graphic 23" descr="Badge 3 with solid fill">
              <a:extLst>
                <a:ext uri="{FF2B5EF4-FFF2-40B4-BE49-F238E27FC236}">
                  <a16:creationId xmlns:a16="http://schemas.microsoft.com/office/drawing/2014/main" id="{72C57543-552E-1FB7-3995-AD6D78D33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173569" y="2251963"/>
              <a:ext cx="406426" cy="406426"/>
            </a:xfrm>
            <a:prstGeom prst="rect">
              <a:avLst/>
            </a:prstGeom>
          </p:spPr>
        </p:pic>
        <p:pic>
          <p:nvPicPr>
            <p:cNvPr id="26" name="Graphic 25" descr="Badge with solid fill">
              <a:extLst>
                <a:ext uri="{FF2B5EF4-FFF2-40B4-BE49-F238E27FC236}">
                  <a16:creationId xmlns:a16="http://schemas.microsoft.com/office/drawing/2014/main" id="{28A5C02A-8839-44A3-387C-0778D941E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560081" y="2259109"/>
              <a:ext cx="406426" cy="406426"/>
            </a:xfrm>
            <a:prstGeom prst="rect">
              <a:avLst/>
            </a:prstGeom>
          </p:spPr>
        </p:pic>
        <p:pic>
          <p:nvPicPr>
            <p:cNvPr id="27" name="Graphic 26" descr="Badge 4 with solid fill">
              <a:extLst>
                <a:ext uri="{FF2B5EF4-FFF2-40B4-BE49-F238E27FC236}">
                  <a16:creationId xmlns:a16="http://schemas.microsoft.com/office/drawing/2014/main" id="{7B09534E-0978-25BB-E06A-0BC7A5148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576156" y="4581833"/>
              <a:ext cx="406426" cy="406426"/>
            </a:xfrm>
            <a:prstGeom prst="rect">
              <a:avLst/>
            </a:prstGeom>
          </p:spPr>
        </p:pic>
      </p:grpSp>
      <p:pic>
        <p:nvPicPr>
          <p:cNvPr id="28" name="Graphic 27" descr="Badge 3 with solid fill">
            <a:extLst>
              <a:ext uri="{FF2B5EF4-FFF2-40B4-BE49-F238E27FC236}">
                <a16:creationId xmlns:a16="http://schemas.microsoft.com/office/drawing/2014/main" id="{89F42165-75D8-D622-18C8-097CC6058E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4628812" y="2388603"/>
            <a:ext cx="406426" cy="406426"/>
          </a:xfrm>
          <a:prstGeom prst="rect">
            <a:avLst/>
          </a:prstGeom>
        </p:spPr>
      </p:pic>
      <p:pic>
        <p:nvPicPr>
          <p:cNvPr id="29" name="Graphic 28" descr="Badge with solid fill">
            <a:extLst>
              <a:ext uri="{FF2B5EF4-FFF2-40B4-BE49-F238E27FC236}">
                <a16:creationId xmlns:a16="http://schemas.microsoft.com/office/drawing/2014/main" id="{609F9492-9064-A1D2-1710-FC2BA39A24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4628812" y="1842260"/>
            <a:ext cx="406426" cy="4064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B2EEB5-E2FA-E703-6087-BD7BB68DFC59}"/>
              </a:ext>
            </a:extLst>
          </p:cNvPr>
          <p:cNvSpPr txBox="1"/>
          <p:nvPr/>
        </p:nvSpPr>
        <p:spPr>
          <a:xfrm>
            <a:off x="788529" y="363704"/>
            <a:ext cx="10817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Statistical technique used to measure the strength of relationship between different variables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FA7CAFB-5913-9B59-AC14-4312264F03A8}"/>
              </a:ext>
            </a:extLst>
          </p:cNvPr>
          <p:cNvSpPr/>
          <p:nvPr/>
        </p:nvSpPr>
        <p:spPr>
          <a:xfrm>
            <a:off x="7617708" y="860989"/>
            <a:ext cx="3443722" cy="276999"/>
          </a:xfrm>
          <a:prstGeom prst="roundRect">
            <a:avLst>
              <a:gd name="adj" fmla="val 50000"/>
            </a:avLst>
          </a:prstGeom>
          <a:noFill/>
          <a:ln w="6350">
            <a:solidFill>
              <a:srgbClr val="2077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2"/>
                </a:solidFill>
              </a:rPr>
              <a:t>Heatmap for the customer_RFM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45C197B-7B94-AB13-B2EE-E611589097EF}"/>
              </a:ext>
            </a:extLst>
          </p:cNvPr>
          <p:cNvSpPr/>
          <p:nvPr/>
        </p:nvSpPr>
        <p:spPr>
          <a:xfrm flipH="1">
            <a:off x="3186192" y="759999"/>
            <a:ext cx="3305908" cy="330202"/>
          </a:xfrm>
          <a:prstGeom prst="roundRect">
            <a:avLst>
              <a:gd name="adj" fmla="val 0"/>
            </a:avLst>
          </a:prstGeom>
          <a:solidFill>
            <a:srgbClr val="2077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High correlations</a:t>
            </a:r>
          </a:p>
        </p:txBody>
      </p:sp>
      <p:sp>
        <p:nvSpPr>
          <p:cNvPr id="45" name="Arrow: Pentagon 44">
            <a:extLst>
              <a:ext uri="{FF2B5EF4-FFF2-40B4-BE49-F238E27FC236}">
                <a16:creationId xmlns:a16="http://schemas.microsoft.com/office/drawing/2014/main" id="{2C6F8F29-FE4D-AA84-2B2A-46C2CE4CC7F3}"/>
              </a:ext>
            </a:extLst>
          </p:cNvPr>
          <p:cNvSpPr/>
          <p:nvPr/>
        </p:nvSpPr>
        <p:spPr>
          <a:xfrm>
            <a:off x="-282" y="1213556"/>
            <a:ext cx="3525079" cy="358469"/>
          </a:xfrm>
          <a:prstGeom prst="homePlate">
            <a:avLst/>
          </a:prstGeom>
          <a:solidFill>
            <a:srgbClr val="3AB7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Who are high-value customers ?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386332-4870-25E2-DAFD-E766F01B58F5}"/>
              </a:ext>
            </a:extLst>
          </p:cNvPr>
          <p:cNvGrpSpPr/>
          <p:nvPr/>
        </p:nvGrpSpPr>
        <p:grpSpPr>
          <a:xfrm>
            <a:off x="4002636" y="1306893"/>
            <a:ext cx="2489464" cy="177249"/>
            <a:chOff x="10383746" y="1547446"/>
            <a:chExt cx="1762534" cy="14067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28BF3F7-2ECF-BB44-91F6-0B63C847B797}"/>
                </a:ext>
              </a:extLst>
            </p:cNvPr>
            <p:cNvCxnSpPr>
              <a:cxnSpLocks/>
            </p:cNvCxnSpPr>
            <p:nvPr/>
          </p:nvCxnSpPr>
          <p:spPr>
            <a:xfrm>
              <a:off x="10490982" y="1617784"/>
              <a:ext cx="1655298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Arrow: Chevron 47">
              <a:extLst>
                <a:ext uri="{FF2B5EF4-FFF2-40B4-BE49-F238E27FC236}">
                  <a16:creationId xmlns:a16="http://schemas.microsoft.com/office/drawing/2014/main" id="{9AB3E58F-379F-4C9C-E4E4-359CA874A542}"/>
                </a:ext>
              </a:extLst>
            </p:cNvPr>
            <p:cNvSpPr/>
            <p:nvPr/>
          </p:nvSpPr>
          <p:spPr>
            <a:xfrm flipH="1">
              <a:off x="10383746" y="1547446"/>
              <a:ext cx="168813" cy="140677"/>
            </a:xfrm>
            <a:prstGeom prst="chevron">
              <a:avLst/>
            </a:prstGeom>
            <a:noFill/>
            <a:ln w="6350">
              <a:solidFill>
                <a:srgbClr val="2FBB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82123BF-06D5-F463-9456-5AD6230DED5F}"/>
              </a:ext>
            </a:extLst>
          </p:cNvPr>
          <p:cNvGrpSpPr/>
          <p:nvPr/>
        </p:nvGrpSpPr>
        <p:grpSpPr>
          <a:xfrm>
            <a:off x="853790" y="1564071"/>
            <a:ext cx="73152" cy="1727076"/>
            <a:chOff x="7990215" y="1789157"/>
            <a:chExt cx="73152" cy="1727076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05733AD-8113-C4AE-93FD-9C6C4E53BB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99142" y="2616806"/>
              <a:ext cx="1655298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00227C6-2A64-9180-2957-C1299E694FCC}"/>
                </a:ext>
              </a:extLst>
            </p:cNvPr>
            <p:cNvSpPr/>
            <p:nvPr/>
          </p:nvSpPr>
          <p:spPr>
            <a:xfrm>
              <a:off x="7990215" y="3443081"/>
              <a:ext cx="73152" cy="73152"/>
            </a:xfrm>
            <a:prstGeom prst="ellipse">
              <a:avLst/>
            </a:prstGeom>
            <a:solidFill>
              <a:srgbClr val="2FBB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4899FBC-87AD-9F14-1DFD-70760FA04602}"/>
              </a:ext>
            </a:extLst>
          </p:cNvPr>
          <p:cNvGrpSpPr/>
          <p:nvPr/>
        </p:nvGrpSpPr>
        <p:grpSpPr>
          <a:xfrm>
            <a:off x="899156" y="1699065"/>
            <a:ext cx="290605" cy="144298"/>
            <a:chOff x="8610780" y="3308621"/>
            <a:chExt cx="290605" cy="144298"/>
          </a:xfrm>
        </p:grpSpPr>
        <p:sp>
          <p:nvSpPr>
            <p:cNvPr id="53" name="Flowchart: Extract 52">
              <a:extLst>
                <a:ext uri="{FF2B5EF4-FFF2-40B4-BE49-F238E27FC236}">
                  <a16:creationId xmlns:a16="http://schemas.microsoft.com/office/drawing/2014/main" id="{4322015D-8665-49AA-6906-3F5E1872BCCB}"/>
                </a:ext>
              </a:extLst>
            </p:cNvPr>
            <p:cNvSpPr/>
            <p:nvPr/>
          </p:nvSpPr>
          <p:spPr>
            <a:xfrm rot="5400000">
              <a:off x="8757086" y="3308621"/>
              <a:ext cx="142293" cy="146304"/>
            </a:xfrm>
            <a:prstGeom prst="flowChartExtract">
              <a:avLst/>
            </a:prstGeom>
            <a:solidFill>
              <a:srgbClr val="2FBB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Extract 53">
              <a:extLst>
                <a:ext uri="{FF2B5EF4-FFF2-40B4-BE49-F238E27FC236}">
                  <a16:creationId xmlns:a16="http://schemas.microsoft.com/office/drawing/2014/main" id="{C3191B10-2FBC-8BED-6C42-3503694F641A}"/>
                </a:ext>
              </a:extLst>
            </p:cNvPr>
            <p:cNvSpPr/>
            <p:nvPr/>
          </p:nvSpPr>
          <p:spPr>
            <a:xfrm rot="5400000">
              <a:off x="8612785" y="3306616"/>
              <a:ext cx="142293" cy="146304"/>
            </a:xfrm>
            <a:prstGeom prst="flowChartExtract">
              <a:avLst/>
            </a:prstGeom>
            <a:solidFill>
              <a:srgbClr val="2FBB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63FC5F-AE6F-877B-5F0C-7787DF8DBF26}"/>
              </a:ext>
            </a:extLst>
          </p:cNvPr>
          <p:cNvGrpSpPr/>
          <p:nvPr/>
        </p:nvGrpSpPr>
        <p:grpSpPr>
          <a:xfrm>
            <a:off x="899156" y="2932249"/>
            <a:ext cx="290605" cy="144298"/>
            <a:chOff x="8610780" y="3308621"/>
            <a:chExt cx="290605" cy="144298"/>
          </a:xfrm>
        </p:grpSpPr>
        <p:sp>
          <p:nvSpPr>
            <p:cNvPr id="56" name="Flowchart: Extract 55">
              <a:extLst>
                <a:ext uri="{FF2B5EF4-FFF2-40B4-BE49-F238E27FC236}">
                  <a16:creationId xmlns:a16="http://schemas.microsoft.com/office/drawing/2014/main" id="{FBB5CB25-BF0E-3DF2-38DA-8BF8A91D9193}"/>
                </a:ext>
              </a:extLst>
            </p:cNvPr>
            <p:cNvSpPr/>
            <p:nvPr/>
          </p:nvSpPr>
          <p:spPr>
            <a:xfrm rot="5400000">
              <a:off x="8757086" y="3308621"/>
              <a:ext cx="142293" cy="146304"/>
            </a:xfrm>
            <a:prstGeom prst="flowChartExtract">
              <a:avLst/>
            </a:prstGeom>
            <a:solidFill>
              <a:srgbClr val="2FBB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lowchart: Extract 56">
              <a:extLst>
                <a:ext uri="{FF2B5EF4-FFF2-40B4-BE49-F238E27FC236}">
                  <a16:creationId xmlns:a16="http://schemas.microsoft.com/office/drawing/2014/main" id="{2E9CFCEB-8433-7430-15EC-547C6EB022C6}"/>
                </a:ext>
              </a:extLst>
            </p:cNvPr>
            <p:cNvSpPr/>
            <p:nvPr/>
          </p:nvSpPr>
          <p:spPr>
            <a:xfrm rot="5400000">
              <a:off x="8612785" y="3306616"/>
              <a:ext cx="142293" cy="146304"/>
            </a:xfrm>
            <a:prstGeom prst="flowChartExtract">
              <a:avLst/>
            </a:prstGeom>
            <a:solidFill>
              <a:srgbClr val="2FBB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74033D2-321C-A327-F334-6091DCA0D4FA}"/>
              </a:ext>
            </a:extLst>
          </p:cNvPr>
          <p:cNvGrpSpPr/>
          <p:nvPr/>
        </p:nvGrpSpPr>
        <p:grpSpPr>
          <a:xfrm>
            <a:off x="899156" y="2110126"/>
            <a:ext cx="290605" cy="144298"/>
            <a:chOff x="8610780" y="3308621"/>
            <a:chExt cx="290605" cy="144298"/>
          </a:xfrm>
        </p:grpSpPr>
        <p:sp>
          <p:nvSpPr>
            <p:cNvPr id="59" name="Flowchart: Extract 58">
              <a:extLst>
                <a:ext uri="{FF2B5EF4-FFF2-40B4-BE49-F238E27FC236}">
                  <a16:creationId xmlns:a16="http://schemas.microsoft.com/office/drawing/2014/main" id="{0B4E8699-653B-7936-C9A2-B9885732AFFC}"/>
                </a:ext>
              </a:extLst>
            </p:cNvPr>
            <p:cNvSpPr/>
            <p:nvPr/>
          </p:nvSpPr>
          <p:spPr>
            <a:xfrm rot="5400000">
              <a:off x="8757086" y="3308621"/>
              <a:ext cx="142293" cy="146304"/>
            </a:xfrm>
            <a:prstGeom prst="flowChartExtract">
              <a:avLst/>
            </a:prstGeom>
            <a:solidFill>
              <a:srgbClr val="2FBB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owchart: Extract 59">
              <a:extLst>
                <a:ext uri="{FF2B5EF4-FFF2-40B4-BE49-F238E27FC236}">
                  <a16:creationId xmlns:a16="http://schemas.microsoft.com/office/drawing/2014/main" id="{E9502036-E0CD-10B2-7638-E04B0A761AC6}"/>
                </a:ext>
              </a:extLst>
            </p:cNvPr>
            <p:cNvSpPr/>
            <p:nvPr/>
          </p:nvSpPr>
          <p:spPr>
            <a:xfrm rot="5400000">
              <a:off x="8612785" y="3306616"/>
              <a:ext cx="142293" cy="146304"/>
            </a:xfrm>
            <a:prstGeom prst="flowChartExtract">
              <a:avLst/>
            </a:prstGeom>
            <a:solidFill>
              <a:srgbClr val="2FBB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C6BA557-068D-8CB1-ACE2-74FDA48C0B31}"/>
              </a:ext>
            </a:extLst>
          </p:cNvPr>
          <p:cNvGrpSpPr/>
          <p:nvPr/>
        </p:nvGrpSpPr>
        <p:grpSpPr>
          <a:xfrm>
            <a:off x="899156" y="2521187"/>
            <a:ext cx="290605" cy="144298"/>
            <a:chOff x="8610780" y="3308621"/>
            <a:chExt cx="290605" cy="144298"/>
          </a:xfrm>
        </p:grpSpPr>
        <p:sp>
          <p:nvSpPr>
            <p:cNvPr id="62" name="Flowchart: Extract 61">
              <a:extLst>
                <a:ext uri="{FF2B5EF4-FFF2-40B4-BE49-F238E27FC236}">
                  <a16:creationId xmlns:a16="http://schemas.microsoft.com/office/drawing/2014/main" id="{853C38C0-C3A6-486C-A550-D619CA0C3627}"/>
                </a:ext>
              </a:extLst>
            </p:cNvPr>
            <p:cNvSpPr/>
            <p:nvPr/>
          </p:nvSpPr>
          <p:spPr>
            <a:xfrm rot="5400000">
              <a:off x="8757086" y="3308621"/>
              <a:ext cx="142293" cy="146304"/>
            </a:xfrm>
            <a:prstGeom prst="flowChartExtract">
              <a:avLst/>
            </a:prstGeom>
            <a:solidFill>
              <a:srgbClr val="2FBB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lowchart: Extract 62">
              <a:extLst>
                <a:ext uri="{FF2B5EF4-FFF2-40B4-BE49-F238E27FC236}">
                  <a16:creationId xmlns:a16="http://schemas.microsoft.com/office/drawing/2014/main" id="{89773314-67E1-0977-E907-C472AF8F9463}"/>
                </a:ext>
              </a:extLst>
            </p:cNvPr>
            <p:cNvSpPr/>
            <p:nvPr/>
          </p:nvSpPr>
          <p:spPr>
            <a:xfrm rot="5400000">
              <a:off x="8612785" y="3306616"/>
              <a:ext cx="142293" cy="146304"/>
            </a:xfrm>
            <a:prstGeom prst="flowChartExtract">
              <a:avLst/>
            </a:prstGeom>
            <a:solidFill>
              <a:srgbClr val="2FBB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FF45744-4082-A939-53C3-7BAF4F75EA11}"/>
              </a:ext>
            </a:extLst>
          </p:cNvPr>
          <p:cNvSpPr txBox="1"/>
          <p:nvPr/>
        </p:nvSpPr>
        <p:spPr>
          <a:xfrm>
            <a:off x="1116608" y="2005719"/>
            <a:ext cx="43643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Higher fluctuations in monthly spending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AC69628-B24F-C318-68C4-E0B7B08F4BE3}"/>
              </a:ext>
            </a:extLst>
          </p:cNvPr>
          <p:cNvSpPr txBox="1"/>
          <p:nvPr/>
        </p:nvSpPr>
        <p:spPr>
          <a:xfrm>
            <a:off x="1116608" y="2408000"/>
            <a:ext cx="43643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Consistently spend more in a given month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D2FBB08-FF54-5461-D6FE-0103B907AA4E}"/>
              </a:ext>
            </a:extLst>
          </p:cNvPr>
          <p:cNvSpPr txBox="1"/>
          <p:nvPr/>
        </p:nvSpPr>
        <p:spPr>
          <a:xfrm>
            <a:off x="1116608" y="2810282"/>
            <a:ext cx="52291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High-frequency customers with inconsistent spending habits</a:t>
            </a:r>
          </a:p>
        </p:txBody>
      </p:sp>
      <p:sp>
        <p:nvSpPr>
          <p:cNvPr id="72" name="Arrow: Pentagon 71">
            <a:extLst>
              <a:ext uri="{FF2B5EF4-FFF2-40B4-BE49-F238E27FC236}">
                <a16:creationId xmlns:a16="http://schemas.microsoft.com/office/drawing/2014/main" id="{3430F9EE-3069-BA54-26D6-D6DEFAC82A49}"/>
              </a:ext>
            </a:extLst>
          </p:cNvPr>
          <p:cNvSpPr/>
          <p:nvPr/>
        </p:nvSpPr>
        <p:spPr>
          <a:xfrm flipH="1">
            <a:off x="2967021" y="3481086"/>
            <a:ext cx="3525079" cy="358469"/>
          </a:xfrm>
          <a:prstGeom prst="homePlate">
            <a:avLst/>
          </a:prstGeom>
          <a:solidFill>
            <a:srgbClr val="3AB7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/>
              <a:t>Impact of multicollinearity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0B40ED4-8B21-10CD-8442-42ED02707C0B}"/>
              </a:ext>
            </a:extLst>
          </p:cNvPr>
          <p:cNvGrpSpPr/>
          <p:nvPr/>
        </p:nvGrpSpPr>
        <p:grpSpPr>
          <a:xfrm flipH="1">
            <a:off x="5735043" y="3839555"/>
            <a:ext cx="73152" cy="2110194"/>
            <a:chOff x="7992517" y="1789157"/>
            <a:chExt cx="73152" cy="2110194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00BEF39-6F7C-C254-C711-AD16B66BB5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26791" y="1789157"/>
              <a:ext cx="0" cy="2073618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72CB837-E310-2F47-EDD3-CD3F0E092E93}"/>
                </a:ext>
              </a:extLst>
            </p:cNvPr>
            <p:cNvSpPr/>
            <p:nvPr/>
          </p:nvSpPr>
          <p:spPr>
            <a:xfrm>
              <a:off x="7992517" y="3826199"/>
              <a:ext cx="73152" cy="73152"/>
            </a:xfrm>
            <a:prstGeom prst="ellipse">
              <a:avLst/>
            </a:prstGeom>
            <a:solidFill>
              <a:srgbClr val="2FBB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37F603B-6404-0CFC-ECD5-B71A5E096A42}"/>
              </a:ext>
            </a:extLst>
          </p:cNvPr>
          <p:cNvGrpSpPr/>
          <p:nvPr/>
        </p:nvGrpSpPr>
        <p:grpSpPr>
          <a:xfrm flipH="1">
            <a:off x="5491334" y="4304142"/>
            <a:ext cx="290605" cy="144298"/>
            <a:chOff x="8610780" y="3308621"/>
            <a:chExt cx="290605" cy="144298"/>
          </a:xfrm>
        </p:grpSpPr>
        <p:sp>
          <p:nvSpPr>
            <p:cNvPr id="77" name="Flowchart: Extract 76">
              <a:extLst>
                <a:ext uri="{FF2B5EF4-FFF2-40B4-BE49-F238E27FC236}">
                  <a16:creationId xmlns:a16="http://schemas.microsoft.com/office/drawing/2014/main" id="{8F53520C-EFEC-F7AF-8642-F84FFCDC0C42}"/>
                </a:ext>
              </a:extLst>
            </p:cNvPr>
            <p:cNvSpPr/>
            <p:nvPr/>
          </p:nvSpPr>
          <p:spPr>
            <a:xfrm rot="5400000">
              <a:off x="8757086" y="3308621"/>
              <a:ext cx="142293" cy="146304"/>
            </a:xfrm>
            <a:prstGeom prst="flowChartExtract">
              <a:avLst/>
            </a:prstGeom>
            <a:solidFill>
              <a:srgbClr val="2FBB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lowchart: Extract 77">
              <a:extLst>
                <a:ext uri="{FF2B5EF4-FFF2-40B4-BE49-F238E27FC236}">
                  <a16:creationId xmlns:a16="http://schemas.microsoft.com/office/drawing/2014/main" id="{27428EDA-8B87-C7D9-40F5-B87B6D34A45B}"/>
                </a:ext>
              </a:extLst>
            </p:cNvPr>
            <p:cNvSpPr/>
            <p:nvPr/>
          </p:nvSpPr>
          <p:spPr>
            <a:xfrm rot="5400000">
              <a:off x="8612785" y="3306616"/>
              <a:ext cx="142293" cy="146304"/>
            </a:xfrm>
            <a:prstGeom prst="flowChartExtract">
              <a:avLst/>
            </a:prstGeom>
            <a:solidFill>
              <a:srgbClr val="2FBB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A672CC9-624D-0817-22E7-F6C2A39A91F1}"/>
              </a:ext>
            </a:extLst>
          </p:cNvPr>
          <p:cNvGrpSpPr/>
          <p:nvPr/>
        </p:nvGrpSpPr>
        <p:grpSpPr>
          <a:xfrm flipH="1">
            <a:off x="5481013" y="5094769"/>
            <a:ext cx="290605" cy="144298"/>
            <a:chOff x="8610780" y="3308621"/>
            <a:chExt cx="290605" cy="144298"/>
          </a:xfrm>
        </p:grpSpPr>
        <p:sp>
          <p:nvSpPr>
            <p:cNvPr id="80" name="Flowchart: Extract 79">
              <a:extLst>
                <a:ext uri="{FF2B5EF4-FFF2-40B4-BE49-F238E27FC236}">
                  <a16:creationId xmlns:a16="http://schemas.microsoft.com/office/drawing/2014/main" id="{B2B7F0BF-8407-FDE5-EAC0-0DBBA157444A}"/>
                </a:ext>
              </a:extLst>
            </p:cNvPr>
            <p:cNvSpPr/>
            <p:nvPr/>
          </p:nvSpPr>
          <p:spPr>
            <a:xfrm rot="5400000">
              <a:off x="8757086" y="3308621"/>
              <a:ext cx="142293" cy="146304"/>
            </a:xfrm>
            <a:prstGeom prst="flowChartExtract">
              <a:avLst/>
            </a:prstGeom>
            <a:solidFill>
              <a:srgbClr val="2FBB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lowchart: Extract 80">
              <a:extLst>
                <a:ext uri="{FF2B5EF4-FFF2-40B4-BE49-F238E27FC236}">
                  <a16:creationId xmlns:a16="http://schemas.microsoft.com/office/drawing/2014/main" id="{D1569070-793E-45B4-42A8-A113F1ABF1F0}"/>
                </a:ext>
              </a:extLst>
            </p:cNvPr>
            <p:cNvSpPr/>
            <p:nvPr/>
          </p:nvSpPr>
          <p:spPr>
            <a:xfrm rot="5400000">
              <a:off x="8612785" y="3306616"/>
              <a:ext cx="142293" cy="146304"/>
            </a:xfrm>
            <a:prstGeom prst="flowChartExtract">
              <a:avLst/>
            </a:prstGeom>
            <a:solidFill>
              <a:srgbClr val="2FBB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67A9B4D-688C-3A11-3164-386594B7AB2D}"/>
              </a:ext>
            </a:extLst>
          </p:cNvPr>
          <p:cNvGrpSpPr/>
          <p:nvPr/>
        </p:nvGrpSpPr>
        <p:grpSpPr>
          <a:xfrm flipH="1">
            <a:off x="13794" y="3573044"/>
            <a:ext cx="2489464" cy="177249"/>
            <a:chOff x="10383746" y="1547446"/>
            <a:chExt cx="1762534" cy="140677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5B39353-5638-4C5D-FFDC-27EACD920FB9}"/>
                </a:ext>
              </a:extLst>
            </p:cNvPr>
            <p:cNvCxnSpPr>
              <a:cxnSpLocks/>
            </p:cNvCxnSpPr>
            <p:nvPr/>
          </p:nvCxnSpPr>
          <p:spPr>
            <a:xfrm>
              <a:off x="10490982" y="1617784"/>
              <a:ext cx="1655298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Arrow: Chevron 89">
              <a:extLst>
                <a:ext uri="{FF2B5EF4-FFF2-40B4-BE49-F238E27FC236}">
                  <a16:creationId xmlns:a16="http://schemas.microsoft.com/office/drawing/2014/main" id="{68F72668-0AA3-9D1A-9DDB-7C15823F0867}"/>
                </a:ext>
              </a:extLst>
            </p:cNvPr>
            <p:cNvSpPr/>
            <p:nvPr/>
          </p:nvSpPr>
          <p:spPr>
            <a:xfrm flipH="1">
              <a:off x="10383746" y="1547446"/>
              <a:ext cx="168813" cy="140677"/>
            </a:xfrm>
            <a:prstGeom prst="chevron">
              <a:avLst/>
            </a:prstGeom>
            <a:noFill/>
            <a:ln w="6350">
              <a:solidFill>
                <a:srgbClr val="2FBB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8BEC7E52-1F38-6BB6-26F7-B9C2C9B345B3}"/>
              </a:ext>
            </a:extLst>
          </p:cNvPr>
          <p:cNvSpPr txBox="1"/>
          <p:nvPr/>
        </p:nvSpPr>
        <p:spPr>
          <a:xfrm>
            <a:off x="926942" y="4072785"/>
            <a:ext cx="45724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High correlations indicate that these variables move closely together, implying a degree of multicollinearity.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9A2FACB-8B1A-F8BA-DBE6-32880FE86545}"/>
              </a:ext>
            </a:extLst>
          </p:cNvPr>
          <p:cNvSpPr txBox="1"/>
          <p:nvPr/>
        </p:nvSpPr>
        <p:spPr>
          <a:xfrm>
            <a:off x="926942" y="4863712"/>
            <a:ext cx="45527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Treat multicollinearity by using dimensionality reduction techniques such as PCA to create uncorrelated variables for more stable clusters in the KMeans clustering process</a:t>
            </a:r>
          </a:p>
        </p:txBody>
      </p:sp>
      <p:pic>
        <p:nvPicPr>
          <p:cNvPr id="94" name="Graphic 93" descr="Badge 1 with solid fill">
            <a:extLst>
              <a:ext uri="{FF2B5EF4-FFF2-40B4-BE49-F238E27FC236}">
                <a16:creationId xmlns:a16="http://schemas.microsoft.com/office/drawing/2014/main" id="{2F19AE0D-2D56-4FDB-1FF7-2F6C827B07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89940" y="1563269"/>
            <a:ext cx="395450" cy="395450"/>
          </a:xfrm>
          <a:prstGeom prst="rect">
            <a:avLst/>
          </a:prstGeom>
        </p:spPr>
      </p:pic>
      <p:pic>
        <p:nvPicPr>
          <p:cNvPr id="95" name="Graphic 94" descr="Badge with solid fill">
            <a:extLst>
              <a:ext uri="{FF2B5EF4-FFF2-40B4-BE49-F238E27FC236}">
                <a16:creationId xmlns:a16="http://schemas.microsoft.com/office/drawing/2014/main" id="{8A28F32E-2104-0B56-9E93-6A190313040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23134" y="1968491"/>
            <a:ext cx="406426" cy="406426"/>
          </a:xfrm>
          <a:prstGeom prst="rect">
            <a:avLst/>
          </a:prstGeom>
        </p:spPr>
      </p:pic>
      <p:pic>
        <p:nvPicPr>
          <p:cNvPr id="96" name="Graphic 95" descr="Badge 3 with solid fill">
            <a:extLst>
              <a:ext uri="{FF2B5EF4-FFF2-40B4-BE49-F238E27FC236}">
                <a16:creationId xmlns:a16="http://schemas.microsoft.com/office/drawing/2014/main" id="{1C66877B-7199-D2ED-7E3C-662D0285DB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748302" y="2337775"/>
            <a:ext cx="406426" cy="406426"/>
          </a:xfrm>
          <a:prstGeom prst="rect">
            <a:avLst/>
          </a:prstGeom>
        </p:spPr>
      </p:pic>
      <p:pic>
        <p:nvPicPr>
          <p:cNvPr id="97" name="Graphic 96" descr="Badge 4 with solid fill">
            <a:extLst>
              <a:ext uri="{FF2B5EF4-FFF2-40B4-BE49-F238E27FC236}">
                <a16:creationId xmlns:a16="http://schemas.microsoft.com/office/drawing/2014/main" id="{59F2263D-A6F3-8825-7911-4077AEF0008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939369" y="2768622"/>
            <a:ext cx="406426" cy="40642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81D1D7C-26C1-D1DF-1020-A399F1D15B33}"/>
              </a:ext>
            </a:extLst>
          </p:cNvPr>
          <p:cNvGrpSpPr/>
          <p:nvPr/>
        </p:nvGrpSpPr>
        <p:grpSpPr>
          <a:xfrm>
            <a:off x="129438" y="130817"/>
            <a:ext cx="697802" cy="671623"/>
            <a:chOff x="2985422" y="1122801"/>
            <a:chExt cx="697802" cy="67162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C7198A6-2669-1CBB-7D85-6245E318DE7E}"/>
                </a:ext>
              </a:extLst>
            </p:cNvPr>
            <p:cNvSpPr/>
            <p:nvPr/>
          </p:nvSpPr>
          <p:spPr>
            <a:xfrm>
              <a:off x="2985422" y="1122801"/>
              <a:ext cx="524362" cy="510056"/>
            </a:xfrm>
            <a:prstGeom prst="ellipse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41FB000-4671-D054-572F-3D032E19CBF3}"/>
                </a:ext>
              </a:extLst>
            </p:cNvPr>
            <p:cNvSpPr/>
            <p:nvPr/>
          </p:nvSpPr>
          <p:spPr>
            <a:xfrm>
              <a:off x="2997582" y="1471289"/>
              <a:ext cx="297352" cy="323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62CA858-77D5-A171-A876-21FFD16CF764}"/>
                </a:ext>
              </a:extLst>
            </p:cNvPr>
            <p:cNvSpPr/>
            <p:nvPr/>
          </p:nvSpPr>
          <p:spPr>
            <a:xfrm rot="18973462">
              <a:off x="3237929" y="1363487"/>
              <a:ext cx="445295" cy="371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8C285E6-6F3E-A816-B83F-4EE3F3E183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397" y="1291590"/>
              <a:ext cx="192613" cy="192804"/>
            </a:xfrm>
            <a:prstGeom prst="line">
              <a:avLst/>
            </a:prstGeom>
            <a:ln w="9525">
              <a:solidFill>
                <a:srgbClr val="3AB7D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141EA2E-17E5-2BE5-3CAB-65593B0D3E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192" y="1291590"/>
              <a:ext cx="94545" cy="0"/>
            </a:xfrm>
            <a:prstGeom prst="line">
              <a:avLst/>
            </a:prstGeom>
            <a:ln w="9525">
              <a:solidFill>
                <a:srgbClr val="3AB7D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D98D934-75D9-664A-CF1C-BFA595ECF6BA}"/>
                </a:ext>
              </a:extLst>
            </p:cNvPr>
            <p:cNvSpPr/>
            <p:nvPr/>
          </p:nvSpPr>
          <p:spPr>
            <a:xfrm>
              <a:off x="3578166" y="1268730"/>
              <a:ext cx="45719" cy="45719"/>
            </a:xfrm>
            <a:prstGeom prst="ellipse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846A0D-5E9F-ABAA-B327-ACDF79346964}"/>
                </a:ext>
              </a:extLst>
            </p:cNvPr>
            <p:cNvSpPr txBox="1"/>
            <p:nvPr/>
          </p:nvSpPr>
          <p:spPr>
            <a:xfrm>
              <a:off x="3003252" y="1122801"/>
              <a:ext cx="447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06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0760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D1433-7FD1-F4D7-0928-E20A7CDB9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4848EF1-8F5B-CB75-E22A-67C5B1A63F68}"/>
              </a:ext>
            </a:extLst>
          </p:cNvPr>
          <p:cNvSpPr/>
          <p:nvPr/>
        </p:nvSpPr>
        <p:spPr>
          <a:xfrm>
            <a:off x="5614124" y="2468655"/>
            <a:ext cx="2283827" cy="1624654"/>
          </a:xfrm>
          <a:prstGeom prst="roundRect">
            <a:avLst>
              <a:gd name="adj" fmla="val 0"/>
            </a:avLst>
          </a:prstGeom>
          <a:gradFill>
            <a:gsLst>
              <a:gs pos="7000">
                <a:srgbClr val="96C2C0">
                  <a:lumMod val="99000"/>
                  <a:lumOff val="1000"/>
                </a:srgbClr>
              </a:gs>
              <a:gs pos="100000">
                <a:schemeClr val="bg1">
                  <a:shade val="100000"/>
                  <a:satMod val="115000"/>
                  <a:alpha val="0"/>
                  <a:lumMod val="97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solidFill>
                  <a:schemeClr val="tx2"/>
                </a:solidFill>
                <a:effectLst/>
              </a:rPr>
              <a:t>The data obtained contain features of various dimensions and scales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BA3500-5635-DCAF-619D-BFABE1917E1E}"/>
              </a:ext>
            </a:extLst>
          </p:cNvPr>
          <p:cNvSpPr txBox="1"/>
          <p:nvPr/>
        </p:nvSpPr>
        <p:spPr>
          <a:xfrm>
            <a:off x="865950" y="117483"/>
            <a:ext cx="2557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rgbClr val="3AB7D6"/>
                </a:solidFill>
              </a:rPr>
              <a:t>Feature Scaling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C34FF9-42FF-56E6-6E08-B3F556704F5B}"/>
              </a:ext>
            </a:extLst>
          </p:cNvPr>
          <p:cNvSpPr txBox="1"/>
          <p:nvPr/>
        </p:nvSpPr>
        <p:spPr>
          <a:xfrm>
            <a:off x="693952" y="385954"/>
            <a:ext cx="103093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solidFill>
                  <a:schemeClr val="tx2"/>
                </a:solidFill>
                <a:effectLst/>
              </a:rPr>
              <a:t>Standardization is a scaling technique wherein it makes the data scale-free by converting the statistical distribution of the data into </a:t>
            </a:r>
          </a:p>
          <a:p>
            <a:pPr algn="ctr"/>
            <a:r>
              <a:rPr lang="en-US" sz="1400" b="1">
                <a:solidFill>
                  <a:schemeClr val="tx2"/>
                </a:solidFill>
              </a:rPr>
              <a:t>m</a:t>
            </a:r>
            <a:r>
              <a:rPr lang="en-US" sz="1400" b="1">
                <a:solidFill>
                  <a:schemeClr val="tx2"/>
                </a:solidFill>
                <a:effectLst/>
              </a:rPr>
              <a:t>ean = 0 (zero) &amp; standard deviation = 1</a:t>
            </a:r>
            <a:endParaRPr lang="en-US" sz="1400" b="0">
              <a:solidFill>
                <a:schemeClr val="tx2"/>
              </a:solidFill>
              <a:effectLst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17D0AA-6B71-AAC9-173C-4839F1172B48}"/>
              </a:ext>
            </a:extLst>
          </p:cNvPr>
          <p:cNvSpPr/>
          <p:nvPr/>
        </p:nvSpPr>
        <p:spPr>
          <a:xfrm flipH="1">
            <a:off x="480864" y="1507290"/>
            <a:ext cx="5084199" cy="323134"/>
          </a:xfrm>
          <a:prstGeom prst="roundRect">
            <a:avLst>
              <a:gd name="adj" fmla="val 50000"/>
            </a:avLst>
          </a:prstGeom>
          <a:solidFill>
            <a:srgbClr val="D5F3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chemeClr val="tx2"/>
                </a:solidFill>
              </a:rPr>
              <a:t>Impact of features are not on a similar scale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60918FC-0C71-A536-2EE0-3B3C8CC1F468}"/>
              </a:ext>
            </a:extLst>
          </p:cNvPr>
          <p:cNvGrpSpPr/>
          <p:nvPr/>
        </p:nvGrpSpPr>
        <p:grpSpPr>
          <a:xfrm flipH="1" flipV="1">
            <a:off x="663747" y="1825441"/>
            <a:ext cx="45719" cy="3760017"/>
            <a:chOff x="921273" y="605016"/>
            <a:chExt cx="61879" cy="235131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84CBE58-EAC8-F4F0-E6D1-7A966B858384}"/>
                </a:ext>
              </a:extLst>
            </p:cNvPr>
            <p:cNvSpPr/>
            <p:nvPr/>
          </p:nvSpPr>
          <p:spPr>
            <a:xfrm>
              <a:off x="921275" y="605016"/>
              <a:ext cx="61877" cy="1175657"/>
            </a:xfrm>
            <a:prstGeom prst="roundRect">
              <a:avLst/>
            </a:prstGeom>
            <a:solidFill>
              <a:srgbClr val="1F74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6638E46-3353-8FF4-0D1C-653143129AD2}"/>
                </a:ext>
              </a:extLst>
            </p:cNvPr>
            <p:cNvSpPr/>
            <p:nvPr/>
          </p:nvSpPr>
          <p:spPr>
            <a:xfrm>
              <a:off x="921273" y="1780673"/>
              <a:ext cx="61877" cy="1175657"/>
            </a:xfrm>
            <a:prstGeom prst="roundRect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5D6026D-B6D5-0FD7-2856-2446873C5526}"/>
              </a:ext>
            </a:extLst>
          </p:cNvPr>
          <p:cNvGrpSpPr/>
          <p:nvPr/>
        </p:nvGrpSpPr>
        <p:grpSpPr>
          <a:xfrm flipH="1">
            <a:off x="705982" y="4018313"/>
            <a:ext cx="2341659" cy="149994"/>
            <a:chOff x="10383746" y="1547446"/>
            <a:chExt cx="1762534" cy="14067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433DA8D-D5FA-C651-5D31-71E8B702E7B9}"/>
                </a:ext>
              </a:extLst>
            </p:cNvPr>
            <p:cNvCxnSpPr>
              <a:cxnSpLocks/>
            </p:cNvCxnSpPr>
            <p:nvPr/>
          </p:nvCxnSpPr>
          <p:spPr>
            <a:xfrm>
              <a:off x="10490982" y="1617784"/>
              <a:ext cx="1655298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Arrow: Chevron 49">
              <a:extLst>
                <a:ext uri="{FF2B5EF4-FFF2-40B4-BE49-F238E27FC236}">
                  <a16:creationId xmlns:a16="http://schemas.microsoft.com/office/drawing/2014/main" id="{3214E9CD-FA4A-9371-89F2-B0DF13E9336C}"/>
                </a:ext>
              </a:extLst>
            </p:cNvPr>
            <p:cNvSpPr/>
            <p:nvPr/>
          </p:nvSpPr>
          <p:spPr>
            <a:xfrm flipH="1">
              <a:off x="10383746" y="1547446"/>
              <a:ext cx="168813" cy="140677"/>
            </a:xfrm>
            <a:prstGeom prst="chevron">
              <a:avLst/>
            </a:prstGeom>
            <a:noFill/>
            <a:ln w="6350">
              <a:solidFill>
                <a:srgbClr val="2FBB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1132689-684E-875C-1461-0B3FF7EA124C}"/>
              </a:ext>
            </a:extLst>
          </p:cNvPr>
          <p:cNvGrpSpPr/>
          <p:nvPr/>
        </p:nvGrpSpPr>
        <p:grpSpPr>
          <a:xfrm flipH="1">
            <a:off x="705982" y="2143109"/>
            <a:ext cx="2341659" cy="149994"/>
            <a:chOff x="10383746" y="1547446"/>
            <a:chExt cx="1762534" cy="14067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165805B-94D8-68DC-363F-CBBD4B96517A}"/>
                </a:ext>
              </a:extLst>
            </p:cNvPr>
            <p:cNvCxnSpPr>
              <a:cxnSpLocks/>
            </p:cNvCxnSpPr>
            <p:nvPr/>
          </p:nvCxnSpPr>
          <p:spPr>
            <a:xfrm>
              <a:off x="10490982" y="1617784"/>
              <a:ext cx="1655298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Arrow: Chevron 52">
              <a:extLst>
                <a:ext uri="{FF2B5EF4-FFF2-40B4-BE49-F238E27FC236}">
                  <a16:creationId xmlns:a16="http://schemas.microsoft.com/office/drawing/2014/main" id="{0036C172-391E-9C87-49E1-A3BAD6EEE97D}"/>
                </a:ext>
              </a:extLst>
            </p:cNvPr>
            <p:cNvSpPr/>
            <p:nvPr/>
          </p:nvSpPr>
          <p:spPr>
            <a:xfrm flipH="1">
              <a:off x="10383746" y="1547446"/>
              <a:ext cx="168813" cy="140677"/>
            </a:xfrm>
            <a:prstGeom prst="chevron">
              <a:avLst/>
            </a:prstGeom>
            <a:noFill/>
            <a:ln w="6350">
              <a:solidFill>
                <a:srgbClr val="2FBB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AA248A7-EC83-3D6A-6FC3-CA84C803219F}"/>
              </a:ext>
            </a:extLst>
          </p:cNvPr>
          <p:cNvSpPr/>
          <p:nvPr/>
        </p:nvSpPr>
        <p:spPr>
          <a:xfrm flipH="1">
            <a:off x="3139440" y="2056538"/>
            <a:ext cx="2283827" cy="323134"/>
          </a:xfrm>
          <a:prstGeom prst="roundRect">
            <a:avLst>
              <a:gd name="adj" fmla="val 50000"/>
            </a:avLst>
          </a:prstGeom>
          <a:solidFill>
            <a:srgbClr val="3AB7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0">
                <a:solidFill>
                  <a:schemeClr val="bg1"/>
                </a:solidFill>
                <a:effectLst/>
                <a:latin typeface="inherit"/>
              </a:rPr>
              <a:t>K-means Clustering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2340D79-49FE-7EAB-0D07-D4E6AC95FB24}"/>
              </a:ext>
            </a:extLst>
          </p:cNvPr>
          <p:cNvSpPr/>
          <p:nvPr/>
        </p:nvSpPr>
        <p:spPr>
          <a:xfrm flipH="1">
            <a:off x="3139439" y="3943727"/>
            <a:ext cx="2283827" cy="323134"/>
          </a:xfrm>
          <a:prstGeom prst="roundRect">
            <a:avLst>
              <a:gd name="adj" fmla="val 50000"/>
            </a:avLst>
          </a:prstGeom>
          <a:solidFill>
            <a:srgbClr val="2077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0">
                <a:solidFill>
                  <a:schemeClr val="bg1"/>
                </a:solidFill>
                <a:effectLst/>
                <a:latin typeface="inherit"/>
              </a:rPr>
              <a:t>PCA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06BB4E-5F48-FBF2-8F09-D668054D034D}"/>
              </a:ext>
            </a:extLst>
          </p:cNvPr>
          <p:cNvSpPr txBox="1"/>
          <p:nvPr/>
        </p:nvSpPr>
        <p:spPr>
          <a:xfrm>
            <a:off x="700352" y="2377811"/>
            <a:ext cx="46695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/>
              <a:t>The clustering algorithm heavily depends on the concept of 'distance' between data points.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/>
              <a:t>Data points with larger values can have a </a:t>
            </a:r>
            <a:r>
              <a:rPr lang="en-US" sz="1400" b="1"/>
              <a:t>disproportionate influence on the clustering outcome, potentially leading to incorrect groupings.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DE4C8F-E4C6-98F2-A543-7F55C9683E7F}"/>
              </a:ext>
            </a:extLst>
          </p:cNvPr>
          <p:cNvSpPr txBox="1"/>
          <p:nvPr/>
        </p:nvSpPr>
        <p:spPr>
          <a:xfrm>
            <a:off x="760068" y="4306576"/>
            <a:ext cx="4609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/>
              <a:t>PCA aims to find the directions where the data varies the most.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/>
              <a:t>Data points with larger values might </a:t>
            </a:r>
            <a:r>
              <a:rPr lang="en-US" sz="1400" b="1"/>
              <a:t>dominate these components, not accurately reflecting the underlying patterns in the data.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DE89AF39-E6D4-9DCD-2D67-F272515311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75" r="60432"/>
          <a:stretch/>
        </p:blipFill>
        <p:spPr>
          <a:xfrm>
            <a:off x="8164764" y="1604957"/>
            <a:ext cx="2819402" cy="1838582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6F10C215-2D3F-338D-72DB-0956BFC44F84}"/>
              </a:ext>
            </a:extLst>
          </p:cNvPr>
          <p:cNvGrpSpPr/>
          <p:nvPr/>
        </p:nvGrpSpPr>
        <p:grpSpPr>
          <a:xfrm rot="5400000" flipH="1">
            <a:off x="9332574" y="3600552"/>
            <a:ext cx="483781" cy="140677"/>
            <a:chOff x="4136957" y="5476042"/>
            <a:chExt cx="483781" cy="140677"/>
          </a:xfrm>
        </p:grpSpPr>
        <p:sp>
          <p:nvSpPr>
            <p:cNvPr id="67" name="Arrow: Chevron 66">
              <a:extLst>
                <a:ext uri="{FF2B5EF4-FFF2-40B4-BE49-F238E27FC236}">
                  <a16:creationId xmlns:a16="http://schemas.microsoft.com/office/drawing/2014/main" id="{252A5368-D94B-503B-66FE-B026BACBAB8C}"/>
                </a:ext>
              </a:extLst>
            </p:cNvPr>
            <p:cNvSpPr/>
            <p:nvPr/>
          </p:nvSpPr>
          <p:spPr>
            <a:xfrm flipH="1">
              <a:off x="4451925" y="5476042"/>
              <a:ext cx="168813" cy="140677"/>
            </a:xfrm>
            <a:prstGeom prst="chevron">
              <a:avLst/>
            </a:prstGeom>
            <a:noFill/>
            <a:ln w="6350">
              <a:solidFill>
                <a:srgbClr val="2FBB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Arrow: Chevron 67">
              <a:extLst>
                <a:ext uri="{FF2B5EF4-FFF2-40B4-BE49-F238E27FC236}">
                  <a16:creationId xmlns:a16="http://schemas.microsoft.com/office/drawing/2014/main" id="{67ABF87A-3DBD-1BE5-9092-08879BF1620D}"/>
                </a:ext>
              </a:extLst>
            </p:cNvPr>
            <p:cNvSpPr/>
            <p:nvPr/>
          </p:nvSpPr>
          <p:spPr>
            <a:xfrm flipH="1">
              <a:off x="4294441" y="5476042"/>
              <a:ext cx="168813" cy="140677"/>
            </a:xfrm>
            <a:prstGeom prst="chevron">
              <a:avLst/>
            </a:prstGeom>
            <a:noFill/>
            <a:ln w="6350">
              <a:solidFill>
                <a:srgbClr val="2FBB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Arrow: Chevron 68">
              <a:extLst>
                <a:ext uri="{FF2B5EF4-FFF2-40B4-BE49-F238E27FC236}">
                  <a16:creationId xmlns:a16="http://schemas.microsoft.com/office/drawing/2014/main" id="{9647A090-C1EC-66E8-F022-123DE743423E}"/>
                </a:ext>
              </a:extLst>
            </p:cNvPr>
            <p:cNvSpPr/>
            <p:nvPr/>
          </p:nvSpPr>
          <p:spPr>
            <a:xfrm flipH="1">
              <a:off x="4136957" y="5476042"/>
              <a:ext cx="168813" cy="140677"/>
            </a:xfrm>
            <a:prstGeom prst="chevron">
              <a:avLst/>
            </a:prstGeom>
            <a:noFill/>
            <a:ln w="6350">
              <a:solidFill>
                <a:srgbClr val="2FBB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AE4EF8F-C5A3-32F2-9900-3477F5CDC819}"/>
              </a:ext>
            </a:extLst>
          </p:cNvPr>
          <p:cNvSpPr/>
          <p:nvPr/>
        </p:nvSpPr>
        <p:spPr>
          <a:xfrm rot="5400000" flipH="1">
            <a:off x="10554288" y="2216244"/>
            <a:ext cx="1713696" cy="323134"/>
          </a:xfrm>
          <a:prstGeom prst="roundRect">
            <a:avLst>
              <a:gd name="adj" fmla="val 50000"/>
            </a:avLst>
          </a:prstGeom>
          <a:solidFill>
            <a:srgbClr val="D5F3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chemeClr val="tx2"/>
                </a:solidFill>
              </a:rPr>
              <a:t>Before Scaling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FEE2222-A7B6-AE36-26C8-0043F563B07F}"/>
              </a:ext>
            </a:extLst>
          </p:cNvPr>
          <p:cNvSpPr/>
          <p:nvPr/>
        </p:nvSpPr>
        <p:spPr>
          <a:xfrm rot="5400000" flipH="1">
            <a:off x="10579309" y="4729784"/>
            <a:ext cx="1713696" cy="323134"/>
          </a:xfrm>
          <a:prstGeom prst="roundRect">
            <a:avLst>
              <a:gd name="adj" fmla="val 50000"/>
            </a:avLst>
          </a:prstGeom>
          <a:solidFill>
            <a:srgbClr val="3AB7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chemeClr val="bg1"/>
                </a:solidFill>
              </a:rPr>
              <a:t>After Scaling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1C9C35-782B-D11B-C67C-382FC32CE5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382"/>
          <a:stretch/>
        </p:blipFill>
        <p:spPr>
          <a:xfrm>
            <a:off x="8111496" y="4034503"/>
            <a:ext cx="3066613" cy="173980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420FBD2-9B17-63E8-9AE0-23C315C1F24D}"/>
              </a:ext>
            </a:extLst>
          </p:cNvPr>
          <p:cNvGrpSpPr/>
          <p:nvPr/>
        </p:nvGrpSpPr>
        <p:grpSpPr>
          <a:xfrm>
            <a:off x="131963" y="151003"/>
            <a:ext cx="697802" cy="671623"/>
            <a:chOff x="2985422" y="1122801"/>
            <a:chExt cx="697802" cy="67162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4E3F1B0-F8EA-3559-913E-B6402CA04F11}"/>
                </a:ext>
              </a:extLst>
            </p:cNvPr>
            <p:cNvSpPr/>
            <p:nvPr/>
          </p:nvSpPr>
          <p:spPr>
            <a:xfrm>
              <a:off x="2985422" y="1122801"/>
              <a:ext cx="524362" cy="510056"/>
            </a:xfrm>
            <a:prstGeom prst="ellipse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7CAAC6-03BB-9703-F94D-75EC1ED0E846}"/>
                </a:ext>
              </a:extLst>
            </p:cNvPr>
            <p:cNvSpPr/>
            <p:nvPr/>
          </p:nvSpPr>
          <p:spPr>
            <a:xfrm>
              <a:off x="2997582" y="1471289"/>
              <a:ext cx="297352" cy="323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807E178-4969-089A-1D21-AB51F6A9266F}"/>
                </a:ext>
              </a:extLst>
            </p:cNvPr>
            <p:cNvSpPr/>
            <p:nvPr/>
          </p:nvSpPr>
          <p:spPr>
            <a:xfrm rot="18973462">
              <a:off x="3237929" y="1363487"/>
              <a:ext cx="445295" cy="371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DB53025-2ACA-4224-64AD-24217D38F4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397" y="1291590"/>
              <a:ext cx="192613" cy="192804"/>
            </a:xfrm>
            <a:prstGeom prst="line">
              <a:avLst/>
            </a:prstGeom>
            <a:ln w="9525">
              <a:solidFill>
                <a:srgbClr val="3AB7D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DA8F321-648C-D0A4-15AC-498008AE53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192" y="1291590"/>
              <a:ext cx="94545" cy="0"/>
            </a:xfrm>
            <a:prstGeom prst="line">
              <a:avLst/>
            </a:prstGeom>
            <a:ln w="9525">
              <a:solidFill>
                <a:srgbClr val="3AB7D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BBD2058-91EB-F5FC-DD23-086DC83386ED}"/>
                </a:ext>
              </a:extLst>
            </p:cNvPr>
            <p:cNvSpPr/>
            <p:nvPr/>
          </p:nvSpPr>
          <p:spPr>
            <a:xfrm>
              <a:off x="3578166" y="1268730"/>
              <a:ext cx="45719" cy="45719"/>
            </a:xfrm>
            <a:prstGeom prst="ellipse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2336C3D-8CA7-1E12-3E2C-7F16BE29C584}"/>
                </a:ext>
              </a:extLst>
            </p:cNvPr>
            <p:cNvSpPr txBox="1"/>
            <p:nvPr/>
          </p:nvSpPr>
          <p:spPr>
            <a:xfrm>
              <a:off x="3003252" y="1122801"/>
              <a:ext cx="447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06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0200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0F571-5FC0-2125-5906-BE8904254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4DBA4BC-CA26-497D-BE35-E95266FBA8CD}"/>
              </a:ext>
            </a:extLst>
          </p:cNvPr>
          <p:cNvSpPr txBox="1"/>
          <p:nvPr/>
        </p:nvSpPr>
        <p:spPr>
          <a:xfrm>
            <a:off x="865950" y="117483"/>
            <a:ext cx="3500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rgbClr val="3AB7D6"/>
                </a:solidFill>
              </a:rPr>
              <a:t>Dimensionality Reduction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2489DA-5248-F894-16D9-95AA4F76E6D1}"/>
              </a:ext>
            </a:extLst>
          </p:cNvPr>
          <p:cNvGrpSpPr/>
          <p:nvPr/>
        </p:nvGrpSpPr>
        <p:grpSpPr>
          <a:xfrm>
            <a:off x="7441831" y="820702"/>
            <a:ext cx="2028725" cy="2331544"/>
            <a:chOff x="4590639" y="430023"/>
            <a:chExt cx="2169161" cy="339521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8E71B8-951B-A88C-FD16-9DE6D2EDFE98}"/>
                </a:ext>
              </a:extLst>
            </p:cNvPr>
            <p:cNvCxnSpPr>
              <a:cxnSpLocks/>
            </p:cNvCxnSpPr>
            <p:nvPr/>
          </p:nvCxnSpPr>
          <p:spPr>
            <a:xfrm>
              <a:off x="4624536" y="3825240"/>
              <a:ext cx="2135264" cy="0"/>
            </a:xfrm>
            <a:prstGeom prst="line">
              <a:avLst/>
            </a:prstGeom>
            <a:ln w="12700">
              <a:solidFill>
                <a:srgbClr val="20777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6FCE683-0970-CE8A-BDC6-58C9DD298E7F}"/>
                </a:ext>
              </a:extLst>
            </p:cNvPr>
            <p:cNvGrpSpPr/>
            <p:nvPr/>
          </p:nvGrpSpPr>
          <p:grpSpPr>
            <a:xfrm>
              <a:off x="4590639" y="430023"/>
              <a:ext cx="2169161" cy="3395217"/>
              <a:chOff x="4590639" y="430023"/>
              <a:chExt cx="2169161" cy="3395217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C09CEBE-ABA6-21FF-DDB6-93CB1B047F12}"/>
                  </a:ext>
                </a:extLst>
              </p:cNvPr>
              <p:cNvSpPr/>
              <p:nvPr/>
            </p:nvSpPr>
            <p:spPr>
              <a:xfrm>
                <a:off x="4661112" y="1113780"/>
                <a:ext cx="2021305" cy="266069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22B9F35-11DB-61D8-50FC-81D1E14285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639" y="1054125"/>
                <a:ext cx="2133601" cy="0"/>
              </a:xfrm>
              <a:prstGeom prst="line">
                <a:avLst/>
              </a:prstGeom>
              <a:ln w="12700">
                <a:solidFill>
                  <a:srgbClr val="20777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8471419-BAB0-0B96-983F-C860517A45B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165440" y="3230880"/>
                <a:ext cx="1188720" cy="0"/>
              </a:xfrm>
              <a:prstGeom prst="line">
                <a:avLst/>
              </a:prstGeom>
              <a:ln w="12700">
                <a:solidFill>
                  <a:srgbClr val="20777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9A2E79B-CE69-B2A2-A413-BF365E0477A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996279" y="1644345"/>
                <a:ext cx="1188720" cy="0"/>
              </a:xfrm>
              <a:prstGeom prst="line">
                <a:avLst/>
              </a:prstGeom>
              <a:ln w="12700">
                <a:solidFill>
                  <a:srgbClr val="20777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5550675-F70A-DE6B-80C2-4FDA370CE9C6}"/>
                  </a:ext>
                </a:extLst>
              </p:cNvPr>
              <p:cNvSpPr/>
              <p:nvPr/>
            </p:nvSpPr>
            <p:spPr>
              <a:xfrm>
                <a:off x="4646786" y="481829"/>
                <a:ext cx="2021307" cy="415372"/>
              </a:xfrm>
              <a:prstGeom prst="roundRect">
                <a:avLst>
                  <a:gd name="adj" fmla="val 50000"/>
                </a:avLst>
              </a:prstGeom>
              <a:solidFill>
                <a:srgbClr val="20777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/>
                  <a:t>Explained_variance_ratio</a:t>
                </a:r>
                <a:endParaRPr lang="en-US" sz="1100" b="1" dirty="0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C4EFD499-C3D3-FEBC-95C9-2D1B844FFA00}"/>
                  </a:ext>
                </a:extLst>
              </p:cNvPr>
              <p:cNvSpPr/>
              <p:nvPr/>
            </p:nvSpPr>
            <p:spPr>
              <a:xfrm>
                <a:off x="4590639" y="430023"/>
                <a:ext cx="2133600" cy="518984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rgbClr val="207776"/>
                </a:solidFill>
                <a:prstDash val="lg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DEFE209-DBBC-9080-6F8F-1424664376DA}"/>
              </a:ext>
            </a:extLst>
          </p:cNvPr>
          <p:cNvGrpSpPr/>
          <p:nvPr/>
        </p:nvGrpSpPr>
        <p:grpSpPr>
          <a:xfrm>
            <a:off x="9642373" y="820702"/>
            <a:ext cx="2028725" cy="2331544"/>
            <a:chOff x="4590639" y="430023"/>
            <a:chExt cx="2169161" cy="339521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774144-5F03-4FE3-55F2-482181F92EE7}"/>
                </a:ext>
              </a:extLst>
            </p:cNvPr>
            <p:cNvCxnSpPr>
              <a:cxnSpLocks/>
            </p:cNvCxnSpPr>
            <p:nvPr/>
          </p:nvCxnSpPr>
          <p:spPr>
            <a:xfrm>
              <a:off x="4624536" y="3825240"/>
              <a:ext cx="2135264" cy="0"/>
            </a:xfrm>
            <a:prstGeom prst="line">
              <a:avLst/>
            </a:prstGeom>
            <a:ln w="12700">
              <a:solidFill>
                <a:srgbClr val="2FBBC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97E0377-7F7C-9C4F-E191-72214336D81E}"/>
                </a:ext>
              </a:extLst>
            </p:cNvPr>
            <p:cNvGrpSpPr/>
            <p:nvPr/>
          </p:nvGrpSpPr>
          <p:grpSpPr>
            <a:xfrm>
              <a:off x="4590639" y="430023"/>
              <a:ext cx="2169161" cy="3395217"/>
              <a:chOff x="4590639" y="430023"/>
              <a:chExt cx="2169161" cy="339521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2345138-ED64-D867-764F-3FF634A1F8CE}"/>
                  </a:ext>
                </a:extLst>
              </p:cNvPr>
              <p:cNvSpPr/>
              <p:nvPr/>
            </p:nvSpPr>
            <p:spPr>
              <a:xfrm>
                <a:off x="4661112" y="1113780"/>
                <a:ext cx="2021305" cy="266069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4479CB5-9BBD-23BF-E461-95759A6A04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639" y="1054125"/>
                <a:ext cx="2133601" cy="0"/>
              </a:xfrm>
              <a:prstGeom prst="line">
                <a:avLst/>
              </a:prstGeom>
              <a:ln w="12700">
                <a:solidFill>
                  <a:srgbClr val="2FBBCC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A7A7CA35-9E8B-F7F6-02E8-80EE24AAED6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165440" y="3230880"/>
                <a:ext cx="1188720" cy="0"/>
              </a:xfrm>
              <a:prstGeom prst="line">
                <a:avLst/>
              </a:prstGeom>
              <a:ln w="12700">
                <a:solidFill>
                  <a:srgbClr val="2FBBCC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617F807-F235-24DC-9DC7-BCB41175166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996279" y="1644345"/>
                <a:ext cx="1188720" cy="0"/>
              </a:xfrm>
              <a:prstGeom prst="line">
                <a:avLst/>
              </a:prstGeom>
              <a:ln w="12700">
                <a:solidFill>
                  <a:srgbClr val="2FBBCC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4993BAF2-56C1-5E10-BC13-504993A69FC5}"/>
                  </a:ext>
                </a:extLst>
              </p:cNvPr>
              <p:cNvSpPr/>
              <p:nvPr/>
            </p:nvSpPr>
            <p:spPr>
              <a:xfrm>
                <a:off x="4646786" y="481829"/>
                <a:ext cx="2021307" cy="415372"/>
              </a:xfrm>
              <a:prstGeom prst="roundRect">
                <a:avLst>
                  <a:gd name="adj" fmla="val 50000"/>
                </a:avLst>
              </a:prstGeom>
              <a:solidFill>
                <a:srgbClr val="2FBB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/>
                  <a:t>Cumulative explained variance </a:t>
                </a:r>
                <a:endParaRPr lang="en-US" sz="1100" b="1" dirty="0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982A4B60-C710-6D1D-93D5-E2EE408BECF6}"/>
                  </a:ext>
                </a:extLst>
              </p:cNvPr>
              <p:cNvSpPr/>
              <p:nvPr/>
            </p:nvSpPr>
            <p:spPr>
              <a:xfrm>
                <a:off x="4590639" y="430023"/>
                <a:ext cx="2133600" cy="518984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rgbClr val="2FBBCC"/>
                </a:solidFill>
                <a:prstDash val="lg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5E044321-DBCA-4FBC-5006-BE8F69631EC1}"/>
              </a:ext>
            </a:extLst>
          </p:cNvPr>
          <p:cNvSpPr/>
          <p:nvPr/>
        </p:nvSpPr>
        <p:spPr>
          <a:xfrm>
            <a:off x="196930" y="1258909"/>
            <a:ext cx="1925956" cy="1929384"/>
          </a:xfrm>
          <a:prstGeom prst="ellipse">
            <a:avLst/>
          </a:prstGeom>
          <a:solidFill>
            <a:srgbClr val="D5F3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kern="100">
                <a:solidFill>
                  <a:schemeClr val="tx2"/>
                </a:solidFill>
                <a:effectLst/>
                <a:latin typeface="Lato Regular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Principal Component Analysis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73D9190-199B-C479-2860-B641A985A15C}"/>
              </a:ext>
            </a:extLst>
          </p:cNvPr>
          <p:cNvSpPr/>
          <p:nvPr/>
        </p:nvSpPr>
        <p:spPr>
          <a:xfrm>
            <a:off x="2222914" y="2088492"/>
            <a:ext cx="61554" cy="62793"/>
          </a:xfrm>
          <a:prstGeom prst="ellipse">
            <a:avLst/>
          </a:prstGeom>
          <a:solidFill>
            <a:srgbClr val="2FBB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8703E93-FCC4-3B3E-AAE0-C3E0E4DE0764}"/>
              </a:ext>
            </a:extLst>
          </p:cNvPr>
          <p:cNvGrpSpPr/>
          <p:nvPr/>
        </p:nvGrpSpPr>
        <p:grpSpPr>
          <a:xfrm>
            <a:off x="1745686" y="1363928"/>
            <a:ext cx="500236" cy="62793"/>
            <a:chOff x="2165071" y="772663"/>
            <a:chExt cx="500236" cy="6279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473D364-7030-D1C0-D08F-68D3DED0962F}"/>
                </a:ext>
              </a:extLst>
            </p:cNvPr>
            <p:cNvSpPr/>
            <p:nvPr/>
          </p:nvSpPr>
          <p:spPr>
            <a:xfrm>
              <a:off x="2165071" y="772663"/>
              <a:ext cx="61554" cy="62793"/>
            </a:xfrm>
            <a:prstGeom prst="ellipse">
              <a:avLst/>
            </a:prstGeom>
            <a:solidFill>
              <a:srgbClr val="2FBB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3980C29-CAEA-6615-3738-6C30DF3DCD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8107" y="798977"/>
              <a:ext cx="457200" cy="1"/>
            </a:xfrm>
            <a:prstGeom prst="line">
              <a:avLst/>
            </a:prstGeom>
            <a:ln w="6350">
              <a:solidFill>
                <a:srgbClr val="3AB7D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28E894D-7A73-B011-C4BC-A75CD737168C}"/>
              </a:ext>
            </a:extLst>
          </p:cNvPr>
          <p:cNvCxnSpPr>
            <a:cxnSpLocks/>
          </p:cNvCxnSpPr>
          <p:nvPr/>
        </p:nvCxnSpPr>
        <p:spPr>
          <a:xfrm flipV="1">
            <a:off x="2226989" y="2116203"/>
            <a:ext cx="457200" cy="1"/>
          </a:xfrm>
          <a:prstGeom prst="line">
            <a:avLst/>
          </a:prstGeom>
          <a:ln w="6350">
            <a:solidFill>
              <a:srgbClr val="3AB7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14A2B30-709E-B4D0-0FB8-B719B6B75599}"/>
              </a:ext>
            </a:extLst>
          </p:cNvPr>
          <p:cNvGrpSpPr/>
          <p:nvPr/>
        </p:nvGrpSpPr>
        <p:grpSpPr>
          <a:xfrm>
            <a:off x="1847951" y="2975381"/>
            <a:ext cx="488367" cy="62793"/>
            <a:chOff x="2219211" y="2384116"/>
            <a:chExt cx="488367" cy="6279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AAF9F11-89BB-867A-1DB4-817B14894A10}"/>
                </a:ext>
              </a:extLst>
            </p:cNvPr>
            <p:cNvSpPr/>
            <p:nvPr/>
          </p:nvSpPr>
          <p:spPr>
            <a:xfrm>
              <a:off x="2219211" y="2384116"/>
              <a:ext cx="61554" cy="62793"/>
            </a:xfrm>
            <a:prstGeom prst="ellipse">
              <a:avLst/>
            </a:prstGeom>
            <a:solidFill>
              <a:srgbClr val="2FBB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3AE056F-ED78-511E-A824-1F9E1E4C07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0378" y="2416414"/>
              <a:ext cx="457200" cy="1"/>
            </a:xfrm>
            <a:prstGeom prst="line">
              <a:avLst/>
            </a:prstGeom>
            <a:ln w="6350">
              <a:solidFill>
                <a:srgbClr val="3AB7D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066E9DC-C8FD-AE29-11BC-D5DECFC53E80}"/>
              </a:ext>
            </a:extLst>
          </p:cNvPr>
          <p:cNvGrpSpPr/>
          <p:nvPr/>
        </p:nvGrpSpPr>
        <p:grpSpPr>
          <a:xfrm>
            <a:off x="2288958" y="1196931"/>
            <a:ext cx="4464835" cy="370396"/>
            <a:chOff x="2708343" y="605666"/>
            <a:chExt cx="4464835" cy="370396"/>
          </a:xfrm>
        </p:grpSpPr>
        <p:sp>
          <p:nvSpPr>
            <p:cNvPr id="48" name="Flowchart: Delay 47">
              <a:extLst>
                <a:ext uri="{FF2B5EF4-FFF2-40B4-BE49-F238E27FC236}">
                  <a16:creationId xmlns:a16="http://schemas.microsoft.com/office/drawing/2014/main" id="{529F4303-5264-E844-95CD-D456D1216DD6}"/>
                </a:ext>
              </a:extLst>
            </p:cNvPr>
            <p:cNvSpPr/>
            <p:nvPr/>
          </p:nvSpPr>
          <p:spPr>
            <a:xfrm>
              <a:off x="6920757" y="606732"/>
              <a:ext cx="252421" cy="369330"/>
            </a:xfrm>
            <a:prstGeom prst="flowChartDelay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C958821D-C5E6-AF64-1B49-CEC74564E838}"/>
                </a:ext>
              </a:extLst>
            </p:cNvPr>
            <p:cNvSpPr/>
            <p:nvPr/>
          </p:nvSpPr>
          <p:spPr>
            <a:xfrm>
              <a:off x="2708343" y="605666"/>
              <a:ext cx="4388790" cy="36933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kern="100">
                  <a:solidFill>
                    <a:schemeClr val="tx2"/>
                  </a:solidFill>
                  <a:latin typeface="Lato Regular" panose="020F0502020204030203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sz="1100" kern="100">
                  <a:solidFill>
                    <a:schemeClr val="tx2"/>
                  </a:solidFill>
                  <a:effectLst/>
                  <a:latin typeface="Lato Regular" panose="020F0502020204030203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 dimensionality reduction technique used to transform a large set of correlated variables into a smaller set of uncorrelated variables</a:t>
              </a:r>
              <a:endParaRPr lang="en-US" sz="1100">
                <a:solidFill>
                  <a:schemeClr val="tx2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8E47BDD-1DF2-EAA8-53D0-D06A51D7688E}"/>
              </a:ext>
            </a:extLst>
          </p:cNvPr>
          <p:cNvGrpSpPr/>
          <p:nvPr/>
        </p:nvGrpSpPr>
        <p:grpSpPr>
          <a:xfrm>
            <a:off x="2694466" y="1931005"/>
            <a:ext cx="4464835" cy="370396"/>
            <a:chOff x="2708343" y="605666"/>
            <a:chExt cx="4464835" cy="370396"/>
          </a:xfrm>
        </p:grpSpPr>
        <p:sp>
          <p:nvSpPr>
            <p:cNvPr id="52" name="Flowchart: Delay 51">
              <a:extLst>
                <a:ext uri="{FF2B5EF4-FFF2-40B4-BE49-F238E27FC236}">
                  <a16:creationId xmlns:a16="http://schemas.microsoft.com/office/drawing/2014/main" id="{4F8B1748-8661-9681-A187-49F173BBC123}"/>
                </a:ext>
              </a:extLst>
            </p:cNvPr>
            <p:cNvSpPr/>
            <p:nvPr/>
          </p:nvSpPr>
          <p:spPr>
            <a:xfrm>
              <a:off x="6920757" y="606732"/>
              <a:ext cx="252421" cy="369330"/>
            </a:xfrm>
            <a:prstGeom prst="flowChartDelay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7C15693-431C-CD87-9C1B-5C53167AABAE}"/>
                </a:ext>
              </a:extLst>
            </p:cNvPr>
            <p:cNvSpPr/>
            <p:nvPr/>
          </p:nvSpPr>
          <p:spPr>
            <a:xfrm>
              <a:off x="2708343" y="605666"/>
              <a:ext cx="4388790" cy="36933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kern="100">
                  <a:solidFill>
                    <a:schemeClr val="tx2"/>
                  </a:solidFill>
                  <a:effectLst/>
                  <a:latin typeface="Lato Regular" panose="020F0502020204030203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Goal of PCA is to reduce the complexity of the dataset while retaining as much variability (information) as possible</a:t>
              </a:r>
              <a:endParaRPr lang="en-US" sz="1100">
                <a:solidFill>
                  <a:schemeClr val="tx2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A2B62F7-7545-2E74-9F06-69FAAB5F2549}"/>
              </a:ext>
            </a:extLst>
          </p:cNvPr>
          <p:cNvGrpSpPr/>
          <p:nvPr/>
        </p:nvGrpSpPr>
        <p:grpSpPr>
          <a:xfrm>
            <a:off x="2344701" y="2804644"/>
            <a:ext cx="4464835" cy="370396"/>
            <a:chOff x="2708343" y="605666"/>
            <a:chExt cx="4464835" cy="370396"/>
          </a:xfrm>
        </p:grpSpPr>
        <p:sp>
          <p:nvSpPr>
            <p:cNvPr id="56" name="Flowchart: Delay 55">
              <a:extLst>
                <a:ext uri="{FF2B5EF4-FFF2-40B4-BE49-F238E27FC236}">
                  <a16:creationId xmlns:a16="http://schemas.microsoft.com/office/drawing/2014/main" id="{13F4F045-9F8A-AB2A-B646-3BA04FC6D947}"/>
                </a:ext>
              </a:extLst>
            </p:cNvPr>
            <p:cNvSpPr/>
            <p:nvPr/>
          </p:nvSpPr>
          <p:spPr>
            <a:xfrm>
              <a:off x="6920757" y="606732"/>
              <a:ext cx="252421" cy="369330"/>
            </a:xfrm>
            <a:prstGeom prst="flowChartDelay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97A6390A-8D24-FB6F-CC22-A0254051DC34}"/>
                </a:ext>
              </a:extLst>
            </p:cNvPr>
            <p:cNvSpPr/>
            <p:nvPr/>
          </p:nvSpPr>
          <p:spPr>
            <a:xfrm>
              <a:off x="2708343" y="605666"/>
              <a:ext cx="4388790" cy="36933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kern="100">
                  <a:solidFill>
                    <a:schemeClr val="tx2"/>
                  </a:solidFill>
                  <a:effectLst/>
                  <a:latin typeface="Lato Regular" panose="020F0502020204030203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It does this by identifying the directions (principal components) along which the variation in the data is maximized.</a:t>
              </a:r>
              <a:endParaRPr lang="en-US" sz="1100">
                <a:solidFill>
                  <a:schemeClr val="tx2"/>
                </a:solidFill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A4A55A21-45C1-5AAE-DDC4-E7B77CD9340B}"/>
              </a:ext>
            </a:extLst>
          </p:cNvPr>
          <p:cNvSpPr txBox="1"/>
          <p:nvPr/>
        </p:nvSpPr>
        <p:spPr>
          <a:xfrm>
            <a:off x="8799397" y="429765"/>
            <a:ext cx="134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3AB7D6"/>
                </a:solidFill>
                <a:latin typeface="+mj-lt"/>
              </a:rPr>
              <a:t>Key metrics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8748244-8133-274E-B700-C3EE83F00937}"/>
              </a:ext>
            </a:extLst>
          </p:cNvPr>
          <p:cNvGrpSpPr/>
          <p:nvPr/>
        </p:nvGrpSpPr>
        <p:grpSpPr>
          <a:xfrm>
            <a:off x="7506455" y="3285653"/>
            <a:ext cx="4212615" cy="445970"/>
            <a:chOff x="7780547" y="3397696"/>
            <a:chExt cx="4212615" cy="44597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C8A3033-F3D7-8705-A63A-231859AF97D4}"/>
                </a:ext>
              </a:extLst>
            </p:cNvPr>
            <p:cNvGrpSpPr/>
            <p:nvPr/>
          </p:nvGrpSpPr>
          <p:grpSpPr>
            <a:xfrm>
              <a:off x="7789891" y="3397696"/>
              <a:ext cx="4142689" cy="445970"/>
              <a:chOff x="6234266" y="1224280"/>
              <a:chExt cx="1553374" cy="853440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D6D6C808-297D-3C8B-4BA2-B8DB740F39C6}"/>
                  </a:ext>
                </a:extLst>
              </p:cNvPr>
              <p:cNvSpPr/>
              <p:nvPr/>
            </p:nvSpPr>
            <p:spPr>
              <a:xfrm>
                <a:off x="6234266" y="1290321"/>
                <a:ext cx="1553374" cy="787399"/>
              </a:xfrm>
              <a:prstGeom prst="roundRect">
                <a:avLst>
                  <a:gd name="adj" fmla="val 12796"/>
                </a:avLst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6EC9A68-27D5-994F-D501-8D07C3FAEB7A}"/>
                  </a:ext>
                </a:extLst>
              </p:cNvPr>
              <p:cNvSpPr/>
              <p:nvPr/>
            </p:nvSpPr>
            <p:spPr>
              <a:xfrm>
                <a:off x="6446520" y="1224280"/>
                <a:ext cx="1172417" cy="11684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57B40D8-A480-52E2-3F04-D8C8E94F1377}"/>
                  </a:ext>
                </a:extLst>
              </p:cNvPr>
              <p:cNvCxnSpPr/>
              <p:nvPr/>
            </p:nvCxnSpPr>
            <p:spPr>
              <a:xfrm>
                <a:off x="6446520" y="1244600"/>
                <a:ext cx="0" cy="8636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533B074-9E3C-C345-0246-A25FCEE03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4920" y="1244600"/>
                <a:ext cx="0" cy="8636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FCCF470-A5D3-29BF-9486-8D86BA4C6B29}"/>
                </a:ext>
              </a:extLst>
            </p:cNvPr>
            <p:cNvSpPr txBox="1"/>
            <p:nvPr/>
          </p:nvSpPr>
          <p:spPr>
            <a:xfrm>
              <a:off x="7780547" y="3469369"/>
              <a:ext cx="421261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/>
                <a:t>Assess the effectiveness of dimensionality reduction</a:t>
              </a:r>
            </a:p>
          </p:txBody>
        </p:sp>
      </p:grp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61652922-443D-0D38-106B-3312586DBDEF}"/>
              </a:ext>
            </a:extLst>
          </p:cNvPr>
          <p:cNvSpPr/>
          <p:nvPr/>
        </p:nvSpPr>
        <p:spPr>
          <a:xfrm rot="10800000">
            <a:off x="9421128" y="3214301"/>
            <a:ext cx="274320" cy="182880"/>
          </a:xfrm>
          <a:prstGeom prst="triangle">
            <a:avLst>
              <a:gd name="adj" fmla="val 50757"/>
            </a:avLst>
          </a:prstGeom>
          <a:gradFill flip="none" rotWithShape="1">
            <a:gsLst>
              <a:gs pos="1000">
                <a:srgbClr val="2FBBCC"/>
              </a:gs>
              <a:gs pos="82000">
                <a:schemeClr val="bg1">
                  <a:shade val="100000"/>
                  <a:satMod val="115000"/>
                  <a:alpha val="0"/>
                  <a:lumMod val="9700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9E014F9-2B9C-5B2D-397C-27381AE74601}"/>
              </a:ext>
            </a:extLst>
          </p:cNvPr>
          <p:cNvSpPr txBox="1"/>
          <p:nvPr/>
        </p:nvSpPr>
        <p:spPr>
          <a:xfrm>
            <a:off x="7515797" y="1494303"/>
            <a:ext cx="189901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effectLst/>
                <a:latin typeface="Lato Regular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much information (variance) each principal component capture from the original dataset</a:t>
            </a:r>
            <a:endParaRPr lang="en-US" sz="14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7AD9C5D-D4A4-D494-C678-6E4AC1227D99}"/>
              </a:ext>
            </a:extLst>
          </p:cNvPr>
          <p:cNvSpPr txBox="1"/>
          <p:nvPr/>
        </p:nvSpPr>
        <p:spPr>
          <a:xfrm>
            <a:off x="9714748" y="1532246"/>
            <a:ext cx="18839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>
                <a:effectLst/>
                <a:latin typeface="Lato Regular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variance</a:t>
            </a:r>
            <a:r>
              <a:rPr lang="en-US" sz="1400">
                <a:effectLst/>
                <a:latin typeface="Lato Regular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explained by a subset of the principal components</a:t>
            </a:r>
            <a:endParaRPr lang="en-US" sz="14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2B0FC82-3D99-995B-37B4-095D7D6A81F3}"/>
              </a:ext>
            </a:extLst>
          </p:cNvPr>
          <p:cNvSpPr txBox="1"/>
          <p:nvPr/>
        </p:nvSpPr>
        <p:spPr>
          <a:xfrm>
            <a:off x="7494342" y="4101103"/>
            <a:ext cx="4289729" cy="2062103"/>
          </a:xfrm>
          <a:prstGeom prst="rect">
            <a:avLst/>
          </a:prstGeom>
          <a:solidFill>
            <a:srgbClr val="207776"/>
          </a:solidFill>
        </p:spPr>
        <p:txBody>
          <a:bodyPr wrap="square">
            <a:spAutoFit/>
          </a:bodyPr>
          <a:lstStyle/>
          <a:p>
            <a:r>
              <a:rPr lang="en-US" sz="1600" b="0" i="0">
                <a:solidFill>
                  <a:schemeClr val="bg1"/>
                </a:solidFill>
                <a:effectLst/>
              </a:rPr>
              <a:t>The first two components together explain ~ 92% of the variance. </a:t>
            </a:r>
          </a:p>
          <a:p>
            <a:endParaRPr lang="en-US" sz="1600">
              <a:solidFill>
                <a:schemeClr val="bg1"/>
              </a:solidFill>
            </a:endParaRPr>
          </a:p>
          <a:p>
            <a:r>
              <a:rPr lang="en-US" sz="1600" b="0" i="0">
                <a:solidFill>
                  <a:schemeClr val="bg1"/>
                </a:solidFill>
                <a:effectLst/>
              </a:rPr>
              <a:t>This is a significant portion of the total variance while also reducing the dimensionality of the dataset and retaining enough information to effectively identify distinct customer groups for customer segmentation.</a:t>
            </a:r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B756E5E-17EB-F98B-5F67-89AC9A04A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85" y="3917771"/>
            <a:ext cx="7194348" cy="21527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59C1D73-923A-6282-FBEF-F7175167450D}"/>
              </a:ext>
            </a:extLst>
          </p:cNvPr>
          <p:cNvGrpSpPr/>
          <p:nvPr/>
        </p:nvGrpSpPr>
        <p:grpSpPr>
          <a:xfrm>
            <a:off x="196930" y="137551"/>
            <a:ext cx="697802" cy="671623"/>
            <a:chOff x="2985422" y="1122801"/>
            <a:chExt cx="697802" cy="67162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67B0D5A-5962-328D-F5A1-03147B821F24}"/>
                </a:ext>
              </a:extLst>
            </p:cNvPr>
            <p:cNvSpPr/>
            <p:nvPr/>
          </p:nvSpPr>
          <p:spPr>
            <a:xfrm>
              <a:off x="2985422" y="1122801"/>
              <a:ext cx="524362" cy="510056"/>
            </a:xfrm>
            <a:prstGeom prst="ellipse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5BAF1F1-B367-39E8-DE7D-23FF902299B1}"/>
                </a:ext>
              </a:extLst>
            </p:cNvPr>
            <p:cNvSpPr/>
            <p:nvPr/>
          </p:nvSpPr>
          <p:spPr>
            <a:xfrm>
              <a:off x="2997582" y="1471289"/>
              <a:ext cx="297352" cy="323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C69150F-BC8E-8595-7CBE-89A05AFEBB62}"/>
                </a:ext>
              </a:extLst>
            </p:cNvPr>
            <p:cNvSpPr/>
            <p:nvPr/>
          </p:nvSpPr>
          <p:spPr>
            <a:xfrm rot="18973462">
              <a:off x="3237929" y="1363487"/>
              <a:ext cx="445295" cy="371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848A1C5-230D-B195-7001-8E776A9D08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397" y="1291590"/>
              <a:ext cx="192613" cy="192804"/>
            </a:xfrm>
            <a:prstGeom prst="line">
              <a:avLst/>
            </a:prstGeom>
            <a:ln w="9525">
              <a:solidFill>
                <a:srgbClr val="3AB7D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28E1402-F4FF-D6FF-4A7A-69A7207939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192" y="1291590"/>
              <a:ext cx="94545" cy="0"/>
            </a:xfrm>
            <a:prstGeom prst="line">
              <a:avLst/>
            </a:prstGeom>
            <a:ln w="9525">
              <a:solidFill>
                <a:srgbClr val="3AB7D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11B8EC4-1585-4AB1-7FC6-88CC6D9A2457}"/>
                </a:ext>
              </a:extLst>
            </p:cNvPr>
            <p:cNvSpPr/>
            <p:nvPr/>
          </p:nvSpPr>
          <p:spPr>
            <a:xfrm>
              <a:off x="3578166" y="1268730"/>
              <a:ext cx="45719" cy="45719"/>
            </a:xfrm>
            <a:prstGeom prst="ellipse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0D815D3-CB3C-79DB-B4A6-AF575046F1E7}"/>
                </a:ext>
              </a:extLst>
            </p:cNvPr>
            <p:cNvSpPr txBox="1"/>
            <p:nvPr/>
          </p:nvSpPr>
          <p:spPr>
            <a:xfrm>
              <a:off x="3003252" y="1122801"/>
              <a:ext cx="447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06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0824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97C07EFC-7D76-0B02-00E7-218B22E01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57" y="717881"/>
            <a:ext cx="7894815" cy="1668848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E1D5A4B0-970F-2B3D-E415-7914B26E810C}"/>
              </a:ext>
            </a:extLst>
          </p:cNvPr>
          <p:cNvGrpSpPr/>
          <p:nvPr/>
        </p:nvGrpSpPr>
        <p:grpSpPr>
          <a:xfrm>
            <a:off x="1189272" y="4372376"/>
            <a:ext cx="9904293" cy="2097176"/>
            <a:chOff x="130892" y="5139037"/>
            <a:chExt cx="11748712" cy="147393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C3DF457-AE2B-B06F-6F38-986865A2B9CD}"/>
                </a:ext>
              </a:extLst>
            </p:cNvPr>
            <p:cNvSpPr/>
            <p:nvPr/>
          </p:nvSpPr>
          <p:spPr>
            <a:xfrm flipV="1">
              <a:off x="130892" y="5139037"/>
              <a:ext cx="11673348" cy="795348"/>
            </a:xfrm>
            <a:prstGeom prst="rect">
              <a:avLst/>
            </a:prstGeom>
            <a:gradFill flip="none" rotWithShape="1">
              <a:gsLst>
                <a:gs pos="4000">
                  <a:schemeClr val="bg1">
                    <a:shade val="67500"/>
                    <a:satMod val="115000"/>
                    <a:alpha val="75000"/>
                    <a:lumMod val="80000"/>
                    <a:lumOff val="20000"/>
                  </a:schemeClr>
                </a:gs>
                <a:gs pos="100000">
                  <a:schemeClr val="bg1">
                    <a:shade val="100000"/>
                    <a:satMod val="115000"/>
                    <a:alpha val="0"/>
                    <a:lumMod val="9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57BA004-32DC-9752-D52F-8459F3837683}"/>
                </a:ext>
              </a:extLst>
            </p:cNvPr>
            <p:cNvSpPr/>
            <p:nvPr/>
          </p:nvSpPr>
          <p:spPr>
            <a:xfrm>
              <a:off x="206256" y="5817627"/>
              <a:ext cx="11673348" cy="795348"/>
            </a:xfrm>
            <a:prstGeom prst="rect">
              <a:avLst/>
            </a:prstGeom>
            <a:gradFill flip="none" rotWithShape="1">
              <a:gsLst>
                <a:gs pos="4000">
                  <a:schemeClr val="bg1">
                    <a:shade val="67500"/>
                    <a:satMod val="115000"/>
                    <a:alpha val="75000"/>
                    <a:lumMod val="80000"/>
                    <a:lumOff val="20000"/>
                  </a:schemeClr>
                </a:gs>
                <a:gs pos="100000">
                  <a:schemeClr val="bg1">
                    <a:shade val="100000"/>
                    <a:satMod val="115000"/>
                    <a:alpha val="0"/>
                    <a:lumMod val="9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976FDE4-4D7E-23C6-DA33-9A9F64BF6615}"/>
              </a:ext>
            </a:extLst>
          </p:cNvPr>
          <p:cNvGrpSpPr/>
          <p:nvPr/>
        </p:nvGrpSpPr>
        <p:grpSpPr>
          <a:xfrm>
            <a:off x="3383014" y="5397350"/>
            <a:ext cx="1823397" cy="369331"/>
            <a:chOff x="7731952" y="3225060"/>
            <a:chExt cx="1641436" cy="307571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1D26EBF-F40A-7CEF-59F2-F57CBAAAB6C1}"/>
                </a:ext>
              </a:extLst>
            </p:cNvPr>
            <p:cNvSpPr/>
            <p:nvPr/>
          </p:nvSpPr>
          <p:spPr>
            <a:xfrm>
              <a:off x="7762729" y="3256566"/>
              <a:ext cx="1586721" cy="246166"/>
            </a:xfrm>
            <a:prstGeom prst="roundRect">
              <a:avLst>
                <a:gd name="adj" fmla="val 50000"/>
              </a:avLst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E65E75A2-4589-B2EA-DF36-75A86655BD03}"/>
                </a:ext>
              </a:extLst>
            </p:cNvPr>
            <p:cNvSpPr/>
            <p:nvPr/>
          </p:nvSpPr>
          <p:spPr>
            <a:xfrm>
              <a:off x="7731952" y="3225060"/>
              <a:ext cx="1641436" cy="307571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rgbClr val="2FBBCC"/>
              </a:solidFill>
              <a:prstDash val="lg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A292A30-08E1-1E1A-B718-069981DAA93A}"/>
              </a:ext>
            </a:extLst>
          </p:cNvPr>
          <p:cNvGrpSpPr/>
          <p:nvPr/>
        </p:nvGrpSpPr>
        <p:grpSpPr>
          <a:xfrm>
            <a:off x="4766700" y="3244334"/>
            <a:ext cx="1823397" cy="369331"/>
            <a:chOff x="7731952" y="3225060"/>
            <a:chExt cx="1641436" cy="307571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0E1B7A89-F42A-61AF-A4F1-773197F79284}"/>
                </a:ext>
              </a:extLst>
            </p:cNvPr>
            <p:cNvSpPr/>
            <p:nvPr/>
          </p:nvSpPr>
          <p:spPr>
            <a:xfrm>
              <a:off x="7762729" y="3256566"/>
              <a:ext cx="1586721" cy="246166"/>
            </a:xfrm>
            <a:prstGeom prst="roundRect">
              <a:avLst>
                <a:gd name="adj" fmla="val 50000"/>
              </a:avLst>
            </a:prstGeom>
            <a:solidFill>
              <a:srgbClr val="2FBB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1532E52F-00FC-255A-1E88-A25ED3292864}"/>
                </a:ext>
              </a:extLst>
            </p:cNvPr>
            <p:cNvSpPr/>
            <p:nvPr/>
          </p:nvSpPr>
          <p:spPr>
            <a:xfrm>
              <a:off x="7731952" y="3225060"/>
              <a:ext cx="1641436" cy="307571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rgbClr val="2FBBCC"/>
              </a:solidFill>
              <a:prstDash val="lg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EF9D8F4-EB79-2E8E-8208-7E349EC1D7BE}"/>
              </a:ext>
            </a:extLst>
          </p:cNvPr>
          <p:cNvGrpSpPr/>
          <p:nvPr/>
        </p:nvGrpSpPr>
        <p:grpSpPr>
          <a:xfrm>
            <a:off x="9206925" y="1271953"/>
            <a:ext cx="1823397" cy="369331"/>
            <a:chOff x="7731952" y="3225060"/>
            <a:chExt cx="1641436" cy="307571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1019A12-9FC4-EBC3-18B2-E01B3EB126BC}"/>
                </a:ext>
              </a:extLst>
            </p:cNvPr>
            <p:cNvSpPr/>
            <p:nvPr/>
          </p:nvSpPr>
          <p:spPr>
            <a:xfrm>
              <a:off x="7762729" y="3256566"/>
              <a:ext cx="1586721" cy="246166"/>
            </a:xfrm>
            <a:prstGeom prst="roundRect">
              <a:avLst>
                <a:gd name="adj" fmla="val 50000"/>
              </a:avLst>
            </a:prstGeom>
            <a:solidFill>
              <a:srgbClr val="2FBB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9A467F6-AB89-AD39-D89E-51AA79979627}"/>
                </a:ext>
              </a:extLst>
            </p:cNvPr>
            <p:cNvSpPr/>
            <p:nvPr/>
          </p:nvSpPr>
          <p:spPr>
            <a:xfrm>
              <a:off x="7731952" y="3225060"/>
              <a:ext cx="1641436" cy="307571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rgbClr val="2FBBCC"/>
              </a:solidFill>
              <a:prstDash val="lg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ADD9CC5-4128-519E-4E7E-4D1C164BA5F9}"/>
              </a:ext>
            </a:extLst>
          </p:cNvPr>
          <p:cNvGrpSpPr/>
          <p:nvPr/>
        </p:nvGrpSpPr>
        <p:grpSpPr>
          <a:xfrm>
            <a:off x="7481491" y="681802"/>
            <a:ext cx="3612074" cy="1668848"/>
            <a:chOff x="6601466" y="578166"/>
            <a:chExt cx="3612074" cy="16688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6D5873-0BEC-E5B7-54D4-14A82BEF9DED}"/>
                </a:ext>
              </a:extLst>
            </p:cNvPr>
            <p:cNvSpPr txBox="1"/>
            <p:nvPr/>
          </p:nvSpPr>
          <p:spPr>
            <a:xfrm>
              <a:off x="8422590" y="1168316"/>
              <a:ext cx="1790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Detect outliers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717B4D0-2C64-873B-8E94-2AE44120269E}"/>
                </a:ext>
              </a:extLst>
            </p:cNvPr>
            <p:cNvSpPr/>
            <p:nvPr/>
          </p:nvSpPr>
          <p:spPr>
            <a:xfrm>
              <a:off x="6601466" y="578166"/>
              <a:ext cx="1662191" cy="16688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16E75B3-1257-92C3-4C47-9BA9526D1BDA}"/>
              </a:ext>
            </a:extLst>
          </p:cNvPr>
          <p:cNvSpPr txBox="1"/>
          <p:nvPr/>
        </p:nvSpPr>
        <p:spPr>
          <a:xfrm>
            <a:off x="5272863" y="3244334"/>
            <a:ext cx="157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Scaling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761B57-288A-854D-8A50-BA57688AA97F}"/>
              </a:ext>
            </a:extLst>
          </p:cNvPr>
          <p:cNvSpPr txBox="1"/>
          <p:nvPr/>
        </p:nvSpPr>
        <p:spPr>
          <a:xfrm>
            <a:off x="3956978" y="5397350"/>
            <a:ext cx="72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PCA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C3C1A4-2297-6813-C44B-257EFF0D75EA}"/>
              </a:ext>
            </a:extLst>
          </p:cNvPr>
          <p:cNvSpPr txBox="1"/>
          <p:nvPr/>
        </p:nvSpPr>
        <p:spPr>
          <a:xfrm>
            <a:off x="865950" y="117483"/>
            <a:ext cx="3500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rgbClr val="3AB7D6"/>
                </a:solidFill>
              </a:rPr>
              <a:t>The final data for clustering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18E1F2-E6BC-22AE-1118-2B2D427A8B5E}"/>
              </a:ext>
            </a:extLst>
          </p:cNvPr>
          <p:cNvSpPr txBox="1"/>
          <p:nvPr/>
        </p:nvSpPr>
        <p:spPr>
          <a:xfrm>
            <a:off x="6746279" y="5361446"/>
            <a:ext cx="157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3AB7D6"/>
                </a:solidFill>
              </a:rPr>
              <a:t>Train model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F3B062C-D269-D2BD-840C-C65406C2B63D}"/>
              </a:ext>
            </a:extLst>
          </p:cNvPr>
          <p:cNvGrpSpPr/>
          <p:nvPr/>
        </p:nvGrpSpPr>
        <p:grpSpPr>
          <a:xfrm flipH="1">
            <a:off x="6039835" y="5475773"/>
            <a:ext cx="483781" cy="140677"/>
            <a:chOff x="4136957" y="5476042"/>
            <a:chExt cx="483781" cy="140677"/>
          </a:xfrm>
        </p:grpSpPr>
        <p:sp>
          <p:nvSpPr>
            <p:cNvPr id="34" name="Arrow: Chevron 33">
              <a:extLst>
                <a:ext uri="{FF2B5EF4-FFF2-40B4-BE49-F238E27FC236}">
                  <a16:creationId xmlns:a16="http://schemas.microsoft.com/office/drawing/2014/main" id="{8835D5F6-AA2C-467E-98BF-3A41D5D96579}"/>
                </a:ext>
              </a:extLst>
            </p:cNvPr>
            <p:cNvSpPr/>
            <p:nvPr/>
          </p:nvSpPr>
          <p:spPr>
            <a:xfrm flipH="1">
              <a:off x="4451925" y="5476042"/>
              <a:ext cx="168813" cy="140677"/>
            </a:xfrm>
            <a:prstGeom prst="chevron">
              <a:avLst/>
            </a:prstGeom>
            <a:noFill/>
            <a:ln w="6350">
              <a:solidFill>
                <a:srgbClr val="2FBB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Arrow: Chevron 34">
              <a:extLst>
                <a:ext uri="{FF2B5EF4-FFF2-40B4-BE49-F238E27FC236}">
                  <a16:creationId xmlns:a16="http://schemas.microsoft.com/office/drawing/2014/main" id="{BB406390-D5E0-8B18-61B5-F374C88571A2}"/>
                </a:ext>
              </a:extLst>
            </p:cNvPr>
            <p:cNvSpPr/>
            <p:nvPr/>
          </p:nvSpPr>
          <p:spPr>
            <a:xfrm flipH="1">
              <a:off x="4294441" y="5476042"/>
              <a:ext cx="168813" cy="140677"/>
            </a:xfrm>
            <a:prstGeom prst="chevron">
              <a:avLst/>
            </a:prstGeom>
            <a:noFill/>
            <a:ln w="6350">
              <a:solidFill>
                <a:srgbClr val="2FBB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Arrow: Chevron 35">
              <a:extLst>
                <a:ext uri="{FF2B5EF4-FFF2-40B4-BE49-F238E27FC236}">
                  <a16:creationId xmlns:a16="http://schemas.microsoft.com/office/drawing/2014/main" id="{2E6C3C90-1CA0-7F55-2036-463479CB885F}"/>
                </a:ext>
              </a:extLst>
            </p:cNvPr>
            <p:cNvSpPr/>
            <p:nvPr/>
          </p:nvSpPr>
          <p:spPr>
            <a:xfrm flipH="1">
              <a:off x="4136957" y="5476042"/>
              <a:ext cx="168813" cy="140677"/>
            </a:xfrm>
            <a:prstGeom prst="chevron">
              <a:avLst/>
            </a:prstGeom>
            <a:noFill/>
            <a:ln w="6350">
              <a:solidFill>
                <a:srgbClr val="2FBB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Arrow: Bent-Up 39">
            <a:extLst>
              <a:ext uri="{FF2B5EF4-FFF2-40B4-BE49-F238E27FC236}">
                <a16:creationId xmlns:a16="http://schemas.microsoft.com/office/drawing/2014/main" id="{7355A139-2A8B-79D9-B737-8824410DEE6A}"/>
              </a:ext>
            </a:extLst>
          </p:cNvPr>
          <p:cNvSpPr/>
          <p:nvPr/>
        </p:nvSpPr>
        <p:spPr>
          <a:xfrm rot="16200000" flipH="1">
            <a:off x="8046310" y="1360234"/>
            <a:ext cx="1916891" cy="2746592"/>
          </a:xfrm>
          <a:prstGeom prst="bentUpArrow">
            <a:avLst>
              <a:gd name="adj1" fmla="val 12464"/>
              <a:gd name="adj2" fmla="val 12459"/>
              <a:gd name="adj3" fmla="val 13311"/>
            </a:avLst>
          </a:prstGeom>
          <a:solidFill>
            <a:srgbClr val="ECFAFA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2299D93-14EF-5044-A048-FD87916488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888"/>
          <a:stretch/>
        </p:blipFill>
        <p:spPr>
          <a:xfrm>
            <a:off x="1252805" y="2472462"/>
            <a:ext cx="3341441" cy="173980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9176DA9-5843-AF56-DF13-FE8399256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557" y="4401848"/>
            <a:ext cx="1667108" cy="199100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A79A3B3-7918-B1C9-4190-B25092D6EA70}"/>
              </a:ext>
            </a:extLst>
          </p:cNvPr>
          <p:cNvGrpSpPr/>
          <p:nvPr/>
        </p:nvGrpSpPr>
        <p:grpSpPr>
          <a:xfrm>
            <a:off x="276277" y="151003"/>
            <a:ext cx="697802" cy="671623"/>
            <a:chOff x="2985422" y="1122801"/>
            <a:chExt cx="697802" cy="67162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C907EF3-B0F9-80E1-CB0E-BFFED979758A}"/>
                </a:ext>
              </a:extLst>
            </p:cNvPr>
            <p:cNvSpPr/>
            <p:nvPr/>
          </p:nvSpPr>
          <p:spPr>
            <a:xfrm>
              <a:off x="2985422" y="1122801"/>
              <a:ext cx="524362" cy="510056"/>
            </a:xfrm>
            <a:prstGeom prst="ellipse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60AEDB-61B9-BCC9-C441-798251B43294}"/>
                </a:ext>
              </a:extLst>
            </p:cNvPr>
            <p:cNvSpPr/>
            <p:nvPr/>
          </p:nvSpPr>
          <p:spPr>
            <a:xfrm>
              <a:off x="2997582" y="1471289"/>
              <a:ext cx="297352" cy="323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3F18C08-5979-45A3-BA36-BAC44B48EAA3}"/>
                </a:ext>
              </a:extLst>
            </p:cNvPr>
            <p:cNvSpPr/>
            <p:nvPr/>
          </p:nvSpPr>
          <p:spPr>
            <a:xfrm rot="18973462">
              <a:off x="3237929" y="1363487"/>
              <a:ext cx="445295" cy="371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731F8B5-7128-F5D4-A3CF-D6CDBF762F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397" y="1291590"/>
              <a:ext cx="192613" cy="192804"/>
            </a:xfrm>
            <a:prstGeom prst="line">
              <a:avLst/>
            </a:prstGeom>
            <a:ln w="9525">
              <a:solidFill>
                <a:srgbClr val="3AB7D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F8C5E53-8664-2631-9723-36FE647FF6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192" y="1291590"/>
              <a:ext cx="94545" cy="0"/>
            </a:xfrm>
            <a:prstGeom prst="line">
              <a:avLst/>
            </a:prstGeom>
            <a:ln w="9525">
              <a:solidFill>
                <a:srgbClr val="3AB7D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04ADE04-3659-94D7-7A8A-65DC86DACDEA}"/>
                </a:ext>
              </a:extLst>
            </p:cNvPr>
            <p:cNvSpPr/>
            <p:nvPr/>
          </p:nvSpPr>
          <p:spPr>
            <a:xfrm>
              <a:off x="3578166" y="1268730"/>
              <a:ext cx="45719" cy="45719"/>
            </a:xfrm>
            <a:prstGeom prst="ellipse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385390A-A64A-B3CA-B565-61B143AF904F}"/>
                </a:ext>
              </a:extLst>
            </p:cNvPr>
            <p:cNvSpPr txBox="1"/>
            <p:nvPr/>
          </p:nvSpPr>
          <p:spPr>
            <a:xfrm>
              <a:off x="3003252" y="1122801"/>
              <a:ext cx="447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42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9284C4-BA75-0C56-8CD6-6EE479F31E9D}"/>
              </a:ext>
            </a:extLst>
          </p:cNvPr>
          <p:cNvSpPr/>
          <p:nvPr/>
        </p:nvSpPr>
        <p:spPr>
          <a:xfrm>
            <a:off x="11569793" y="110003"/>
            <a:ext cx="176859" cy="1581293"/>
          </a:xfrm>
          <a:prstGeom prst="rect">
            <a:avLst/>
          </a:prstGeom>
          <a:solidFill>
            <a:srgbClr val="3AB7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7AC1D8-61F6-DF75-2241-D1C9B27BA651}"/>
              </a:ext>
            </a:extLst>
          </p:cNvPr>
          <p:cNvSpPr/>
          <p:nvPr/>
        </p:nvSpPr>
        <p:spPr>
          <a:xfrm>
            <a:off x="277301" y="110003"/>
            <a:ext cx="2122140" cy="29632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="1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A11C4A-7D28-1B80-C29F-CEE0820F31E5}"/>
              </a:ext>
            </a:extLst>
          </p:cNvPr>
          <p:cNvSpPr/>
          <p:nvPr/>
        </p:nvSpPr>
        <p:spPr>
          <a:xfrm>
            <a:off x="445348" y="1573376"/>
            <a:ext cx="11469353" cy="50923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18E3E6-6250-41B4-9483-0A949F85AA44}"/>
              </a:ext>
            </a:extLst>
          </p:cNvPr>
          <p:cNvSpPr/>
          <p:nvPr/>
        </p:nvSpPr>
        <p:spPr>
          <a:xfrm>
            <a:off x="622206" y="420531"/>
            <a:ext cx="3771039" cy="651997"/>
          </a:xfrm>
          <a:prstGeom prst="rect">
            <a:avLst/>
          </a:prstGeom>
          <a:solidFill>
            <a:srgbClr val="2077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/>
              <a:t>     Table of contents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24297-53DC-AF3B-A7AB-C454E267DFDC}"/>
              </a:ext>
            </a:extLst>
          </p:cNvPr>
          <p:cNvSpPr txBox="1"/>
          <p:nvPr/>
        </p:nvSpPr>
        <p:spPr>
          <a:xfrm>
            <a:off x="3020679" y="1112753"/>
            <a:ext cx="88940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Customer Segmentation Using K-Means Based on RFM Model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1308E6-EFCC-ECB1-23BD-C05DD21DC0F4}"/>
              </a:ext>
            </a:extLst>
          </p:cNvPr>
          <p:cNvGrpSpPr/>
          <p:nvPr/>
        </p:nvGrpSpPr>
        <p:grpSpPr>
          <a:xfrm>
            <a:off x="739427" y="1842806"/>
            <a:ext cx="697802" cy="671623"/>
            <a:chOff x="2985422" y="1122801"/>
            <a:chExt cx="697802" cy="67162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AD01E9A-B326-8006-5AFE-5CEF565E26A1}"/>
                </a:ext>
              </a:extLst>
            </p:cNvPr>
            <p:cNvSpPr/>
            <p:nvPr/>
          </p:nvSpPr>
          <p:spPr>
            <a:xfrm>
              <a:off x="2985422" y="1122801"/>
              <a:ext cx="524362" cy="510056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3D41E4-D431-858D-74F2-6747141586FE}"/>
                </a:ext>
              </a:extLst>
            </p:cNvPr>
            <p:cNvSpPr/>
            <p:nvPr/>
          </p:nvSpPr>
          <p:spPr>
            <a:xfrm>
              <a:off x="2997582" y="1471289"/>
              <a:ext cx="297352" cy="323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3833D01-C3F5-E070-0378-2F646916221C}"/>
                </a:ext>
              </a:extLst>
            </p:cNvPr>
            <p:cNvSpPr/>
            <p:nvPr/>
          </p:nvSpPr>
          <p:spPr>
            <a:xfrm rot="18973462">
              <a:off x="3237929" y="1363487"/>
              <a:ext cx="445295" cy="371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9A4CF3B-F5E3-7FCB-7875-04D8781614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397" y="1291590"/>
              <a:ext cx="192613" cy="192804"/>
            </a:xfrm>
            <a:prstGeom prst="line">
              <a:avLst/>
            </a:prstGeom>
            <a:ln w="9525">
              <a:solidFill>
                <a:srgbClr val="20777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6A1557A-5BC0-80A0-F1DC-E716A5A6F2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192" y="1291590"/>
              <a:ext cx="94545" cy="0"/>
            </a:xfrm>
            <a:prstGeom prst="line">
              <a:avLst/>
            </a:prstGeom>
            <a:ln w="9525">
              <a:solidFill>
                <a:srgbClr val="20777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6A2C35-520C-D181-BB47-28BF9AFD6A48}"/>
                </a:ext>
              </a:extLst>
            </p:cNvPr>
            <p:cNvSpPr/>
            <p:nvPr/>
          </p:nvSpPr>
          <p:spPr>
            <a:xfrm>
              <a:off x="3578166" y="1268730"/>
              <a:ext cx="45719" cy="45719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4719C4-C6AE-7867-97E4-CFA620AD18BB}"/>
                </a:ext>
              </a:extLst>
            </p:cNvPr>
            <p:cNvSpPr txBox="1"/>
            <p:nvPr/>
          </p:nvSpPr>
          <p:spPr>
            <a:xfrm>
              <a:off x="3003252" y="1122801"/>
              <a:ext cx="447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A8CE77-1DF6-B4B8-06DC-1E52F44E174F}"/>
              </a:ext>
            </a:extLst>
          </p:cNvPr>
          <p:cNvGrpSpPr/>
          <p:nvPr/>
        </p:nvGrpSpPr>
        <p:grpSpPr>
          <a:xfrm>
            <a:off x="739427" y="3323592"/>
            <a:ext cx="697802" cy="671623"/>
            <a:chOff x="2985422" y="1122801"/>
            <a:chExt cx="697802" cy="67162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25654C9-F3EA-B3A3-EAC2-CDEFC2652E7D}"/>
                </a:ext>
              </a:extLst>
            </p:cNvPr>
            <p:cNvSpPr/>
            <p:nvPr/>
          </p:nvSpPr>
          <p:spPr>
            <a:xfrm>
              <a:off x="2985422" y="1122801"/>
              <a:ext cx="524362" cy="510056"/>
            </a:xfrm>
            <a:prstGeom prst="ellipse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7539CD-8D12-5450-874F-CD9C6049A9DF}"/>
                </a:ext>
              </a:extLst>
            </p:cNvPr>
            <p:cNvSpPr/>
            <p:nvPr/>
          </p:nvSpPr>
          <p:spPr>
            <a:xfrm>
              <a:off x="2997582" y="1471289"/>
              <a:ext cx="297352" cy="323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4B3BCB7-53FC-372A-ED24-0E98383192B2}"/>
                </a:ext>
              </a:extLst>
            </p:cNvPr>
            <p:cNvSpPr/>
            <p:nvPr/>
          </p:nvSpPr>
          <p:spPr>
            <a:xfrm rot="18973462">
              <a:off x="3237929" y="1363487"/>
              <a:ext cx="445295" cy="371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94E9689-8FB7-2898-319C-B9DB27B372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397" y="1291590"/>
              <a:ext cx="192613" cy="192804"/>
            </a:xfrm>
            <a:prstGeom prst="line">
              <a:avLst/>
            </a:prstGeom>
            <a:ln w="9525">
              <a:solidFill>
                <a:srgbClr val="3AB7D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FE6E46A-2A7F-694A-ADCE-BE8DD158EF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192" y="1291590"/>
              <a:ext cx="94545" cy="0"/>
            </a:xfrm>
            <a:prstGeom prst="line">
              <a:avLst/>
            </a:prstGeom>
            <a:ln w="9525">
              <a:solidFill>
                <a:srgbClr val="3AB7D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9496FE-6EB4-E3D1-AB75-89A25324BD0B}"/>
                </a:ext>
              </a:extLst>
            </p:cNvPr>
            <p:cNvSpPr/>
            <p:nvPr/>
          </p:nvSpPr>
          <p:spPr>
            <a:xfrm>
              <a:off x="3578166" y="1268730"/>
              <a:ext cx="45719" cy="45719"/>
            </a:xfrm>
            <a:prstGeom prst="ellipse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C11EC9-B82D-6387-E267-794EAC8AE622}"/>
                </a:ext>
              </a:extLst>
            </p:cNvPr>
            <p:cNvSpPr txBox="1"/>
            <p:nvPr/>
          </p:nvSpPr>
          <p:spPr>
            <a:xfrm>
              <a:off x="3003252" y="1122801"/>
              <a:ext cx="447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02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4C81902-9837-A0B8-3513-F436A1280A40}"/>
              </a:ext>
            </a:extLst>
          </p:cNvPr>
          <p:cNvGrpSpPr/>
          <p:nvPr/>
        </p:nvGrpSpPr>
        <p:grpSpPr>
          <a:xfrm>
            <a:off x="4209335" y="4822383"/>
            <a:ext cx="697802" cy="671623"/>
            <a:chOff x="2985422" y="1122801"/>
            <a:chExt cx="697802" cy="671623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6B147BE-136C-DA32-D1A8-67509DED311B}"/>
                </a:ext>
              </a:extLst>
            </p:cNvPr>
            <p:cNvSpPr/>
            <p:nvPr/>
          </p:nvSpPr>
          <p:spPr>
            <a:xfrm>
              <a:off x="2985422" y="1122801"/>
              <a:ext cx="524362" cy="510056"/>
            </a:xfrm>
            <a:prstGeom prst="ellipse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9EAB07C-6B71-5413-618F-2C675B8971A1}"/>
                </a:ext>
              </a:extLst>
            </p:cNvPr>
            <p:cNvSpPr/>
            <p:nvPr/>
          </p:nvSpPr>
          <p:spPr>
            <a:xfrm>
              <a:off x="2997582" y="1471289"/>
              <a:ext cx="297352" cy="323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10E32BB-B0AE-C483-A2EE-9B1137C30935}"/>
                </a:ext>
              </a:extLst>
            </p:cNvPr>
            <p:cNvSpPr/>
            <p:nvPr/>
          </p:nvSpPr>
          <p:spPr>
            <a:xfrm rot="18973462">
              <a:off x="3237929" y="1363487"/>
              <a:ext cx="445295" cy="371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B64CC90-674C-1055-4EDA-6BF53AF7FB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397" y="1291590"/>
              <a:ext cx="192613" cy="192804"/>
            </a:xfrm>
            <a:prstGeom prst="line">
              <a:avLst/>
            </a:prstGeom>
            <a:ln w="9525">
              <a:solidFill>
                <a:srgbClr val="3AB7D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6A4AF6C-5FAC-F434-753A-F103258C82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192" y="1291590"/>
              <a:ext cx="94545" cy="0"/>
            </a:xfrm>
            <a:prstGeom prst="line">
              <a:avLst/>
            </a:prstGeom>
            <a:ln w="9525">
              <a:solidFill>
                <a:srgbClr val="3AB7D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F9FAA1A-0E66-AAAD-21AF-4365B413D2C8}"/>
                </a:ext>
              </a:extLst>
            </p:cNvPr>
            <p:cNvSpPr/>
            <p:nvPr/>
          </p:nvSpPr>
          <p:spPr>
            <a:xfrm>
              <a:off x="3578166" y="1268730"/>
              <a:ext cx="45719" cy="45719"/>
            </a:xfrm>
            <a:prstGeom prst="ellipse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A44BE4-DAA5-D356-8E34-3855A430B8BD}"/>
                </a:ext>
              </a:extLst>
            </p:cNvPr>
            <p:cNvSpPr txBox="1"/>
            <p:nvPr/>
          </p:nvSpPr>
          <p:spPr>
            <a:xfrm>
              <a:off x="3003252" y="1122801"/>
              <a:ext cx="447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06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1B0C8F1-E291-7F91-2148-DDB4486B0C9C}"/>
              </a:ext>
            </a:extLst>
          </p:cNvPr>
          <p:cNvGrpSpPr/>
          <p:nvPr/>
        </p:nvGrpSpPr>
        <p:grpSpPr>
          <a:xfrm>
            <a:off x="739427" y="4822383"/>
            <a:ext cx="697802" cy="671623"/>
            <a:chOff x="2985422" y="1122801"/>
            <a:chExt cx="697802" cy="671623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35B10A0-48CA-635F-2E48-B6CDB77CE49C}"/>
                </a:ext>
              </a:extLst>
            </p:cNvPr>
            <p:cNvSpPr/>
            <p:nvPr/>
          </p:nvSpPr>
          <p:spPr>
            <a:xfrm>
              <a:off x="2985422" y="1122801"/>
              <a:ext cx="524362" cy="510056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A00ED22-2498-39EF-F997-E4C2E80316B8}"/>
                </a:ext>
              </a:extLst>
            </p:cNvPr>
            <p:cNvSpPr/>
            <p:nvPr/>
          </p:nvSpPr>
          <p:spPr>
            <a:xfrm>
              <a:off x="2997582" y="1471289"/>
              <a:ext cx="297352" cy="323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8AE648F-9DA7-09CE-37C5-4ADBDD1E4EBF}"/>
                </a:ext>
              </a:extLst>
            </p:cNvPr>
            <p:cNvSpPr/>
            <p:nvPr/>
          </p:nvSpPr>
          <p:spPr>
            <a:xfrm rot="18973462">
              <a:off x="3237929" y="1363487"/>
              <a:ext cx="445295" cy="371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897B434-6793-9CB4-98E3-F4363219DF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397" y="1291590"/>
              <a:ext cx="192613" cy="192804"/>
            </a:xfrm>
            <a:prstGeom prst="line">
              <a:avLst/>
            </a:prstGeom>
            <a:ln w="9525">
              <a:solidFill>
                <a:srgbClr val="20777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FE7A33A-82BB-5AA1-F8BB-1F597293AD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192" y="1291590"/>
              <a:ext cx="94545" cy="0"/>
            </a:xfrm>
            <a:prstGeom prst="line">
              <a:avLst/>
            </a:prstGeom>
            <a:ln w="9525">
              <a:solidFill>
                <a:srgbClr val="20777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4F76D24-4420-18AB-1810-B898E202D35E}"/>
                </a:ext>
              </a:extLst>
            </p:cNvPr>
            <p:cNvSpPr/>
            <p:nvPr/>
          </p:nvSpPr>
          <p:spPr>
            <a:xfrm>
              <a:off x="3578166" y="1268730"/>
              <a:ext cx="45719" cy="45719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CDB2348-6824-CBFE-6495-0255D4B80DA0}"/>
                </a:ext>
              </a:extLst>
            </p:cNvPr>
            <p:cNvSpPr txBox="1"/>
            <p:nvPr/>
          </p:nvSpPr>
          <p:spPr>
            <a:xfrm>
              <a:off x="3003252" y="1122801"/>
              <a:ext cx="447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03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EB44D47-5951-51DA-BB06-6DF4F98EE8CF}"/>
              </a:ext>
            </a:extLst>
          </p:cNvPr>
          <p:cNvGrpSpPr/>
          <p:nvPr/>
        </p:nvGrpSpPr>
        <p:grpSpPr>
          <a:xfrm>
            <a:off x="4209335" y="1842806"/>
            <a:ext cx="697802" cy="671623"/>
            <a:chOff x="2985422" y="1122801"/>
            <a:chExt cx="697802" cy="671623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334BF86-AA32-8F92-F163-6BE6D0E833E5}"/>
                </a:ext>
              </a:extLst>
            </p:cNvPr>
            <p:cNvSpPr/>
            <p:nvPr/>
          </p:nvSpPr>
          <p:spPr>
            <a:xfrm>
              <a:off x="2985422" y="1122801"/>
              <a:ext cx="524362" cy="510056"/>
            </a:xfrm>
            <a:prstGeom prst="ellipse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C172F2A-6B74-037D-EBCE-E56BAD49DD2D}"/>
                </a:ext>
              </a:extLst>
            </p:cNvPr>
            <p:cNvSpPr/>
            <p:nvPr/>
          </p:nvSpPr>
          <p:spPr>
            <a:xfrm>
              <a:off x="2997582" y="1471289"/>
              <a:ext cx="297352" cy="323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1D6815C-70F4-579B-09EE-B37948854FC7}"/>
                </a:ext>
              </a:extLst>
            </p:cNvPr>
            <p:cNvSpPr/>
            <p:nvPr/>
          </p:nvSpPr>
          <p:spPr>
            <a:xfrm rot="18973462">
              <a:off x="3237929" y="1363487"/>
              <a:ext cx="445295" cy="371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20E166D-39D3-6200-4DC6-CBBCC3CDAD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397" y="1291590"/>
              <a:ext cx="192613" cy="192804"/>
            </a:xfrm>
            <a:prstGeom prst="line">
              <a:avLst/>
            </a:prstGeom>
            <a:ln w="9525">
              <a:solidFill>
                <a:srgbClr val="3AB7D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48D942B-1299-823F-D0A0-BB92D23F1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192" y="1291590"/>
              <a:ext cx="94545" cy="0"/>
            </a:xfrm>
            <a:prstGeom prst="line">
              <a:avLst/>
            </a:prstGeom>
            <a:ln w="9525">
              <a:solidFill>
                <a:srgbClr val="3AB7D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C6AC490-7852-F9F5-9DF4-6522AB40292F}"/>
                </a:ext>
              </a:extLst>
            </p:cNvPr>
            <p:cNvSpPr/>
            <p:nvPr/>
          </p:nvSpPr>
          <p:spPr>
            <a:xfrm>
              <a:off x="3578166" y="1268730"/>
              <a:ext cx="45719" cy="45719"/>
            </a:xfrm>
            <a:prstGeom prst="ellipse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70F26B8-7478-70C3-1872-73DA016FA06E}"/>
                </a:ext>
              </a:extLst>
            </p:cNvPr>
            <p:cNvSpPr txBox="1"/>
            <p:nvPr/>
          </p:nvSpPr>
          <p:spPr>
            <a:xfrm>
              <a:off x="3003252" y="1122801"/>
              <a:ext cx="447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04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3FB05FF7-0CE3-E1FC-64D2-F2FB60530F21}"/>
              </a:ext>
            </a:extLst>
          </p:cNvPr>
          <p:cNvSpPr txBox="1"/>
          <p:nvPr/>
        </p:nvSpPr>
        <p:spPr>
          <a:xfrm>
            <a:off x="1417062" y="1840638"/>
            <a:ext cx="197364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Introduction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/>
              <a:t>Overview &amp; key objectives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/>
              <a:t>About Dataset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40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4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26A3246-DF9C-2459-E047-0DE54ED668A7}"/>
              </a:ext>
            </a:extLst>
          </p:cNvPr>
          <p:cNvSpPr txBox="1"/>
          <p:nvPr/>
        </p:nvSpPr>
        <p:spPr>
          <a:xfrm>
            <a:off x="1386007" y="3334600"/>
            <a:ext cx="262320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Data cleaning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/>
              <a:t>Drop unnecessary column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/>
              <a:t>Check for missing values and duplicates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/>
              <a:t>Change data type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20EDB4A-7F72-C514-5753-ACA54023CEC4}"/>
              </a:ext>
            </a:extLst>
          </p:cNvPr>
          <p:cNvSpPr txBox="1"/>
          <p:nvPr/>
        </p:nvSpPr>
        <p:spPr>
          <a:xfrm>
            <a:off x="1394976" y="4840364"/>
            <a:ext cx="261120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Data enrichment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/>
              <a:t>Date attributes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/>
              <a:t>Number of Days between Transactions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/>
              <a:t>Monthly Spending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2065602-9F1D-5C47-7E52-6F7961030740}"/>
              </a:ext>
            </a:extLst>
          </p:cNvPr>
          <p:cNvSpPr txBox="1"/>
          <p:nvPr/>
        </p:nvSpPr>
        <p:spPr>
          <a:xfrm>
            <a:off x="4870818" y="3334600"/>
            <a:ext cx="31104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RFM Model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/>
              <a:t>Calculate RFM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/>
              <a:t>Detect Outliers Using Isolation Forest</a:t>
            </a:r>
            <a:endParaRPr lang="en-US" sz="1400" b="1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C8B5E6-7223-4320-1081-2605C9D03DA5}"/>
              </a:ext>
            </a:extLst>
          </p:cNvPr>
          <p:cNvSpPr txBox="1"/>
          <p:nvPr/>
        </p:nvSpPr>
        <p:spPr>
          <a:xfrm>
            <a:off x="8562328" y="1840638"/>
            <a:ext cx="318395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Clustering Segmentation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/>
              <a:t>The final data for clustering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/>
              <a:t>K-Means Clustering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/>
              <a:t>Determine numbers of clusters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/>
              <a:t>Clustering Evaluation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01AC0A3-6F68-EA66-83DA-B28C51EB681D}"/>
              </a:ext>
            </a:extLst>
          </p:cNvPr>
          <p:cNvGrpSpPr/>
          <p:nvPr/>
        </p:nvGrpSpPr>
        <p:grpSpPr>
          <a:xfrm>
            <a:off x="4209335" y="3323592"/>
            <a:ext cx="697802" cy="671623"/>
            <a:chOff x="2985422" y="1122801"/>
            <a:chExt cx="697802" cy="67162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E3CFA89-D701-A213-EEEA-D54F45CE79B5}"/>
                </a:ext>
              </a:extLst>
            </p:cNvPr>
            <p:cNvSpPr/>
            <p:nvPr/>
          </p:nvSpPr>
          <p:spPr>
            <a:xfrm>
              <a:off x="2985422" y="1122801"/>
              <a:ext cx="524362" cy="510056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B52E089-1A86-EE60-BF2D-3738A90B0114}"/>
                </a:ext>
              </a:extLst>
            </p:cNvPr>
            <p:cNvSpPr/>
            <p:nvPr/>
          </p:nvSpPr>
          <p:spPr>
            <a:xfrm>
              <a:off x="2997582" y="1471289"/>
              <a:ext cx="297352" cy="323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D3B3478-55F6-EBD4-7398-73B3F842E7CD}"/>
                </a:ext>
              </a:extLst>
            </p:cNvPr>
            <p:cNvSpPr/>
            <p:nvPr/>
          </p:nvSpPr>
          <p:spPr>
            <a:xfrm rot="18973462">
              <a:off x="3237929" y="1363487"/>
              <a:ext cx="445295" cy="371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EEBBE52-1761-7A00-718A-F0835F3238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397" y="1291590"/>
              <a:ext cx="192613" cy="192804"/>
            </a:xfrm>
            <a:prstGeom prst="line">
              <a:avLst/>
            </a:prstGeom>
            <a:ln w="9525">
              <a:solidFill>
                <a:srgbClr val="20777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9853283-BEEB-ADC6-64E6-BDE205FB81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192" y="1291590"/>
              <a:ext cx="94545" cy="0"/>
            </a:xfrm>
            <a:prstGeom prst="line">
              <a:avLst/>
            </a:prstGeom>
            <a:ln w="9525">
              <a:solidFill>
                <a:srgbClr val="20777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522C9A3-230B-8697-6AD7-9486983B9DBB}"/>
                </a:ext>
              </a:extLst>
            </p:cNvPr>
            <p:cNvSpPr/>
            <p:nvPr/>
          </p:nvSpPr>
          <p:spPr>
            <a:xfrm>
              <a:off x="3578166" y="1268730"/>
              <a:ext cx="45719" cy="45719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9A948EC-3EC2-6EED-CEF9-957D3B88CB4D}"/>
                </a:ext>
              </a:extLst>
            </p:cNvPr>
            <p:cNvSpPr txBox="1"/>
            <p:nvPr/>
          </p:nvSpPr>
          <p:spPr>
            <a:xfrm>
              <a:off x="3003252" y="1122801"/>
              <a:ext cx="447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05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7B30A5C-9A17-3BA0-5246-4E4461453012}"/>
              </a:ext>
            </a:extLst>
          </p:cNvPr>
          <p:cNvSpPr txBox="1"/>
          <p:nvPr/>
        </p:nvSpPr>
        <p:spPr>
          <a:xfrm>
            <a:off x="4829851" y="1840638"/>
            <a:ext cx="31104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Exploratory data analysis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/>
              <a:t>Transaction Overview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/>
              <a:t>Customer Behaviors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9CFF049-41CF-A9DF-484B-2B195FCDB195}"/>
              </a:ext>
            </a:extLst>
          </p:cNvPr>
          <p:cNvGrpSpPr/>
          <p:nvPr/>
        </p:nvGrpSpPr>
        <p:grpSpPr>
          <a:xfrm>
            <a:off x="7908539" y="1842806"/>
            <a:ext cx="697802" cy="671623"/>
            <a:chOff x="2985422" y="1122801"/>
            <a:chExt cx="697802" cy="671623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0640DA2-8D48-1DA9-D131-C3B495B6ACEF}"/>
                </a:ext>
              </a:extLst>
            </p:cNvPr>
            <p:cNvSpPr/>
            <p:nvPr/>
          </p:nvSpPr>
          <p:spPr>
            <a:xfrm>
              <a:off x="2985422" y="1122801"/>
              <a:ext cx="524362" cy="510056"/>
            </a:xfrm>
            <a:prstGeom prst="ellipse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26068E3-AA3B-4E59-9D68-DEF5B2F90BD5}"/>
                </a:ext>
              </a:extLst>
            </p:cNvPr>
            <p:cNvSpPr/>
            <p:nvPr/>
          </p:nvSpPr>
          <p:spPr>
            <a:xfrm>
              <a:off x="2997582" y="1471289"/>
              <a:ext cx="297352" cy="323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74837BF-AD13-3F14-26D2-97A94E8BC6EE}"/>
                </a:ext>
              </a:extLst>
            </p:cNvPr>
            <p:cNvSpPr/>
            <p:nvPr/>
          </p:nvSpPr>
          <p:spPr>
            <a:xfrm rot="18973462">
              <a:off x="3237929" y="1363487"/>
              <a:ext cx="445295" cy="371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F35A19-59EC-BB55-C6BB-933B068B27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397" y="1291590"/>
              <a:ext cx="192613" cy="192804"/>
            </a:xfrm>
            <a:prstGeom prst="line">
              <a:avLst/>
            </a:prstGeom>
            <a:ln w="9525">
              <a:solidFill>
                <a:srgbClr val="3AB7D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B8105A7-FDE4-916D-EF5F-9B25F1378B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192" y="1291590"/>
              <a:ext cx="94545" cy="0"/>
            </a:xfrm>
            <a:prstGeom prst="line">
              <a:avLst/>
            </a:prstGeom>
            <a:ln w="9525">
              <a:solidFill>
                <a:srgbClr val="3AB7D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6CFCA35-D29B-1C9A-092D-04EA41055180}"/>
                </a:ext>
              </a:extLst>
            </p:cNvPr>
            <p:cNvSpPr/>
            <p:nvPr/>
          </p:nvSpPr>
          <p:spPr>
            <a:xfrm>
              <a:off x="3578166" y="1268730"/>
              <a:ext cx="45719" cy="45719"/>
            </a:xfrm>
            <a:prstGeom prst="ellipse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0B65C16-E719-BC88-0439-C7B114529E93}"/>
                </a:ext>
              </a:extLst>
            </p:cNvPr>
            <p:cNvSpPr txBox="1"/>
            <p:nvPr/>
          </p:nvSpPr>
          <p:spPr>
            <a:xfrm>
              <a:off x="3003252" y="1122801"/>
              <a:ext cx="447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07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8D61710-B87F-5CDB-56F0-EE2834CAAF07}"/>
              </a:ext>
            </a:extLst>
          </p:cNvPr>
          <p:cNvSpPr txBox="1"/>
          <p:nvPr/>
        </p:nvSpPr>
        <p:spPr>
          <a:xfrm>
            <a:off x="4899581" y="4840364"/>
            <a:ext cx="311045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Data Processing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/>
              <a:t>Correlation Analysis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/>
              <a:t>Features Scaling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/>
              <a:t>Principal Component Analysis (PCA)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80E41BA-1706-8CF0-B344-55F452742F81}"/>
              </a:ext>
            </a:extLst>
          </p:cNvPr>
          <p:cNvGrpSpPr/>
          <p:nvPr/>
        </p:nvGrpSpPr>
        <p:grpSpPr>
          <a:xfrm>
            <a:off x="7908539" y="3323592"/>
            <a:ext cx="697802" cy="671623"/>
            <a:chOff x="2985422" y="1122801"/>
            <a:chExt cx="697802" cy="67162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D0A0C7E-D5E8-0E6E-F261-E966FC51B66C}"/>
                </a:ext>
              </a:extLst>
            </p:cNvPr>
            <p:cNvSpPr/>
            <p:nvPr/>
          </p:nvSpPr>
          <p:spPr>
            <a:xfrm>
              <a:off x="2985422" y="1122801"/>
              <a:ext cx="524362" cy="510056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F288E40-79DD-B8CE-88BC-01CA98849BD8}"/>
                </a:ext>
              </a:extLst>
            </p:cNvPr>
            <p:cNvSpPr/>
            <p:nvPr/>
          </p:nvSpPr>
          <p:spPr>
            <a:xfrm>
              <a:off x="2997582" y="1471289"/>
              <a:ext cx="297352" cy="323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9275F6A-2E4E-4FDA-B215-D785A8DC6574}"/>
                </a:ext>
              </a:extLst>
            </p:cNvPr>
            <p:cNvSpPr/>
            <p:nvPr/>
          </p:nvSpPr>
          <p:spPr>
            <a:xfrm rot="18973462">
              <a:off x="3237929" y="1363487"/>
              <a:ext cx="445295" cy="371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1FDAE29-7BF8-CE1E-4E68-D44F8EA39B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397" y="1291590"/>
              <a:ext cx="192613" cy="192804"/>
            </a:xfrm>
            <a:prstGeom prst="line">
              <a:avLst/>
            </a:prstGeom>
            <a:ln w="9525">
              <a:solidFill>
                <a:srgbClr val="20777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CD8BA00-BFBF-2EAF-9F6E-35878AC361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192" y="1291590"/>
              <a:ext cx="94545" cy="0"/>
            </a:xfrm>
            <a:prstGeom prst="line">
              <a:avLst/>
            </a:prstGeom>
            <a:ln w="9525">
              <a:solidFill>
                <a:srgbClr val="20777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2F9C3B3-0E32-E683-0CE1-8C3AE299973E}"/>
                </a:ext>
              </a:extLst>
            </p:cNvPr>
            <p:cNvSpPr/>
            <p:nvPr/>
          </p:nvSpPr>
          <p:spPr>
            <a:xfrm>
              <a:off x="3578166" y="1268730"/>
              <a:ext cx="45719" cy="45719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BA5EE6A-1145-82D2-17A9-9C2576216DC3}"/>
                </a:ext>
              </a:extLst>
            </p:cNvPr>
            <p:cNvSpPr txBox="1"/>
            <p:nvPr/>
          </p:nvSpPr>
          <p:spPr>
            <a:xfrm>
              <a:off x="3003252" y="1122801"/>
              <a:ext cx="447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08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0938DD4-14C6-7BE3-C059-03DFDF6CBCF4}"/>
              </a:ext>
            </a:extLst>
          </p:cNvPr>
          <p:cNvSpPr txBox="1"/>
          <p:nvPr/>
        </p:nvSpPr>
        <p:spPr>
          <a:xfrm>
            <a:off x="8580800" y="3334600"/>
            <a:ext cx="318395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Cluster Analysis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/>
              <a:t>Cluster Analysis and Profiling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/>
              <a:t>Key characteristics of different customer clusters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/>
              <a:t>Outliers Group Analysis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/>
              <a:t>Our Target</a:t>
            </a:r>
          </a:p>
        </p:txBody>
      </p:sp>
    </p:spTree>
    <p:extLst>
      <p:ext uri="{BB962C8B-B14F-4D97-AF65-F5344CB8AC3E}">
        <p14:creationId xmlns:p14="http://schemas.microsoft.com/office/powerpoint/2010/main" val="3446780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E283B4-0AC8-F502-2A54-AAB278685B61}"/>
              </a:ext>
            </a:extLst>
          </p:cNvPr>
          <p:cNvSpPr txBox="1"/>
          <p:nvPr/>
        </p:nvSpPr>
        <p:spPr>
          <a:xfrm>
            <a:off x="865950" y="117483"/>
            <a:ext cx="2557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rgbClr val="3AB7D6"/>
                </a:solidFill>
              </a:rPr>
              <a:t>K-Means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E918F6-B595-3EDE-C0A9-6F472AC2D3F9}"/>
              </a:ext>
            </a:extLst>
          </p:cNvPr>
          <p:cNvSpPr/>
          <p:nvPr/>
        </p:nvSpPr>
        <p:spPr>
          <a:xfrm>
            <a:off x="1298041" y="992580"/>
            <a:ext cx="1188720" cy="11887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041A7D-BD1A-3775-EBCE-A41145995934}"/>
              </a:ext>
            </a:extLst>
          </p:cNvPr>
          <p:cNvSpPr/>
          <p:nvPr/>
        </p:nvSpPr>
        <p:spPr>
          <a:xfrm>
            <a:off x="1164514" y="858862"/>
            <a:ext cx="1463040" cy="1463040"/>
          </a:xfrm>
          <a:prstGeom prst="ellipse">
            <a:avLst/>
          </a:prstGeom>
          <a:noFill/>
          <a:ln w="3175">
            <a:solidFill>
              <a:srgbClr val="2077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0B63ADB-97C6-6604-B2D6-C736645328C0}"/>
              </a:ext>
            </a:extLst>
          </p:cNvPr>
          <p:cNvGrpSpPr/>
          <p:nvPr/>
        </p:nvGrpSpPr>
        <p:grpSpPr>
          <a:xfrm>
            <a:off x="1021543" y="715952"/>
            <a:ext cx="9568166" cy="1757291"/>
            <a:chOff x="1788454" y="4178803"/>
            <a:chExt cx="8319020" cy="155448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575DB6C-2040-D966-3686-D6E1047349C7}"/>
                </a:ext>
              </a:extLst>
            </p:cNvPr>
            <p:cNvGrpSpPr/>
            <p:nvPr/>
          </p:nvGrpSpPr>
          <p:grpSpPr>
            <a:xfrm>
              <a:off x="3370060" y="4241886"/>
              <a:ext cx="248996" cy="264159"/>
              <a:chOff x="4846928" y="5389719"/>
              <a:chExt cx="248996" cy="264159"/>
            </a:xfrm>
          </p:grpSpPr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46951779-DA21-76D4-16B3-8F3660E86E12}"/>
                  </a:ext>
                </a:extLst>
              </p:cNvPr>
              <p:cNvSpPr/>
              <p:nvPr/>
            </p:nvSpPr>
            <p:spPr>
              <a:xfrm>
                <a:off x="4846928" y="5389719"/>
                <a:ext cx="248996" cy="264159"/>
              </a:xfrm>
              <a:prstGeom prst="flowChartConnector">
                <a:avLst/>
              </a:prstGeom>
              <a:solidFill>
                <a:srgbClr val="20777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B816332-ACD8-D38D-CDB6-CEC0528D02D1}"/>
                  </a:ext>
                </a:extLst>
              </p:cNvPr>
              <p:cNvSpPr/>
              <p:nvPr/>
            </p:nvSpPr>
            <p:spPr>
              <a:xfrm>
                <a:off x="4846928" y="5389719"/>
                <a:ext cx="123459" cy="2641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185EC1-C6A3-8FDE-A498-28A798680A27}"/>
                </a:ext>
              </a:extLst>
            </p:cNvPr>
            <p:cNvSpPr/>
            <p:nvPr/>
          </p:nvSpPr>
          <p:spPr>
            <a:xfrm>
              <a:off x="1788454" y="4178803"/>
              <a:ext cx="1554480" cy="1554480"/>
            </a:xfrm>
            <a:prstGeom prst="ellipse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751D229-5522-2BC8-B1F3-2DD2E7AAD2AB}"/>
                </a:ext>
              </a:extLst>
            </p:cNvPr>
            <p:cNvSpPr/>
            <p:nvPr/>
          </p:nvSpPr>
          <p:spPr>
            <a:xfrm>
              <a:off x="3057490" y="5498241"/>
              <a:ext cx="61554" cy="62793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95C0739-B645-CAAB-972A-565A92E8151B}"/>
                </a:ext>
              </a:extLst>
            </p:cNvPr>
            <p:cNvSpPr/>
            <p:nvPr/>
          </p:nvSpPr>
          <p:spPr>
            <a:xfrm>
              <a:off x="3312157" y="4924646"/>
              <a:ext cx="61554" cy="62793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770346A-DABA-6130-5EE8-74C91D1C437B}"/>
                </a:ext>
              </a:extLst>
            </p:cNvPr>
            <p:cNvSpPr/>
            <p:nvPr/>
          </p:nvSpPr>
          <p:spPr>
            <a:xfrm>
              <a:off x="3057490" y="4353591"/>
              <a:ext cx="61554" cy="62793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7606950-162E-9178-475A-65D47BFCDA1C}"/>
                </a:ext>
              </a:extLst>
            </p:cNvPr>
            <p:cNvCxnSpPr>
              <a:stCxn id="20" idx="6"/>
            </p:cNvCxnSpPr>
            <p:nvPr/>
          </p:nvCxnSpPr>
          <p:spPr>
            <a:xfrm flipV="1">
              <a:off x="3119044" y="4384987"/>
              <a:ext cx="365760" cy="1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7C74F85-7782-2B35-15CD-FBC8387569AA}"/>
                </a:ext>
              </a:extLst>
            </p:cNvPr>
            <p:cNvSpPr/>
            <p:nvPr/>
          </p:nvSpPr>
          <p:spPr>
            <a:xfrm>
              <a:off x="3493740" y="4178803"/>
              <a:ext cx="6169155" cy="379689"/>
            </a:xfrm>
            <a:prstGeom prst="roundRect">
              <a:avLst>
                <a:gd name="adj" fmla="val 16284"/>
              </a:avLst>
            </a:prstGeom>
            <a:noFill/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3DF56BA-3AEB-F878-B80C-881598D59B39}"/>
                </a:ext>
              </a:extLst>
            </p:cNvPr>
            <p:cNvGrpSpPr/>
            <p:nvPr/>
          </p:nvGrpSpPr>
          <p:grpSpPr>
            <a:xfrm>
              <a:off x="3814860" y="4823961"/>
              <a:ext cx="248996" cy="264159"/>
              <a:chOff x="4846928" y="5389719"/>
              <a:chExt cx="248996" cy="264159"/>
            </a:xfrm>
          </p:grpSpPr>
          <p:sp>
            <p:nvSpPr>
              <p:cNvPr id="34" name="Flowchart: Connector 33">
                <a:extLst>
                  <a:ext uri="{FF2B5EF4-FFF2-40B4-BE49-F238E27FC236}">
                    <a16:creationId xmlns:a16="http://schemas.microsoft.com/office/drawing/2014/main" id="{09E52044-B6F6-57DB-2A7D-CD3872C7DF3C}"/>
                  </a:ext>
                </a:extLst>
              </p:cNvPr>
              <p:cNvSpPr/>
              <p:nvPr/>
            </p:nvSpPr>
            <p:spPr>
              <a:xfrm>
                <a:off x="4846928" y="5389719"/>
                <a:ext cx="248996" cy="264159"/>
              </a:xfrm>
              <a:prstGeom prst="flowChartConnector">
                <a:avLst/>
              </a:prstGeom>
              <a:solidFill>
                <a:srgbClr val="20777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C6A92C7-63C9-B1F7-2159-095D666F88E1}"/>
                  </a:ext>
                </a:extLst>
              </p:cNvPr>
              <p:cNvSpPr/>
              <p:nvPr/>
            </p:nvSpPr>
            <p:spPr>
              <a:xfrm>
                <a:off x="4846928" y="5389719"/>
                <a:ext cx="123459" cy="2641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D67C634C-2B47-1493-8F25-F55236F306A8}"/>
                </a:ext>
              </a:extLst>
            </p:cNvPr>
            <p:cNvSpPr/>
            <p:nvPr/>
          </p:nvSpPr>
          <p:spPr>
            <a:xfrm>
              <a:off x="3938319" y="4766195"/>
              <a:ext cx="6169155" cy="379689"/>
            </a:xfrm>
            <a:prstGeom prst="roundRect">
              <a:avLst>
                <a:gd name="adj" fmla="val 16284"/>
              </a:avLst>
            </a:prstGeom>
            <a:noFill/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5DF96D-22F8-AFEB-5F13-F57DB26BCDE0}"/>
                </a:ext>
              </a:extLst>
            </p:cNvPr>
            <p:cNvCxnSpPr/>
            <p:nvPr/>
          </p:nvCxnSpPr>
          <p:spPr>
            <a:xfrm flipV="1">
              <a:off x="3373711" y="4956042"/>
              <a:ext cx="548640" cy="1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BE0F9F7-0285-29B9-AFF8-EF2BEDD9F996}"/>
                </a:ext>
              </a:extLst>
            </p:cNvPr>
            <p:cNvGrpSpPr/>
            <p:nvPr/>
          </p:nvGrpSpPr>
          <p:grpSpPr>
            <a:xfrm>
              <a:off x="3370404" y="5402034"/>
              <a:ext cx="248996" cy="264159"/>
              <a:chOff x="4846928" y="5389719"/>
              <a:chExt cx="248996" cy="264159"/>
            </a:xfrm>
          </p:grpSpPr>
          <p:sp>
            <p:nvSpPr>
              <p:cNvPr id="38" name="Flowchart: Connector 37">
                <a:extLst>
                  <a:ext uri="{FF2B5EF4-FFF2-40B4-BE49-F238E27FC236}">
                    <a16:creationId xmlns:a16="http://schemas.microsoft.com/office/drawing/2014/main" id="{0E319D8C-A08D-0C05-3310-E27ED70CC878}"/>
                  </a:ext>
                </a:extLst>
              </p:cNvPr>
              <p:cNvSpPr/>
              <p:nvPr/>
            </p:nvSpPr>
            <p:spPr>
              <a:xfrm>
                <a:off x="4846928" y="5389719"/>
                <a:ext cx="248996" cy="264159"/>
              </a:xfrm>
              <a:prstGeom prst="flowChartConnector">
                <a:avLst/>
              </a:prstGeom>
              <a:solidFill>
                <a:srgbClr val="20777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F2B5400-2BC8-FB33-2300-8B2AE6A3D461}"/>
                  </a:ext>
                </a:extLst>
              </p:cNvPr>
              <p:cNvSpPr/>
              <p:nvPr/>
            </p:nvSpPr>
            <p:spPr>
              <a:xfrm>
                <a:off x="4846928" y="5389719"/>
                <a:ext cx="123459" cy="2641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80A845E6-367F-86D1-3805-CF1B782A15B1}"/>
                </a:ext>
              </a:extLst>
            </p:cNvPr>
            <p:cNvSpPr/>
            <p:nvPr/>
          </p:nvSpPr>
          <p:spPr>
            <a:xfrm>
              <a:off x="3493863" y="5344268"/>
              <a:ext cx="6169155" cy="379689"/>
            </a:xfrm>
            <a:prstGeom prst="roundRect">
              <a:avLst>
                <a:gd name="adj" fmla="val 16284"/>
              </a:avLst>
            </a:prstGeom>
            <a:noFill/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57037B9-D19D-AE1C-0F8E-CA1F1D3583D1}"/>
                </a:ext>
              </a:extLst>
            </p:cNvPr>
            <p:cNvCxnSpPr/>
            <p:nvPr/>
          </p:nvCxnSpPr>
          <p:spPr>
            <a:xfrm flipV="1">
              <a:off x="3119044" y="5527154"/>
              <a:ext cx="365760" cy="1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CFDE290-DA9F-7CA9-7D22-99FAF3E23778}"/>
              </a:ext>
            </a:extLst>
          </p:cNvPr>
          <p:cNvSpPr txBox="1"/>
          <p:nvPr/>
        </p:nvSpPr>
        <p:spPr>
          <a:xfrm>
            <a:off x="1353606" y="1248552"/>
            <a:ext cx="1237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K-means clustering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FE1CDC-2112-46E6-0A09-D3E1DCD082EF}"/>
              </a:ext>
            </a:extLst>
          </p:cNvPr>
          <p:cNvSpPr txBox="1"/>
          <p:nvPr/>
        </p:nvSpPr>
        <p:spPr>
          <a:xfrm>
            <a:off x="3160345" y="807560"/>
            <a:ext cx="7021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Unsupervised learning technique that groups the unlabeled dataset into different clusters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0F5B51-C226-B5AE-BAA6-63E1B9376ED9}"/>
              </a:ext>
            </a:extLst>
          </p:cNvPr>
          <p:cNvSpPr txBox="1"/>
          <p:nvPr/>
        </p:nvSpPr>
        <p:spPr>
          <a:xfrm>
            <a:off x="3690046" y="1440412"/>
            <a:ext cx="7021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The goal of clustering is grouping of things based on how similar and different they are to one another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85F331-D14B-C32F-269E-9CDC90376B30}"/>
              </a:ext>
            </a:extLst>
          </p:cNvPr>
          <p:cNvSpPr txBox="1"/>
          <p:nvPr/>
        </p:nvSpPr>
        <p:spPr>
          <a:xfrm>
            <a:off x="3170905" y="2102224"/>
            <a:ext cx="7021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K is the number of clusters and the centroids are the mean of the clusters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B4A38B3-B549-F7F0-DBE8-2E5208EC011C}"/>
              </a:ext>
            </a:extLst>
          </p:cNvPr>
          <p:cNvSpPr/>
          <p:nvPr/>
        </p:nvSpPr>
        <p:spPr>
          <a:xfrm>
            <a:off x="825231" y="4269486"/>
            <a:ext cx="1558218" cy="1737554"/>
          </a:xfrm>
          <a:prstGeom prst="roundRect">
            <a:avLst>
              <a:gd name="adj" fmla="val 7054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743EDE9-CD73-2183-F578-8DF24BC4BB52}"/>
              </a:ext>
            </a:extLst>
          </p:cNvPr>
          <p:cNvGrpSpPr/>
          <p:nvPr/>
        </p:nvGrpSpPr>
        <p:grpSpPr>
          <a:xfrm>
            <a:off x="1034808" y="4223889"/>
            <a:ext cx="1139065" cy="82636"/>
            <a:chOff x="1012780" y="3418381"/>
            <a:chExt cx="1139065" cy="82636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CDCEEAD-B15A-C031-91B8-E6BCD63DCA95}"/>
                </a:ext>
              </a:extLst>
            </p:cNvPr>
            <p:cNvSpPr/>
            <p:nvPr/>
          </p:nvSpPr>
          <p:spPr>
            <a:xfrm>
              <a:off x="1012780" y="3418381"/>
              <a:ext cx="1139065" cy="8263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EB0C93-1CE0-9559-4617-D8640814CB65}"/>
                </a:ext>
              </a:extLst>
            </p:cNvPr>
            <p:cNvCxnSpPr/>
            <p:nvPr/>
          </p:nvCxnSpPr>
          <p:spPr>
            <a:xfrm>
              <a:off x="1012780" y="3432753"/>
              <a:ext cx="0" cy="61079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D12A130-7651-1DF8-8E00-BDCAE81FEDD2}"/>
                </a:ext>
              </a:extLst>
            </p:cNvPr>
            <p:cNvCxnSpPr>
              <a:cxnSpLocks/>
            </p:cNvCxnSpPr>
            <p:nvPr/>
          </p:nvCxnSpPr>
          <p:spPr>
            <a:xfrm>
              <a:off x="2147942" y="3432753"/>
              <a:ext cx="0" cy="61079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0E9143A2-E14E-EF63-80A6-10F30CC3FE7E}"/>
              </a:ext>
            </a:extLst>
          </p:cNvPr>
          <p:cNvSpPr/>
          <p:nvPr/>
        </p:nvSpPr>
        <p:spPr>
          <a:xfrm rot="5400000">
            <a:off x="4427464" y="4867872"/>
            <a:ext cx="916741" cy="371382"/>
          </a:xfrm>
          <a:prstGeom prst="triangle">
            <a:avLst>
              <a:gd name="adj" fmla="val 50757"/>
            </a:avLst>
          </a:prstGeom>
          <a:gradFill flip="none" rotWithShape="1">
            <a:gsLst>
              <a:gs pos="1000">
                <a:srgbClr val="207776"/>
              </a:gs>
              <a:gs pos="82000">
                <a:schemeClr val="bg1">
                  <a:shade val="100000"/>
                  <a:satMod val="115000"/>
                  <a:alpha val="0"/>
                  <a:lumMod val="9700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BEE6F4B-1B3D-FBA9-BC29-9802C5439316}"/>
              </a:ext>
            </a:extLst>
          </p:cNvPr>
          <p:cNvGrpSpPr/>
          <p:nvPr/>
        </p:nvGrpSpPr>
        <p:grpSpPr>
          <a:xfrm>
            <a:off x="800847" y="3737559"/>
            <a:ext cx="1609360" cy="469051"/>
            <a:chOff x="7731952" y="3225060"/>
            <a:chExt cx="1641436" cy="307571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2819F543-BE31-FD12-AEDD-48BEB32F6B94}"/>
                </a:ext>
              </a:extLst>
            </p:cNvPr>
            <p:cNvSpPr/>
            <p:nvPr/>
          </p:nvSpPr>
          <p:spPr>
            <a:xfrm>
              <a:off x="7762729" y="3256566"/>
              <a:ext cx="1586721" cy="246166"/>
            </a:xfrm>
            <a:prstGeom prst="roundRect">
              <a:avLst>
                <a:gd name="adj" fmla="val 50000"/>
              </a:avLst>
            </a:prstGeom>
            <a:solidFill>
              <a:srgbClr val="2FBB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Determine number of clusters</a:t>
              </a:r>
              <a:endParaRPr lang="en-US" sz="1200" dirty="0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1125FEDF-2C73-F0DC-7570-D02CDB56B2C0}"/>
                </a:ext>
              </a:extLst>
            </p:cNvPr>
            <p:cNvSpPr/>
            <p:nvPr/>
          </p:nvSpPr>
          <p:spPr>
            <a:xfrm>
              <a:off x="7731952" y="3225060"/>
              <a:ext cx="1641436" cy="307571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rgbClr val="2FBBCC"/>
              </a:solidFill>
              <a:prstDash val="lg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7CDA2178-020F-C45C-6157-A76533F8B884}"/>
              </a:ext>
            </a:extLst>
          </p:cNvPr>
          <p:cNvSpPr txBox="1"/>
          <p:nvPr/>
        </p:nvSpPr>
        <p:spPr>
          <a:xfrm>
            <a:off x="825230" y="4485942"/>
            <a:ext cx="1558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Identify optimum number of clusters that best represent these different customer segments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E92DAA7-7461-A4C4-5A23-7E261F8A245B}"/>
              </a:ext>
            </a:extLst>
          </p:cNvPr>
          <p:cNvSpPr/>
          <p:nvPr/>
        </p:nvSpPr>
        <p:spPr>
          <a:xfrm>
            <a:off x="3069536" y="4269486"/>
            <a:ext cx="1558218" cy="1737554"/>
          </a:xfrm>
          <a:prstGeom prst="roundRect">
            <a:avLst>
              <a:gd name="adj" fmla="val 7054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5F9DF92-08C4-6ED7-3F22-C956726BBD4C}"/>
              </a:ext>
            </a:extLst>
          </p:cNvPr>
          <p:cNvGrpSpPr/>
          <p:nvPr/>
        </p:nvGrpSpPr>
        <p:grpSpPr>
          <a:xfrm>
            <a:off x="3045152" y="3737559"/>
            <a:ext cx="1609360" cy="469051"/>
            <a:chOff x="7731952" y="3225060"/>
            <a:chExt cx="1641436" cy="307571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86A90F74-1130-F29D-0EE4-DCF053D2E569}"/>
                </a:ext>
              </a:extLst>
            </p:cNvPr>
            <p:cNvSpPr/>
            <p:nvPr/>
          </p:nvSpPr>
          <p:spPr>
            <a:xfrm>
              <a:off x="7762729" y="3256566"/>
              <a:ext cx="1586721" cy="246166"/>
            </a:xfrm>
            <a:prstGeom prst="roundRect">
              <a:avLst>
                <a:gd name="adj" fmla="val 50000"/>
              </a:avLst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Select initial centroids</a:t>
              </a:r>
              <a:endParaRPr lang="en-US" sz="1200" dirty="0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2C6EBC89-8D39-A2E8-E46C-B76980A635FC}"/>
                </a:ext>
              </a:extLst>
            </p:cNvPr>
            <p:cNvSpPr/>
            <p:nvPr/>
          </p:nvSpPr>
          <p:spPr>
            <a:xfrm>
              <a:off x="7731952" y="3225060"/>
              <a:ext cx="1641436" cy="307571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rgbClr val="2FBBCC"/>
              </a:solidFill>
              <a:prstDash val="lg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3A2E7A2-5002-9407-228E-F30BEF2ED888}"/>
              </a:ext>
            </a:extLst>
          </p:cNvPr>
          <p:cNvSpPr txBox="1"/>
          <p:nvPr/>
        </p:nvSpPr>
        <p:spPr>
          <a:xfrm>
            <a:off x="3069535" y="4485942"/>
            <a:ext cx="15582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Select centroids that represent different demographic groups or initial guesses based on customer segments past knowledge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228C0C1-1679-592A-C9EC-AA17DF449A58}"/>
              </a:ext>
            </a:extLst>
          </p:cNvPr>
          <p:cNvSpPr/>
          <p:nvPr/>
        </p:nvSpPr>
        <p:spPr>
          <a:xfrm>
            <a:off x="5313841" y="4269486"/>
            <a:ext cx="1558218" cy="1737554"/>
          </a:xfrm>
          <a:prstGeom prst="roundRect">
            <a:avLst>
              <a:gd name="adj" fmla="val 7054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1B9BBBD-D62C-5794-8969-2802AB77177B}"/>
              </a:ext>
            </a:extLst>
          </p:cNvPr>
          <p:cNvGrpSpPr/>
          <p:nvPr/>
        </p:nvGrpSpPr>
        <p:grpSpPr>
          <a:xfrm>
            <a:off x="5289457" y="3737559"/>
            <a:ext cx="1609360" cy="469051"/>
            <a:chOff x="7731952" y="3225060"/>
            <a:chExt cx="1641436" cy="307571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919D2F2-EACF-7587-1001-B0084802E3B5}"/>
                </a:ext>
              </a:extLst>
            </p:cNvPr>
            <p:cNvSpPr/>
            <p:nvPr/>
          </p:nvSpPr>
          <p:spPr>
            <a:xfrm>
              <a:off x="7762729" y="3256566"/>
              <a:ext cx="1586721" cy="246166"/>
            </a:xfrm>
            <a:prstGeom prst="roundRect">
              <a:avLst>
                <a:gd name="adj" fmla="val 50000"/>
              </a:avLst>
            </a:prstGeom>
            <a:solidFill>
              <a:srgbClr val="2FBB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Map each data point into closest cluster</a:t>
              </a:r>
              <a:endParaRPr lang="en-US" sz="1100" dirty="0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1B2479EF-A69D-4B9A-98B2-E09FDC4F2595}"/>
                </a:ext>
              </a:extLst>
            </p:cNvPr>
            <p:cNvSpPr/>
            <p:nvPr/>
          </p:nvSpPr>
          <p:spPr>
            <a:xfrm>
              <a:off x="7731952" y="3225060"/>
              <a:ext cx="1641436" cy="307571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rgbClr val="2FBBCC"/>
              </a:solidFill>
              <a:prstDash val="lg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C033174E-445A-231A-BD40-BB0236F93422}"/>
              </a:ext>
            </a:extLst>
          </p:cNvPr>
          <p:cNvSpPr txBox="1"/>
          <p:nvPr/>
        </p:nvSpPr>
        <p:spPr>
          <a:xfrm>
            <a:off x="5313840" y="4485942"/>
            <a:ext cx="1558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Calculate similarity of each customer’s spending behavior across multiple dimension to assign clusters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3493F32A-9D96-ACC5-B1D6-08B9D9C8C6F5}"/>
              </a:ext>
            </a:extLst>
          </p:cNvPr>
          <p:cNvSpPr/>
          <p:nvPr/>
        </p:nvSpPr>
        <p:spPr>
          <a:xfrm>
            <a:off x="7558146" y="4269486"/>
            <a:ext cx="1558218" cy="1737554"/>
          </a:xfrm>
          <a:prstGeom prst="roundRect">
            <a:avLst>
              <a:gd name="adj" fmla="val 7054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0DAC21C-72DA-9B42-1FFE-01A02BD73D09}"/>
              </a:ext>
            </a:extLst>
          </p:cNvPr>
          <p:cNvGrpSpPr/>
          <p:nvPr/>
        </p:nvGrpSpPr>
        <p:grpSpPr>
          <a:xfrm>
            <a:off x="7533762" y="3737559"/>
            <a:ext cx="1609360" cy="469051"/>
            <a:chOff x="7731952" y="3225060"/>
            <a:chExt cx="1641436" cy="307571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394BD41D-8B99-A7FD-6173-41088A3D250D}"/>
                </a:ext>
              </a:extLst>
            </p:cNvPr>
            <p:cNvSpPr/>
            <p:nvPr/>
          </p:nvSpPr>
          <p:spPr>
            <a:xfrm>
              <a:off x="7762729" y="3256566"/>
              <a:ext cx="1586721" cy="246166"/>
            </a:xfrm>
            <a:prstGeom prst="roundRect">
              <a:avLst>
                <a:gd name="adj" fmla="val 50000"/>
              </a:avLst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Update mean value of each cluster</a:t>
              </a:r>
              <a:endParaRPr lang="en-US" sz="1100" dirty="0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D2DFF68F-F1AC-A12C-6DB9-AF8226EDE25F}"/>
                </a:ext>
              </a:extLst>
            </p:cNvPr>
            <p:cNvSpPr/>
            <p:nvPr/>
          </p:nvSpPr>
          <p:spPr>
            <a:xfrm>
              <a:off x="7731952" y="3225060"/>
              <a:ext cx="1641436" cy="307571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rgbClr val="2FBBCC"/>
              </a:solidFill>
              <a:prstDash val="lg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7A45DEF-C9BB-8202-C8BB-F04D3C56F035}"/>
              </a:ext>
            </a:extLst>
          </p:cNvPr>
          <p:cNvSpPr txBox="1"/>
          <p:nvPr/>
        </p:nvSpPr>
        <p:spPr>
          <a:xfrm>
            <a:off x="7558145" y="4485942"/>
            <a:ext cx="1558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Mean values of the data points in each cluster are calculated to get new centroids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6F0ED0B-769E-3715-D427-8143DF247A9C}"/>
              </a:ext>
            </a:extLst>
          </p:cNvPr>
          <p:cNvSpPr/>
          <p:nvPr/>
        </p:nvSpPr>
        <p:spPr>
          <a:xfrm>
            <a:off x="9802451" y="4269486"/>
            <a:ext cx="1558218" cy="1737554"/>
          </a:xfrm>
          <a:prstGeom prst="roundRect">
            <a:avLst>
              <a:gd name="adj" fmla="val 7054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8D492A4-B915-F7B2-E921-39FE2924BF66}"/>
              </a:ext>
            </a:extLst>
          </p:cNvPr>
          <p:cNvGrpSpPr/>
          <p:nvPr/>
        </p:nvGrpSpPr>
        <p:grpSpPr>
          <a:xfrm>
            <a:off x="9778067" y="3737559"/>
            <a:ext cx="1609360" cy="469051"/>
            <a:chOff x="7731952" y="3225060"/>
            <a:chExt cx="1641436" cy="307571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982D51FE-7CFC-898C-3F90-4326F6D7CB04}"/>
                </a:ext>
              </a:extLst>
            </p:cNvPr>
            <p:cNvSpPr/>
            <p:nvPr/>
          </p:nvSpPr>
          <p:spPr>
            <a:xfrm>
              <a:off x="7762729" y="3256566"/>
              <a:ext cx="1586721" cy="246166"/>
            </a:xfrm>
            <a:prstGeom prst="roundRect">
              <a:avLst>
                <a:gd name="adj" fmla="val 50000"/>
              </a:avLst>
            </a:prstGeom>
            <a:solidFill>
              <a:srgbClr val="2FBB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Repeat step 3-4</a:t>
              </a:r>
              <a:endParaRPr lang="en-US" sz="1200" dirty="0"/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94AAF1D6-3109-630C-72FD-E77503DF4EFE}"/>
                </a:ext>
              </a:extLst>
            </p:cNvPr>
            <p:cNvSpPr/>
            <p:nvPr/>
          </p:nvSpPr>
          <p:spPr>
            <a:xfrm>
              <a:off x="7731952" y="3225060"/>
              <a:ext cx="1641436" cy="307571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rgbClr val="2FBBCC"/>
              </a:solidFill>
              <a:prstDash val="lg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A614E826-902F-56EF-521C-D66DC7358F46}"/>
              </a:ext>
            </a:extLst>
          </p:cNvPr>
          <p:cNvSpPr/>
          <p:nvPr/>
        </p:nvSpPr>
        <p:spPr>
          <a:xfrm rot="5400000">
            <a:off x="9028940" y="4867872"/>
            <a:ext cx="916741" cy="371382"/>
          </a:xfrm>
          <a:prstGeom prst="triangle">
            <a:avLst>
              <a:gd name="adj" fmla="val 50757"/>
            </a:avLst>
          </a:prstGeom>
          <a:gradFill flip="none" rotWithShape="1">
            <a:gsLst>
              <a:gs pos="1000">
                <a:srgbClr val="207776"/>
              </a:gs>
              <a:gs pos="82000">
                <a:schemeClr val="bg1">
                  <a:shade val="100000"/>
                  <a:satMod val="115000"/>
                  <a:alpha val="0"/>
                  <a:lumMod val="9700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9888C09A-853E-13ED-D76E-2A255F41C97D}"/>
              </a:ext>
            </a:extLst>
          </p:cNvPr>
          <p:cNvSpPr/>
          <p:nvPr/>
        </p:nvSpPr>
        <p:spPr>
          <a:xfrm rot="5400000">
            <a:off x="2240924" y="4823045"/>
            <a:ext cx="916741" cy="371382"/>
          </a:xfrm>
          <a:prstGeom prst="triangle">
            <a:avLst>
              <a:gd name="adj" fmla="val 50757"/>
            </a:avLst>
          </a:prstGeom>
          <a:gradFill flip="none" rotWithShape="1">
            <a:gsLst>
              <a:gs pos="1000">
                <a:srgbClr val="2FBBCC"/>
              </a:gs>
              <a:gs pos="82000">
                <a:schemeClr val="bg1">
                  <a:shade val="100000"/>
                  <a:satMod val="115000"/>
                  <a:alpha val="0"/>
                  <a:lumMod val="9700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395E293B-1270-6408-301F-96111A182F54}"/>
              </a:ext>
            </a:extLst>
          </p:cNvPr>
          <p:cNvSpPr/>
          <p:nvPr/>
        </p:nvSpPr>
        <p:spPr>
          <a:xfrm rot="5400000">
            <a:off x="6693193" y="4823045"/>
            <a:ext cx="916741" cy="371382"/>
          </a:xfrm>
          <a:prstGeom prst="triangle">
            <a:avLst>
              <a:gd name="adj" fmla="val 50757"/>
            </a:avLst>
          </a:prstGeom>
          <a:gradFill flip="none" rotWithShape="1">
            <a:gsLst>
              <a:gs pos="1000">
                <a:srgbClr val="2FBBCC"/>
              </a:gs>
              <a:gs pos="82000">
                <a:schemeClr val="bg1">
                  <a:shade val="100000"/>
                  <a:satMod val="115000"/>
                  <a:alpha val="0"/>
                  <a:lumMod val="9700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E5D7214-3F34-102F-B6BA-E57565B32F0B}"/>
              </a:ext>
            </a:extLst>
          </p:cNvPr>
          <p:cNvGrpSpPr/>
          <p:nvPr/>
        </p:nvGrpSpPr>
        <p:grpSpPr>
          <a:xfrm>
            <a:off x="3279113" y="4223889"/>
            <a:ext cx="1139065" cy="82636"/>
            <a:chOff x="1012780" y="3418381"/>
            <a:chExt cx="1139065" cy="82636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2CF9A73-C5AB-33DD-C0B3-D52F29226236}"/>
                </a:ext>
              </a:extLst>
            </p:cNvPr>
            <p:cNvSpPr/>
            <p:nvPr/>
          </p:nvSpPr>
          <p:spPr>
            <a:xfrm>
              <a:off x="1012780" y="3418381"/>
              <a:ext cx="1139065" cy="8263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3FBCB7D-7E2D-A4F3-E1CB-CE20841A77FA}"/>
                </a:ext>
              </a:extLst>
            </p:cNvPr>
            <p:cNvCxnSpPr/>
            <p:nvPr/>
          </p:nvCxnSpPr>
          <p:spPr>
            <a:xfrm>
              <a:off x="1012780" y="3432753"/>
              <a:ext cx="0" cy="61079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303004D-A060-50B6-0F45-ADFD550DAC04}"/>
                </a:ext>
              </a:extLst>
            </p:cNvPr>
            <p:cNvCxnSpPr>
              <a:cxnSpLocks/>
            </p:cNvCxnSpPr>
            <p:nvPr/>
          </p:nvCxnSpPr>
          <p:spPr>
            <a:xfrm>
              <a:off x="2147942" y="3432753"/>
              <a:ext cx="0" cy="61079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C3A4911-957B-0C08-99CD-134E38CEFA51}"/>
              </a:ext>
            </a:extLst>
          </p:cNvPr>
          <p:cNvGrpSpPr/>
          <p:nvPr/>
        </p:nvGrpSpPr>
        <p:grpSpPr>
          <a:xfrm>
            <a:off x="5523418" y="4223889"/>
            <a:ext cx="1139065" cy="82636"/>
            <a:chOff x="1012780" y="3418381"/>
            <a:chExt cx="1139065" cy="82636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AFA0A52-D1A6-4CAE-9624-3A51C97D2644}"/>
                </a:ext>
              </a:extLst>
            </p:cNvPr>
            <p:cNvSpPr/>
            <p:nvPr/>
          </p:nvSpPr>
          <p:spPr>
            <a:xfrm>
              <a:off x="1012780" y="3418381"/>
              <a:ext cx="1139065" cy="8263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B2E19FF-D8E2-2E64-7B0F-6E44D9BB3408}"/>
                </a:ext>
              </a:extLst>
            </p:cNvPr>
            <p:cNvCxnSpPr/>
            <p:nvPr/>
          </p:nvCxnSpPr>
          <p:spPr>
            <a:xfrm>
              <a:off x="1012780" y="3432753"/>
              <a:ext cx="0" cy="61079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0A2AC12-72E6-A351-137A-724130D51D95}"/>
                </a:ext>
              </a:extLst>
            </p:cNvPr>
            <p:cNvCxnSpPr>
              <a:cxnSpLocks/>
            </p:cNvCxnSpPr>
            <p:nvPr/>
          </p:nvCxnSpPr>
          <p:spPr>
            <a:xfrm>
              <a:off x="2147942" y="3432753"/>
              <a:ext cx="0" cy="61079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1FA9E20-F3E0-55D3-C2CF-7FD678A1EFF3}"/>
              </a:ext>
            </a:extLst>
          </p:cNvPr>
          <p:cNvGrpSpPr/>
          <p:nvPr/>
        </p:nvGrpSpPr>
        <p:grpSpPr>
          <a:xfrm>
            <a:off x="7767723" y="4223889"/>
            <a:ext cx="1139065" cy="82636"/>
            <a:chOff x="1012780" y="3418381"/>
            <a:chExt cx="1139065" cy="82636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B087FC6-01CE-651D-BBB2-9F86ECB9DED4}"/>
                </a:ext>
              </a:extLst>
            </p:cNvPr>
            <p:cNvSpPr/>
            <p:nvPr/>
          </p:nvSpPr>
          <p:spPr>
            <a:xfrm>
              <a:off x="1012780" y="3418381"/>
              <a:ext cx="1139065" cy="8263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DBBD7E2-1096-2F13-6BE9-CAD3FF011832}"/>
                </a:ext>
              </a:extLst>
            </p:cNvPr>
            <p:cNvCxnSpPr/>
            <p:nvPr/>
          </p:nvCxnSpPr>
          <p:spPr>
            <a:xfrm>
              <a:off x="1012780" y="3432753"/>
              <a:ext cx="0" cy="61079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7160E2A-F25F-A775-CDFF-2D0DD8CCF5A2}"/>
                </a:ext>
              </a:extLst>
            </p:cNvPr>
            <p:cNvCxnSpPr>
              <a:cxnSpLocks/>
            </p:cNvCxnSpPr>
            <p:nvPr/>
          </p:nvCxnSpPr>
          <p:spPr>
            <a:xfrm>
              <a:off x="2147942" y="3432753"/>
              <a:ext cx="0" cy="61079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D130522-E111-DDD0-8F0C-8B9E3A85DB77}"/>
              </a:ext>
            </a:extLst>
          </p:cNvPr>
          <p:cNvGrpSpPr/>
          <p:nvPr/>
        </p:nvGrpSpPr>
        <p:grpSpPr>
          <a:xfrm>
            <a:off x="10012028" y="4223889"/>
            <a:ext cx="1139065" cy="82636"/>
            <a:chOff x="1012780" y="3418381"/>
            <a:chExt cx="1139065" cy="82636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DDF59A7-8AA4-177A-AA2C-061657D98C34}"/>
                </a:ext>
              </a:extLst>
            </p:cNvPr>
            <p:cNvSpPr/>
            <p:nvPr/>
          </p:nvSpPr>
          <p:spPr>
            <a:xfrm>
              <a:off x="1012780" y="3418381"/>
              <a:ext cx="1139065" cy="8263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03B8DC3-5E19-17FE-BB9B-6520159C1DEF}"/>
                </a:ext>
              </a:extLst>
            </p:cNvPr>
            <p:cNvCxnSpPr/>
            <p:nvPr/>
          </p:nvCxnSpPr>
          <p:spPr>
            <a:xfrm>
              <a:off x="1012780" y="3432753"/>
              <a:ext cx="0" cy="61079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3299CA1-771A-8B8C-63EF-6A934C66CFE0}"/>
                </a:ext>
              </a:extLst>
            </p:cNvPr>
            <p:cNvCxnSpPr>
              <a:cxnSpLocks/>
            </p:cNvCxnSpPr>
            <p:nvPr/>
          </p:nvCxnSpPr>
          <p:spPr>
            <a:xfrm>
              <a:off x="2147942" y="3432753"/>
              <a:ext cx="0" cy="61079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0247B2AD-AD65-52A6-60A0-28A65492838B}"/>
              </a:ext>
            </a:extLst>
          </p:cNvPr>
          <p:cNvSpPr txBox="1"/>
          <p:nvPr/>
        </p:nvSpPr>
        <p:spPr>
          <a:xfrm>
            <a:off x="9829210" y="4485942"/>
            <a:ext cx="1558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Repeat step 3-4 until all centroids are not changed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6E006C3-AA80-CCB6-A029-8558EE4D3301}"/>
              </a:ext>
            </a:extLst>
          </p:cNvPr>
          <p:cNvSpPr txBox="1"/>
          <p:nvPr/>
        </p:nvSpPr>
        <p:spPr>
          <a:xfrm>
            <a:off x="2627554" y="3052477"/>
            <a:ext cx="7198085" cy="40011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K-means clustering process for customer segmentation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E11AB1-C813-CEA6-668E-7AD531780DF7}"/>
              </a:ext>
            </a:extLst>
          </p:cNvPr>
          <p:cNvGrpSpPr/>
          <p:nvPr/>
        </p:nvGrpSpPr>
        <p:grpSpPr>
          <a:xfrm>
            <a:off x="276277" y="151003"/>
            <a:ext cx="697802" cy="671623"/>
            <a:chOff x="2985422" y="1122801"/>
            <a:chExt cx="697802" cy="67162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0B35F62-A214-0468-789F-D5B0DB7771DF}"/>
                </a:ext>
              </a:extLst>
            </p:cNvPr>
            <p:cNvSpPr/>
            <p:nvPr/>
          </p:nvSpPr>
          <p:spPr>
            <a:xfrm>
              <a:off x="2985422" y="1122801"/>
              <a:ext cx="524362" cy="510056"/>
            </a:xfrm>
            <a:prstGeom prst="ellipse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37A65D7-D37C-0A40-D553-723446161CDA}"/>
                </a:ext>
              </a:extLst>
            </p:cNvPr>
            <p:cNvSpPr/>
            <p:nvPr/>
          </p:nvSpPr>
          <p:spPr>
            <a:xfrm>
              <a:off x="2997582" y="1471289"/>
              <a:ext cx="297352" cy="323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D558AB-4A0C-43BF-B1D0-2044117E190C}"/>
                </a:ext>
              </a:extLst>
            </p:cNvPr>
            <p:cNvSpPr/>
            <p:nvPr/>
          </p:nvSpPr>
          <p:spPr>
            <a:xfrm rot="18973462">
              <a:off x="3237929" y="1363487"/>
              <a:ext cx="445295" cy="371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CA1BF80-F1AD-6B02-08DB-4C98353DBD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397" y="1291590"/>
              <a:ext cx="192613" cy="192804"/>
            </a:xfrm>
            <a:prstGeom prst="line">
              <a:avLst/>
            </a:prstGeom>
            <a:ln w="9525">
              <a:solidFill>
                <a:srgbClr val="3AB7D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A412726-DEBD-63E9-21EC-160F66279F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192" y="1291590"/>
              <a:ext cx="94545" cy="0"/>
            </a:xfrm>
            <a:prstGeom prst="line">
              <a:avLst/>
            </a:prstGeom>
            <a:ln w="9525">
              <a:solidFill>
                <a:srgbClr val="3AB7D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2BB720E-344E-3830-DF67-9D5C08182DD2}"/>
                </a:ext>
              </a:extLst>
            </p:cNvPr>
            <p:cNvSpPr/>
            <p:nvPr/>
          </p:nvSpPr>
          <p:spPr>
            <a:xfrm>
              <a:off x="3578166" y="1268730"/>
              <a:ext cx="45719" cy="45719"/>
            </a:xfrm>
            <a:prstGeom prst="ellipse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260F08D-76AC-9320-FDFC-8692F1DA79AF}"/>
                </a:ext>
              </a:extLst>
            </p:cNvPr>
            <p:cNvSpPr txBox="1"/>
            <p:nvPr/>
          </p:nvSpPr>
          <p:spPr>
            <a:xfrm>
              <a:off x="3003252" y="1122801"/>
              <a:ext cx="447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8608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F4791E0B-E07B-4447-9D88-D62C5E85EE94}"/>
              </a:ext>
            </a:extLst>
          </p:cNvPr>
          <p:cNvSpPr/>
          <p:nvPr/>
        </p:nvSpPr>
        <p:spPr>
          <a:xfrm rot="16200000">
            <a:off x="5108173" y="4443298"/>
            <a:ext cx="2743200" cy="27432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4EEFAB9-2706-02BC-8465-D715CB5DECC3}"/>
              </a:ext>
            </a:extLst>
          </p:cNvPr>
          <p:cNvGrpSpPr/>
          <p:nvPr/>
        </p:nvGrpSpPr>
        <p:grpSpPr>
          <a:xfrm>
            <a:off x="2273726" y="3180155"/>
            <a:ext cx="8549172" cy="4317256"/>
            <a:chOff x="2136566" y="3042995"/>
            <a:chExt cx="8549172" cy="4317256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7D8E21AE-9FE2-5FEC-40FF-8CC317FB6806}"/>
                </a:ext>
              </a:extLst>
            </p:cNvPr>
            <p:cNvSpPr/>
            <p:nvPr/>
          </p:nvSpPr>
          <p:spPr>
            <a:xfrm rot="10800000" flipV="1">
              <a:off x="8503146" y="5097616"/>
              <a:ext cx="2182592" cy="108650"/>
            </a:xfrm>
            <a:prstGeom prst="roundRect">
              <a:avLst>
                <a:gd name="adj" fmla="val 16284"/>
              </a:avLst>
            </a:prstGeom>
            <a:solidFill>
              <a:srgbClr val="3AB7D6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8738FFA-06B4-3794-EE97-0B8DDC74F096}"/>
                </a:ext>
              </a:extLst>
            </p:cNvPr>
            <p:cNvSpPr/>
            <p:nvPr/>
          </p:nvSpPr>
          <p:spPr>
            <a:xfrm rot="16200000">
              <a:off x="5017110" y="3690197"/>
              <a:ext cx="227797" cy="5748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F356C0A-4AD9-EE07-9C58-2C200C4ED1F4}"/>
                </a:ext>
              </a:extLst>
            </p:cNvPr>
            <p:cNvSpPr/>
            <p:nvPr/>
          </p:nvSpPr>
          <p:spPr>
            <a:xfrm rot="16200000">
              <a:off x="4619316" y="3977315"/>
              <a:ext cx="3383280" cy="3382591"/>
            </a:xfrm>
            <a:prstGeom prst="ellipse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D7E3DB-B880-47E1-EA11-6018C17DB216}"/>
                </a:ext>
              </a:extLst>
            </p:cNvPr>
            <p:cNvSpPr/>
            <p:nvPr/>
          </p:nvSpPr>
          <p:spPr>
            <a:xfrm rot="16200000">
              <a:off x="7877145" y="5115315"/>
              <a:ext cx="113575" cy="136639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9123C53-1AC8-FFAC-652F-64801FD542A8}"/>
                </a:ext>
              </a:extLst>
            </p:cNvPr>
            <p:cNvSpPr/>
            <p:nvPr/>
          </p:nvSpPr>
          <p:spPr>
            <a:xfrm rot="16200000">
              <a:off x="5468269" y="4113678"/>
              <a:ext cx="113575" cy="136639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B1D7582-26C7-82F4-B7F3-23499024F5D0}"/>
                </a:ext>
              </a:extLst>
            </p:cNvPr>
            <p:cNvSpPr/>
            <p:nvPr/>
          </p:nvSpPr>
          <p:spPr>
            <a:xfrm rot="16200000">
              <a:off x="4626185" y="5086446"/>
              <a:ext cx="113575" cy="136639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63B2CDD-948C-196F-D8CF-433CA300E0EB}"/>
                </a:ext>
              </a:extLst>
            </p:cNvPr>
            <p:cNvSpPr/>
            <p:nvPr/>
          </p:nvSpPr>
          <p:spPr>
            <a:xfrm rot="16200000">
              <a:off x="6283721" y="2869485"/>
              <a:ext cx="227797" cy="5748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F608196-BED3-6ABF-0DD5-6999EF8E38C8}"/>
                </a:ext>
              </a:extLst>
            </p:cNvPr>
            <p:cNvSpPr/>
            <p:nvPr/>
          </p:nvSpPr>
          <p:spPr>
            <a:xfrm rot="16200000">
              <a:off x="7541624" y="3689562"/>
              <a:ext cx="227797" cy="5748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5E0A850-8A21-D965-E5A2-35EE70CD0D7E}"/>
                </a:ext>
              </a:extLst>
            </p:cNvPr>
            <p:cNvSpPr/>
            <p:nvPr/>
          </p:nvSpPr>
          <p:spPr>
            <a:xfrm rot="10800000" flipV="1">
              <a:off x="8503146" y="4737828"/>
              <a:ext cx="2182592" cy="445806"/>
            </a:xfrm>
            <a:prstGeom prst="roundRect">
              <a:avLst>
                <a:gd name="adj" fmla="val 8307"/>
              </a:avLst>
            </a:prstGeom>
            <a:solidFill>
              <a:schemeClr val="bg1"/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CCCBDCF-1EF7-F81F-BB35-4CE6D8E7B13E}"/>
                </a:ext>
              </a:extLst>
            </p:cNvPr>
            <p:cNvCxnSpPr>
              <a:cxnSpLocks/>
              <a:stCxn id="13" idx="5"/>
            </p:cNvCxnSpPr>
            <p:nvPr/>
          </p:nvCxnSpPr>
          <p:spPr>
            <a:xfrm flipV="1">
              <a:off x="7982242" y="4956177"/>
              <a:ext cx="169961" cy="187303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97881E8-4197-44B7-1DFF-AC0E0F87D953}"/>
                </a:ext>
              </a:extLst>
            </p:cNvPr>
            <p:cNvCxnSpPr>
              <a:cxnSpLocks/>
            </p:cNvCxnSpPr>
            <p:nvPr/>
          </p:nvCxnSpPr>
          <p:spPr>
            <a:xfrm>
              <a:off x="8152203" y="4956177"/>
              <a:ext cx="350943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AD1827D-6181-7FF3-EC0A-B73AC1205E22}"/>
                </a:ext>
              </a:extLst>
            </p:cNvPr>
            <p:cNvSpPr/>
            <p:nvPr/>
          </p:nvSpPr>
          <p:spPr>
            <a:xfrm rot="16200000">
              <a:off x="7063389" y="4113678"/>
              <a:ext cx="113575" cy="136639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A29BB2B-6768-D0FB-E6A3-D49C674FB5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6345" y="3943013"/>
              <a:ext cx="169961" cy="187303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093EEF5-60D2-D8C2-85C6-1215C20C510F}"/>
                </a:ext>
              </a:extLst>
            </p:cNvPr>
            <p:cNvCxnSpPr>
              <a:cxnSpLocks/>
            </p:cNvCxnSpPr>
            <p:nvPr/>
          </p:nvCxnSpPr>
          <p:spPr>
            <a:xfrm>
              <a:off x="7346306" y="3943013"/>
              <a:ext cx="350943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2278E44-8D95-9F38-C5ED-E73A61842789}"/>
                </a:ext>
              </a:extLst>
            </p:cNvPr>
            <p:cNvCxnSpPr>
              <a:cxnSpLocks/>
            </p:cNvCxnSpPr>
            <p:nvPr/>
          </p:nvCxnSpPr>
          <p:spPr>
            <a:xfrm>
              <a:off x="4488149" y="4987290"/>
              <a:ext cx="128572" cy="140821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1A5152-6BE3-AA86-F181-34DF336D566C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06" y="4987290"/>
              <a:ext cx="350943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93122B3-AC8A-99BF-08CC-7445990D6F8B}"/>
                </a:ext>
              </a:extLst>
            </p:cNvPr>
            <p:cNvCxnSpPr>
              <a:cxnSpLocks/>
            </p:cNvCxnSpPr>
            <p:nvPr/>
          </p:nvCxnSpPr>
          <p:spPr>
            <a:xfrm>
              <a:off x="5354131" y="3990674"/>
              <a:ext cx="128572" cy="140821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595A790-C5A4-C214-8144-32D82AC5AC5B}"/>
                </a:ext>
              </a:extLst>
            </p:cNvPr>
            <p:cNvCxnSpPr>
              <a:cxnSpLocks/>
            </p:cNvCxnSpPr>
            <p:nvPr/>
          </p:nvCxnSpPr>
          <p:spPr>
            <a:xfrm>
              <a:off x="5003188" y="3990674"/>
              <a:ext cx="350943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6A8AB15-937A-1042-C58F-43BFA1C74C43}"/>
                </a:ext>
              </a:extLst>
            </p:cNvPr>
            <p:cNvSpPr/>
            <p:nvPr/>
          </p:nvSpPr>
          <p:spPr>
            <a:xfrm rot="10800000" flipV="1">
              <a:off x="7695254" y="4092127"/>
              <a:ext cx="2000640" cy="108650"/>
            </a:xfrm>
            <a:prstGeom prst="roundRect">
              <a:avLst>
                <a:gd name="adj" fmla="val 16284"/>
              </a:avLst>
            </a:prstGeom>
            <a:solidFill>
              <a:srgbClr val="3AB7D6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53AC5F4-71F1-A611-8FE0-E74F92636D1F}"/>
                </a:ext>
              </a:extLst>
            </p:cNvPr>
            <p:cNvSpPr/>
            <p:nvPr/>
          </p:nvSpPr>
          <p:spPr>
            <a:xfrm rot="10800000" flipV="1">
              <a:off x="7695254" y="3732339"/>
              <a:ext cx="2000640" cy="445806"/>
            </a:xfrm>
            <a:prstGeom prst="roundRect">
              <a:avLst>
                <a:gd name="adj" fmla="val 8307"/>
              </a:avLst>
            </a:prstGeom>
            <a:solidFill>
              <a:schemeClr val="bg1"/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1B978792-B9F4-B550-A640-33F667C890EF}"/>
                </a:ext>
              </a:extLst>
            </p:cNvPr>
            <p:cNvSpPr/>
            <p:nvPr/>
          </p:nvSpPr>
          <p:spPr>
            <a:xfrm rot="10800000" flipV="1">
              <a:off x="2999294" y="4049757"/>
              <a:ext cx="2000640" cy="108650"/>
            </a:xfrm>
            <a:prstGeom prst="roundRect">
              <a:avLst>
                <a:gd name="adj" fmla="val 16284"/>
              </a:avLst>
            </a:prstGeom>
            <a:solidFill>
              <a:srgbClr val="3AB7D6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65DD3046-63F9-A68C-09B6-C778B3AB466D}"/>
                </a:ext>
              </a:extLst>
            </p:cNvPr>
            <p:cNvSpPr/>
            <p:nvPr/>
          </p:nvSpPr>
          <p:spPr>
            <a:xfrm rot="10800000" flipV="1">
              <a:off x="2999294" y="3689969"/>
              <a:ext cx="2000640" cy="445806"/>
            </a:xfrm>
            <a:prstGeom prst="roundRect">
              <a:avLst>
                <a:gd name="adj" fmla="val 8307"/>
              </a:avLst>
            </a:prstGeom>
            <a:solidFill>
              <a:schemeClr val="bg1"/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7C06324A-3C52-A15E-F0DC-2BC20D912074}"/>
                </a:ext>
              </a:extLst>
            </p:cNvPr>
            <p:cNvSpPr/>
            <p:nvPr/>
          </p:nvSpPr>
          <p:spPr>
            <a:xfrm rot="10800000" flipV="1">
              <a:off x="2136566" y="5097617"/>
              <a:ext cx="2000640" cy="108650"/>
            </a:xfrm>
            <a:prstGeom prst="roundRect">
              <a:avLst>
                <a:gd name="adj" fmla="val 16284"/>
              </a:avLst>
            </a:prstGeom>
            <a:solidFill>
              <a:srgbClr val="3AB7D6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F8DE4E4D-601E-8D27-0BAB-1EAEB4A11F4F}"/>
                </a:ext>
              </a:extLst>
            </p:cNvPr>
            <p:cNvSpPr/>
            <p:nvPr/>
          </p:nvSpPr>
          <p:spPr>
            <a:xfrm rot="10800000" flipV="1">
              <a:off x="2136566" y="4737829"/>
              <a:ext cx="2000640" cy="445806"/>
            </a:xfrm>
            <a:prstGeom prst="roundRect">
              <a:avLst>
                <a:gd name="adj" fmla="val 8307"/>
              </a:avLst>
            </a:prstGeom>
            <a:solidFill>
              <a:schemeClr val="bg1"/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A5685E7-F256-1A75-E5BB-3266D9C7CEBE}"/>
              </a:ext>
            </a:extLst>
          </p:cNvPr>
          <p:cNvSpPr/>
          <p:nvPr/>
        </p:nvSpPr>
        <p:spPr>
          <a:xfrm>
            <a:off x="0" y="5802659"/>
            <a:ext cx="12192000" cy="2950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B9BDE8-AA3A-5F84-6AFC-4B2208FDCC3D}"/>
              </a:ext>
            </a:extLst>
          </p:cNvPr>
          <p:cNvSpPr/>
          <p:nvPr/>
        </p:nvSpPr>
        <p:spPr>
          <a:xfrm>
            <a:off x="4625309" y="6097673"/>
            <a:ext cx="3744499" cy="1527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469D1E-69DF-32EE-81FA-D0D0EE8A089D}"/>
              </a:ext>
            </a:extLst>
          </p:cNvPr>
          <p:cNvSpPr txBox="1"/>
          <p:nvPr/>
        </p:nvSpPr>
        <p:spPr>
          <a:xfrm>
            <a:off x="5500317" y="4883751"/>
            <a:ext cx="1960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Methods for determining ideal number of cluster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7CC88-215C-E07F-1DE9-D1FD77592E01}"/>
              </a:ext>
            </a:extLst>
          </p:cNvPr>
          <p:cNvSpPr txBox="1"/>
          <p:nvPr/>
        </p:nvSpPr>
        <p:spPr>
          <a:xfrm>
            <a:off x="8621866" y="4960637"/>
            <a:ext cx="2253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Calinski-Harabasz Index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9A3DDD-AE72-979B-5B27-8466F8774D22}"/>
              </a:ext>
            </a:extLst>
          </p:cNvPr>
          <p:cNvSpPr txBox="1"/>
          <p:nvPr/>
        </p:nvSpPr>
        <p:spPr>
          <a:xfrm>
            <a:off x="3583639" y="3917045"/>
            <a:ext cx="1602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Inertia Score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2738A4-2F67-3818-0C58-9AC970657B69}"/>
              </a:ext>
            </a:extLst>
          </p:cNvPr>
          <p:cNvSpPr txBox="1"/>
          <p:nvPr/>
        </p:nvSpPr>
        <p:spPr>
          <a:xfrm>
            <a:off x="2617305" y="4939448"/>
            <a:ext cx="161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Elbow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DC952A-A8EE-89B1-3862-6718B6F1F927}"/>
              </a:ext>
            </a:extLst>
          </p:cNvPr>
          <p:cNvSpPr txBox="1"/>
          <p:nvPr/>
        </p:nvSpPr>
        <p:spPr>
          <a:xfrm>
            <a:off x="7948867" y="3938329"/>
            <a:ext cx="2162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Davies-Bouldin Index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4AB5A38-E51A-8EDE-711C-96C77E215279}"/>
              </a:ext>
            </a:extLst>
          </p:cNvPr>
          <p:cNvSpPr/>
          <p:nvPr/>
        </p:nvSpPr>
        <p:spPr>
          <a:xfrm>
            <a:off x="645768" y="1147517"/>
            <a:ext cx="2486704" cy="2213674"/>
          </a:xfrm>
          <a:prstGeom prst="roundRect">
            <a:avLst>
              <a:gd name="adj" fmla="val 6509"/>
            </a:avLst>
          </a:prstGeom>
          <a:gradFill flip="none" rotWithShape="1">
            <a:gsLst>
              <a:gs pos="0">
                <a:srgbClr val="3AB7D6">
                  <a:alpha val="55000"/>
                </a:srgbClr>
              </a:gs>
              <a:gs pos="100000">
                <a:schemeClr val="bg1">
                  <a:shade val="100000"/>
                  <a:satMod val="115000"/>
                  <a:alpha val="0"/>
                  <a:lumMod val="97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A9E3961-6CAF-1669-4717-66DE9DDE8DF1}"/>
              </a:ext>
            </a:extLst>
          </p:cNvPr>
          <p:cNvSpPr/>
          <p:nvPr/>
        </p:nvSpPr>
        <p:spPr>
          <a:xfrm>
            <a:off x="6273256" y="1147517"/>
            <a:ext cx="2486704" cy="2213674"/>
          </a:xfrm>
          <a:prstGeom prst="roundRect">
            <a:avLst>
              <a:gd name="adj" fmla="val 7187"/>
            </a:avLst>
          </a:prstGeom>
          <a:gradFill>
            <a:gsLst>
              <a:gs pos="0">
                <a:srgbClr val="3AB7D6">
                  <a:alpha val="55000"/>
                </a:srgbClr>
              </a:gs>
              <a:gs pos="100000">
                <a:schemeClr val="bg1">
                  <a:shade val="100000"/>
                  <a:satMod val="115000"/>
                  <a:alpha val="0"/>
                  <a:lumMod val="97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1E4BB3A-D794-3EB4-BEFF-DD4E05D5A431}"/>
              </a:ext>
            </a:extLst>
          </p:cNvPr>
          <p:cNvSpPr/>
          <p:nvPr/>
        </p:nvSpPr>
        <p:spPr>
          <a:xfrm flipV="1">
            <a:off x="3459512" y="654295"/>
            <a:ext cx="2486704" cy="2213674"/>
          </a:xfrm>
          <a:prstGeom prst="roundRect">
            <a:avLst>
              <a:gd name="adj" fmla="val 5209"/>
            </a:avLst>
          </a:prstGeom>
          <a:gradFill>
            <a:gsLst>
              <a:gs pos="7000">
                <a:srgbClr val="96C2C0">
                  <a:lumMod val="99000"/>
                  <a:lumOff val="1000"/>
                </a:srgbClr>
              </a:gs>
              <a:gs pos="100000">
                <a:schemeClr val="bg1">
                  <a:shade val="100000"/>
                  <a:satMod val="115000"/>
                  <a:alpha val="0"/>
                  <a:lumMod val="97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805954F-4515-361E-88DE-5A2D53FDFF56}"/>
              </a:ext>
            </a:extLst>
          </p:cNvPr>
          <p:cNvSpPr txBox="1"/>
          <p:nvPr/>
        </p:nvSpPr>
        <p:spPr>
          <a:xfrm>
            <a:off x="865950" y="117483"/>
            <a:ext cx="4114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3AB7D6"/>
                </a:solidFill>
              </a:rPr>
              <a:t>Determine number of clusters</a:t>
            </a:r>
            <a:endParaRPr lang="en-US" sz="1800" b="1">
              <a:solidFill>
                <a:srgbClr val="3AB7D6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32284EC-2661-F1F9-495F-57E9E6EC4DE1}"/>
              </a:ext>
            </a:extLst>
          </p:cNvPr>
          <p:cNvSpPr/>
          <p:nvPr/>
        </p:nvSpPr>
        <p:spPr>
          <a:xfrm flipV="1">
            <a:off x="9087000" y="654295"/>
            <a:ext cx="2486704" cy="2213674"/>
          </a:xfrm>
          <a:prstGeom prst="roundRect">
            <a:avLst>
              <a:gd name="adj" fmla="val 5209"/>
            </a:avLst>
          </a:prstGeom>
          <a:gradFill>
            <a:gsLst>
              <a:gs pos="7000">
                <a:srgbClr val="96C2C0">
                  <a:lumMod val="99000"/>
                  <a:lumOff val="1000"/>
                </a:srgbClr>
              </a:gs>
              <a:gs pos="100000">
                <a:schemeClr val="bg1">
                  <a:shade val="100000"/>
                  <a:satMod val="115000"/>
                  <a:alpha val="0"/>
                  <a:lumMod val="97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1778B2D-07BA-C2DC-49F3-86280CF3CBF1}"/>
              </a:ext>
            </a:extLst>
          </p:cNvPr>
          <p:cNvSpPr txBox="1"/>
          <p:nvPr/>
        </p:nvSpPr>
        <p:spPr>
          <a:xfrm>
            <a:off x="727433" y="1710833"/>
            <a:ext cx="22477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Balance between having too few clusters (underfitting) and too many clusters (overfitting).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6C92BC8-DE3F-ECC5-16CF-B10E1A2590E5}"/>
              </a:ext>
            </a:extLst>
          </p:cNvPr>
          <p:cNvSpPr txBox="1"/>
          <p:nvPr/>
        </p:nvSpPr>
        <p:spPr>
          <a:xfrm>
            <a:off x="3606747" y="1221227"/>
            <a:ext cx="2247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How tightly the data points are packed within each cluster. 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B68E536-A741-DA56-BAF2-37561668FEDF}"/>
              </a:ext>
            </a:extLst>
          </p:cNvPr>
          <p:cNvSpPr txBox="1"/>
          <p:nvPr/>
        </p:nvSpPr>
        <p:spPr>
          <a:xfrm>
            <a:off x="6397773" y="1852050"/>
            <a:ext cx="2247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How well clusters are separated.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D404C9E-98FF-053B-EFB5-0B463AF09B93}"/>
              </a:ext>
            </a:extLst>
          </p:cNvPr>
          <p:cNvSpPr txBox="1"/>
          <p:nvPr/>
        </p:nvSpPr>
        <p:spPr>
          <a:xfrm>
            <a:off x="9237000" y="1247254"/>
            <a:ext cx="22477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How intra-cluster compactness and inter-cluster separation.</a:t>
            </a:r>
          </a:p>
        </p:txBody>
      </p: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394E844F-F9E7-53CA-AE07-A3EC2C086CB0}"/>
              </a:ext>
            </a:extLst>
          </p:cNvPr>
          <p:cNvSpPr/>
          <p:nvPr/>
        </p:nvSpPr>
        <p:spPr>
          <a:xfrm>
            <a:off x="3132472" y="4455771"/>
            <a:ext cx="365760" cy="365760"/>
          </a:xfrm>
          <a:prstGeom prst="flowChartConnector">
            <a:avLst/>
          </a:prstGeom>
          <a:solidFill>
            <a:srgbClr val="3AB7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D658CA6F-851C-E892-FA6D-220A57D1A6DB}"/>
              </a:ext>
            </a:extLst>
          </p:cNvPr>
          <p:cNvSpPr/>
          <p:nvPr/>
        </p:nvSpPr>
        <p:spPr>
          <a:xfrm>
            <a:off x="3953893" y="3407751"/>
            <a:ext cx="365760" cy="365760"/>
          </a:xfrm>
          <a:prstGeom prst="flowChartConnector">
            <a:avLst/>
          </a:prstGeom>
          <a:solidFill>
            <a:srgbClr val="3AB7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2</a:t>
            </a:r>
          </a:p>
        </p:txBody>
      </p: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id="{6FE312B0-8354-E928-FF90-019BEDCF06FF}"/>
              </a:ext>
            </a:extLst>
          </p:cNvPr>
          <p:cNvSpPr/>
          <p:nvPr/>
        </p:nvSpPr>
        <p:spPr>
          <a:xfrm>
            <a:off x="8744930" y="3425822"/>
            <a:ext cx="365760" cy="365760"/>
          </a:xfrm>
          <a:prstGeom prst="flowChartConnector">
            <a:avLst/>
          </a:prstGeom>
          <a:solidFill>
            <a:srgbClr val="3AB7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3</a:t>
            </a:r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8739CF44-2664-7408-AD3D-65C895DB862F}"/>
              </a:ext>
            </a:extLst>
          </p:cNvPr>
          <p:cNvSpPr/>
          <p:nvPr/>
        </p:nvSpPr>
        <p:spPr>
          <a:xfrm>
            <a:off x="9474566" y="4475322"/>
            <a:ext cx="365760" cy="365760"/>
          </a:xfrm>
          <a:prstGeom prst="flowChartConnector">
            <a:avLst/>
          </a:prstGeom>
          <a:solidFill>
            <a:srgbClr val="3AB7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4</a:t>
            </a:r>
          </a:p>
        </p:txBody>
      </p: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4CA77970-CB16-ECE6-6811-32D55203D033}"/>
              </a:ext>
            </a:extLst>
          </p:cNvPr>
          <p:cNvSpPr/>
          <p:nvPr/>
        </p:nvSpPr>
        <p:spPr>
          <a:xfrm>
            <a:off x="1668430" y="1249453"/>
            <a:ext cx="365760" cy="365760"/>
          </a:xfrm>
          <a:prstGeom prst="flowChartConnector">
            <a:avLst/>
          </a:prstGeom>
          <a:solidFill>
            <a:srgbClr val="3AB7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4ACED072-BBF8-8C53-0A70-371D232B838D}"/>
              </a:ext>
            </a:extLst>
          </p:cNvPr>
          <p:cNvSpPr/>
          <p:nvPr/>
        </p:nvSpPr>
        <p:spPr>
          <a:xfrm>
            <a:off x="4506715" y="678209"/>
            <a:ext cx="365760" cy="365760"/>
          </a:xfrm>
          <a:prstGeom prst="flowChartConnector">
            <a:avLst/>
          </a:prstGeom>
          <a:solidFill>
            <a:srgbClr val="3AB7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2</a:t>
            </a:r>
          </a:p>
        </p:txBody>
      </p:sp>
      <p:sp>
        <p:nvSpPr>
          <p:cNvPr id="88" name="Flowchart: Connector 87">
            <a:extLst>
              <a:ext uri="{FF2B5EF4-FFF2-40B4-BE49-F238E27FC236}">
                <a16:creationId xmlns:a16="http://schemas.microsoft.com/office/drawing/2014/main" id="{E0F35A5D-A0AE-34C1-7B22-DC38103FFFCD}"/>
              </a:ext>
            </a:extLst>
          </p:cNvPr>
          <p:cNvSpPr/>
          <p:nvPr/>
        </p:nvSpPr>
        <p:spPr>
          <a:xfrm>
            <a:off x="7277963" y="1197538"/>
            <a:ext cx="365760" cy="365760"/>
          </a:xfrm>
          <a:prstGeom prst="flowChartConnector">
            <a:avLst/>
          </a:prstGeom>
          <a:solidFill>
            <a:srgbClr val="3AB7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3</a:t>
            </a:r>
          </a:p>
        </p:txBody>
      </p: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32CB3CA4-9BC9-0922-1150-B6DB86CC139F}"/>
              </a:ext>
            </a:extLst>
          </p:cNvPr>
          <p:cNvSpPr/>
          <p:nvPr/>
        </p:nvSpPr>
        <p:spPr>
          <a:xfrm>
            <a:off x="10180776" y="679338"/>
            <a:ext cx="365760" cy="365760"/>
          </a:xfrm>
          <a:prstGeom prst="flowChartConnector">
            <a:avLst/>
          </a:prstGeom>
          <a:solidFill>
            <a:srgbClr val="3AB7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841D757-E329-0D8A-4E43-259EFBA260A5}"/>
              </a:ext>
            </a:extLst>
          </p:cNvPr>
          <p:cNvGrpSpPr/>
          <p:nvPr/>
        </p:nvGrpSpPr>
        <p:grpSpPr>
          <a:xfrm>
            <a:off x="276277" y="151003"/>
            <a:ext cx="697802" cy="671623"/>
            <a:chOff x="2985422" y="1122801"/>
            <a:chExt cx="697802" cy="67162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17971AC-28DD-8EA6-E439-FF9306156C12}"/>
                </a:ext>
              </a:extLst>
            </p:cNvPr>
            <p:cNvSpPr/>
            <p:nvPr/>
          </p:nvSpPr>
          <p:spPr>
            <a:xfrm>
              <a:off x="2985422" y="1122801"/>
              <a:ext cx="524362" cy="510056"/>
            </a:xfrm>
            <a:prstGeom prst="ellipse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12D3D4-7457-72D8-541F-5B43A9A30CC3}"/>
                </a:ext>
              </a:extLst>
            </p:cNvPr>
            <p:cNvSpPr/>
            <p:nvPr/>
          </p:nvSpPr>
          <p:spPr>
            <a:xfrm>
              <a:off x="2997582" y="1471289"/>
              <a:ext cx="297352" cy="323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FEF97B7-8B44-EBEC-B3E2-4B3894EFA036}"/>
                </a:ext>
              </a:extLst>
            </p:cNvPr>
            <p:cNvSpPr/>
            <p:nvPr/>
          </p:nvSpPr>
          <p:spPr>
            <a:xfrm rot="18973462">
              <a:off x="3237929" y="1363487"/>
              <a:ext cx="445295" cy="371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685CD86-FC76-BFCC-9FB0-CA0B24E0C6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397" y="1291590"/>
              <a:ext cx="192613" cy="192804"/>
            </a:xfrm>
            <a:prstGeom prst="line">
              <a:avLst/>
            </a:prstGeom>
            <a:ln w="9525">
              <a:solidFill>
                <a:srgbClr val="3AB7D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37F5DA-13CA-C03C-A365-DE298AE277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192" y="1291590"/>
              <a:ext cx="94545" cy="0"/>
            </a:xfrm>
            <a:prstGeom prst="line">
              <a:avLst/>
            </a:prstGeom>
            <a:ln w="9525">
              <a:solidFill>
                <a:srgbClr val="3AB7D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AC6E29D-8E60-0DDE-CA26-19E7A53386BA}"/>
                </a:ext>
              </a:extLst>
            </p:cNvPr>
            <p:cNvSpPr/>
            <p:nvPr/>
          </p:nvSpPr>
          <p:spPr>
            <a:xfrm>
              <a:off x="3578166" y="1268730"/>
              <a:ext cx="45719" cy="45719"/>
            </a:xfrm>
            <a:prstGeom prst="ellipse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0A6D44-76C5-D0D8-DBB6-5A63C289D182}"/>
                </a:ext>
              </a:extLst>
            </p:cNvPr>
            <p:cNvSpPr txBox="1"/>
            <p:nvPr/>
          </p:nvSpPr>
          <p:spPr>
            <a:xfrm>
              <a:off x="3003252" y="1122801"/>
              <a:ext cx="447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08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1817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C66134-1413-B9CB-B824-7B3730758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820" y="2319488"/>
            <a:ext cx="7322001" cy="384440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A87E781-E488-D29A-AA33-5D1C9583DE9A}"/>
              </a:ext>
            </a:extLst>
          </p:cNvPr>
          <p:cNvSpPr txBox="1"/>
          <p:nvPr/>
        </p:nvSpPr>
        <p:spPr>
          <a:xfrm>
            <a:off x="8782484" y="3973485"/>
            <a:ext cx="26611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207776"/>
                </a:solidFill>
              </a:rPr>
              <a:t>Adding more clusters beyond this point doesn’t result in much improvement in cluster quality.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4396710-5A78-030F-28AC-3FFD344B93DE}"/>
              </a:ext>
            </a:extLst>
          </p:cNvPr>
          <p:cNvGrpSpPr/>
          <p:nvPr/>
        </p:nvGrpSpPr>
        <p:grpSpPr>
          <a:xfrm rot="16200000" flipH="1">
            <a:off x="9977054" y="4990788"/>
            <a:ext cx="483781" cy="140677"/>
            <a:chOff x="4136957" y="5476042"/>
            <a:chExt cx="483781" cy="140677"/>
          </a:xfrm>
          <a:noFill/>
        </p:grpSpPr>
        <p:sp>
          <p:nvSpPr>
            <p:cNvPr id="36" name="Arrow: Chevron 35">
              <a:extLst>
                <a:ext uri="{FF2B5EF4-FFF2-40B4-BE49-F238E27FC236}">
                  <a16:creationId xmlns:a16="http://schemas.microsoft.com/office/drawing/2014/main" id="{92F416B4-AEA5-12E4-CA52-0518494244CB}"/>
                </a:ext>
              </a:extLst>
            </p:cNvPr>
            <p:cNvSpPr/>
            <p:nvPr/>
          </p:nvSpPr>
          <p:spPr>
            <a:xfrm flipH="1">
              <a:off x="4451925" y="5476042"/>
              <a:ext cx="168813" cy="140677"/>
            </a:xfrm>
            <a:prstGeom prst="chevron">
              <a:avLst/>
            </a:prstGeom>
            <a:grpFill/>
            <a:ln w="6350">
              <a:solidFill>
                <a:srgbClr val="20777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Arrow: Chevron 36">
              <a:extLst>
                <a:ext uri="{FF2B5EF4-FFF2-40B4-BE49-F238E27FC236}">
                  <a16:creationId xmlns:a16="http://schemas.microsoft.com/office/drawing/2014/main" id="{6D6F09FD-AA70-91F6-C50D-E9F67DC99371}"/>
                </a:ext>
              </a:extLst>
            </p:cNvPr>
            <p:cNvSpPr/>
            <p:nvPr/>
          </p:nvSpPr>
          <p:spPr>
            <a:xfrm flipH="1">
              <a:off x="4294441" y="5476042"/>
              <a:ext cx="168813" cy="140677"/>
            </a:xfrm>
            <a:prstGeom prst="chevron">
              <a:avLst/>
            </a:prstGeom>
            <a:grpFill/>
            <a:ln w="6350">
              <a:solidFill>
                <a:srgbClr val="20777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Arrow: Chevron 37">
              <a:extLst>
                <a:ext uri="{FF2B5EF4-FFF2-40B4-BE49-F238E27FC236}">
                  <a16:creationId xmlns:a16="http://schemas.microsoft.com/office/drawing/2014/main" id="{4787D654-FF04-8071-E424-36632D548337}"/>
                </a:ext>
              </a:extLst>
            </p:cNvPr>
            <p:cNvSpPr/>
            <p:nvPr/>
          </p:nvSpPr>
          <p:spPr>
            <a:xfrm flipH="1">
              <a:off x="4136957" y="5476042"/>
              <a:ext cx="168813" cy="140677"/>
            </a:xfrm>
            <a:prstGeom prst="chevron">
              <a:avLst/>
            </a:prstGeom>
            <a:grpFill/>
            <a:ln w="6350">
              <a:solidFill>
                <a:srgbClr val="20777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FF4C851F-E700-E96B-FD26-8DCE46A611F2}"/>
              </a:ext>
            </a:extLst>
          </p:cNvPr>
          <p:cNvSpPr txBox="1"/>
          <p:nvPr/>
        </p:nvSpPr>
        <p:spPr>
          <a:xfrm>
            <a:off x="6096000" y="2527199"/>
            <a:ext cx="15087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207776"/>
                </a:solidFill>
              </a:rPr>
              <a:t>Elbow point</a:t>
            </a:r>
            <a:endParaRPr lang="en-US" sz="1600">
              <a:solidFill>
                <a:srgbClr val="20777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CD1B1E-67ED-57E9-6A3F-6C74CAEBE58C}"/>
              </a:ext>
            </a:extLst>
          </p:cNvPr>
          <p:cNvSpPr txBox="1"/>
          <p:nvPr/>
        </p:nvSpPr>
        <p:spPr>
          <a:xfrm>
            <a:off x="865949" y="117483"/>
            <a:ext cx="7462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3AB7D6"/>
                </a:solidFill>
              </a:rPr>
              <a:t>Elbow method to determine ideal number of clusters</a:t>
            </a:r>
            <a:endParaRPr lang="en-US" sz="1800" b="1">
              <a:solidFill>
                <a:srgbClr val="3AB7D6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64E6DA7-C8E6-52E1-B168-86CD3CC9C068}"/>
              </a:ext>
            </a:extLst>
          </p:cNvPr>
          <p:cNvSpPr/>
          <p:nvPr/>
        </p:nvSpPr>
        <p:spPr>
          <a:xfrm flipH="1">
            <a:off x="244646" y="951335"/>
            <a:ext cx="3953973" cy="323134"/>
          </a:xfrm>
          <a:prstGeom prst="roundRect">
            <a:avLst>
              <a:gd name="adj" fmla="val 0"/>
            </a:avLst>
          </a:prstGeom>
          <a:solidFill>
            <a:srgbClr val="D5F3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chemeClr val="tx2"/>
                </a:solidFill>
              </a:rPr>
              <a:t>Methods to find Elbow point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5D4133-3316-DDD5-2AC0-5D446CA07910}"/>
              </a:ext>
            </a:extLst>
          </p:cNvPr>
          <p:cNvGrpSpPr/>
          <p:nvPr/>
        </p:nvGrpSpPr>
        <p:grpSpPr>
          <a:xfrm flipH="1" flipV="1">
            <a:off x="427530" y="1269486"/>
            <a:ext cx="45719" cy="2743200"/>
            <a:chOff x="921273" y="605016"/>
            <a:chExt cx="61879" cy="235131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F1F94B2-05AD-D5DA-37B8-C051AF39B462}"/>
                </a:ext>
              </a:extLst>
            </p:cNvPr>
            <p:cNvSpPr/>
            <p:nvPr/>
          </p:nvSpPr>
          <p:spPr>
            <a:xfrm>
              <a:off x="921275" y="605016"/>
              <a:ext cx="61877" cy="1175657"/>
            </a:xfrm>
            <a:prstGeom prst="roundRect">
              <a:avLst/>
            </a:prstGeom>
            <a:solidFill>
              <a:srgbClr val="1F74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B5D63FF-03A0-CDB2-0FF8-28E83DA1EECC}"/>
                </a:ext>
              </a:extLst>
            </p:cNvPr>
            <p:cNvSpPr/>
            <p:nvPr/>
          </p:nvSpPr>
          <p:spPr>
            <a:xfrm>
              <a:off x="921273" y="1780673"/>
              <a:ext cx="61877" cy="1175657"/>
            </a:xfrm>
            <a:prstGeom prst="roundRect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92CC84F-7C05-2526-CCFF-A64D47A2B168}"/>
              </a:ext>
            </a:extLst>
          </p:cNvPr>
          <p:cNvSpPr/>
          <p:nvPr/>
        </p:nvSpPr>
        <p:spPr>
          <a:xfrm flipH="1">
            <a:off x="697991" y="1394472"/>
            <a:ext cx="3500627" cy="323134"/>
          </a:xfrm>
          <a:prstGeom prst="roundRect">
            <a:avLst>
              <a:gd name="adj" fmla="val 50000"/>
            </a:avLst>
          </a:prstGeom>
          <a:solidFill>
            <a:srgbClr val="3AB7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0">
                <a:solidFill>
                  <a:schemeClr val="bg1"/>
                </a:solidFill>
                <a:effectLst/>
                <a:latin typeface="inherit"/>
              </a:rPr>
              <a:t>Look for the "elbow" point in the plot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4109BF1-9D42-D7FD-83B7-9B40A5E9EFD5}"/>
              </a:ext>
            </a:extLst>
          </p:cNvPr>
          <p:cNvSpPr/>
          <p:nvPr/>
        </p:nvSpPr>
        <p:spPr>
          <a:xfrm flipH="1">
            <a:off x="741257" y="2802647"/>
            <a:ext cx="1463511" cy="323134"/>
          </a:xfrm>
          <a:prstGeom prst="roundRect">
            <a:avLst>
              <a:gd name="adj" fmla="val 50000"/>
            </a:avLst>
          </a:prstGeom>
          <a:solidFill>
            <a:srgbClr val="2077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0">
                <a:solidFill>
                  <a:schemeClr val="bg1"/>
                </a:solidFill>
                <a:effectLst/>
                <a:latin typeface="inherit"/>
              </a:rPr>
              <a:t>KneeLocator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DD912C-2879-0D03-CEDB-0551B648F8E3}"/>
              </a:ext>
            </a:extLst>
          </p:cNvPr>
          <p:cNvSpPr txBox="1"/>
          <p:nvPr/>
        </p:nvSpPr>
        <p:spPr>
          <a:xfrm>
            <a:off x="518966" y="1821856"/>
            <a:ext cx="3755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The "elbow" represents the point where the inertia starts to decrease more slowly.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130B61-6EBA-D59B-D833-C312B5F28BF5}"/>
              </a:ext>
            </a:extLst>
          </p:cNvPr>
          <p:cNvSpPr txBox="1"/>
          <p:nvPr/>
        </p:nvSpPr>
        <p:spPr>
          <a:xfrm>
            <a:off x="523851" y="3125781"/>
            <a:ext cx="33941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 tool from the kneed library in Python that helps to find the "elbow" or "knee" point in a curve.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EA4FC8F-9BF2-98E2-4353-32831AE1BAED}"/>
              </a:ext>
            </a:extLst>
          </p:cNvPr>
          <p:cNvSpPr/>
          <p:nvPr/>
        </p:nvSpPr>
        <p:spPr>
          <a:xfrm flipH="1">
            <a:off x="227680" y="4411049"/>
            <a:ext cx="3953973" cy="323134"/>
          </a:xfrm>
          <a:prstGeom prst="roundRect">
            <a:avLst>
              <a:gd name="adj" fmla="val 0"/>
            </a:avLst>
          </a:prstGeom>
          <a:solidFill>
            <a:srgbClr val="D5F3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chemeClr val="tx2"/>
                </a:solidFill>
              </a:rPr>
              <a:t>Why is the Elbow Method used 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2AB62F-39AD-FF72-ACA1-49D0509920A1}"/>
              </a:ext>
            </a:extLst>
          </p:cNvPr>
          <p:cNvSpPr txBox="1"/>
          <p:nvPr/>
        </p:nvSpPr>
        <p:spPr>
          <a:xfrm>
            <a:off x="549462" y="4873873"/>
            <a:ext cx="3613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Inertia</a:t>
            </a:r>
            <a:r>
              <a:rPr lang="en-US" sz="1400"/>
              <a:t> decreases as </a:t>
            </a:r>
            <a:r>
              <a:rPr lang="en-US" sz="1400" b="1"/>
              <a:t>K</a:t>
            </a:r>
            <a:r>
              <a:rPr lang="en-US" sz="1400"/>
              <a:t> increases (since more clusters will naturally reduce distances), so </a:t>
            </a:r>
            <a:r>
              <a:rPr lang="en-US" sz="1400" b="1"/>
              <a:t>Inertia </a:t>
            </a:r>
            <a:r>
              <a:rPr lang="en-US" sz="1400"/>
              <a:t>is not always the best measure to select K. 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E46CFD4-6932-D526-313B-94576222AB06}"/>
              </a:ext>
            </a:extLst>
          </p:cNvPr>
          <p:cNvGrpSpPr/>
          <p:nvPr/>
        </p:nvGrpSpPr>
        <p:grpSpPr>
          <a:xfrm flipH="1" flipV="1">
            <a:off x="425895" y="4728686"/>
            <a:ext cx="45719" cy="1097280"/>
            <a:chOff x="921273" y="605016"/>
            <a:chExt cx="61879" cy="2351314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4C987033-6B3A-CDAD-C56F-08CABCB71171}"/>
                </a:ext>
              </a:extLst>
            </p:cNvPr>
            <p:cNvSpPr/>
            <p:nvPr/>
          </p:nvSpPr>
          <p:spPr>
            <a:xfrm>
              <a:off x="921275" y="605016"/>
              <a:ext cx="61877" cy="1175657"/>
            </a:xfrm>
            <a:prstGeom prst="roundRect">
              <a:avLst/>
            </a:prstGeom>
            <a:solidFill>
              <a:srgbClr val="1F74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07A2F11E-23C8-90FD-00E2-7DE1EB7BD604}"/>
                </a:ext>
              </a:extLst>
            </p:cNvPr>
            <p:cNvSpPr/>
            <p:nvPr/>
          </p:nvSpPr>
          <p:spPr>
            <a:xfrm>
              <a:off x="921273" y="1780673"/>
              <a:ext cx="61877" cy="1175657"/>
            </a:xfrm>
            <a:prstGeom prst="roundRect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94EADCB0-C466-6DF7-D829-EC67F34DFB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075"/>
          <a:stretch/>
        </p:blipFill>
        <p:spPr>
          <a:xfrm>
            <a:off x="5358269" y="887503"/>
            <a:ext cx="5492592" cy="694101"/>
          </a:xfrm>
          <a:prstGeom prst="rect">
            <a:avLst/>
          </a:prstGeom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EC5C2E8-13A2-9DC8-A72E-8F450E17334C}"/>
              </a:ext>
            </a:extLst>
          </p:cNvPr>
          <p:cNvSpPr/>
          <p:nvPr/>
        </p:nvSpPr>
        <p:spPr>
          <a:xfrm>
            <a:off x="4751129" y="858501"/>
            <a:ext cx="6692474" cy="1269368"/>
          </a:xfrm>
          <a:prstGeom prst="roundRect">
            <a:avLst>
              <a:gd name="adj" fmla="val 3070"/>
            </a:avLst>
          </a:prstGeom>
          <a:gradFill>
            <a:gsLst>
              <a:gs pos="0">
                <a:srgbClr val="3AB7D6">
                  <a:alpha val="27000"/>
                  <a:lumMod val="87000"/>
                </a:srgbClr>
              </a:gs>
              <a:gs pos="100000">
                <a:schemeClr val="bg1">
                  <a:shade val="100000"/>
                  <a:satMod val="115000"/>
                  <a:alpha val="0"/>
                  <a:lumMod val="97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004B170-9C38-0B23-3720-A05B3E89E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4530" y="1596385"/>
            <a:ext cx="66162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A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lower inertia score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means the data points are closer to their centroids, indicating better clustering.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1E81750-B437-3039-22E8-9DDE1B8B9716}"/>
              </a:ext>
            </a:extLst>
          </p:cNvPr>
          <p:cNvGrpSpPr/>
          <p:nvPr/>
        </p:nvGrpSpPr>
        <p:grpSpPr>
          <a:xfrm>
            <a:off x="276277" y="151003"/>
            <a:ext cx="697802" cy="671623"/>
            <a:chOff x="2985422" y="1122801"/>
            <a:chExt cx="697802" cy="67162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B223547-A099-0308-06F3-1ACA5D80192B}"/>
                </a:ext>
              </a:extLst>
            </p:cNvPr>
            <p:cNvSpPr/>
            <p:nvPr/>
          </p:nvSpPr>
          <p:spPr>
            <a:xfrm>
              <a:off x="2985422" y="1122801"/>
              <a:ext cx="524362" cy="510056"/>
            </a:xfrm>
            <a:prstGeom prst="ellipse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985E02-F4FC-66C1-6412-AAD0253768CA}"/>
                </a:ext>
              </a:extLst>
            </p:cNvPr>
            <p:cNvSpPr/>
            <p:nvPr/>
          </p:nvSpPr>
          <p:spPr>
            <a:xfrm>
              <a:off x="2997582" y="1471289"/>
              <a:ext cx="297352" cy="323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69B10E-BE75-2198-54D3-29C3391E88E1}"/>
                </a:ext>
              </a:extLst>
            </p:cNvPr>
            <p:cNvSpPr/>
            <p:nvPr/>
          </p:nvSpPr>
          <p:spPr>
            <a:xfrm rot="18973462">
              <a:off x="3237929" y="1363487"/>
              <a:ext cx="445295" cy="371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F047562-1A59-49F5-55BC-4E5E0782D5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397" y="1291590"/>
              <a:ext cx="192613" cy="192804"/>
            </a:xfrm>
            <a:prstGeom prst="line">
              <a:avLst/>
            </a:prstGeom>
            <a:ln w="9525">
              <a:solidFill>
                <a:srgbClr val="3AB7D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E42D7FD-FB80-F9ED-2373-4F6735F8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192" y="1291590"/>
              <a:ext cx="94545" cy="0"/>
            </a:xfrm>
            <a:prstGeom prst="line">
              <a:avLst/>
            </a:prstGeom>
            <a:ln w="9525">
              <a:solidFill>
                <a:srgbClr val="3AB7D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0FFBB41-818F-7F0D-E65E-902C6BFB14BC}"/>
                </a:ext>
              </a:extLst>
            </p:cNvPr>
            <p:cNvSpPr/>
            <p:nvPr/>
          </p:nvSpPr>
          <p:spPr>
            <a:xfrm>
              <a:off x="3578166" y="1268730"/>
              <a:ext cx="45719" cy="45719"/>
            </a:xfrm>
            <a:prstGeom prst="ellipse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16A48F-06D2-9204-1EF1-E567B6C42E59}"/>
                </a:ext>
              </a:extLst>
            </p:cNvPr>
            <p:cNvSpPr txBox="1"/>
            <p:nvPr/>
          </p:nvSpPr>
          <p:spPr>
            <a:xfrm>
              <a:off x="3003252" y="1122801"/>
              <a:ext cx="447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1279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6D15A6-7412-A881-08A1-3DB7084E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882" y="1126981"/>
            <a:ext cx="7802395" cy="42012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38CA9B-8E39-E41F-B35A-A58626767336}"/>
              </a:ext>
            </a:extLst>
          </p:cNvPr>
          <p:cNvSpPr txBox="1"/>
          <p:nvPr/>
        </p:nvSpPr>
        <p:spPr>
          <a:xfrm>
            <a:off x="865949" y="117483"/>
            <a:ext cx="7462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3AB7D6"/>
                </a:solidFill>
              </a:rPr>
              <a:t>Davies-Bouldin score to compares the similarity between clusters</a:t>
            </a:r>
            <a:endParaRPr lang="en-US" sz="1800" b="1">
              <a:solidFill>
                <a:srgbClr val="3AB7D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595487-9855-46BB-1524-82CF268F6BCD}"/>
              </a:ext>
            </a:extLst>
          </p:cNvPr>
          <p:cNvSpPr txBox="1"/>
          <p:nvPr/>
        </p:nvSpPr>
        <p:spPr>
          <a:xfrm>
            <a:off x="6096000" y="1360452"/>
            <a:ext cx="15087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207776"/>
                </a:solidFill>
              </a:rPr>
              <a:t>Elbow point</a:t>
            </a:r>
            <a:endParaRPr lang="en-US" sz="1600">
              <a:solidFill>
                <a:srgbClr val="207776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136D918-4CCD-5B37-6409-19AD871797BC}"/>
              </a:ext>
            </a:extLst>
          </p:cNvPr>
          <p:cNvSpPr/>
          <p:nvPr/>
        </p:nvSpPr>
        <p:spPr>
          <a:xfrm>
            <a:off x="418275" y="1058229"/>
            <a:ext cx="3741214" cy="385065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3AB7D6">
                  <a:alpha val="27000"/>
                  <a:lumMod val="87000"/>
                </a:srgbClr>
              </a:gs>
              <a:gs pos="100000">
                <a:schemeClr val="bg1">
                  <a:shade val="100000"/>
                  <a:satMod val="115000"/>
                  <a:alpha val="0"/>
                  <a:lumMod val="97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06470CCF-B734-46AF-939E-BAC4CA3FD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68" y="2823510"/>
            <a:ext cx="3447775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The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lower the Davies-Bouldin score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, the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better the clustering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, as it indicates that clusters are compact and well-separated from each other.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A higher score indicates more overlap and less distinction between clusters.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36E1EE-B106-849A-3CFE-9D71B8DA1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68" y="1383187"/>
            <a:ext cx="3636974" cy="105571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10F0E4A-DEE6-5219-20EB-6EE8975579A1}"/>
              </a:ext>
            </a:extLst>
          </p:cNvPr>
          <p:cNvGrpSpPr/>
          <p:nvPr/>
        </p:nvGrpSpPr>
        <p:grpSpPr>
          <a:xfrm>
            <a:off x="276277" y="151003"/>
            <a:ext cx="697802" cy="671623"/>
            <a:chOff x="2985422" y="1122801"/>
            <a:chExt cx="697802" cy="67162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D6E5FCC-9DBA-D539-56FA-0EDAB7D237A6}"/>
                </a:ext>
              </a:extLst>
            </p:cNvPr>
            <p:cNvSpPr/>
            <p:nvPr/>
          </p:nvSpPr>
          <p:spPr>
            <a:xfrm>
              <a:off x="2985422" y="1122801"/>
              <a:ext cx="524362" cy="510056"/>
            </a:xfrm>
            <a:prstGeom prst="ellipse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7D51B48-13E8-B25F-0F48-C74BC73114FE}"/>
                </a:ext>
              </a:extLst>
            </p:cNvPr>
            <p:cNvSpPr/>
            <p:nvPr/>
          </p:nvSpPr>
          <p:spPr>
            <a:xfrm>
              <a:off x="2997582" y="1471289"/>
              <a:ext cx="297352" cy="323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09F0F88-5C49-A096-D080-A710576D7D71}"/>
                </a:ext>
              </a:extLst>
            </p:cNvPr>
            <p:cNvSpPr/>
            <p:nvPr/>
          </p:nvSpPr>
          <p:spPr>
            <a:xfrm rot="18973462">
              <a:off x="3237929" y="1363487"/>
              <a:ext cx="445295" cy="371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35E6C36-CEEA-989F-A88C-DA1CE08C09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397" y="1291590"/>
              <a:ext cx="192613" cy="192804"/>
            </a:xfrm>
            <a:prstGeom prst="line">
              <a:avLst/>
            </a:prstGeom>
            <a:ln w="9525">
              <a:solidFill>
                <a:srgbClr val="3AB7D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43EE65-27C1-D9B1-ADBA-3C26F29075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192" y="1291590"/>
              <a:ext cx="94545" cy="0"/>
            </a:xfrm>
            <a:prstGeom prst="line">
              <a:avLst/>
            </a:prstGeom>
            <a:ln w="9525">
              <a:solidFill>
                <a:srgbClr val="3AB7D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6B1729F-13C3-7983-6E60-8E6DF0A418BF}"/>
                </a:ext>
              </a:extLst>
            </p:cNvPr>
            <p:cNvSpPr/>
            <p:nvPr/>
          </p:nvSpPr>
          <p:spPr>
            <a:xfrm>
              <a:off x="3578166" y="1268730"/>
              <a:ext cx="45719" cy="45719"/>
            </a:xfrm>
            <a:prstGeom prst="ellipse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5CCE272-4B01-4DFD-9A25-E5C7096114E0}"/>
                </a:ext>
              </a:extLst>
            </p:cNvPr>
            <p:cNvSpPr txBox="1"/>
            <p:nvPr/>
          </p:nvSpPr>
          <p:spPr>
            <a:xfrm>
              <a:off x="3003252" y="1122801"/>
              <a:ext cx="447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2600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8E684A-4F0D-AFFC-6566-0D6323637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158" y="1177636"/>
            <a:ext cx="7758923" cy="40887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DF73E4-7053-3E2C-F76F-1E50B9E1D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88" y="1462869"/>
            <a:ext cx="3548150" cy="52308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4B5720-231D-544D-E8F9-3BD2B21832D9}"/>
              </a:ext>
            </a:extLst>
          </p:cNvPr>
          <p:cNvSpPr/>
          <p:nvPr/>
        </p:nvSpPr>
        <p:spPr>
          <a:xfrm>
            <a:off x="552532" y="1016977"/>
            <a:ext cx="3741214" cy="385065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3AB7D6">
                  <a:alpha val="27000"/>
                  <a:lumMod val="87000"/>
                </a:srgbClr>
              </a:gs>
              <a:gs pos="100000">
                <a:schemeClr val="bg1">
                  <a:shade val="100000"/>
                  <a:satMod val="115000"/>
                  <a:alpha val="0"/>
                  <a:lumMod val="97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3C5513B-4334-109C-18DB-57045785C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52" y="2469765"/>
            <a:ext cx="344777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The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higher the Calinski-Harabasz score, the better the defined clusters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(i.e., clusters are compact and well-separated).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>
              <a:solidFill>
                <a:schemeClr val="tx2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It's a good measure to determine the quality of the clustering structure in terms of both intra-cluster compactness and inter-cluster separation.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C389C9-384E-C956-357B-607BC9A2447E}"/>
              </a:ext>
            </a:extLst>
          </p:cNvPr>
          <p:cNvSpPr txBox="1"/>
          <p:nvPr/>
        </p:nvSpPr>
        <p:spPr>
          <a:xfrm>
            <a:off x="865949" y="117483"/>
            <a:ext cx="7462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3AB7D6"/>
                </a:solidFill>
              </a:rPr>
              <a:t>Calinski-Harabasz Index</a:t>
            </a:r>
            <a:endParaRPr lang="en-US" sz="1800" b="1">
              <a:solidFill>
                <a:srgbClr val="3AB7D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1EF0BA-7D18-B22A-05D3-CE59830B07A4}"/>
              </a:ext>
            </a:extLst>
          </p:cNvPr>
          <p:cNvSpPr txBox="1"/>
          <p:nvPr/>
        </p:nvSpPr>
        <p:spPr>
          <a:xfrm>
            <a:off x="6421139" y="1346276"/>
            <a:ext cx="15087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207776"/>
                </a:solidFill>
              </a:rPr>
              <a:t>Elbow point</a:t>
            </a:r>
            <a:endParaRPr lang="en-US" sz="1600">
              <a:solidFill>
                <a:srgbClr val="207776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A9EF808-F6BB-19A6-DA6D-335F4198A9C6}"/>
              </a:ext>
            </a:extLst>
          </p:cNvPr>
          <p:cNvGrpSpPr/>
          <p:nvPr/>
        </p:nvGrpSpPr>
        <p:grpSpPr>
          <a:xfrm>
            <a:off x="276277" y="151003"/>
            <a:ext cx="697802" cy="671623"/>
            <a:chOff x="2985422" y="1122801"/>
            <a:chExt cx="697802" cy="67162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C91DC2E-2BAC-8704-13C6-532B6B6E3D70}"/>
                </a:ext>
              </a:extLst>
            </p:cNvPr>
            <p:cNvSpPr/>
            <p:nvPr/>
          </p:nvSpPr>
          <p:spPr>
            <a:xfrm>
              <a:off x="2985422" y="1122801"/>
              <a:ext cx="524362" cy="510056"/>
            </a:xfrm>
            <a:prstGeom prst="ellipse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AA6B2F1-1A26-EFFD-C23F-1A6EA823A89A}"/>
                </a:ext>
              </a:extLst>
            </p:cNvPr>
            <p:cNvSpPr/>
            <p:nvPr/>
          </p:nvSpPr>
          <p:spPr>
            <a:xfrm>
              <a:off x="2997582" y="1471289"/>
              <a:ext cx="297352" cy="323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4EA317-281A-1CC3-6216-B01198DE372D}"/>
                </a:ext>
              </a:extLst>
            </p:cNvPr>
            <p:cNvSpPr/>
            <p:nvPr/>
          </p:nvSpPr>
          <p:spPr>
            <a:xfrm rot="18973462">
              <a:off x="3237929" y="1363487"/>
              <a:ext cx="445295" cy="371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9B64994-5708-BB07-DA89-BAA93523EA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397" y="1291590"/>
              <a:ext cx="192613" cy="192804"/>
            </a:xfrm>
            <a:prstGeom prst="line">
              <a:avLst/>
            </a:prstGeom>
            <a:ln w="9525">
              <a:solidFill>
                <a:srgbClr val="3AB7D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7544998-C785-EA17-2243-C84770FB4F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192" y="1291590"/>
              <a:ext cx="94545" cy="0"/>
            </a:xfrm>
            <a:prstGeom prst="line">
              <a:avLst/>
            </a:prstGeom>
            <a:ln w="9525">
              <a:solidFill>
                <a:srgbClr val="3AB7D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5624848-BF73-1662-1D03-A5A2AA433936}"/>
                </a:ext>
              </a:extLst>
            </p:cNvPr>
            <p:cNvSpPr/>
            <p:nvPr/>
          </p:nvSpPr>
          <p:spPr>
            <a:xfrm>
              <a:off x="3578166" y="1268730"/>
              <a:ext cx="45719" cy="45719"/>
            </a:xfrm>
            <a:prstGeom prst="ellipse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29E1C49-1073-2F82-C9E4-BDC56190F04B}"/>
                </a:ext>
              </a:extLst>
            </p:cNvPr>
            <p:cNvSpPr txBox="1"/>
            <p:nvPr/>
          </p:nvSpPr>
          <p:spPr>
            <a:xfrm>
              <a:off x="3003252" y="1122801"/>
              <a:ext cx="447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4264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16AABC8-3B1A-61EC-057A-B5540FDCCA49}"/>
              </a:ext>
            </a:extLst>
          </p:cNvPr>
          <p:cNvGrpSpPr/>
          <p:nvPr/>
        </p:nvGrpSpPr>
        <p:grpSpPr>
          <a:xfrm>
            <a:off x="697992" y="942758"/>
            <a:ext cx="11042053" cy="947919"/>
            <a:chOff x="2559538" y="3321764"/>
            <a:chExt cx="6888636" cy="92332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D84B051-18E3-CE91-DBB4-FA267D4BFE22}"/>
                </a:ext>
              </a:extLst>
            </p:cNvPr>
            <p:cNvSpPr/>
            <p:nvPr/>
          </p:nvSpPr>
          <p:spPr>
            <a:xfrm>
              <a:off x="8524630" y="3321764"/>
              <a:ext cx="923544" cy="923328"/>
            </a:xfrm>
            <a:prstGeom prst="roundRect">
              <a:avLst>
                <a:gd name="adj" fmla="val 24167"/>
              </a:avLst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143D05B-5ACF-042D-C6DF-DBAC083653FA}"/>
                </a:ext>
              </a:extLst>
            </p:cNvPr>
            <p:cNvSpPr/>
            <p:nvPr/>
          </p:nvSpPr>
          <p:spPr>
            <a:xfrm>
              <a:off x="2559538" y="3321764"/>
              <a:ext cx="6849185" cy="923328"/>
            </a:xfrm>
            <a:prstGeom prst="roundRect">
              <a:avLst>
                <a:gd name="adj" fmla="val 26446"/>
              </a:avLst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6086256-2F87-0771-FF6D-9D8B25705843}"/>
              </a:ext>
            </a:extLst>
          </p:cNvPr>
          <p:cNvSpPr txBox="1"/>
          <p:nvPr/>
        </p:nvSpPr>
        <p:spPr>
          <a:xfrm>
            <a:off x="865949" y="117483"/>
            <a:ext cx="7462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3AB7D6"/>
                </a:solidFill>
              </a:rPr>
              <a:t>Apply K-means clustering algorithm to segment customers   </a:t>
            </a:r>
            <a:endParaRPr lang="en-US" sz="1800" b="1">
              <a:solidFill>
                <a:srgbClr val="3AB7D6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3C0753-51C1-94FD-5A80-5DEFE8FF666D}"/>
              </a:ext>
            </a:extLst>
          </p:cNvPr>
          <p:cNvSpPr/>
          <p:nvPr/>
        </p:nvSpPr>
        <p:spPr>
          <a:xfrm>
            <a:off x="848090" y="2548978"/>
            <a:ext cx="10764102" cy="336626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3A8504-991B-C5B2-DE68-5696063AE0A8}"/>
              </a:ext>
            </a:extLst>
          </p:cNvPr>
          <p:cNvSpPr/>
          <p:nvPr/>
        </p:nvSpPr>
        <p:spPr>
          <a:xfrm>
            <a:off x="9370881" y="5775666"/>
            <a:ext cx="2612571" cy="246494"/>
          </a:xfrm>
          <a:prstGeom prst="rect">
            <a:avLst/>
          </a:prstGeom>
          <a:solidFill>
            <a:srgbClr val="2077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0B219A-EE15-0C04-033E-DA7F6DF10E30}"/>
              </a:ext>
            </a:extLst>
          </p:cNvPr>
          <p:cNvSpPr/>
          <p:nvPr/>
        </p:nvSpPr>
        <p:spPr>
          <a:xfrm rot="5400000">
            <a:off x="-232567" y="3139022"/>
            <a:ext cx="2165709" cy="246494"/>
          </a:xfrm>
          <a:prstGeom prst="rect">
            <a:avLst/>
          </a:prstGeom>
          <a:solidFill>
            <a:srgbClr val="3AB7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F836DD-78F7-BAA4-BA7D-F9F3B01FC772}"/>
              </a:ext>
            </a:extLst>
          </p:cNvPr>
          <p:cNvSpPr txBox="1"/>
          <p:nvPr/>
        </p:nvSpPr>
        <p:spPr>
          <a:xfrm>
            <a:off x="1120864" y="1001218"/>
            <a:ext cx="107869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3C4043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The visualization below displays 5 clusters after segmentation. It uses the top 2 principal components (PCs) which capture the most variance in the data to create a 2D visualization. This allows us to visually inspect the quality of separation and cohesion of clusters to some extent.</a:t>
            </a:r>
            <a:endParaRPr lang="en-US" sz="1600"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20EC30-EDD6-5FFD-3DA8-3E45BACEF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51" y="2740254"/>
            <a:ext cx="10491425" cy="298371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648A39A-CE92-72EE-693F-B584A4621A36}"/>
              </a:ext>
            </a:extLst>
          </p:cNvPr>
          <p:cNvGrpSpPr/>
          <p:nvPr/>
        </p:nvGrpSpPr>
        <p:grpSpPr>
          <a:xfrm>
            <a:off x="276277" y="151003"/>
            <a:ext cx="697802" cy="671623"/>
            <a:chOff x="2985422" y="1122801"/>
            <a:chExt cx="697802" cy="67162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183258-95AB-996F-0B89-9DF50281893B}"/>
                </a:ext>
              </a:extLst>
            </p:cNvPr>
            <p:cNvSpPr/>
            <p:nvPr/>
          </p:nvSpPr>
          <p:spPr>
            <a:xfrm>
              <a:off x="2985422" y="1122801"/>
              <a:ext cx="524362" cy="510056"/>
            </a:xfrm>
            <a:prstGeom prst="ellipse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019478-87ED-347F-D0A4-6E747DC76C41}"/>
                </a:ext>
              </a:extLst>
            </p:cNvPr>
            <p:cNvSpPr/>
            <p:nvPr/>
          </p:nvSpPr>
          <p:spPr>
            <a:xfrm>
              <a:off x="2997582" y="1471289"/>
              <a:ext cx="297352" cy="323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AA27329-AA4A-18AA-F864-03A9F72C4471}"/>
                </a:ext>
              </a:extLst>
            </p:cNvPr>
            <p:cNvSpPr/>
            <p:nvPr/>
          </p:nvSpPr>
          <p:spPr>
            <a:xfrm rot="18973462">
              <a:off x="3237929" y="1363487"/>
              <a:ext cx="445295" cy="371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BDA440C-5704-0377-3508-B0CB06EA38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397" y="1291590"/>
              <a:ext cx="192613" cy="192804"/>
            </a:xfrm>
            <a:prstGeom prst="line">
              <a:avLst/>
            </a:prstGeom>
            <a:ln w="9525">
              <a:solidFill>
                <a:srgbClr val="3AB7D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CCAEECE-C8C6-FD82-17AA-484C6E0C3C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192" y="1291590"/>
              <a:ext cx="94545" cy="0"/>
            </a:xfrm>
            <a:prstGeom prst="line">
              <a:avLst/>
            </a:prstGeom>
            <a:ln w="9525">
              <a:solidFill>
                <a:srgbClr val="3AB7D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A0366DE-8761-61D9-DD4A-ACF64B4AFFB4}"/>
                </a:ext>
              </a:extLst>
            </p:cNvPr>
            <p:cNvSpPr/>
            <p:nvPr/>
          </p:nvSpPr>
          <p:spPr>
            <a:xfrm>
              <a:off x="3578166" y="1268730"/>
              <a:ext cx="45719" cy="45719"/>
            </a:xfrm>
            <a:prstGeom prst="ellipse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E79343C-7120-B9BF-AEA3-4702D6564B90}"/>
                </a:ext>
              </a:extLst>
            </p:cNvPr>
            <p:cNvSpPr txBox="1"/>
            <p:nvPr/>
          </p:nvSpPr>
          <p:spPr>
            <a:xfrm>
              <a:off x="3003252" y="1122801"/>
              <a:ext cx="447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6965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5E1115D-2BEE-4A9D-94F1-C5AAE3E0661D}"/>
              </a:ext>
            </a:extLst>
          </p:cNvPr>
          <p:cNvSpPr txBox="1"/>
          <p:nvPr/>
        </p:nvSpPr>
        <p:spPr>
          <a:xfrm>
            <a:off x="865949" y="117483"/>
            <a:ext cx="7462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207776"/>
                </a:solidFill>
              </a:rPr>
              <a:t>Cluster Distribution Visualization</a:t>
            </a:r>
            <a:endParaRPr lang="en-US" sz="1800" b="1">
              <a:solidFill>
                <a:srgbClr val="207776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3F944C-C410-CE8F-30E9-1F3C773074B7}"/>
              </a:ext>
            </a:extLst>
          </p:cNvPr>
          <p:cNvSpPr/>
          <p:nvPr/>
        </p:nvSpPr>
        <p:spPr>
          <a:xfrm>
            <a:off x="672890" y="1189402"/>
            <a:ext cx="6296676" cy="47177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1DCB48-0B84-79E7-155A-4E1200A33E4F}"/>
              </a:ext>
            </a:extLst>
          </p:cNvPr>
          <p:cNvGrpSpPr/>
          <p:nvPr/>
        </p:nvGrpSpPr>
        <p:grpSpPr>
          <a:xfrm>
            <a:off x="828082" y="950853"/>
            <a:ext cx="5992104" cy="477099"/>
            <a:chOff x="7731952" y="3225060"/>
            <a:chExt cx="1641436" cy="30757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8200025-03EE-5449-5637-7BEA747187DB}"/>
                </a:ext>
              </a:extLst>
            </p:cNvPr>
            <p:cNvSpPr/>
            <p:nvPr/>
          </p:nvSpPr>
          <p:spPr>
            <a:xfrm>
              <a:off x="7748204" y="3256566"/>
              <a:ext cx="1612545" cy="246166"/>
            </a:xfrm>
            <a:prstGeom prst="roundRect">
              <a:avLst>
                <a:gd name="adj" fmla="val 50000"/>
              </a:avLst>
            </a:prstGeom>
            <a:solidFill>
              <a:srgbClr val="2FBB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Distribution of Users and GMV Across Clusters</a:t>
              </a:r>
              <a:endParaRPr lang="en-US" b="1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6EBED3B-8021-3BDA-4129-B0791ACC4DF7}"/>
                </a:ext>
              </a:extLst>
            </p:cNvPr>
            <p:cNvSpPr/>
            <p:nvPr/>
          </p:nvSpPr>
          <p:spPr>
            <a:xfrm>
              <a:off x="7731952" y="3225060"/>
              <a:ext cx="1641436" cy="307571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rgbClr val="2FBBCC"/>
              </a:solidFill>
              <a:prstDash val="lg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2442CD6-9149-8B75-679C-6B89C6FDC2BE}"/>
              </a:ext>
            </a:extLst>
          </p:cNvPr>
          <p:cNvGrpSpPr/>
          <p:nvPr/>
        </p:nvGrpSpPr>
        <p:grpSpPr>
          <a:xfrm>
            <a:off x="1098946" y="5322202"/>
            <a:ext cx="5571067" cy="329626"/>
            <a:chOff x="1723282" y="5604513"/>
            <a:chExt cx="5571067" cy="32962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9A65094-7CC6-3FB4-D2CB-DAFC1906A94B}"/>
                </a:ext>
              </a:extLst>
            </p:cNvPr>
            <p:cNvSpPr/>
            <p:nvPr/>
          </p:nvSpPr>
          <p:spPr>
            <a:xfrm>
              <a:off x="1723282" y="5640631"/>
              <a:ext cx="243022" cy="247508"/>
            </a:xfrm>
            <a:prstGeom prst="rect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 b="1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49FABE1-35EB-DAE8-8EB8-F3B886FA0314}"/>
                </a:ext>
              </a:extLst>
            </p:cNvPr>
            <p:cNvSpPr/>
            <p:nvPr/>
          </p:nvSpPr>
          <p:spPr>
            <a:xfrm>
              <a:off x="5000504" y="5657184"/>
              <a:ext cx="243022" cy="247508"/>
            </a:xfrm>
            <a:prstGeom prst="rect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 b="1" dirty="0"/>
            </a:p>
          </p:txBody>
        </p:sp>
        <p:sp>
          <p:nvSpPr>
            <p:cNvPr id="19" name="Rectangle 1">
              <a:extLst>
                <a:ext uri="{FF2B5EF4-FFF2-40B4-BE49-F238E27FC236}">
                  <a16:creationId xmlns:a16="http://schemas.microsoft.com/office/drawing/2014/main" id="{CD0340D1-6F93-E634-E2EE-718028487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3526" y="5626362"/>
              <a:ext cx="2050823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Lato Regular" panose="020F0502020204030203" pitchFamily="34" charset="0"/>
                  <a:ea typeface="Lato Regular" panose="020F0502020204030203" pitchFamily="34" charset="0"/>
                  <a:cs typeface="Lato Regular" panose="020F0502020204030203" pitchFamily="34" charset="0"/>
                </a:rPr>
                <a:t>Customer Distribution</a:t>
              </a:r>
            </a:p>
          </p:txBody>
        </p:sp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id="{7172CE1F-9ED7-C0A7-E301-DACEBC580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2061" y="5604513"/>
              <a:ext cx="2050823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Lato Regular" panose="020F0502020204030203" pitchFamily="34" charset="0"/>
                  <a:ea typeface="Lato Regular" panose="020F0502020204030203" pitchFamily="34" charset="0"/>
                  <a:cs typeface="Lato Regular" panose="020F0502020204030203" pitchFamily="34" charset="0"/>
                </a:rPr>
                <a:t>GMV Distribution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57F516E-1F43-6707-F5EA-0FED8713F350}"/>
              </a:ext>
            </a:extLst>
          </p:cNvPr>
          <p:cNvGrpSpPr/>
          <p:nvPr/>
        </p:nvGrpSpPr>
        <p:grpSpPr>
          <a:xfrm>
            <a:off x="7353198" y="974782"/>
            <a:ext cx="4267721" cy="700138"/>
            <a:chOff x="1736577" y="1689580"/>
            <a:chExt cx="6902304" cy="933516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C74E3602-EB28-DB3F-3021-B9FF672E0EF8}"/>
                </a:ext>
              </a:extLst>
            </p:cNvPr>
            <p:cNvSpPr/>
            <p:nvPr/>
          </p:nvSpPr>
          <p:spPr>
            <a:xfrm>
              <a:off x="7715337" y="1699768"/>
              <a:ext cx="923544" cy="923328"/>
            </a:xfrm>
            <a:prstGeom prst="roundRect">
              <a:avLst>
                <a:gd name="adj" fmla="val 50000"/>
              </a:avLst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A94DFF0-2208-3170-DB2F-E66A4DCF75FE}"/>
                </a:ext>
              </a:extLst>
            </p:cNvPr>
            <p:cNvSpPr/>
            <p:nvPr/>
          </p:nvSpPr>
          <p:spPr>
            <a:xfrm>
              <a:off x="1736577" y="1689580"/>
              <a:ext cx="6781781" cy="923328"/>
            </a:xfrm>
            <a:prstGeom prst="roundRect">
              <a:avLst>
                <a:gd name="adj" fmla="val 36677"/>
              </a:avLst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A2D55DD-7A65-6467-E46D-DD5C9CC99CDB}"/>
              </a:ext>
            </a:extLst>
          </p:cNvPr>
          <p:cNvGrpSpPr/>
          <p:nvPr/>
        </p:nvGrpSpPr>
        <p:grpSpPr>
          <a:xfrm>
            <a:off x="7331079" y="2139053"/>
            <a:ext cx="4298245" cy="694944"/>
            <a:chOff x="2457050" y="3321764"/>
            <a:chExt cx="6951673" cy="923328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E9BEDFA3-AF23-54B3-5EE3-8B05F03D966A}"/>
                </a:ext>
              </a:extLst>
            </p:cNvPr>
            <p:cNvSpPr/>
            <p:nvPr/>
          </p:nvSpPr>
          <p:spPr>
            <a:xfrm>
              <a:off x="2457050" y="3321764"/>
              <a:ext cx="923545" cy="923328"/>
            </a:xfrm>
            <a:prstGeom prst="roundRect">
              <a:avLst>
                <a:gd name="adj" fmla="val 39164"/>
              </a:avLst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A81D3C5-9E76-E740-6D83-1FF51620D792}"/>
                </a:ext>
              </a:extLst>
            </p:cNvPr>
            <p:cNvSpPr/>
            <p:nvPr/>
          </p:nvSpPr>
          <p:spPr>
            <a:xfrm>
              <a:off x="2559538" y="3321764"/>
              <a:ext cx="6849185" cy="923328"/>
            </a:xfrm>
            <a:prstGeom prst="roundRect">
              <a:avLst>
                <a:gd name="adj" fmla="val 34179"/>
              </a:avLst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3713625-A225-FAAD-588D-D309B5ADBE07}"/>
              </a:ext>
            </a:extLst>
          </p:cNvPr>
          <p:cNvGrpSpPr/>
          <p:nvPr/>
        </p:nvGrpSpPr>
        <p:grpSpPr>
          <a:xfrm>
            <a:off x="7353198" y="3192137"/>
            <a:ext cx="4260845" cy="694944"/>
            <a:chOff x="1736577" y="1689580"/>
            <a:chExt cx="6891184" cy="933516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5C35D370-9510-0A27-0881-362A5B2FF622}"/>
                </a:ext>
              </a:extLst>
            </p:cNvPr>
            <p:cNvSpPr/>
            <p:nvPr/>
          </p:nvSpPr>
          <p:spPr>
            <a:xfrm>
              <a:off x="7704217" y="1699768"/>
              <a:ext cx="923544" cy="923328"/>
            </a:xfrm>
            <a:prstGeom prst="roundRect">
              <a:avLst>
                <a:gd name="adj" fmla="val 36756"/>
              </a:avLst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7F649D0-FA6D-BD50-2B76-0DD077E1B2A0}"/>
                </a:ext>
              </a:extLst>
            </p:cNvPr>
            <p:cNvSpPr/>
            <p:nvPr/>
          </p:nvSpPr>
          <p:spPr>
            <a:xfrm>
              <a:off x="1736577" y="1689580"/>
              <a:ext cx="6781781" cy="923328"/>
            </a:xfrm>
            <a:prstGeom prst="roundRect">
              <a:avLst>
                <a:gd name="adj" fmla="val 38343"/>
              </a:avLst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884BBD9-C9EE-9147-7522-1B6881373B40}"/>
              </a:ext>
            </a:extLst>
          </p:cNvPr>
          <p:cNvGrpSpPr/>
          <p:nvPr/>
        </p:nvGrpSpPr>
        <p:grpSpPr>
          <a:xfrm>
            <a:off x="7331078" y="4229432"/>
            <a:ext cx="4298246" cy="694944"/>
            <a:chOff x="2457048" y="3321764"/>
            <a:chExt cx="6951675" cy="923328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C47C6FB2-FB05-FF68-9439-53B81A63D106}"/>
                </a:ext>
              </a:extLst>
            </p:cNvPr>
            <p:cNvSpPr/>
            <p:nvPr/>
          </p:nvSpPr>
          <p:spPr>
            <a:xfrm>
              <a:off x="2457048" y="3321764"/>
              <a:ext cx="923545" cy="923328"/>
            </a:xfrm>
            <a:prstGeom prst="roundRect">
              <a:avLst>
                <a:gd name="adj" fmla="val 36756"/>
              </a:avLst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E340B8AB-FCAC-93E3-3A97-BAE984413D62}"/>
                </a:ext>
              </a:extLst>
            </p:cNvPr>
            <p:cNvSpPr/>
            <p:nvPr/>
          </p:nvSpPr>
          <p:spPr>
            <a:xfrm>
              <a:off x="2559538" y="3321764"/>
              <a:ext cx="6849185" cy="923328"/>
            </a:xfrm>
            <a:prstGeom prst="roundRect">
              <a:avLst>
                <a:gd name="adj" fmla="val 39175"/>
              </a:avLst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FADF40F-BC69-92C8-A7F3-4D7B1C39F0F6}"/>
              </a:ext>
            </a:extLst>
          </p:cNvPr>
          <p:cNvSpPr txBox="1"/>
          <p:nvPr/>
        </p:nvSpPr>
        <p:spPr>
          <a:xfrm>
            <a:off x="7500831" y="986210"/>
            <a:ext cx="4176878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/>
              <a:t>Customer segmentation is valuable for identifying distinct customer groups with varying characteristics and value.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6959CF-F7E1-128C-BFD6-C595367C946A}"/>
              </a:ext>
            </a:extLst>
          </p:cNvPr>
          <p:cNvSpPr txBox="1"/>
          <p:nvPr/>
        </p:nvSpPr>
        <p:spPr>
          <a:xfrm>
            <a:off x="7500513" y="2140277"/>
            <a:ext cx="4045886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/>
              <a:t>Cluster 0: Despite making up nearly half of the customer base, contribution to GMV is significantly lower than their proportion of the total population.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04DAA-6BC2-8D97-64EA-1933C77BF5AD}"/>
              </a:ext>
            </a:extLst>
          </p:cNvPr>
          <p:cNvSpPr txBox="1"/>
          <p:nvPr/>
        </p:nvSpPr>
        <p:spPr>
          <a:xfrm>
            <a:off x="7555727" y="3293388"/>
            <a:ext cx="396338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/>
              <a:t>Cluster 1: a relatively small number of customers but a disproportionately high contribution to GMV.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720B05-D1D1-B89E-0CBD-D8258B39BA1B}"/>
              </a:ext>
            </a:extLst>
          </p:cNvPr>
          <p:cNvSpPr txBox="1"/>
          <p:nvPr/>
        </p:nvSpPr>
        <p:spPr>
          <a:xfrm>
            <a:off x="7500514" y="4330683"/>
            <a:ext cx="408756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/>
              <a:t>Cluster 2: smallest cluster but contributes ~18% to GMV, meaning their individual spending is high.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FA907EC-04C7-76B7-0BC2-29000383A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29" y="1725864"/>
            <a:ext cx="6108807" cy="338535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5491BD5-6CF7-9A56-941D-83B00B77F27A}"/>
              </a:ext>
            </a:extLst>
          </p:cNvPr>
          <p:cNvGrpSpPr/>
          <p:nvPr/>
        </p:nvGrpSpPr>
        <p:grpSpPr>
          <a:xfrm>
            <a:off x="7353198" y="5219488"/>
            <a:ext cx="4260845" cy="694944"/>
            <a:chOff x="1736577" y="1689580"/>
            <a:chExt cx="6891184" cy="933516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BA37FEAC-6C58-14D0-B694-D2D55A1A37F1}"/>
                </a:ext>
              </a:extLst>
            </p:cNvPr>
            <p:cNvSpPr/>
            <p:nvPr/>
          </p:nvSpPr>
          <p:spPr>
            <a:xfrm>
              <a:off x="7704217" y="1699768"/>
              <a:ext cx="923544" cy="923328"/>
            </a:xfrm>
            <a:prstGeom prst="roundRect">
              <a:avLst>
                <a:gd name="adj" fmla="val 50000"/>
              </a:avLst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8D132BF-101B-260A-C4F4-8F1FEC7810F1}"/>
                </a:ext>
              </a:extLst>
            </p:cNvPr>
            <p:cNvSpPr/>
            <p:nvPr/>
          </p:nvSpPr>
          <p:spPr>
            <a:xfrm>
              <a:off x="1736577" y="1689580"/>
              <a:ext cx="6781781" cy="923328"/>
            </a:xfrm>
            <a:prstGeom prst="roundRect">
              <a:avLst>
                <a:gd name="adj" fmla="val 38343"/>
              </a:avLst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A3C8FD9-8E58-7483-D6FD-E2C22834FFC2}"/>
              </a:ext>
            </a:extLst>
          </p:cNvPr>
          <p:cNvSpPr txBox="1"/>
          <p:nvPr/>
        </p:nvSpPr>
        <p:spPr>
          <a:xfrm>
            <a:off x="7541764" y="5220712"/>
            <a:ext cx="3963383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/>
              <a:t>Cluster 3: moderately large group, contributes to the GMV somewhat proportionally to their size, but still less than expected.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ADB8169-0C01-5C2A-47CB-D37E7129365D}"/>
              </a:ext>
            </a:extLst>
          </p:cNvPr>
          <p:cNvGrpSpPr/>
          <p:nvPr/>
        </p:nvGrpSpPr>
        <p:grpSpPr>
          <a:xfrm>
            <a:off x="214851" y="148100"/>
            <a:ext cx="697802" cy="671623"/>
            <a:chOff x="2985422" y="1122801"/>
            <a:chExt cx="697802" cy="671623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41B1414-7479-41D6-8C25-B60A9D5FA4A0}"/>
                </a:ext>
              </a:extLst>
            </p:cNvPr>
            <p:cNvSpPr/>
            <p:nvPr/>
          </p:nvSpPr>
          <p:spPr>
            <a:xfrm>
              <a:off x="2985422" y="1122801"/>
              <a:ext cx="524362" cy="510056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F3FC8F7-6CB3-3F58-0531-A140BD8A70E1}"/>
                </a:ext>
              </a:extLst>
            </p:cNvPr>
            <p:cNvSpPr/>
            <p:nvPr/>
          </p:nvSpPr>
          <p:spPr>
            <a:xfrm>
              <a:off x="2997582" y="1471289"/>
              <a:ext cx="297352" cy="323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31B33EB-6A61-4113-843E-8EBF9C2200BD}"/>
                </a:ext>
              </a:extLst>
            </p:cNvPr>
            <p:cNvSpPr/>
            <p:nvPr/>
          </p:nvSpPr>
          <p:spPr>
            <a:xfrm rot="18973462">
              <a:off x="3237929" y="1363487"/>
              <a:ext cx="445295" cy="371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4B6D9AD-9779-4689-0FCC-30FA6F5CE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397" y="1291590"/>
              <a:ext cx="192613" cy="192804"/>
            </a:xfrm>
            <a:prstGeom prst="line">
              <a:avLst/>
            </a:prstGeom>
            <a:ln w="9525">
              <a:solidFill>
                <a:srgbClr val="20777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A07776D-ECD2-2A1E-8321-480AFF75DE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192" y="1291590"/>
              <a:ext cx="94545" cy="0"/>
            </a:xfrm>
            <a:prstGeom prst="line">
              <a:avLst/>
            </a:prstGeom>
            <a:ln w="9525">
              <a:solidFill>
                <a:srgbClr val="20777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935AF27-A9B0-6F09-A86B-AA9233F51FA7}"/>
                </a:ext>
              </a:extLst>
            </p:cNvPr>
            <p:cNvSpPr/>
            <p:nvPr/>
          </p:nvSpPr>
          <p:spPr>
            <a:xfrm>
              <a:off x="3578166" y="1268730"/>
              <a:ext cx="45719" cy="45719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F9CE7B7-5EDE-BBEC-BE75-D828D88B9C9A}"/>
                </a:ext>
              </a:extLst>
            </p:cNvPr>
            <p:cNvSpPr txBox="1"/>
            <p:nvPr/>
          </p:nvSpPr>
          <p:spPr>
            <a:xfrm>
              <a:off x="3003252" y="1122801"/>
              <a:ext cx="447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08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1907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5F44E94-2706-62E1-DA5B-645F79706F3F}"/>
              </a:ext>
            </a:extLst>
          </p:cNvPr>
          <p:cNvSpPr/>
          <p:nvPr/>
        </p:nvSpPr>
        <p:spPr>
          <a:xfrm>
            <a:off x="6387050" y="4324493"/>
            <a:ext cx="5156391" cy="1957807"/>
          </a:xfrm>
          <a:prstGeom prst="roundRect">
            <a:avLst>
              <a:gd name="adj" fmla="val 2658"/>
            </a:avLst>
          </a:prstGeom>
          <a:solidFill>
            <a:srgbClr val="D8C9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0B78FD-7985-978F-DF73-871B4CB526C9}"/>
              </a:ext>
            </a:extLst>
          </p:cNvPr>
          <p:cNvSpPr txBox="1"/>
          <p:nvPr/>
        </p:nvSpPr>
        <p:spPr>
          <a:xfrm>
            <a:off x="865949" y="117483"/>
            <a:ext cx="7462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207776"/>
                </a:solidFill>
              </a:rPr>
              <a:t>Boxplots of each feature by clusters</a:t>
            </a:r>
            <a:endParaRPr lang="en-US" sz="1800" b="1">
              <a:solidFill>
                <a:srgbClr val="207776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112C6E-E9F8-9E05-5692-508C7F66DA2F}"/>
              </a:ext>
            </a:extLst>
          </p:cNvPr>
          <p:cNvSpPr txBox="1"/>
          <p:nvPr/>
        </p:nvSpPr>
        <p:spPr>
          <a:xfrm>
            <a:off x="6624243" y="4841731"/>
            <a:ext cx="46820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1E3888"/>
                </a:solidFill>
              </a:rPr>
              <a:t>Each cluster contains a different range of individual features that help to differentiate one from the others.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4D129B-2E9A-A9A4-FFE3-AA859E214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13" y="2554423"/>
            <a:ext cx="5793082" cy="16119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DF8C5E-82A9-5FA2-789E-6162B55FD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08" y="747985"/>
            <a:ext cx="5666292" cy="15727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D93031-7FB0-DF5F-DDA5-9E44DB385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23" y="4400119"/>
            <a:ext cx="5677445" cy="15727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560B97B-8991-36B0-FC9C-9A98964D51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7050" y="796385"/>
            <a:ext cx="5195077" cy="326948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1574839-B175-63DE-0D4B-A2C06F1967E7}"/>
              </a:ext>
            </a:extLst>
          </p:cNvPr>
          <p:cNvGrpSpPr/>
          <p:nvPr/>
        </p:nvGrpSpPr>
        <p:grpSpPr>
          <a:xfrm>
            <a:off x="214851" y="148100"/>
            <a:ext cx="697802" cy="671623"/>
            <a:chOff x="2985422" y="1122801"/>
            <a:chExt cx="697802" cy="67162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B19AE-5577-5061-FF70-59C2D266AA04}"/>
                </a:ext>
              </a:extLst>
            </p:cNvPr>
            <p:cNvSpPr/>
            <p:nvPr/>
          </p:nvSpPr>
          <p:spPr>
            <a:xfrm>
              <a:off x="2985422" y="1122801"/>
              <a:ext cx="524362" cy="510056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4164DAD-AB15-8E47-22AB-B7AA86B14CAE}"/>
                </a:ext>
              </a:extLst>
            </p:cNvPr>
            <p:cNvSpPr/>
            <p:nvPr/>
          </p:nvSpPr>
          <p:spPr>
            <a:xfrm>
              <a:off x="2997582" y="1471289"/>
              <a:ext cx="297352" cy="323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5AE45E-3D5F-A7A1-958E-5CEE13A54F2E}"/>
                </a:ext>
              </a:extLst>
            </p:cNvPr>
            <p:cNvSpPr/>
            <p:nvPr/>
          </p:nvSpPr>
          <p:spPr>
            <a:xfrm rot="18973462">
              <a:off x="3237929" y="1363487"/>
              <a:ext cx="445295" cy="371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86A7441-AF5B-99AE-CFFE-63C6133DE4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397" y="1291590"/>
              <a:ext cx="192613" cy="192804"/>
            </a:xfrm>
            <a:prstGeom prst="line">
              <a:avLst/>
            </a:prstGeom>
            <a:ln w="9525">
              <a:solidFill>
                <a:srgbClr val="20777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1E20EA0-EDBA-A7FA-A65F-2026343C56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192" y="1291590"/>
              <a:ext cx="94545" cy="0"/>
            </a:xfrm>
            <a:prstGeom prst="line">
              <a:avLst/>
            </a:prstGeom>
            <a:ln w="9525">
              <a:solidFill>
                <a:srgbClr val="20777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70653A6-A443-BCDF-C75D-D0874E866216}"/>
                </a:ext>
              </a:extLst>
            </p:cNvPr>
            <p:cNvSpPr/>
            <p:nvPr/>
          </p:nvSpPr>
          <p:spPr>
            <a:xfrm>
              <a:off x="3578166" y="1268730"/>
              <a:ext cx="45719" cy="45719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AC38698-C714-81A9-E51C-4B478DE1DED9}"/>
                </a:ext>
              </a:extLst>
            </p:cNvPr>
            <p:cNvSpPr txBox="1"/>
            <p:nvPr/>
          </p:nvSpPr>
          <p:spPr>
            <a:xfrm>
              <a:off x="3003252" y="1122801"/>
              <a:ext cx="447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08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67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1A4991-36C1-D564-1FE1-7951EA921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25" y="1289406"/>
            <a:ext cx="10171373" cy="28494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FDB444-9033-87EA-88AB-55F3E1BC499A}"/>
              </a:ext>
            </a:extLst>
          </p:cNvPr>
          <p:cNvSpPr txBox="1"/>
          <p:nvPr/>
        </p:nvSpPr>
        <p:spPr>
          <a:xfrm>
            <a:off x="865949" y="117483"/>
            <a:ext cx="7462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207776"/>
                </a:solidFill>
              </a:rPr>
              <a:t>Seasonal Factors</a:t>
            </a:r>
            <a:endParaRPr lang="en-US" sz="1800" b="1">
              <a:solidFill>
                <a:srgbClr val="207776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C94C9B-2827-15C6-768F-3176EA4769B2}"/>
              </a:ext>
            </a:extLst>
          </p:cNvPr>
          <p:cNvGrpSpPr/>
          <p:nvPr/>
        </p:nvGrpSpPr>
        <p:grpSpPr>
          <a:xfrm>
            <a:off x="697992" y="4817085"/>
            <a:ext cx="10636273" cy="1088736"/>
            <a:chOff x="1015810" y="3992966"/>
            <a:chExt cx="10231998" cy="839387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C79159D-179F-6138-A6EF-90970FC59FAF}"/>
                </a:ext>
              </a:extLst>
            </p:cNvPr>
            <p:cNvSpPr/>
            <p:nvPr/>
          </p:nvSpPr>
          <p:spPr>
            <a:xfrm>
              <a:off x="6909755" y="3992966"/>
              <a:ext cx="4338053" cy="768598"/>
            </a:xfrm>
            <a:prstGeom prst="roundRect">
              <a:avLst>
                <a:gd name="adj" fmla="val 21376"/>
              </a:avLst>
            </a:prstGeom>
            <a:noFill/>
            <a:ln w="3175">
              <a:solidFill>
                <a:srgbClr val="2FBBCC"/>
              </a:solidFill>
              <a:prstDash val="lgDashDot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0627E7B-F6DA-22B3-64E9-6CAC9F58FDC0}"/>
                </a:ext>
              </a:extLst>
            </p:cNvPr>
            <p:cNvSpPr/>
            <p:nvPr/>
          </p:nvSpPr>
          <p:spPr>
            <a:xfrm>
              <a:off x="1015810" y="3992966"/>
              <a:ext cx="4338053" cy="768598"/>
            </a:xfrm>
            <a:prstGeom prst="roundRect">
              <a:avLst>
                <a:gd name="adj" fmla="val 21376"/>
              </a:avLst>
            </a:prstGeom>
            <a:noFill/>
            <a:ln w="3175">
              <a:solidFill>
                <a:srgbClr val="207776"/>
              </a:solidFill>
              <a:prstDash val="lgDashDot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C6B185E-E1C8-9AC2-73D0-976256A5D8B3}"/>
                </a:ext>
              </a:extLst>
            </p:cNvPr>
            <p:cNvGrpSpPr/>
            <p:nvPr/>
          </p:nvGrpSpPr>
          <p:grpSpPr>
            <a:xfrm>
              <a:off x="5072406" y="4096211"/>
              <a:ext cx="2314085" cy="549132"/>
              <a:chOff x="5072406" y="3834953"/>
              <a:chExt cx="2314085" cy="549132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95957BCE-5BF3-AD4E-FA94-E228869AAF17}"/>
                  </a:ext>
                </a:extLst>
              </p:cNvPr>
              <p:cNvSpPr/>
              <p:nvPr/>
            </p:nvSpPr>
            <p:spPr>
              <a:xfrm>
                <a:off x="5072406" y="3834954"/>
                <a:ext cx="2314085" cy="54913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solidFill>
                  <a:srgbClr val="3AB7D6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80C090E3-0E34-04E4-F3A6-0408BC9DBB45}"/>
                  </a:ext>
                </a:extLst>
              </p:cNvPr>
              <p:cNvSpPr/>
              <p:nvPr/>
            </p:nvSpPr>
            <p:spPr>
              <a:xfrm>
                <a:off x="5072406" y="3834953"/>
                <a:ext cx="966811" cy="54913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solidFill>
                  <a:srgbClr val="207776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72922772-F18B-CF00-CBF9-37493EBFC1E1}"/>
                  </a:ext>
                </a:extLst>
              </p:cNvPr>
              <p:cNvSpPr/>
              <p:nvPr/>
            </p:nvSpPr>
            <p:spPr>
              <a:xfrm>
                <a:off x="5178897" y="3905743"/>
                <a:ext cx="2101103" cy="407553"/>
              </a:xfrm>
              <a:prstGeom prst="roundRect">
                <a:avLst>
                  <a:gd name="adj" fmla="val 50000"/>
                </a:avLst>
              </a:prstGeom>
              <a:solidFill>
                <a:srgbClr val="20777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/>
                  <a:t>Insights</a:t>
                </a: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B49DBE7-76A6-8898-CF5A-03D5802A7837}"/>
                </a:ext>
              </a:extLst>
            </p:cNvPr>
            <p:cNvSpPr/>
            <p:nvPr/>
          </p:nvSpPr>
          <p:spPr>
            <a:xfrm>
              <a:off x="5796572" y="4011387"/>
              <a:ext cx="1113183" cy="1456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0DFD466-919D-0919-4026-FF9C8CDF1421}"/>
                </a:ext>
              </a:extLst>
            </p:cNvPr>
            <p:cNvSpPr/>
            <p:nvPr/>
          </p:nvSpPr>
          <p:spPr>
            <a:xfrm>
              <a:off x="5789061" y="4071722"/>
              <a:ext cx="61554" cy="62793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87D4A19-5517-4524-E1AE-DABEF05211CD}"/>
                </a:ext>
              </a:extLst>
            </p:cNvPr>
            <p:cNvSpPr/>
            <p:nvPr/>
          </p:nvSpPr>
          <p:spPr>
            <a:xfrm>
              <a:off x="5359578" y="4583038"/>
              <a:ext cx="1113183" cy="249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C7BF444-00F8-474F-7DCB-B1437AAC892D}"/>
                </a:ext>
              </a:extLst>
            </p:cNvPr>
            <p:cNvSpPr/>
            <p:nvPr/>
          </p:nvSpPr>
          <p:spPr>
            <a:xfrm>
              <a:off x="6423980" y="4613946"/>
              <a:ext cx="61554" cy="62793"/>
            </a:xfrm>
            <a:prstGeom prst="ellipse">
              <a:avLst/>
            </a:prstGeom>
            <a:solidFill>
              <a:srgbClr val="2FBB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EC44622-5C68-EDE1-D5BA-85F3A5A7F832}"/>
              </a:ext>
            </a:extLst>
          </p:cNvPr>
          <p:cNvSpPr txBox="1"/>
          <p:nvPr/>
        </p:nvSpPr>
        <p:spPr>
          <a:xfrm>
            <a:off x="859425" y="4883870"/>
            <a:ext cx="4115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Seasonal influence: </a:t>
            </a:r>
            <a:r>
              <a:rPr lang="en-US" sz="1400"/>
              <a:t>There is a peak of monetary activity in the months that contain special days for most clusters.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5C0AED-EF9F-4E97-59E5-F08B7AB17123}"/>
              </a:ext>
            </a:extLst>
          </p:cNvPr>
          <p:cNvSpPr txBox="1"/>
          <p:nvPr/>
        </p:nvSpPr>
        <p:spPr>
          <a:xfrm>
            <a:off x="7320384" y="4871135"/>
            <a:ext cx="40742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Churned point</a:t>
            </a:r>
            <a:r>
              <a:rPr lang="en-US" sz="1400"/>
              <a:t>:  Transitioning between seasons influences dining behaviors as families settle back into routines.</a:t>
            </a:r>
            <a:endParaRPr lang="en-US" sz="1400" i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BA6877-8E87-DB33-9F75-F0CF96ECB10A}"/>
              </a:ext>
            </a:extLst>
          </p:cNvPr>
          <p:cNvSpPr/>
          <p:nvPr/>
        </p:nvSpPr>
        <p:spPr>
          <a:xfrm>
            <a:off x="639392" y="1096454"/>
            <a:ext cx="10498413" cy="315931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DA9F55E-3BF6-64C7-7AC7-D5B723CBB4BE}"/>
              </a:ext>
            </a:extLst>
          </p:cNvPr>
          <p:cNvSpPr/>
          <p:nvPr/>
        </p:nvSpPr>
        <p:spPr>
          <a:xfrm>
            <a:off x="8721694" y="4133438"/>
            <a:ext cx="2612571" cy="246494"/>
          </a:xfrm>
          <a:prstGeom prst="rect">
            <a:avLst/>
          </a:prstGeom>
          <a:solidFill>
            <a:srgbClr val="2077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489DD0-21D6-2575-1D68-0EBFD40372E0}"/>
              </a:ext>
            </a:extLst>
          </p:cNvPr>
          <p:cNvSpPr/>
          <p:nvPr/>
        </p:nvSpPr>
        <p:spPr>
          <a:xfrm rot="5400000">
            <a:off x="-443464" y="1778215"/>
            <a:ext cx="2165709" cy="246494"/>
          </a:xfrm>
          <a:prstGeom prst="rect">
            <a:avLst/>
          </a:prstGeom>
          <a:solidFill>
            <a:srgbClr val="3AB7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87BA6B-D51B-2012-3C32-6C3E5EBFEC7B}"/>
              </a:ext>
            </a:extLst>
          </p:cNvPr>
          <p:cNvSpPr txBox="1"/>
          <p:nvPr/>
        </p:nvSpPr>
        <p:spPr>
          <a:xfrm>
            <a:off x="3844158" y="682986"/>
            <a:ext cx="4680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SALESAMOUNTS BY MONTH OF EACH CLUSTER</a:t>
            </a:r>
            <a:endParaRPr lang="en-US" sz="1600" i="1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20EDE486-C788-640C-0462-60CD3989AC5C}"/>
              </a:ext>
            </a:extLst>
          </p:cNvPr>
          <p:cNvSpPr/>
          <p:nvPr/>
        </p:nvSpPr>
        <p:spPr>
          <a:xfrm>
            <a:off x="10019085" y="1371233"/>
            <a:ext cx="274320" cy="182880"/>
          </a:xfrm>
          <a:prstGeom prst="triangle">
            <a:avLst>
              <a:gd name="adj" fmla="val 50757"/>
            </a:avLst>
          </a:prstGeom>
          <a:gradFill flip="none" rotWithShape="1">
            <a:gsLst>
              <a:gs pos="1000">
                <a:srgbClr val="D81E5B"/>
              </a:gs>
              <a:gs pos="82000">
                <a:schemeClr val="bg1">
                  <a:shade val="100000"/>
                  <a:satMod val="115000"/>
                  <a:alpha val="0"/>
                  <a:lumMod val="9700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A618492E-515D-175D-87F1-39FEC69539C9}"/>
              </a:ext>
            </a:extLst>
          </p:cNvPr>
          <p:cNvSpPr/>
          <p:nvPr/>
        </p:nvSpPr>
        <p:spPr>
          <a:xfrm>
            <a:off x="8447374" y="2210783"/>
            <a:ext cx="274320" cy="182880"/>
          </a:xfrm>
          <a:prstGeom prst="triangle">
            <a:avLst>
              <a:gd name="adj" fmla="val 50757"/>
            </a:avLst>
          </a:prstGeom>
          <a:gradFill flip="none" rotWithShape="1">
            <a:gsLst>
              <a:gs pos="1000">
                <a:srgbClr val="D81E5B"/>
              </a:gs>
              <a:gs pos="82000">
                <a:schemeClr val="bg1">
                  <a:shade val="100000"/>
                  <a:satMod val="115000"/>
                  <a:alpha val="0"/>
                  <a:lumMod val="9700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459FF90E-A608-C801-0B91-37CBEC2AABF1}"/>
              </a:ext>
            </a:extLst>
          </p:cNvPr>
          <p:cNvSpPr/>
          <p:nvPr/>
        </p:nvSpPr>
        <p:spPr>
          <a:xfrm>
            <a:off x="5681777" y="1393495"/>
            <a:ext cx="274320" cy="182880"/>
          </a:xfrm>
          <a:prstGeom prst="triangle">
            <a:avLst>
              <a:gd name="adj" fmla="val 50757"/>
            </a:avLst>
          </a:prstGeom>
          <a:gradFill flip="none" rotWithShape="1">
            <a:gsLst>
              <a:gs pos="1000">
                <a:srgbClr val="D81E5B"/>
              </a:gs>
              <a:gs pos="82000">
                <a:schemeClr val="bg1">
                  <a:shade val="100000"/>
                  <a:satMod val="115000"/>
                  <a:alpha val="0"/>
                  <a:lumMod val="9700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0BFE8112-71B5-124D-A81E-9A1305A47C9A}"/>
              </a:ext>
            </a:extLst>
          </p:cNvPr>
          <p:cNvSpPr/>
          <p:nvPr/>
        </p:nvSpPr>
        <p:spPr>
          <a:xfrm>
            <a:off x="4464973" y="1917798"/>
            <a:ext cx="274320" cy="182880"/>
          </a:xfrm>
          <a:prstGeom prst="triangle">
            <a:avLst>
              <a:gd name="adj" fmla="val 50757"/>
            </a:avLst>
          </a:prstGeom>
          <a:gradFill flip="none" rotWithShape="1">
            <a:gsLst>
              <a:gs pos="1000">
                <a:srgbClr val="D81E5B"/>
              </a:gs>
              <a:gs pos="82000">
                <a:schemeClr val="bg1">
                  <a:shade val="100000"/>
                  <a:satMod val="115000"/>
                  <a:alpha val="0"/>
                  <a:lumMod val="9700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21DD7AD-9A6D-3EDC-42C1-F1965478E9F2}"/>
              </a:ext>
            </a:extLst>
          </p:cNvPr>
          <p:cNvSpPr txBox="1"/>
          <p:nvPr/>
        </p:nvSpPr>
        <p:spPr>
          <a:xfrm>
            <a:off x="9705104" y="1096988"/>
            <a:ext cx="9022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/>
              <a:t>Christmas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F01751F-D119-B79D-A65E-903BFDD08186}"/>
              </a:ext>
            </a:extLst>
          </p:cNvPr>
          <p:cNvSpPr txBox="1"/>
          <p:nvPr/>
        </p:nvSpPr>
        <p:spPr>
          <a:xfrm>
            <a:off x="8190354" y="1951096"/>
            <a:ext cx="9022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/>
              <a:t>Haloween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A3C2B87-622C-A9DE-310B-22A5048F3CFB}"/>
              </a:ext>
            </a:extLst>
          </p:cNvPr>
          <p:cNvSpPr txBox="1"/>
          <p:nvPr/>
        </p:nvSpPr>
        <p:spPr>
          <a:xfrm>
            <a:off x="5127442" y="1130695"/>
            <a:ext cx="13229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/>
              <a:t>Summer Holiday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89D74C-017F-27AF-DF3F-2376BD97ACCC}"/>
              </a:ext>
            </a:extLst>
          </p:cNvPr>
          <p:cNvSpPr txBox="1"/>
          <p:nvPr/>
        </p:nvSpPr>
        <p:spPr>
          <a:xfrm>
            <a:off x="4183703" y="1644187"/>
            <a:ext cx="9577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/>
              <a:t>Labour Day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D8C1826-7EE2-8C72-0DBC-17B62E66C96B}"/>
              </a:ext>
            </a:extLst>
          </p:cNvPr>
          <p:cNvSpPr txBox="1"/>
          <p:nvPr/>
        </p:nvSpPr>
        <p:spPr>
          <a:xfrm>
            <a:off x="7320384" y="1150825"/>
            <a:ext cx="11126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/>
              <a:t>National Day</a:t>
            </a:r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8BC68A87-6E73-7157-6EC8-9DE725803B70}"/>
              </a:ext>
            </a:extLst>
          </p:cNvPr>
          <p:cNvSpPr/>
          <p:nvPr/>
        </p:nvSpPr>
        <p:spPr>
          <a:xfrm>
            <a:off x="7693943" y="1391648"/>
            <a:ext cx="274320" cy="182880"/>
          </a:xfrm>
          <a:prstGeom prst="triangle">
            <a:avLst>
              <a:gd name="adj" fmla="val 50757"/>
            </a:avLst>
          </a:prstGeom>
          <a:gradFill flip="none" rotWithShape="1">
            <a:gsLst>
              <a:gs pos="1000">
                <a:srgbClr val="D81E5B"/>
              </a:gs>
              <a:gs pos="82000">
                <a:schemeClr val="bg1">
                  <a:shade val="100000"/>
                  <a:satMod val="115000"/>
                  <a:alpha val="0"/>
                  <a:lumMod val="9700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Cross 83">
            <a:extLst>
              <a:ext uri="{FF2B5EF4-FFF2-40B4-BE49-F238E27FC236}">
                <a16:creationId xmlns:a16="http://schemas.microsoft.com/office/drawing/2014/main" id="{76B8DBB9-14E6-436E-11BC-0FD66F0FF2E1}"/>
              </a:ext>
            </a:extLst>
          </p:cNvPr>
          <p:cNvSpPr/>
          <p:nvPr/>
        </p:nvSpPr>
        <p:spPr>
          <a:xfrm rot="18865875">
            <a:off x="5325933" y="2302222"/>
            <a:ext cx="182880" cy="182880"/>
          </a:xfrm>
          <a:prstGeom prst="plus">
            <a:avLst>
              <a:gd name="adj" fmla="val 36538"/>
            </a:avLst>
          </a:prstGeom>
          <a:solidFill>
            <a:srgbClr val="D81E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41A171D-B4F9-8B04-8197-A035B299D428}"/>
              </a:ext>
            </a:extLst>
          </p:cNvPr>
          <p:cNvGrpSpPr/>
          <p:nvPr/>
        </p:nvGrpSpPr>
        <p:grpSpPr>
          <a:xfrm>
            <a:off x="214851" y="148100"/>
            <a:ext cx="697802" cy="671623"/>
            <a:chOff x="2985422" y="1122801"/>
            <a:chExt cx="697802" cy="671623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F823BA9-BF62-7394-6832-189A352F3E90}"/>
                </a:ext>
              </a:extLst>
            </p:cNvPr>
            <p:cNvSpPr/>
            <p:nvPr/>
          </p:nvSpPr>
          <p:spPr>
            <a:xfrm>
              <a:off x="2985422" y="1122801"/>
              <a:ext cx="524362" cy="510056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C7B9CC6-5B67-D9D2-3F8E-50E7B50F8DD2}"/>
                </a:ext>
              </a:extLst>
            </p:cNvPr>
            <p:cNvSpPr/>
            <p:nvPr/>
          </p:nvSpPr>
          <p:spPr>
            <a:xfrm>
              <a:off x="2997582" y="1471289"/>
              <a:ext cx="297352" cy="323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A4DE9CC-A96E-DA62-EB76-304CD9F5C036}"/>
                </a:ext>
              </a:extLst>
            </p:cNvPr>
            <p:cNvSpPr/>
            <p:nvPr/>
          </p:nvSpPr>
          <p:spPr>
            <a:xfrm rot="18973462">
              <a:off x="3237929" y="1363487"/>
              <a:ext cx="445295" cy="371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608B2C2-21B4-0ABE-9EE4-2CEA52A9AD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397" y="1291590"/>
              <a:ext cx="192613" cy="192804"/>
            </a:xfrm>
            <a:prstGeom prst="line">
              <a:avLst/>
            </a:prstGeom>
            <a:ln w="9525">
              <a:solidFill>
                <a:srgbClr val="20777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C4034B7-981C-4F27-9673-F4D86037DC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192" y="1291590"/>
              <a:ext cx="94545" cy="0"/>
            </a:xfrm>
            <a:prstGeom prst="line">
              <a:avLst/>
            </a:prstGeom>
            <a:ln w="9525">
              <a:solidFill>
                <a:srgbClr val="20777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AD5BF04-14AF-BC56-485D-5DA343613A06}"/>
                </a:ext>
              </a:extLst>
            </p:cNvPr>
            <p:cNvSpPr/>
            <p:nvPr/>
          </p:nvSpPr>
          <p:spPr>
            <a:xfrm>
              <a:off x="3578166" y="1268730"/>
              <a:ext cx="45719" cy="45719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1AF8EFC-3418-68B9-3425-7747BFC750C5}"/>
                </a:ext>
              </a:extLst>
            </p:cNvPr>
            <p:cNvSpPr txBox="1"/>
            <p:nvPr/>
          </p:nvSpPr>
          <p:spPr>
            <a:xfrm>
              <a:off x="3003252" y="1122801"/>
              <a:ext cx="447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08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7281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CEBFC2-E4BA-E7FB-E5D8-8F4307900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F2B9EDA-1A88-F805-C21E-57EB671C9E34}"/>
              </a:ext>
            </a:extLst>
          </p:cNvPr>
          <p:cNvSpPr/>
          <p:nvPr/>
        </p:nvSpPr>
        <p:spPr>
          <a:xfrm>
            <a:off x="8329172" y="589408"/>
            <a:ext cx="3684726" cy="5800955"/>
          </a:xfrm>
          <a:prstGeom prst="roundRect">
            <a:avLst>
              <a:gd name="adj" fmla="val 2658"/>
            </a:avLst>
          </a:prstGeom>
          <a:solidFill>
            <a:srgbClr val="D8C9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118248AC-8C32-F7F7-CA3F-2F51BE033E11}"/>
              </a:ext>
            </a:extLst>
          </p:cNvPr>
          <p:cNvSpPr/>
          <p:nvPr/>
        </p:nvSpPr>
        <p:spPr>
          <a:xfrm>
            <a:off x="8520836" y="726681"/>
            <a:ext cx="3322730" cy="296425"/>
          </a:xfrm>
          <a:prstGeom prst="roundRect">
            <a:avLst>
              <a:gd name="adj" fmla="val 50000"/>
            </a:avLst>
          </a:prstGeom>
          <a:solidFill>
            <a:srgbClr val="D81E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At-Risk Churners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FD65B-5618-E84B-58D0-F1B2B62E7236}"/>
              </a:ext>
            </a:extLst>
          </p:cNvPr>
          <p:cNvSpPr txBox="1"/>
          <p:nvPr/>
        </p:nvSpPr>
        <p:spPr>
          <a:xfrm>
            <a:off x="3350512" y="2982288"/>
            <a:ext cx="18528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/>
              <a:t>Customers have </a:t>
            </a:r>
            <a:r>
              <a:rPr lang="en-US" sz="1200" b="1"/>
              <a:t>not made a purchase </a:t>
            </a:r>
            <a:r>
              <a:rPr lang="en-US" sz="1200"/>
              <a:t>in over </a:t>
            </a:r>
            <a:r>
              <a:rPr lang="en-US" sz="1200" b="1"/>
              <a:t>194 days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F835EE-9487-26ED-383A-CEFDA3B320B0}"/>
              </a:ext>
            </a:extLst>
          </p:cNvPr>
          <p:cNvSpPr txBox="1"/>
          <p:nvPr/>
        </p:nvSpPr>
        <p:spPr>
          <a:xfrm>
            <a:off x="8997233" y="1165397"/>
            <a:ext cx="299130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Limited engagement and infrequent return visits</a:t>
            </a:r>
            <a:r>
              <a:rPr lang="en-US" sz="1400"/>
              <a:t>: Customers who made one purchase, and are unlikely to return.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932FA3-B17F-9AAA-FDD4-E490687C4956}"/>
              </a:ext>
            </a:extLst>
          </p:cNvPr>
          <p:cNvSpPr txBox="1"/>
          <p:nvPr/>
        </p:nvSpPr>
        <p:spPr>
          <a:xfrm>
            <a:off x="8997344" y="2492102"/>
            <a:ext cx="28758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High Churn Rate: </a:t>
            </a:r>
            <a:r>
              <a:rPr lang="en-US" sz="1400"/>
              <a:t>The long recency (6months) and lack of repeat purchases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932FA3-B17F-9AAA-FDD4-E490687C4956}"/>
              </a:ext>
            </a:extLst>
          </p:cNvPr>
          <p:cNvSpPr txBox="1"/>
          <p:nvPr/>
        </p:nvSpPr>
        <p:spPr>
          <a:xfrm>
            <a:off x="724506" y="5786014"/>
            <a:ext cx="36369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82% of the monetary value falls below </a:t>
            </a:r>
            <a:r>
              <a:rPr lang="en-US" sz="1200" b="1"/>
              <a:t>0.4M</a:t>
            </a:r>
            <a:endParaRPr lang="en-US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7B1E31-32B8-A1C5-03DB-48CD4697254A}"/>
              </a:ext>
            </a:extLst>
          </p:cNvPr>
          <p:cNvSpPr txBox="1"/>
          <p:nvPr/>
        </p:nvSpPr>
        <p:spPr>
          <a:xfrm>
            <a:off x="8997344" y="3387920"/>
            <a:ext cx="28758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Low-spending behavior: </a:t>
            </a:r>
            <a:r>
              <a:rPr lang="en-US" sz="1400"/>
              <a:t>Despite having the largest number of customers, their spending patterns are consistently low.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800C01-3E07-362C-BE17-99019E6DC5BF}"/>
              </a:ext>
            </a:extLst>
          </p:cNvPr>
          <p:cNvSpPr txBox="1"/>
          <p:nvPr/>
        </p:nvSpPr>
        <p:spPr>
          <a:xfrm>
            <a:off x="8997344" y="4499181"/>
            <a:ext cx="28758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Their consistent spending</a:t>
            </a:r>
            <a:r>
              <a:rPr lang="en-US" sz="1400"/>
              <a:t> may be due to the fact that </a:t>
            </a:r>
            <a:r>
              <a:rPr lang="en-US" sz="1400" b="1"/>
              <a:t>most of them do not return.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81ACD-26F1-71F0-C392-D6E5C695C62E}"/>
              </a:ext>
            </a:extLst>
          </p:cNvPr>
          <p:cNvSpPr txBox="1"/>
          <p:nvPr/>
        </p:nvSpPr>
        <p:spPr>
          <a:xfrm>
            <a:off x="5733792" y="3040083"/>
            <a:ext cx="23121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/>
              <a:t>The </a:t>
            </a:r>
            <a:r>
              <a:rPr lang="en-US" sz="1200" b="1"/>
              <a:t>consistency</a:t>
            </a:r>
            <a:r>
              <a:rPr lang="en-US" sz="1200"/>
              <a:t> in customer behavior is mostly due to </a:t>
            </a:r>
            <a:r>
              <a:rPr lang="en-US" sz="1200" b="1"/>
              <a:t>making a single purchase and then leaving.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36905C-D8BA-799A-192A-8ED85E97B8B4}"/>
              </a:ext>
            </a:extLst>
          </p:cNvPr>
          <p:cNvSpPr txBox="1"/>
          <p:nvPr/>
        </p:nvSpPr>
        <p:spPr>
          <a:xfrm>
            <a:off x="4700181" y="5876089"/>
            <a:ext cx="35231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Customers typically place orders in-store for takeout. They can also order through the website or call center, which are traditional methods.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141E1C-89A7-C683-6FA1-926FA2EAC6A5}"/>
              </a:ext>
            </a:extLst>
          </p:cNvPr>
          <p:cNvSpPr txBox="1"/>
          <p:nvPr/>
        </p:nvSpPr>
        <p:spPr>
          <a:xfrm>
            <a:off x="8997344" y="5394997"/>
            <a:ext cx="28758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Traditional Ordering Preferences: </a:t>
            </a:r>
            <a:r>
              <a:rPr lang="en-US" sz="1400"/>
              <a:t>prefer to order in-store or for takeaway, with fewer using app-based channels.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153930-34EA-B325-AB94-1092703DC5D4}"/>
              </a:ext>
            </a:extLst>
          </p:cNvPr>
          <p:cNvSpPr txBox="1"/>
          <p:nvPr/>
        </p:nvSpPr>
        <p:spPr>
          <a:xfrm>
            <a:off x="544989" y="2941136"/>
            <a:ext cx="2005705" cy="832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/>
              <a:t>93%</a:t>
            </a:r>
            <a:r>
              <a:rPr lang="en-US" sz="1200"/>
              <a:t> of customers </a:t>
            </a:r>
            <a:r>
              <a:rPr lang="en-US" sz="1200" b="1"/>
              <a:t>made only one purchase</a:t>
            </a:r>
            <a:r>
              <a:rPr lang="en-US" sz="1200"/>
              <a:t> and did not make any repeat purchases.</a:t>
            </a:r>
          </a:p>
        </p:txBody>
      </p:sp>
      <p:pic>
        <p:nvPicPr>
          <p:cNvPr id="51" name="Graphic 50" descr="Shopping bag with solid fill">
            <a:extLst>
              <a:ext uri="{FF2B5EF4-FFF2-40B4-BE49-F238E27FC236}">
                <a16:creationId xmlns:a16="http://schemas.microsoft.com/office/drawing/2014/main" id="{7FD514D9-B45A-4527-8374-83E0BA24E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56736" y="5545926"/>
            <a:ext cx="457200" cy="457200"/>
          </a:xfrm>
          <a:prstGeom prst="rect">
            <a:avLst/>
          </a:prstGeom>
        </p:spPr>
      </p:pic>
      <p:pic>
        <p:nvPicPr>
          <p:cNvPr id="52" name="Graphic 51" descr="Bad Inventory with solid fill">
            <a:extLst>
              <a:ext uri="{FF2B5EF4-FFF2-40B4-BE49-F238E27FC236}">
                <a16:creationId xmlns:a16="http://schemas.microsoft.com/office/drawing/2014/main" id="{5A14E462-8760-4CFA-185A-C881803682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56736" y="4630067"/>
            <a:ext cx="457200" cy="457200"/>
          </a:xfrm>
          <a:prstGeom prst="rect">
            <a:avLst/>
          </a:prstGeom>
        </p:spPr>
      </p:pic>
      <p:pic>
        <p:nvPicPr>
          <p:cNvPr id="54" name="Graphic 53" descr="Money with solid fill">
            <a:extLst>
              <a:ext uri="{FF2B5EF4-FFF2-40B4-BE49-F238E27FC236}">
                <a16:creationId xmlns:a16="http://schemas.microsoft.com/office/drawing/2014/main" id="{0BA9FAA9-E57A-B1F8-17BA-1A71F21539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56736" y="3636373"/>
            <a:ext cx="457200" cy="457200"/>
          </a:xfrm>
          <a:prstGeom prst="rect">
            <a:avLst/>
          </a:prstGeom>
        </p:spPr>
      </p:pic>
      <p:pic>
        <p:nvPicPr>
          <p:cNvPr id="55" name="Graphic 54" descr="Monthly calendar with solid fill">
            <a:extLst>
              <a:ext uri="{FF2B5EF4-FFF2-40B4-BE49-F238E27FC236}">
                <a16:creationId xmlns:a16="http://schemas.microsoft.com/office/drawing/2014/main" id="{CFA4CDE4-41AE-CE45-DCCF-4EFFBF7185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54642" y="2643029"/>
            <a:ext cx="457200" cy="457200"/>
          </a:xfrm>
          <a:prstGeom prst="rect">
            <a:avLst/>
          </a:prstGeom>
        </p:spPr>
      </p:pic>
      <p:pic>
        <p:nvPicPr>
          <p:cNvPr id="56" name="Graphic 55" descr="Shopping cart with solid fill">
            <a:extLst>
              <a:ext uri="{FF2B5EF4-FFF2-40B4-BE49-F238E27FC236}">
                <a16:creationId xmlns:a16="http://schemas.microsoft.com/office/drawing/2014/main" id="{95099CC0-DE77-07E0-E2E3-25493FAA62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56736" y="1411085"/>
            <a:ext cx="457200" cy="457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4D31A-9867-2F04-0275-DD388E75E8E8}"/>
              </a:ext>
            </a:extLst>
          </p:cNvPr>
          <p:cNvSpPr txBox="1"/>
          <p:nvPr/>
        </p:nvSpPr>
        <p:spPr>
          <a:xfrm>
            <a:off x="421951" y="589407"/>
            <a:ext cx="770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Cluster 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F4BDEA-21B6-A54B-71D2-45503A47634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54243" y="938048"/>
            <a:ext cx="2252353" cy="20030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922296-BEF3-C3D0-BD93-2ADE3485134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33793" y="938049"/>
            <a:ext cx="2312159" cy="20030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2E22920-8AEA-07EE-8CD5-B05A660A684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3463" y="3851582"/>
            <a:ext cx="4492102" cy="19833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006CAE0-9E8A-002A-8E64-7684B1EEBF3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95565" y="3931321"/>
            <a:ext cx="3527799" cy="185469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6F5469-49E8-788A-4935-F7D56D29D5F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3463" y="970345"/>
            <a:ext cx="2548625" cy="200300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44B1F2F-57D2-73D9-3AF5-A27E4FE5C640}"/>
              </a:ext>
            </a:extLst>
          </p:cNvPr>
          <p:cNvSpPr txBox="1"/>
          <p:nvPr/>
        </p:nvSpPr>
        <p:spPr>
          <a:xfrm>
            <a:off x="865950" y="117483"/>
            <a:ext cx="7357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207776"/>
                </a:solidFill>
              </a:rPr>
              <a:t>Cluster Profilings</a:t>
            </a:r>
            <a:endParaRPr lang="en-US" sz="1800" b="1">
              <a:solidFill>
                <a:srgbClr val="207776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E9C81F3-3E89-8B71-F8D0-258BE3C41242}"/>
              </a:ext>
            </a:extLst>
          </p:cNvPr>
          <p:cNvGrpSpPr/>
          <p:nvPr/>
        </p:nvGrpSpPr>
        <p:grpSpPr>
          <a:xfrm>
            <a:off x="214851" y="148100"/>
            <a:ext cx="697802" cy="671623"/>
            <a:chOff x="2985422" y="1122801"/>
            <a:chExt cx="697802" cy="67162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BDB42C-B787-14C6-0B47-589C7DBF8547}"/>
                </a:ext>
              </a:extLst>
            </p:cNvPr>
            <p:cNvSpPr/>
            <p:nvPr/>
          </p:nvSpPr>
          <p:spPr>
            <a:xfrm>
              <a:off x="2985422" y="1122801"/>
              <a:ext cx="524362" cy="510056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B017CDB-8CF6-3B59-F359-6E93FB7CE67A}"/>
                </a:ext>
              </a:extLst>
            </p:cNvPr>
            <p:cNvSpPr/>
            <p:nvPr/>
          </p:nvSpPr>
          <p:spPr>
            <a:xfrm>
              <a:off x="2997582" y="1471289"/>
              <a:ext cx="297352" cy="323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488C64B-AB83-D2D8-1B43-50F6AD595CC6}"/>
                </a:ext>
              </a:extLst>
            </p:cNvPr>
            <p:cNvSpPr/>
            <p:nvPr/>
          </p:nvSpPr>
          <p:spPr>
            <a:xfrm rot="18973462">
              <a:off x="3237929" y="1363487"/>
              <a:ext cx="445295" cy="371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00F06DB-DF21-EF0B-1C95-D489419731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397" y="1291590"/>
              <a:ext cx="192613" cy="192804"/>
            </a:xfrm>
            <a:prstGeom prst="line">
              <a:avLst/>
            </a:prstGeom>
            <a:ln w="9525">
              <a:solidFill>
                <a:srgbClr val="20777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66E9650-8120-9AA9-8937-C9C0CA9787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192" y="1291590"/>
              <a:ext cx="94545" cy="0"/>
            </a:xfrm>
            <a:prstGeom prst="line">
              <a:avLst/>
            </a:prstGeom>
            <a:ln w="9525">
              <a:solidFill>
                <a:srgbClr val="20777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118F57E-F389-FF5E-CE1C-422F77B0CF45}"/>
                </a:ext>
              </a:extLst>
            </p:cNvPr>
            <p:cNvSpPr/>
            <p:nvPr/>
          </p:nvSpPr>
          <p:spPr>
            <a:xfrm>
              <a:off x="3578166" y="1268730"/>
              <a:ext cx="45719" cy="45719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06CE0F3-B511-DE7C-77E7-4256E4C5180B}"/>
                </a:ext>
              </a:extLst>
            </p:cNvPr>
            <p:cNvSpPr txBox="1"/>
            <p:nvPr/>
          </p:nvSpPr>
          <p:spPr>
            <a:xfrm>
              <a:off x="3003252" y="1122801"/>
              <a:ext cx="447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08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554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6C449747-4D47-5BA5-D8F1-468D32BBB42D}"/>
              </a:ext>
            </a:extLst>
          </p:cNvPr>
          <p:cNvSpPr/>
          <p:nvPr/>
        </p:nvSpPr>
        <p:spPr>
          <a:xfrm>
            <a:off x="5950543" y="5046943"/>
            <a:ext cx="431597" cy="658128"/>
          </a:xfrm>
          <a:prstGeom prst="rightArrow">
            <a:avLst>
              <a:gd name="adj1" fmla="val 79250"/>
              <a:gd name="adj2" fmla="val 5527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C60EDE-8E7F-3EBF-25A5-37704935A83F}"/>
              </a:ext>
            </a:extLst>
          </p:cNvPr>
          <p:cNvSpPr txBox="1"/>
          <p:nvPr/>
        </p:nvSpPr>
        <p:spPr>
          <a:xfrm>
            <a:off x="4552605" y="192455"/>
            <a:ext cx="7231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>
                <a:effectLst/>
                <a:latin typeface="Lato Regular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Overview and key objectives of the report</a:t>
            </a:r>
            <a:endParaRPr lang="en-US"/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35A69BA-40CC-E72B-7ACA-8D2D257ABE62}"/>
              </a:ext>
            </a:extLst>
          </p:cNvPr>
          <p:cNvGrpSpPr/>
          <p:nvPr/>
        </p:nvGrpSpPr>
        <p:grpSpPr>
          <a:xfrm>
            <a:off x="754803" y="100122"/>
            <a:ext cx="2185345" cy="461665"/>
            <a:chOff x="754803" y="100122"/>
            <a:chExt cx="2185345" cy="4616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8AACC62-CE4F-AF16-3464-648DB38D9439}"/>
                </a:ext>
              </a:extLst>
            </p:cNvPr>
            <p:cNvSpPr txBox="1"/>
            <p:nvPr/>
          </p:nvSpPr>
          <p:spPr>
            <a:xfrm>
              <a:off x="754803" y="100122"/>
              <a:ext cx="212598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>
                  <a:solidFill>
                    <a:srgbClr val="207776"/>
                  </a:solidFill>
                </a:rPr>
                <a:t>Introduction</a:t>
              </a:r>
              <a:endParaRPr lang="en-US" sz="2400">
                <a:solidFill>
                  <a:srgbClr val="207776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B8BE95A-112D-1D4F-5BB9-00EEBC547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660" y="473876"/>
              <a:ext cx="2126488" cy="5910"/>
            </a:xfrm>
            <a:prstGeom prst="straightConnector1">
              <a:avLst/>
            </a:prstGeom>
            <a:ln w="9525">
              <a:solidFill>
                <a:schemeClr val="bg2">
                  <a:lumMod val="90000"/>
                </a:schemeClr>
              </a:solidFill>
              <a:tailEnd type="oval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B620A4B-F290-FA68-B631-624EFE9B15E9}"/>
              </a:ext>
            </a:extLst>
          </p:cNvPr>
          <p:cNvGrpSpPr/>
          <p:nvPr/>
        </p:nvGrpSpPr>
        <p:grpSpPr>
          <a:xfrm>
            <a:off x="4515308" y="1218865"/>
            <a:ext cx="7231465" cy="2619909"/>
            <a:chOff x="5753100" y="1150620"/>
            <a:chExt cx="5821680" cy="2721400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4F30748F-B65A-1DE6-E001-E471BDC1FF53}"/>
                </a:ext>
              </a:extLst>
            </p:cNvPr>
            <p:cNvGrpSpPr/>
            <p:nvPr/>
          </p:nvGrpSpPr>
          <p:grpSpPr>
            <a:xfrm>
              <a:off x="5859951" y="1324061"/>
              <a:ext cx="5527549" cy="2360340"/>
              <a:chOff x="5859951" y="1324061"/>
              <a:chExt cx="5527549" cy="236034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ACBB7A6-E477-CD8D-BC89-09E096A3FEC7}"/>
                  </a:ext>
                </a:extLst>
              </p:cNvPr>
              <p:cNvSpPr/>
              <p:nvPr/>
            </p:nvSpPr>
            <p:spPr>
              <a:xfrm>
                <a:off x="5859951" y="1618257"/>
                <a:ext cx="2494445" cy="2066144"/>
              </a:xfrm>
              <a:prstGeom prst="rect">
                <a:avLst/>
              </a:prstGeom>
              <a:solidFill>
                <a:srgbClr val="F6FCFC"/>
              </a:solidFill>
              <a:ln w="3175">
                <a:solidFill>
                  <a:schemeClr val="bg2">
                    <a:lumMod val="9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Graphic 37" descr="User Crown Male with solid fill">
                <a:extLst>
                  <a:ext uri="{FF2B5EF4-FFF2-40B4-BE49-F238E27FC236}">
                    <a16:creationId xmlns:a16="http://schemas.microsoft.com/office/drawing/2014/main" id="{39994052-6311-3B00-6AA3-FBF285364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933138" y="1892813"/>
                <a:ext cx="283463" cy="283463"/>
              </a:xfrm>
              <a:prstGeom prst="rect">
                <a:avLst/>
              </a:prstGeom>
            </p:spPr>
          </p:pic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69972EB-11D8-3A2E-6917-55F88BB2D353}"/>
                  </a:ext>
                </a:extLst>
              </p:cNvPr>
              <p:cNvSpPr/>
              <p:nvPr/>
            </p:nvSpPr>
            <p:spPr>
              <a:xfrm>
                <a:off x="5859952" y="1324061"/>
                <a:ext cx="2494445" cy="69702"/>
              </a:xfrm>
              <a:prstGeom prst="rect">
                <a:avLst/>
              </a:prstGeom>
              <a:solidFill>
                <a:srgbClr val="20777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 b="1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8E3FD199-FC48-4235-4871-3DDD0873146A}"/>
                  </a:ext>
                </a:extLst>
              </p:cNvPr>
              <p:cNvSpPr/>
              <p:nvPr/>
            </p:nvSpPr>
            <p:spPr>
              <a:xfrm>
                <a:off x="5859952" y="1426463"/>
                <a:ext cx="2494445" cy="383588"/>
              </a:xfrm>
              <a:prstGeom prst="roundRect">
                <a:avLst/>
              </a:prstGeom>
              <a:solidFill>
                <a:srgbClr val="20777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/>
                  <a:t>Customers in target market</a:t>
                </a:r>
              </a:p>
            </p:txBody>
          </p:sp>
          <p:pic>
            <p:nvPicPr>
              <p:cNvPr id="44" name="Graphic 43" descr="User Crown Male with solid fill">
                <a:extLst>
                  <a:ext uri="{FF2B5EF4-FFF2-40B4-BE49-F238E27FC236}">
                    <a16:creationId xmlns:a16="http://schemas.microsoft.com/office/drawing/2014/main" id="{3D490401-F0B4-AC8C-7512-5A05F209BE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332351" y="1892813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45" name="Graphic 44" descr="User Crown Male with solid fill">
                <a:extLst>
                  <a:ext uri="{FF2B5EF4-FFF2-40B4-BE49-F238E27FC236}">
                    <a16:creationId xmlns:a16="http://schemas.microsoft.com/office/drawing/2014/main" id="{E74D798D-8A8D-0502-4569-57497697AE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731564" y="1892813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46" name="Graphic 45" descr="User Crown Male with solid fill">
                <a:extLst>
                  <a:ext uri="{FF2B5EF4-FFF2-40B4-BE49-F238E27FC236}">
                    <a16:creationId xmlns:a16="http://schemas.microsoft.com/office/drawing/2014/main" id="{6288D220-7CA3-F433-47DF-DDEA4137A3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130777" y="1892813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47" name="Graphic 46" descr="User Crown Male with solid fill">
                <a:extLst>
                  <a:ext uri="{FF2B5EF4-FFF2-40B4-BE49-F238E27FC236}">
                    <a16:creationId xmlns:a16="http://schemas.microsoft.com/office/drawing/2014/main" id="{C4BEABCD-14EF-1614-E8EF-01A1516822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529990" y="1892813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48" name="Graphic 47" descr="User Crown Male with solid fill">
                <a:extLst>
                  <a:ext uri="{FF2B5EF4-FFF2-40B4-BE49-F238E27FC236}">
                    <a16:creationId xmlns:a16="http://schemas.microsoft.com/office/drawing/2014/main" id="{08133D2A-EA1A-6850-2207-EFEFC73104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929202" y="1892813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49" name="Graphic 48" descr="User Crown Male with solid fill">
                <a:extLst>
                  <a:ext uri="{FF2B5EF4-FFF2-40B4-BE49-F238E27FC236}">
                    <a16:creationId xmlns:a16="http://schemas.microsoft.com/office/drawing/2014/main" id="{A89C6105-2055-40C3-05BE-EB4575645B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933138" y="2259038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50" name="Graphic 49" descr="User Crown Male with solid fill">
                <a:extLst>
                  <a:ext uri="{FF2B5EF4-FFF2-40B4-BE49-F238E27FC236}">
                    <a16:creationId xmlns:a16="http://schemas.microsoft.com/office/drawing/2014/main" id="{58B20401-CF9E-98AC-08A3-8B24AA5D0A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332351" y="2259038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51" name="Graphic 50" descr="User Crown Male with solid fill">
                <a:extLst>
                  <a:ext uri="{FF2B5EF4-FFF2-40B4-BE49-F238E27FC236}">
                    <a16:creationId xmlns:a16="http://schemas.microsoft.com/office/drawing/2014/main" id="{974AC588-43D8-9DA0-9A17-47AF210EE7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731564" y="2259038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52" name="Graphic 51" descr="User Crown Male with solid fill">
                <a:extLst>
                  <a:ext uri="{FF2B5EF4-FFF2-40B4-BE49-F238E27FC236}">
                    <a16:creationId xmlns:a16="http://schemas.microsoft.com/office/drawing/2014/main" id="{48D9AED9-877E-826E-E03F-3D4D29AAC7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130777" y="2259038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53" name="Graphic 52" descr="User Crown Male with solid fill">
                <a:extLst>
                  <a:ext uri="{FF2B5EF4-FFF2-40B4-BE49-F238E27FC236}">
                    <a16:creationId xmlns:a16="http://schemas.microsoft.com/office/drawing/2014/main" id="{9FC5AE7B-81B2-F3CD-0421-C582F59BBD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529990" y="2259038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54" name="Graphic 53" descr="User Crown Male with solid fill">
                <a:extLst>
                  <a:ext uri="{FF2B5EF4-FFF2-40B4-BE49-F238E27FC236}">
                    <a16:creationId xmlns:a16="http://schemas.microsoft.com/office/drawing/2014/main" id="{898FBFD0-4404-4665-F528-3FD5D2FB5C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929202" y="2259038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55" name="Graphic 54" descr="User Crown Male with solid fill">
                <a:extLst>
                  <a:ext uri="{FF2B5EF4-FFF2-40B4-BE49-F238E27FC236}">
                    <a16:creationId xmlns:a16="http://schemas.microsoft.com/office/drawing/2014/main" id="{23B8A3BA-8FF3-CA20-3FC0-8518EA7786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933138" y="2625263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56" name="Graphic 55" descr="User Crown Male with solid fill">
                <a:extLst>
                  <a:ext uri="{FF2B5EF4-FFF2-40B4-BE49-F238E27FC236}">
                    <a16:creationId xmlns:a16="http://schemas.microsoft.com/office/drawing/2014/main" id="{A720E25F-739C-FA75-F305-90228BB711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332351" y="2625263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57" name="Graphic 56" descr="User Crown Male with solid fill">
                <a:extLst>
                  <a:ext uri="{FF2B5EF4-FFF2-40B4-BE49-F238E27FC236}">
                    <a16:creationId xmlns:a16="http://schemas.microsoft.com/office/drawing/2014/main" id="{005ACAE7-C680-179F-B667-F1C695483A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731564" y="2625263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58" name="Graphic 57" descr="User Crown Male with solid fill">
                <a:extLst>
                  <a:ext uri="{FF2B5EF4-FFF2-40B4-BE49-F238E27FC236}">
                    <a16:creationId xmlns:a16="http://schemas.microsoft.com/office/drawing/2014/main" id="{0A748F00-03AF-B3C0-10EC-C61861CCE7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130777" y="2625263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59" name="Graphic 58" descr="User Crown Male with solid fill">
                <a:extLst>
                  <a:ext uri="{FF2B5EF4-FFF2-40B4-BE49-F238E27FC236}">
                    <a16:creationId xmlns:a16="http://schemas.microsoft.com/office/drawing/2014/main" id="{50A4B7D2-D71F-360F-FE89-407CE4B283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529990" y="2625263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60" name="Graphic 59" descr="User Crown Male with solid fill">
                <a:extLst>
                  <a:ext uri="{FF2B5EF4-FFF2-40B4-BE49-F238E27FC236}">
                    <a16:creationId xmlns:a16="http://schemas.microsoft.com/office/drawing/2014/main" id="{DA4E737D-26DF-DAD5-0C04-5165D898F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929202" y="2625263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61" name="Graphic 60" descr="User Crown Male with solid fill">
                <a:extLst>
                  <a:ext uri="{FF2B5EF4-FFF2-40B4-BE49-F238E27FC236}">
                    <a16:creationId xmlns:a16="http://schemas.microsoft.com/office/drawing/2014/main" id="{A4F7B4A7-B341-1BFD-1868-FC38A5F2D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933138" y="2991488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62" name="Graphic 61" descr="User Crown Male with solid fill">
                <a:extLst>
                  <a:ext uri="{FF2B5EF4-FFF2-40B4-BE49-F238E27FC236}">
                    <a16:creationId xmlns:a16="http://schemas.microsoft.com/office/drawing/2014/main" id="{9067134B-6A48-DE83-16C7-222160910F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332351" y="2991488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63" name="Graphic 62" descr="User Crown Male with solid fill">
                <a:extLst>
                  <a:ext uri="{FF2B5EF4-FFF2-40B4-BE49-F238E27FC236}">
                    <a16:creationId xmlns:a16="http://schemas.microsoft.com/office/drawing/2014/main" id="{103F3F4F-9C2B-8595-86D0-1A4E55B50B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731564" y="2991488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64" name="Graphic 63" descr="User Crown Male with solid fill">
                <a:extLst>
                  <a:ext uri="{FF2B5EF4-FFF2-40B4-BE49-F238E27FC236}">
                    <a16:creationId xmlns:a16="http://schemas.microsoft.com/office/drawing/2014/main" id="{768296F1-6B8F-2749-223A-56ACEFB470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130777" y="2991488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65" name="Graphic 64" descr="User Crown Male with solid fill">
                <a:extLst>
                  <a:ext uri="{FF2B5EF4-FFF2-40B4-BE49-F238E27FC236}">
                    <a16:creationId xmlns:a16="http://schemas.microsoft.com/office/drawing/2014/main" id="{2F350A0A-6BB4-1102-BA78-DAB6B8C193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529990" y="2991488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66" name="Graphic 65" descr="User Crown Male with solid fill">
                <a:extLst>
                  <a:ext uri="{FF2B5EF4-FFF2-40B4-BE49-F238E27FC236}">
                    <a16:creationId xmlns:a16="http://schemas.microsoft.com/office/drawing/2014/main" id="{A948079B-A868-61A3-F66B-C23C26E152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929202" y="2991488"/>
                <a:ext cx="283463" cy="283463"/>
              </a:xfrm>
              <a:prstGeom prst="rect">
                <a:avLst/>
              </a:prstGeom>
            </p:spPr>
          </p:pic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F7BBF0B-20DA-7FD6-F1BB-D8FCA0D7B66E}"/>
                  </a:ext>
                </a:extLst>
              </p:cNvPr>
              <p:cNvSpPr/>
              <p:nvPr/>
            </p:nvSpPr>
            <p:spPr>
              <a:xfrm>
                <a:off x="8893054" y="1618257"/>
                <a:ext cx="2494445" cy="2060694"/>
              </a:xfrm>
              <a:prstGeom prst="rect">
                <a:avLst/>
              </a:prstGeom>
              <a:solidFill>
                <a:srgbClr val="F6FCFC"/>
              </a:solidFill>
              <a:ln w="3175">
                <a:solidFill>
                  <a:schemeClr val="bg2">
                    <a:lumMod val="9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9" name="Graphic 68" descr="User Crown Male with solid fill">
                <a:extLst>
                  <a:ext uri="{FF2B5EF4-FFF2-40B4-BE49-F238E27FC236}">
                    <a16:creationId xmlns:a16="http://schemas.microsoft.com/office/drawing/2014/main" id="{C03EEAC0-F60A-47E2-1A44-0DAC71937A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966241" y="1892813"/>
                <a:ext cx="283463" cy="283463"/>
              </a:xfrm>
              <a:prstGeom prst="rect">
                <a:avLst/>
              </a:prstGeom>
            </p:spPr>
          </p:pic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F8AA43F-9BC8-A5F7-1044-DED47201C92A}"/>
                  </a:ext>
                </a:extLst>
              </p:cNvPr>
              <p:cNvSpPr/>
              <p:nvPr/>
            </p:nvSpPr>
            <p:spPr>
              <a:xfrm>
                <a:off x="8893055" y="1324061"/>
                <a:ext cx="2494445" cy="69702"/>
              </a:xfrm>
              <a:prstGeom prst="rect">
                <a:avLst/>
              </a:prstGeom>
              <a:solidFill>
                <a:srgbClr val="3AB7D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 b="1"/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CDEA6EC1-8F96-FFCA-1F81-374652E6EB36}"/>
                  </a:ext>
                </a:extLst>
              </p:cNvPr>
              <p:cNvSpPr/>
              <p:nvPr/>
            </p:nvSpPr>
            <p:spPr>
              <a:xfrm>
                <a:off x="8893055" y="1426463"/>
                <a:ext cx="2494445" cy="383588"/>
              </a:xfrm>
              <a:prstGeom prst="roundRect">
                <a:avLst/>
              </a:prstGeom>
              <a:solidFill>
                <a:srgbClr val="3AB7D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/>
                  <a:t>Customers segmentation</a:t>
                </a:r>
              </a:p>
            </p:txBody>
          </p:sp>
          <p:pic>
            <p:nvPicPr>
              <p:cNvPr id="72" name="Graphic 71" descr="User Crown Male with solid fill">
                <a:extLst>
                  <a:ext uri="{FF2B5EF4-FFF2-40B4-BE49-F238E27FC236}">
                    <a16:creationId xmlns:a16="http://schemas.microsoft.com/office/drawing/2014/main" id="{E56C53B8-E6FB-6965-962E-A12CA7B432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365454" y="1892813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73" name="Graphic 72" descr="User Crown Male with solid fill">
                <a:extLst>
                  <a:ext uri="{FF2B5EF4-FFF2-40B4-BE49-F238E27FC236}">
                    <a16:creationId xmlns:a16="http://schemas.microsoft.com/office/drawing/2014/main" id="{5FB5EF15-052C-A66B-F52C-E7101EAAF6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764667" y="1892813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74" name="Graphic 73" descr="User Crown Male with solid fill">
                <a:extLst>
                  <a:ext uri="{FF2B5EF4-FFF2-40B4-BE49-F238E27FC236}">
                    <a16:creationId xmlns:a16="http://schemas.microsoft.com/office/drawing/2014/main" id="{C6A0161B-DCE9-77A8-5524-BC5E2D2775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163880" y="1892813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75" name="Graphic 74" descr="User Crown Male with solid fill">
                <a:extLst>
                  <a:ext uri="{FF2B5EF4-FFF2-40B4-BE49-F238E27FC236}">
                    <a16:creationId xmlns:a16="http://schemas.microsoft.com/office/drawing/2014/main" id="{FEEA7618-BEC9-CD63-49F8-626F9D55F6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563093" y="1892813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76" name="Graphic 75" descr="User Crown Male with solid fill">
                <a:extLst>
                  <a:ext uri="{FF2B5EF4-FFF2-40B4-BE49-F238E27FC236}">
                    <a16:creationId xmlns:a16="http://schemas.microsoft.com/office/drawing/2014/main" id="{B8E47162-0C5E-7974-3042-E7C45FE557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962305" y="1892813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77" name="Graphic 76" descr="User Crown Male with solid fill">
                <a:extLst>
                  <a:ext uri="{FF2B5EF4-FFF2-40B4-BE49-F238E27FC236}">
                    <a16:creationId xmlns:a16="http://schemas.microsoft.com/office/drawing/2014/main" id="{2429E26B-C9C1-1203-FA2B-B2022181B7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966241" y="2259038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78" name="Graphic 77" descr="User Crown Male with solid fill">
                <a:extLst>
                  <a:ext uri="{FF2B5EF4-FFF2-40B4-BE49-F238E27FC236}">
                    <a16:creationId xmlns:a16="http://schemas.microsoft.com/office/drawing/2014/main" id="{A7DBE926-8180-1699-EE9E-9C76D3BB2E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365454" y="2259038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79" name="Graphic 78" descr="User Crown Male with solid fill">
                <a:extLst>
                  <a:ext uri="{FF2B5EF4-FFF2-40B4-BE49-F238E27FC236}">
                    <a16:creationId xmlns:a16="http://schemas.microsoft.com/office/drawing/2014/main" id="{84896662-6871-F135-2335-9FCA8C1793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764667" y="2259038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80" name="Graphic 79" descr="User Crown Male with solid fill">
                <a:extLst>
                  <a:ext uri="{FF2B5EF4-FFF2-40B4-BE49-F238E27FC236}">
                    <a16:creationId xmlns:a16="http://schemas.microsoft.com/office/drawing/2014/main" id="{84798F57-50DC-BAF6-E8DD-641BB39034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163880" y="2259038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81" name="Graphic 80" descr="User Crown Male with solid fill">
                <a:extLst>
                  <a:ext uri="{FF2B5EF4-FFF2-40B4-BE49-F238E27FC236}">
                    <a16:creationId xmlns:a16="http://schemas.microsoft.com/office/drawing/2014/main" id="{FDF43F25-17F3-432F-278F-CDD5EF42FA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563093" y="2259038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82" name="Graphic 81" descr="User Crown Male with solid fill">
                <a:extLst>
                  <a:ext uri="{FF2B5EF4-FFF2-40B4-BE49-F238E27FC236}">
                    <a16:creationId xmlns:a16="http://schemas.microsoft.com/office/drawing/2014/main" id="{18162210-8F38-4710-08DD-3E68D4A693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962305" y="2259038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83" name="Graphic 82" descr="User Crown Male with solid fill">
                <a:extLst>
                  <a:ext uri="{FF2B5EF4-FFF2-40B4-BE49-F238E27FC236}">
                    <a16:creationId xmlns:a16="http://schemas.microsoft.com/office/drawing/2014/main" id="{5ACED4F3-AD04-82EF-FE98-46D9EB1731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966241" y="2625263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84" name="Graphic 83" descr="User Crown Male with solid fill">
                <a:extLst>
                  <a:ext uri="{FF2B5EF4-FFF2-40B4-BE49-F238E27FC236}">
                    <a16:creationId xmlns:a16="http://schemas.microsoft.com/office/drawing/2014/main" id="{BB3BD9FF-54B5-9586-3A22-74F5A072BA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9365454" y="2625263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85" name="Graphic 84" descr="User Crown Male with solid fill">
                <a:extLst>
                  <a:ext uri="{FF2B5EF4-FFF2-40B4-BE49-F238E27FC236}">
                    <a16:creationId xmlns:a16="http://schemas.microsoft.com/office/drawing/2014/main" id="{19B7AD24-ABF9-DAB8-0F8F-C9A53FC02F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9764667" y="2625263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86" name="Graphic 85" descr="User Crown Male with solid fill">
                <a:extLst>
                  <a:ext uri="{FF2B5EF4-FFF2-40B4-BE49-F238E27FC236}">
                    <a16:creationId xmlns:a16="http://schemas.microsoft.com/office/drawing/2014/main" id="{9D157E6B-8A4C-DA6B-2752-279BB46EA5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0163880" y="2625263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87" name="Graphic 86" descr="User Crown Male with solid fill">
                <a:extLst>
                  <a:ext uri="{FF2B5EF4-FFF2-40B4-BE49-F238E27FC236}">
                    <a16:creationId xmlns:a16="http://schemas.microsoft.com/office/drawing/2014/main" id="{402811F4-8B3E-52A9-9F8A-B044789002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0563093" y="2625263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88" name="Graphic 87" descr="User Crown Male with solid fill">
                <a:extLst>
                  <a:ext uri="{FF2B5EF4-FFF2-40B4-BE49-F238E27FC236}">
                    <a16:creationId xmlns:a16="http://schemas.microsoft.com/office/drawing/2014/main" id="{8A5CB891-FF89-99A0-4679-C70AD9AF52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0962305" y="2625263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89" name="Graphic 88" descr="User Crown Male with solid fill">
                <a:extLst>
                  <a:ext uri="{FF2B5EF4-FFF2-40B4-BE49-F238E27FC236}">
                    <a16:creationId xmlns:a16="http://schemas.microsoft.com/office/drawing/2014/main" id="{43F5D400-D1A4-B5F7-27DE-0C0004BB97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966241" y="2991488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90" name="Graphic 89" descr="User Crown Male with solid fill">
                <a:extLst>
                  <a:ext uri="{FF2B5EF4-FFF2-40B4-BE49-F238E27FC236}">
                    <a16:creationId xmlns:a16="http://schemas.microsoft.com/office/drawing/2014/main" id="{6367AC47-987B-B8AB-C066-59C1260A9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9365454" y="2991488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91" name="Graphic 90" descr="User Crown Male with solid fill">
                <a:extLst>
                  <a:ext uri="{FF2B5EF4-FFF2-40B4-BE49-F238E27FC236}">
                    <a16:creationId xmlns:a16="http://schemas.microsoft.com/office/drawing/2014/main" id="{BA6EA219-5494-4635-5A9E-DF82AFF52B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9764667" y="2991488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92" name="Graphic 91" descr="User Crown Male with solid fill">
                <a:extLst>
                  <a:ext uri="{FF2B5EF4-FFF2-40B4-BE49-F238E27FC236}">
                    <a16:creationId xmlns:a16="http://schemas.microsoft.com/office/drawing/2014/main" id="{80200657-9664-A4E5-C1C1-E214645B70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0163880" y="2991488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93" name="Graphic 92" descr="User Crown Male with solid fill">
                <a:extLst>
                  <a:ext uri="{FF2B5EF4-FFF2-40B4-BE49-F238E27FC236}">
                    <a16:creationId xmlns:a16="http://schemas.microsoft.com/office/drawing/2014/main" id="{2925C140-AAE2-22D5-D9D7-CD231492FC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0563093" y="2991488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94" name="Graphic 93" descr="User Crown Male with solid fill">
                <a:extLst>
                  <a:ext uri="{FF2B5EF4-FFF2-40B4-BE49-F238E27FC236}">
                    <a16:creationId xmlns:a16="http://schemas.microsoft.com/office/drawing/2014/main" id="{10C13847-96DA-4DA7-1993-A228246804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0962305" y="2991488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96" name="Graphic 95" descr="User Crown Male with solid fill">
                <a:extLst>
                  <a:ext uri="{FF2B5EF4-FFF2-40B4-BE49-F238E27FC236}">
                    <a16:creationId xmlns:a16="http://schemas.microsoft.com/office/drawing/2014/main" id="{5A6B0701-FA39-562D-E3DC-4662C9413F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933138" y="3335912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97" name="Graphic 96" descr="User Crown Male with solid fill">
                <a:extLst>
                  <a:ext uri="{FF2B5EF4-FFF2-40B4-BE49-F238E27FC236}">
                    <a16:creationId xmlns:a16="http://schemas.microsoft.com/office/drawing/2014/main" id="{D764815C-3637-17D8-E017-B069B903B7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332351" y="3335912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98" name="Graphic 97" descr="User Crown Male with solid fill">
                <a:extLst>
                  <a:ext uri="{FF2B5EF4-FFF2-40B4-BE49-F238E27FC236}">
                    <a16:creationId xmlns:a16="http://schemas.microsoft.com/office/drawing/2014/main" id="{F7700159-0DBD-5068-63E2-5E94891885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731564" y="3335912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99" name="Graphic 98" descr="User Crown Male with solid fill">
                <a:extLst>
                  <a:ext uri="{FF2B5EF4-FFF2-40B4-BE49-F238E27FC236}">
                    <a16:creationId xmlns:a16="http://schemas.microsoft.com/office/drawing/2014/main" id="{0F22B8B2-6808-5050-96BF-C79C8B484A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130777" y="3335912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100" name="Graphic 99" descr="User Crown Male with solid fill">
                <a:extLst>
                  <a:ext uri="{FF2B5EF4-FFF2-40B4-BE49-F238E27FC236}">
                    <a16:creationId xmlns:a16="http://schemas.microsoft.com/office/drawing/2014/main" id="{85BA33CF-C774-9C51-A896-43E0DA3464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529990" y="3335912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101" name="Graphic 100" descr="User Crown Male with solid fill">
                <a:extLst>
                  <a:ext uri="{FF2B5EF4-FFF2-40B4-BE49-F238E27FC236}">
                    <a16:creationId xmlns:a16="http://schemas.microsoft.com/office/drawing/2014/main" id="{3D6C2F98-BB22-2283-FA73-8495DA57B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929202" y="3335912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102" name="Graphic 101" descr="User Crown Male with solid fill">
                <a:extLst>
                  <a:ext uri="{FF2B5EF4-FFF2-40B4-BE49-F238E27FC236}">
                    <a16:creationId xmlns:a16="http://schemas.microsoft.com/office/drawing/2014/main" id="{897111C0-07C6-AE5C-191C-7A17DCB69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966241" y="3335912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103" name="Graphic 102" descr="User Crown Male with solid fill">
                <a:extLst>
                  <a:ext uri="{FF2B5EF4-FFF2-40B4-BE49-F238E27FC236}">
                    <a16:creationId xmlns:a16="http://schemas.microsoft.com/office/drawing/2014/main" id="{C70D5957-16BA-1792-22C4-D2936B0D5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9365454" y="3335912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104" name="Graphic 103" descr="User Crown Male with solid fill">
                <a:extLst>
                  <a:ext uri="{FF2B5EF4-FFF2-40B4-BE49-F238E27FC236}">
                    <a16:creationId xmlns:a16="http://schemas.microsoft.com/office/drawing/2014/main" id="{529B9F23-CCF1-3D2B-2686-5F06EEDA05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9764667" y="3335912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105" name="Graphic 104" descr="User Crown Male with solid fill">
                <a:extLst>
                  <a:ext uri="{FF2B5EF4-FFF2-40B4-BE49-F238E27FC236}">
                    <a16:creationId xmlns:a16="http://schemas.microsoft.com/office/drawing/2014/main" id="{8F42CFC5-5B85-3308-6724-47B1164475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0163880" y="3335912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106" name="Graphic 105" descr="User Crown Male with solid fill">
                <a:extLst>
                  <a:ext uri="{FF2B5EF4-FFF2-40B4-BE49-F238E27FC236}">
                    <a16:creationId xmlns:a16="http://schemas.microsoft.com/office/drawing/2014/main" id="{C087ABC6-81A7-3279-7A89-D1A65921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0563093" y="3335912"/>
                <a:ext cx="283463" cy="283463"/>
              </a:xfrm>
              <a:prstGeom prst="rect">
                <a:avLst/>
              </a:prstGeom>
            </p:spPr>
          </p:pic>
          <p:pic>
            <p:nvPicPr>
              <p:cNvPr id="107" name="Graphic 106" descr="User Crown Male with solid fill">
                <a:extLst>
                  <a:ext uri="{FF2B5EF4-FFF2-40B4-BE49-F238E27FC236}">
                    <a16:creationId xmlns:a16="http://schemas.microsoft.com/office/drawing/2014/main" id="{454BD94E-3903-9C20-9F98-2E072187C1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0962305" y="3335912"/>
                <a:ext cx="283463" cy="283463"/>
              </a:xfrm>
              <a:prstGeom prst="rect">
                <a:avLst/>
              </a:prstGeom>
            </p:spPr>
          </p:pic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DD0CFF9-AE34-6324-B9EF-94F8E0E7FE04}"/>
                  </a:ext>
                </a:extLst>
              </p:cNvPr>
              <p:cNvSpPr/>
              <p:nvPr/>
            </p:nvSpPr>
            <p:spPr>
              <a:xfrm>
                <a:off x="10518716" y="2590626"/>
                <a:ext cx="832219" cy="1076874"/>
              </a:xfrm>
              <a:prstGeom prst="rect">
                <a:avLst/>
              </a:prstGeom>
              <a:noFill/>
              <a:ln w="3175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 b="1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78265743-53AD-C131-AD6E-335203056734}"/>
                  </a:ext>
                </a:extLst>
              </p:cNvPr>
              <p:cNvSpPr/>
              <p:nvPr/>
            </p:nvSpPr>
            <p:spPr>
              <a:xfrm>
                <a:off x="8949344" y="2590626"/>
                <a:ext cx="1532808" cy="1076874"/>
              </a:xfrm>
              <a:prstGeom prst="rect">
                <a:avLst/>
              </a:prstGeom>
              <a:noFill/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 b="1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50650F55-491C-EFAE-BB4B-EC960B9F0420}"/>
                  </a:ext>
                </a:extLst>
              </p:cNvPr>
              <p:cNvSpPr/>
              <p:nvPr/>
            </p:nvSpPr>
            <p:spPr>
              <a:xfrm>
                <a:off x="8949344" y="1831852"/>
                <a:ext cx="745201" cy="732450"/>
              </a:xfrm>
              <a:prstGeom prst="rect">
                <a:avLst/>
              </a:prstGeom>
              <a:noFill/>
              <a:ln w="3175">
                <a:solidFill>
                  <a:srgbClr val="20777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 b="1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45D8CA06-02C1-865A-BE0B-06F37AE33395}"/>
                  </a:ext>
                </a:extLst>
              </p:cNvPr>
              <p:cNvSpPr/>
              <p:nvPr/>
            </p:nvSpPr>
            <p:spPr>
              <a:xfrm>
                <a:off x="9728755" y="1834114"/>
                <a:ext cx="1622180" cy="732450"/>
              </a:xfrm>
              <a:prstGeom prst="rect">
                <a:avLst/>
              </a:prstGeom>
              <a:noFill/>
              <a:ln w="3175">
                <a:solidFill>
                  <a:srgbClr val="3AB7D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 b="1"/>
              </a:p>
            </p:txBody>
          </p:sp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ED7FE18-7733-33F6-4C71-16AFC13FE26C}"/>
                  </a:ext>
                </a:extLst>
              </p:cNvPr>
              <p:cNvSpPr/>
              <p:nvPr/>
            </p:nvSpPr>
            <p:spPr>
              <a:xfrm rot="5400000">
                <a:off x="7954689" y="2441413"/>
                <a:ext cx="1410481" cy="414381"/>
              </a:xfrm>
              <a:prstGeom prst="triangle">
                <a:avLst/>
              </a:prstGeom>
              <a:gradFill flip="none" rotWithShape="1">
                <a:gsLst>
                  <a:gs pos="1000">
                    <a:schemeClr val="bg1">
                      <a:lumMod val="95000"/>
                      <a:shade val="67500"/>
                      <a:satMod val="115000"/>
                    </a:schemeClr>
                  </a:gs>
                  <a:gs pos="82000">
                    <a:schemeClr val="bg1">
                      <a:shade val="100000"/>
                      <a:satMod val="115000"/>
                      <a:alpha val="0"/>
                      <a:lumMod val="9700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BF34290-7D24-84B1-82FC-723DE5B19370}"/>
                </a:ext>
              </a:extLst>
            </p:cNvPr>
            <p:cNvSpPr/>
            <p:nvPr/>
          </p:nvSpPr>
          <p:spPr>
            <a:xfrm>
              <a:off x="5753100" y="1150620"/>
              <a:ext cx="5821680" cy="27214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AF391110-C6A0-BFF8-473A-D84914CA3D0B}"/>
              </a:ext>
            </a:extLst>
          </p:cNvPr>
          <p:cNvSpPr txBox="1"/>
          <p:nvPr/>
        </p:nvSpPr>
        <p:spPr>
          <a:xfrm>
            <a:off x="4385476" y="3904287"/>
            <a:ext cx="7073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>
                <a:solidFill>
                  <a:srgbClr val="207776"/>
                </a:solidFill>
              </a:rPr>
              <a:t>‘homogeneous within and heterogeneous between’.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7525445-756D-2357-726C-A3D8B1B12A02}"/>
              </a:ext>
            </a:extLst>
          </p:cNvPr>
          <p:cNvSpPr txBox="1"/>
          <p:nvPr/>
        </p:nvSpPr>
        <p:spPr>
          <a:xfrm>
            <a:off x="4515308" y="641292"/>
            <a:ext cx="7405538" cy="438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/>
              <a:t>From a marketing point of view, the reason to segment is the simple answer that not everyone is alike, not all customers are the same. One size does not fit all</a:t>
            </a:r>
          </a:p>
        </p:txBody>
      </p:sp>
      <p:sp>
        <p:nvSpPr>
          <p:cNvPr id="141" name="Circle: Hollow 140">
            <a:extLst>
              <a:ext uri="{FF2B5EF4-FFF2-40B4-BE49-F238E27FC236}">
                <a16:creationId xmlns:a16="http://schemas.microsoft.com/office/drawing/2014/main" id="{3720DDA0-7790-4852-509E-BA538075FE47}"/>
              </a:ext>
            </a:extLst>
          </p:cNvPr>
          <p:cNvSpPr/>
          <p:nvPr/>
        </p:nvSpPr>
        <p:spPr>
          <a:xfrm>
            <a:off x="4374882" y="4553047"/>
            <a:ext cx="1645920" cy="1645920"/>
          </a:xfrm>
          <a:prstGeom prst="donut">
            <a:avLst>
              <a:gd name="adj" fmla="val 787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2"/>
                </a:solidFill>
              </a:rPr>
              <a:t>Benefits</a:t>
            </a:r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4FB05C96-704F-DE3E-D3B9-4C77CC080BE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3540" y="730671"/>
            <a:ext cx="3433156" cy="3145864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8E7866F3-AAF1-1EC5-42B2-95A9ADB807F5}"/>
              </a:ext>
            </a:extLst>
          </p:cNvPr>
          <p:cNvSpPr txBox="1"/>
          <p:nvPr/>
        </p:nvSpPr>
        <p:spPr>
          <a:xfrm>
            <a:off x="100307" y="4206103"/>
            <a:ext cx="41952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400">
                <a:effectLst/>
                <a:latin typeface="Lato Regular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Describing the portrait of the customers, analyzing their overall behavior.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sz="1400">
              <a:effectLst/>
              <a:latin typeface="Lato Regular" panose="020F05020202040302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400">
                <a:effectLst/>
                <a:latin typeface="Lato Regular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Segmenting customers into distinct groups based on their Recency, Frequency, and Monetary value.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sz="1400">
              <a:effectLst/>
              <a:latin typeface="Lato Regular" panose="020F05020202040302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400">
                <a:latin typeface="Lato Regular" panose="020F0502020204030203" pitchFamily="34" charset="0"/>
                <a:cs typeface="Times New Roman" panose="02020603050405020304" pitchFamily="18" charset="0"/>
              </a:rPr>
              <a:t>Interpret the characteristics of each segment.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sz="1400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EC1A6A0A-3885-7ED2-CD25-DD4CD63A1EDC}"/>
              </a:ext>
            </a:extLst>
          </p:cNvPr>
          <p:cNvSpPr/>
          <p:nvPr/>
        </p:nvSpPr>
        <p:spPr>
          <a:xfrm>
            <a:off x="8281679" y="4623982"/>
            <a:ext cx="1706953" cy="1504050"/>
          </a:xfrm>
          <a:prstGeom prst="roundRect">
            <a:avLst/>
          </a:prstGeom>
          <a:gradFill>
            <a:gsLst>
              <a:gs pos="0">
                <a:srgbClr val="3AB7D6">
                  <a:alpha val="55000"/>
                </a:srgbClr>
              </a:gs>
              <a:gs pos="100000">
                <a:schemeClr val="bg1">
                  <a:shade val="100000"/>
                  <a:satMod val="115000"/>
                  <a:alpha val="0"/>
                  <a:lumMod val="97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2"/>
                </a:solidFill>
                <a:effectLst/>
                <a:latin typeface="Lato Regular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Specific engagement and spending patterns</a:t>
            </a:r>
            <a:endParaRPr lang="en-US" sz="120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15B5F38D-ED5E-BB39-178E-FCF2E21B4E70}"/>
              </a:ext>
            </a:extLst>
          </p:cNvPr>
          <p:cNvSpPr/>
          <p:nvPr/>
        </p:nvSpPr>
        <p:spPr>
          <a:xfrm>
            <a:off x="6461441" y="4611117"/>
            <a:ext cx="1645920" cy="1596418"/>
          </a:xfrm>
          <a:prstGeom prst="roundRect">
            <a:avLst/>
          </a:prstGeom>
          <a:gradFill flip="none" rotWithShape="1">
            <a:gsLst>
              <a:gs pos="0">
                <a:srgbClr val="3AB7D6">
                  <a:alpha val="55000"/>
                </a:srgbClr>
              </a:gs>
              <a:gs pos="100000">
                <a:schemeClr val="bg1">
                  <a:shade val="100000"/>
                  <a:satMod val="115000"/>
                  <a:alpha val="0"/>
                  <a:lumMod val="97000"/>
                </a:schemeClr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2"/>
                </a:solidFill>
                <a:effectLst/>
                <a:latin typeface="Lato Regular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Tailored marketing campaigns for </a:t>
            </a:r>
          </a:p>
          <a:p>
            <a:r>
              <a:rPr lang="en-US" sz="1200">
                <a:solidFill>
                  <a:schemeClr val="tx2"/>
                </a:solidFill>
                <a:effectLst/>
                <a:latin typeface="Lato Regular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 segment</a:t>
            </a: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930E328C-D535-C801-A571-394B73C71FFE}"/>
              </a:ext>
            </a:extLst>
          </p:cNvPr>
          <p:cNvSpPr/>
          <p:nvPr/>
        </p:nvSpPr>
        <p:spPr>
          <a:xfrm>
            <a:off x="10138150" y="4577798"/>
            <a:ext cx="1645920" cy="1596418"/>
          </a:xfrm>
          <a:prstGeom prst="roundRect">
            <a:avLst/>
          </a:prstGeom>
          <a:gradFill flip="none" rotWithShape="1">
            <a:gsLst>
              <a:gs pos="0">
                <a:srgbClr val="3AB7D6">
                  <a:alpha val="55000"/>
                </a:srgbClr>
              </a:gs>
              <a:gs pos="100000">
                <a:schemeClr val="bg1">
                  <a:shade val="100000"/>
                  <a:satMod val="115000"/>
                  <a:alpha val="0"/>
                  <a:lumMod val="97000"/>
                </a:schemeClr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2"/>
                </a:solidFill>
                <a:latin typeface="Lato Regular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US" sz="1200">
                <a:solidFill>
                  <a:schemeClr val="tx2"/>
                </a:solidFill>
                <a:effectLst/>
                <a:latin typeface="Lato Regular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dentify high-value customers</a:t>
            </a:r>
            <a:endParaRPr lang="en-US" sz="1200">
              <a:solidFill>
                <a:schemeClr val="tx2"/>
              </a:solidFill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7F126F2C-8BB1-7348-9D0B-75B6BD0A7CD7}"/>
              </a:ext>
            </a:extLst>
          </p:cNvPr>
          <p:cNvGrpSpPr/>
          <p:nvPr/>
        </p:nvGrpSpPr>
        <p:grpSpPr>
          <a:xfrm>
            <a:off x="114028" y="125388"/>
            <a:ext cx="697802" cy="671623"/>
            <a:chOff x="2985422" y="1122801"/>
            <a:chExt cx="697802" cy="671623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E4B46074-B463-FDE2-B837-87CC18FD20E5}"/>
                </a:ext>
              </a:extLst>
            </p:cNvPr>
            <p:cNvSpPr/>
            <p:nvPr/>
          </p:nvSpPr>
          <p:spPr>
            <a:xfrm>
              <a:off x="2985422" y="1122801"/>
              <a:ext cx="524362" cy="510056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3F4B3E9-0459-99E8-E095-6B3800E93AA9}"/>
                </a:ext>
              </a:extLst>
            </p:cNvPr>
            <p:cNvSpPr/>
            <p:nvPr/>
          </p:nvSpPr>
          <p:spPr>
            <a:xfrm>
              <a:off x="2997582" y="1471289"/>
              <a:ext cx="297352" cy="323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38355590-DF38-7AAE-1E4E-73F0086D8C0C}"/>
                </a:ext>
              </a:extLst>
            </p:cNvPr>
            <p:cNvSpPr/>
            <p:nvPr/>
          </p:nvSpPr>
          <p:spPr>
            <a:xfrm rot="18973462">
              <a:off x="3237929" y="1363487"/>
              <a:ext cx="445295" cy="371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342B537-33CA-9D54-B1A2-893E6B759D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397" y="1291590"/>
              <a:ext cx="192613" cy="192804"/>
            </a:xfrm>
            <a:prstGeom prst="line">
              <a:avLst/>
            </a:prstGeom>
            <a:ln w="9525">
              <a:solidFill>
                <a:srgbClr val="20777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16C83E4-CA4F-5477-7590-18B5E9A440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192" y="1291590"/>
              <a:ext cx="94545" cy="0"/>
            </a:xfrm>
            <a:prstGeom prst="line">
              <a:avLst/>
            </a:prstGeom>
            <a:ln w="9525">
              <a:solidFill>
                <a:srgbClr val="20777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E2D418DC-9CCA-0420-C843-7691BCC9958E}"/>
                </a:ext>
              </a:extLst>
            </p:cNvPr>
            <p:cNvSpPr/>
            <p:nvPr/>
          </p:nvSpPr>
          <p:spPr>
            <a:xfrm>
              <a:off x="3578166" y="1268730"/>
              <a:ext cx="45719" cy="45719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3DA0B1A-060D-FE46-F046-19753BF04335}"/>
                </a:ext>
              </a:extLst>
            </p:cNvPr>
            <p:cNvSpPr txBox="1"/>
            <p:nvPr/>
          </p:nvSpPr>
          <p:spPr>
            <a:xfrm>
              <a:off x="3003252" y="1122801"/>
              <a:ext cx="447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4440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D6696A-44DA-0D8D-E737-9CDD4CDF9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D504615-A4C6-3AEE-4F90-9B49794F1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24" y="719839"/>
            <a:ext cx="7824242" cy="2321395"/>
          </a:xfrm>
          <a:prstGeom prst="rect">
            <a:avLst/>
          </a:prstGeom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A520054-B465-AB11-3930-2C270ABB90A0}"/>
              </a:ext>
            </a:extLst>
          </p:cNvPr>
          <p:cNvSpPr/>
          <p:nvPr/>
        </p:nvSpPr>
        <p:spPr>
          <a:xfrm>
            <a:off x="8329172" y="589407"/>
            <a:ext cx="3684726" cy="5715097"/>
          </a:xfrm>
          <a:prstGeom prst="roundRect">
            <a:avLst>
              <a:gd name="adj" fmla="val 2658"/>
            </a:avLst>
          </a:prstGeom>
          <a:solidFill>
            <a:srgbClr val="D8C9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ECAF0C0C-C872-5B87-A549-5A09E84BB54A}"/>
              </a:ext>
            </a:extLst>
          </p:cNvPr>
          <p:cNvSpPr/>
          <p:nvPr/>
        </p:nvSpPr>
        <p:spPr>
          <a:xfrm>
            <a:off x="8449015" y="662422"/>
            <a:ext cx="3407057" cy="357718"/>
          </a:xfrm>
          <a:prstGeom prst="roundRect">
            <a:avLst>
              <a:gd name="adj" fmla="val 50000"/>
            </a:avLst>
          </a:prstGeom>
          <a:solidFill>
            <a:srgbClr val="D81E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Steady Average Spender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BFFA5-FA52-F82A-8A53-2EA532FD1B33}"/>
              </a:ext>
            </a:extLst>
          </p:cNvPr>
          <p:cNvSpPr txBox="1"/>
          <p:nvPr/>
        </p:nvSpPr>
        <p:spPr>
          <a:xfrm>
            <a:off x="4235116" y="3041234"/>
            <a:ext cx="17260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/>
              <a:t>The average recency is about </a:t>
            </a:r>
            <a:r>
              <a:rPr lang="en-US" sz="1200" b="1"/>
              <a:t>130 days </a:t>
            </a:r>
            <a:r>
              <a:rPr lang="en-US" sz="1200"/>
              <a:t>since </a:t>
            </a:r>
            <a:r>
              <a:rPr lang="en-US" sz="1200" b="1"/>
              <a:t>their last purchase</a:t>
            </a:r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D1FF75-A33A-C604-AAF3-B4AF1AD036B6}"/>
              </a:ext>
            </a:extLst>
          </p:cNvPr>
          <p:cNvSpPr txBox="1"/>
          <p:nvPr/>
        </p:nvSpPr>
        <p:spPr>
          <a:xfrm>
            <a:off x="8876678" y="1247600"/>
            <a:ext cx="30365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Moderately Engaged Repeat Buyers: </a:t>
            </a:r>
            <a:r>
              <a:rPr lang="en-US" sz="1400"/>
              <a:t>return every few months and high frequency of repeat purchases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0616C0-ACE5-18E6-8AC9-5AAD3E05E8FC}"/>
              </a:ext>
            </a:extLst>
          </p:cNvPr>
          <p:cNvSpPr txBox="1"/>
          <p:nvPr/>
        </p:nvSpPr>
        <p:spPr>
          <a:xfrm>
            <a:off x="8922527" y="2107917"/>
            <a:ext cx="30364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A need to re-engage</a:t>
            </a:r>
            <a:r>
              <a:rPr lang="en-US" sz="1400"/>
              <a:t> a small portion of customers to </a:t>
            </a:r>
            <a:r>
              <a:rPr lang="en-US" sz="1400" b="1"/>
              <a:t>prevent complete churn</a:t>
            </a:r>
            <a:r>
              <a:rPr lang="en-US" sz="1400"/>
              <a:t>, although most of customers have been active recently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1EA148-7765-C586-CB4C-E6C6E4048F70}"/>
              </a:ext>
            </a:extLst>
          </p:cNvPr>
          <p:cNvSpPr txBox="1"/>
          <p:nvPr/>
        </p:nvSpPr>
        <p:spPr>
          <a:xfrm>
            <a:off x="295500" y="5842839"/>
            <a:ext cx="41028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Their spending ranges from 0.073M to 1.6M, with 81% of customers spending between 0.4M and 1M. The monthly spending mean is mostly around 0.2M to 0.4M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8E0A5E-41F5-57B9-F54A-0108093413FF}"/>
              </a:ext>
            </a:extLst>
          </p:cNvPr>
          <p:cNvSpPr txBox="1"/>
          <p:nvPr/>
        </p:nvSpPr>
        <p:spPr>
          <a:xfrm>
            <a:off x="8922527" y="3183677"/>
            <a:ext cx="30364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Contributes nearly the most</a:t>
            </a:r>
            <a:r>
              <a:rPr lang="en-US" sz="1400"/>
              <a:t> to the total GMV (</a:t>
            </a:r>
            <a:r>
              <a:rPr lang="en-US" sz="1400" b="1"/>
              <a:t>29.2%</a:t>
            </a:r>
            <a:r>
              <a:rPr lang="en-US" sz="1400"/>
              <a:t>, while the highest contribution is 30.1%).</a:t>
            </a:r>
            <a:endParaRPr lang="en-US" sz="1400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367136-2745-248D-72AD-632D304FCCB6}"/>
              </a:ext>
            </a:extLst>
          </p:cNvPr>
          <p:cNvSpPr txBox="1"/>
          <p:nvPr/>
        </p:nvSpPr>
        <p:spPr>
          <a:xfrm>
            <a:off x="8922527" y="4151715"/>
            <a:ext cx="30364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Strongly influenced by seasonal factors</a:t>
            </a:r>
            <a:r>
              <a:rPr lang="en-US" sz="1400"/>
              <a:t>, especially during the summer holiday.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C91515-EE43-CD25-EE1C-F938C21A1A39}"/>
              </a:ext>
            </a:extLst>
          </p:cNvPr>
          <p:cNvSpPr txBox="1"/>
          <p:nvPr/>
        </p:nvSpPr>
        <p:spPr>
          <a:xfrm>
            <a:off x="6030849" y="3041234"/>
            <a:ext cx="22983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/>
              <a:t>58%</a:t>
            </a:r>
            <a:r>
              <a:rPr lang="en-US" sz="1200"/>
              <a:t> of customers experience </a:t>
            </a:r>
            <a:r>
              <a:rPr lang="en-US" sz="1200" b="1"/>
              <a:t>fluctuations in monthly spending</a:t>
            </a:r>
            <a:r>
              <a:rPr lang="en-US" sz="1200"/>
              <a:t>, with variations greater than 50,000.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DFA2A1-851C-9460-0676-1AA540703322}"/>
              </a:ext>
            </a:extLst>
          </p:cNvPr>
          <p:cNvSpPr txBox="1"/>
          <p:nvPr/>
        </p:nvSpPr>
        <p:spPr>
          <a:xfrm>
            <a:off x="4590175" y="5842839"/>
            <a:ext cx="39693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53% of orders come from store and delivery channels, followed by take-away (44.6%).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131B02-3C23-966B-41A8-FC974462F649}"/>
              </a:ext>
            </a:extLst>
          </p:cNvPr>
          <p:cNvSpPr txBox="1"/>
          <p:nvPr/>
        </p:nvSpPr>
        <p:spPr>
          <a:xfrm>
            <a:off x="8922527" y="5119753"/>
            <a:ext cx="30364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Flexibility</a:t>
            </a:r>
            <a:r>
              <a:rPr lang="en-US" sz="1400"/>
              <a:t> : use various ordering methods like web, app, and call center, but store and delivery are preferred.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D37A68-57B0-D3F6-55F3-9D5A94C492AD}"/>
              </a:ext>
            </a:extLst>
          </p:cNvPr>
          <p:cNvSpPr txBox="1"/>
          <p:nvPr/>
        </p:nvSpPr>
        <p:spPr>
          <a:xfrm>
            <a:off x="639392" y="3041234"/>
            <a:ext cx="3458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/>
              <a:t>91% </a:t>
            </a:r>
            <a:r>
              <a:rPr lang="en-US" sz="1200"/>
              <a:t>of customers </a:t>
            </a:r>
            <a:r>
              <a:rPr lang="en-US" sz="1200" b="1"/>
              <a:t>make repeat purchases</a:t>
            </a:r>
            <a:r>
              <a:rPr lang="en-US" sz="1200"/>
              <a:t> with the time between purchases generally falling</a:t>
            </a:r>
            <a:r>
              <a:rPr lang="en-US" sz="1200" b="1"/>
              <a:t> below 175 days</a:t>
            </a:r>
            <a:endParaRPr lang="en-US" sz="1200"/>
          </a:p>
        </p:txBody>
      </p:sp>
      <p:pic>
        <p:nvPicPr>
          <p:cNvPr id="51" name="Graphic 50" descr="Shopping bag with solid fill">
            <a:extLst>
              <a:ext uri="{FF2B5EF4-FFF2-40B4-BE49-F238E27FC236}">
                <a16:creationId xmlns:a16="http://schemas.microsoft.com/office/drawing/2014/main" id="{478A4D1F-C72C-B896-E5C2-F7FD7E7BB3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1919" y="5340240"/>
            <a:ext cx="457200" cy="457200"/>
          </a:xfrm>
          <a:prstGeom prst="rect">
            <a:avLst/>
          </a:prstGeom>
        </p:spPr>
      </p:pic>
      <p:pic>
        <p:nvPicPr>
          <p:cNvPr id="52" name="Graphic 51" descr="Bad Inventory with solid fill">
            <a:extLst>
              <a:ext uri="{FF2B5EF4-FFF2-40B4-BE49-F238E27FC236}">
                <a16:creationId xmlns:a16="http://schemas.microsoft.com/office/drawing/2014/main" id="{87DEDD38-7DD2-33B0-CF69-976C1C1812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81919" y="4292447"/>
            <a:ext cx="457200" cy="457200"/>
          </a:xfrm>
          <a:prstGeom prst="rect">
            <a:avLst/>
          </a:prstGeom>
        </p:spPr>
      </p:pic>
      <p:pic>
        <p:nvPicPr>
          <p:cNvPr id="54" name="Graphic 53" descr="Money with solid fill">
            <a:extLst>
              <a:ext uri="{FF2B5EF4-FFF2-40B4-BE49-F238E27FC236}">
                <a16:creationId xmlns:a16="http://schemas.microsoft.com/office/drawing/2014/main" id="{2EFBE2AA-A7B0-EC8C-6C94-0B187BAB25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81919" y="3324409"/>
            <a:ext cx="457200" cy="457200"/>
          </a:xfrm>
          <a:prstGeom prst="rect">
            <a:avLst/>
          </a:prstGeom>
        </p:spPr>
      </p:pic>
      <p:pic>
        <p:nvPicPr>
          <p:cNvPr id="55" name="Graphic 54" descr="Monthly calendar with solid fill">
            <a:extLst>
              <a:ext uri="{FF2B5EF4-FFF2-40B4-BE49-F238E27FC236}">
                <a16:creationId xmlns:a16="http://schemas.microsoft.com/office/drawing/2014/main" id="{0BA4609A-CA37-3256-EFCC-FFAC6C1AFB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81919" y="2356370"/>
            <a:ext cx="457200" cy="457200"/>
          </a:xfrm>
          <a:prstGeom prst="rect">
            <a:avLst/>
          </a:prstGeom>
        </p:spPr>
      </p:pic>
      <p:pic>
        <p:nvPicPr>
          <p:cNvPr id="56" name="Graphic 55" descr="Shopping cart with solid fill">
            <a:extLst>
              <a:ext uri="{FF2B5EF4-FFF2-40B4-BE49-F238E27FC236}">
                <a16:creationId xmlns:a16="http://schemas.microsoft.com/office/drawing/2014/main" id="{7D9F7ACF-A5DF-5A47-6D29-A9DB253A5CA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81919" y="1388332"/>
            <a:ext cx="457200" cy="457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6A0E10B-B676-637C-17C4-3862FE62C6D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86533" y="3897284"/>
            <a:ext cx="3772996" cy="18929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D78FA9-AE2D-225A-8B40-7560A3144946}"/>
              </a:ext>
            </a:extLst>
          </p:cNvPr>
          <p:cNvSpPr txBox="1"/>
          <p:nvPr/>
        </p:nvSpPr>
        <p:spPr>
          <a:xfrm>
            <a:off x="425265" y="535173"/>
            <a:ext cx="770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Cluster 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93CAA2-9F81-C9B5-FC9D-3F0B71BFF8A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1607" y="3668504"/>
            <a:ext cx="3936006" cy="215579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A24562B-ACAD-34F1-4FAC-921FDF3C9D3B}"/>
              </a:ext>
            </a:extLst>
          </p:cNvPr>
          <p:cNvSpPr txBox="1"/>
          <p:nvPr/>
        </p:nvSpPr>
        <p:spPr>
          <a:xfrm>
            <a:off x="865950" y="117483"/>
            <a:ext cx="7357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207776"/>
                </a:solidFill>
              </a:rPr>
              <a:t>Cluster Profilings</a:t>
            </a:r>
            <a:endParaRPr lang="en-US" sz="1800" b="1">
              <a:solidFill>
                <a:srgbClr val="207776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94BC34C-6729-28C6-A11D-24DFE27B7E7F}"/>
              </a:ext>
            </a:extLst>
          </p:cNvPr>
          <p:cNvGrpSpPr/>
          <p:nvPr/>
        </p:nvGrpSpPr>
        <p:grpSpPr>
          <a:xfrm>
            <a:off x="214851" y="148100"/>
            <a:ext cx="697802" cy="671623"/>
            <a:chOff x="2985422" y="1122801"/>
            <a:chExt cx="697802" cy="671623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FF181DC-9D5A-8B21-52B8-F9F61575B7A4}"/>
                </a:ext>
              </a:extLst>
            </p:cNvPr>
            <p:cNvSpPr/>
            <p:nvPr/>
          </p:nvSpPr>
          <p:spPr>
            <a:xfrm>
              <a:off x="2985422" y="1122801"/>
              <a:ext cx="524362" cy="510056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7EEBDFE-28A1-2D77-DFB2-89F060596FFA}"/>
                </a:ext>
              </a:extLst>
            </p:cNvPr>
            <p:cNvSpPr/>
            <p:nvPr/>
          </p:nvSpPr>
          <p:spPr>
            <a:xfrm>
              <a:off x="2997582" y="1471289"/>
              <a:ext cx="297352" cy="323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9A08CD7-2312-005C-D28E-6AABB0086EEE}"/>
                </a:ext>
              </a:extLst>
            </p:cNvPr>
            <p:cNvSpPr/>
            <p:nvPr/>
          </p:nvSpPr>
          <p:spPr>
            <a:xfrm rot="18973462">
              <a:off x="3237929" y="1363487"/>
              <a:ext cx="445295" cy="371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8389522-B70B-16A5-BAD5-A219389C7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397" y="1291590"/>
              <a:ext cx="192613" cy="192804"/>
            </a:xfrm>
            <a:prstGeom prst="line">
              <a:avLst/>
            </a:prstGeom>
            <a:ln w="9525">
              <a:solidFill>
                <a:srgbClr val="20777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357657E-0D9A-0714-C9D4-3A7A33F6D7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192" y="1291590"/>
              <a:ext cx="94545" cy="0"/>
            </a:xfrm>
            <a:prstGeom prst="line">
              <a:avLst/>
            </a:prstGeom>
            <a:ln w="9525">
              <a:solidFill>
                <a:srgbClr val="20777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CFF9F04-873B-AD01-0707-653C6F74D37E}"/>
                </a:ext>
              </a:extLst>
            </p:cNvPr>
            <p:cNvSpPr/>
            <p:nvPr/>
          </p:nvSpPr>
          <p:spPr>
            <a:xfrm>
              <a:off x="3578166" y="1268730"/>
              <a:ext cx="45719" cy="45719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B554E5-F6BD-9F4C-2320-611889BA6C87}"/>
                </a:ext>
              </a:extLst>
            </p:cNvPr>
            <p:cNvSpPr txBox="1"/>
            <p:nvPr/>
          </p:nvSpPr>
          <p:spPr>
            <a:xfrm>
              <a:off x="3003252" y="1122801"/>
              <a:ext cx="447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08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5318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93F474-B3F6-19EC-4737-2D4F53E5A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9ECACA-1898-3365-4408-1519BB2B9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51" y="702189"/>
            <a:ext cx="8112572" cy="2263232"/>
          </a:xfrm>
          <a:prstGeom prst="rect">
            <a:avLst/>
          </a:prstGeom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D5BAAE7-6F09-9A43-BAFA-ABE94FCEF242}"/>
              </a:ext>
            </a:extLst>
          </p:cNvPr>
          <p:cNvSpPr/>
          <p:nvPr/>
        </p:nvSpPr>
        <p:spPr>
          <a:xfrm>
            <a:off x="8329172" y="486815"/>
            <a:ext cx="3684726" cy="6069053"/>
          </a:xfrm>
          <a:prstGeom prst="roundRect">
            <a:avLst>
              <a:gd name="adj" fmla="val 2658"/>
            </a:avLst>
          </a:prstGeom>
          <a:solidFill>
            <a:srgbClr val="D8C9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43010A8-128F-0A3B-6D0E-36E435BE2D31}"/>
              </a:ext>
            </a:extLst>
          </p:cNvPr>
          <p:cNvSpPr/>
          <p:nvPr/>
        </p:nvSpPr>
        <p:spPr>
          <a:xfrm>
            <a:off x="8487017" y="633062"/>
            <a:ext cx="3407057" cy="318081"/>
          </a:xfrm>
          <a:prstGeom prst="roundRect">
            <a:avLst>
              <a:gd name="adj" fmla="val 50000"/>
            </a:avLst>
          </a:prstGeom>
          <a:solidFill>
            <a:srgbClr val="D81E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Loyal High Spenders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9F0CD1-CC55-9B3A-22B1-9C39E6097738}"/>
              </a:ext>
            </a:extLst>
          </p:cNvPr>
          <p:cNvSpPr txBox="1"/>
          <p:nvPr/>
        </p:nvSpPr>
        <p:spPr>
          <a:xfrm>
            <a:off x="4374067" y="2978231"/>
            <a:ext cx="18528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/>
              <a:t>The average recency is about </a:t>
            </a:r>
            <a:r>
              <a:rPr lang="en-US" sz="1200" b="1"/>
              <a:t>85 days </a:t>
            </a:r>
            <a:r>
              <a:rPr lang="en-US" sz="1200"/>
              <a:t>since </a:t>
            </a:r>
            <a:r>
              <a:rPr lang="en-US" sz="1200" b="1"/>
              <a:t>their last purchase</a:t>
            </a:r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6CE17-EB4D-9BB2-D77B-27A4FD4C2B57}"/>
              </a:ext>
            </a:extLst>
          </p:cNvPr>
          <p:cNvSpPr txBox="1"/>
          <p:nvPr/>
        </p:nvSpPr>
        <p:spPr>
          <a:xfrm>
            <a:off x="8923995" y="1131209"/>
            <a:ext cx="30365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High Engaged: frequent shoppers</a:t>
            </a:r>
            <a:r>
              <a:rPr lang="en-US" sz="1400"/>
              <a:t> who have made </a:t>
            </a:r>
            <a:r>
              <a:rPr lang="en-US" sz="1400" b="1"/>
              <a:t>multiple purchases</a:t>
            </a:r>
            <a:r>
              <a:rPr lang="en-US" sz="1400"/>
              <a:t> within a short timeframe.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1FED4D-B63C-FC98-E521-A423914C197C}"/>
              </a:ext>
            </a:extLst>
          </p:cNvPr>
          <p:cNvSpPr txBox="1"/>
          <p:nvPr/>
        </p:nvSpPr>
        <p:spPr>
          <a:xfrm>
            <a:off x="8969844" y="2145139"/>
            <a:ext cx="30364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Fluctuating Monthly Behavior: </a:t>
            </a:r>
            <a:r>
              <a:rPr lang="en-US" sz="1400"/>
              <a:t>Their spending behavior varies from month to month, reflecting flexibility in their purchasing habits.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5AA12F-FDD5-487B-1242-9EADE0BE30F0}"/>
              </a:ext>
            </a:extLst>
          </p:cNvPr>
          <p:cNvSpPr txBox="1"/>
          <p:nvPr/>
        </p:nvSpPr>
        <p:spPr>
          <a:xfrm>
            <a:off x="305387" y="5863170"/>
            <a:ext cx="41028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Wide range spending from </a:t>
            </a:r>
            <a:r>
              <a:rPr lang="en-US" sz="1200" b="1"/>
              <a:t>100K to 2.5M</a:t>
            </a:r>
            <a:r>
              <a:rPr lang="en-US" sz="1200"/>
              <a:t>, with the majority spending between </a:t>
            </a:r>
            <a:r>
              <a:rPr lang="en-US" sz="1200" b="1"/>
              <a:t>0.5M and 2M</a:t>
            </a:r>
            <a:r>
              <a:rPr lang="en-US" sz="1200"/>
              <a:t>. Their </a:t>
            </a:r>
            <a:r>
              <a:rPr lang="en-US" sz="1200" b="1"/>
              <a:t>monthly spending average</a:t>
            </a:r>
            <a:r>
              <a:rPr lang="en-US" sz="1200"/>
              <a:t> is mostly between </a:t>
            </a:r>
            <a:r>
              <a:rPr lang="en-US" sz="1200" b="1"/>
              <a:t>0.2M and 0.6M</a:t>
            </a:r>
            <a:r>
              <a:rPr lang="en-US" sz="1200"/>
              <a:t>, with some reaching to </a:t>
            </a:r>
            <a:r>
              <a:rPr lang="en-US" sz="1200" b="1"/>
              <a:t>1.5M</a:t>
            </a:r>
            <a:r>
              <a:rPr lang="en-US" sz="120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48128F-7203-F8A4-BF80-6B444C00A42B}"/>
              </a:ext>
            </a:extLst>
          </p:cNvPr>
          <p:cNvSpPr txBox="1"/>
          <p:nvPr/>
        </p:nvSpPr>
        <p:spPr>
          <a:xfrm>
            <a:off x="8969844" y="3374512"/>
            <a:ext cx="30364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High-value customers: </a:t>
            </a:r>
            <a:r>
              <a:rPr lang="en-US" sz="1400"/>
              <a:t>The lowest number of customers (</a:t>
            </a:r>
            <a:r>
              <a:rPr lang="en-US" sz="1400" b="1"/>
              <a:t>5.3%</a:t>
            </a:r>
            <a:r>
              <a:rPr lang="en-US" sz="1400"/>
              <a:t>) contributes to </a:t>
            </a:r>
            <a:r>
              <a:rPr lang="en-US" sz="1400" b="1"/>
              <a:t>17.9%</a:t>
            </a:r>
            <a:r>
              <a:rPr lang="en-US" sz="1400"/>
              <a:t> of the total revenue.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86E81D-5969-69A0-ECD8-E5B0D5A93DD7}"/>
              </a:ext>
            </a:extLst>
          </p:cNvPr>
          <p:cNvSpPr txBox="1"/>
          <p:nvPr/>
        </p:nvSpPr>
        <p:spPr>
          <a:xfrm>
            <a:off x="6183665" y="2974448"/>
            <a:ext cx="21887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/>
              <a:t>High fluctuations </a:t>
            </a:r>
            <a:r>
              <a:rPr lang="en-US" sz="1200"/>
              <a:t>in monthly spending, with variations ranging from </a:t>
            </a:r>
            <a:r>
              <a:rPr lang="en-US" sz="1200" b="1"/>
              <a:t>25K to 225K.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8E83F2-6F15-9FA7-12DA-0D75EF0B8205}"/>
              </a:ext>
            </a:extLst>
          </p:cNvPr>
          <p:cNvSpPr txBox="1"/>
          <p:nvPr/>
        </p:nvSpPr>
        <p:spPr>
          <a:xfrm>
            <a:off x="4590176" y="5759711"/>
            <a:ext cx="387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40%</a:t>
            </a:r>
            <a:r>
              <a:rPr lang="en-US" sz="1200"/>
              <a:t> of orders come from </a:t>
            </a:r>
            <a:r>
              <a:rPr lang="en-US" sz="1200" b="1"/>
              <a:t>in-store </a:t>
            </a:r>
            <a:r>
              <a:rPr lang="en-US" sz="1200"/>
              <a:t>and</a:t>
            </a:r>
            <a:r>
              <a:rPr lang="en-US" sz="1200" b="1"/>
              <a:t> delivery</a:t>
            </a:r>
            <a:r>
              <a:rPr lang="en-US" sz="1200"/>
              <a:t>, while the remaining methods (</a:t>
            </a:r>
            <a:r>
              <a:rPr lang="en-US" sz="1200" b="1"/>
              <a:t>web, app, call center</a:t>
            </a:r>
            <a:r>
              <a:rPr lang="en-US" sz="1200"/>
              <a:t>) are </a:t>
            </a:r>
            <a:r>
              <a:rPr lang="en-US" sz="1200" b="1"/>
              <a:t>distributed almost equally.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06AF90-57DB-0F96-13E1-D188A06E1FCB}"/>
              </a:ext>
            </a:extLst>
          </p:cNvPr>
          <p:cNvSpPr txBox="1"/>
          <p:nvPr/>
        </p:nvSpPr>
        <p:spPr>
          <a:xfrm>
            <a:off x="8969844" y="5402373"/>
            <a:ext cx="30364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Multi-Channel Adoption:</a:t>
            </a:r>
            <a:r>
              <a:rPr lang="en-US" sz="1400"/>
              <a:t> Maintaining a balance between in-person and digital interactions.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8E2208-014B-DC0B-A0EA-3BB77393E708}"/>
              </a:ext>
            </a:extLst>
          </p:cNvPr>
          <p:cNvSpPr txBox="1"/>
          <p:nvPr/>
        </p:nvSpPr>
        <p:spPr>
          <a:xfrm>
            <a:off x="372449" y="2982014"/>
            <a:ext cx="40555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/>
              <a:t>Customers have </a:t>
            </a:r>
            <a:r>
              <a:rPr lang="en-US" sz="1200" b="1"/>
              <a:t>recently made purchases</a:t>
            </a:r>
            <a:r>
              <a:rPr lang="en-US" sz="1200"/>
              <a:t>, with most occurring within the </a:t>
            </a:r>
            <a:r>
              <a:rPr lang="en-US" sz="1200" b="1"/>
              <a:t>3 months (90 days)</a:t>
            </a:r>
            <a:r>
              <a:rPr lang="en-US" sz="1200"/>
              <a:t>. The time </a:t>
            </a:r>
            <a:r>
              <a:rPr lang="en-US" sz="1200" b="1"/>
              <a:t>between</a:t>
            </a:r>
            <a:r>
              <a:rPr lang="en-US" sz="1200"/>
              <a:t> purchases generally </a:t>
            </a:r>
            <a:r>
              <a:rPr lang="en-US" sz="1200" b="1"/>
              <a:t>ranges from 25 to 120 days.</a:t>
            </a:r>
          </a:p>
        </p:txBody>
      </p:sp>
      <p:pic>
        <p:nvPicPr>
          <p:cNvPr id="51" name="Graphic 50" descr="Shopping bag with solid fill">
            <a:extLst>
              <a:ext uri="{FF2B5EF4-FFF2-40B4-BE49-F238E27FC236}">
                <a16:creationId xmlns:a16="http://schemas.microsoft.com/office/drawing/2014/main" id="{2BC96226-87D5-CE15-D444-6DFA9189AD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56736" y="5543105"/>
            <a:ext cx="457200" cy="457200"/>
          </a:xfrm>
          <a:prstGeom prst="rect">
            <a:avLst/>
          </a:prstGeom>
        </p:spPr>
      </p:pic>
      <p:pic>
        <p:nvPicPr>
          <p:cNvPr id="54" name="Graphic 53" descr="Money with solid fill">
            <a:extLst>
              <a:ext uri="{FF2B5EF4-FFF2-40B4-BE49-F238E27FC236}">
                <a16:creationId xmlns:a16="http://schemas.microsoft.com/office/drawing/2014/main" id="{B9C3F44F-C9F5-CBB6-FBD3-4C1632791B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81919" y="3591123"/>
            <a:ext cx="457200" cy="457200"/>
          </a:xfrm>
          <a:prstGeom prst="rect">
            <a:avLst/>
          </a:prstGeom>
        </p:spPr>
      </p:pic>
      <p:pic>
        <p:nvPicPr>
          <p:cNvPr id="55" name="Graphic 54" descr="Monthly calendar with solid fill">
            <a:extLst>
              <a:ext uri="{FF2B5EF4-FFF2-40B4-BE49-F238E27FC236}">
                <a16:creationId xmlns:a16="http://schemas.microsoft.com/office/drawing/2014/main" id="{C65F2C6F-1894-0FA5-7E4D-E4234685CB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12644" y="2393592"/>
            <a:ext cx="457200" cy="457200"/>
          </a:xfrm>
          <a:prstGeom prst="rect">
            <a:avLst/>
          </a:prstGeom>
        </p:spPr>
      </p:pic>
      <p:pic>
        <p:nvPicPr>
          <p:cNvPr id="56" name="Graphic 55" descr="Shopping cart with solid fill">
            <a:extLst>
              <a:ext uri="{FF2B5EF4-FFF2-40B4-BE49-F238E27FC236}">
                <a16:creationId xmlns:a16="http://schemas.microsoft.com/office/drawing/2014/main" id="{89102B23-B4A6-9606-11AE-735EE1519B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94295" y="1267389"/>
            <a:ext cx="457200" cy="457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BAD665-D41E-CF45-BBD0-2EE6E6B38672}"/>
              </a:ext>
            </a:extLst>
          </p:cNvPr>
          <p:cNvSpPr txBox="1"/>
          <p:nvPr/>
        </p:nvSpPr>
        <p:spPr>
          <a:xfrm>
            <a:off x="458937" y="444901"/>
            <a:ext cx="770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Cluster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ECFB10-741F-537C-1E43-5EA27CE68356}"/>
              </a:ext>
            </a:extLst>
          </p:cNvPr>
          <p:cNvSpPr txBox="1"/>
          <p:nvPr/>
        </p:nvSpPr>
        <p:spPr>
          <a:xfrm>
            <a:off x="8924111" y="4603886"/>
            <a:ext cx="3036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Gradually increasing over time, </a:t>
            </a:r>
            <a:r>
              <a:rPr lang="en-US" sz="1400" b="1"/>
              <a:t>unaffected by seasonal factors</a:t>
            </a:r>
            <a:r>
              <a:rPr lang="en-US" sz="1400"/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7AC3851-CACE-8500-F3DE-847A345DAEF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132" y="3646729"/>
            <a:ext cx="4209182" cy="23031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ADC382C-D3DB-094A-5D4E-BE87BB17877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80958" y="3641155"/>
            <a:ext cx="3956130" cy="2118556"/>
          </a:xfrm>
          <a:prstGeom prst="rect">
            <a:avLst/>
          </a:prstGeom>
        </p:spPr>
      </p:pic>
      <p:pic>
        <p:nvPicPr>
          <p:cNvPr id="19" name="Graphic 18" descr="Bad Inventory with solid fill">
            <a:extLst>
              <a:ext uri="{FF2B5EF4-FFF2-40B4-BE49-F238E27FC236}">
                <a16:creationId xmlns:a16="http://schemas.microsoft.com/office/drawing/2014/main" id="{C92D9AD5-7828-A4B8-E0B5-31C81A11DC8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81919" y="4669906"/>
            <a:ext cx="457200" cy="4572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6AEAE29-D174-DB8C-084E-70DFFEE6E122}"/>
              </a:ext>
            </a:extLst>
          </p:cNvPr>
          <p:cNvSpPr txBox="1"/>
          <p:nvPr/>
        </p:nvSpPr>
        <p:spPr>
          <a:xfrm>
            <a:off x="865950" y="117483"/>
            <a:ext cx="7357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207776"/>
                </a:solidFill>
              </a:rPr>
              <a:t>Cluster Profilings</a:t>
            </a:r>
            <a:endParaRPr lang="en-US" sz="1800" b="1">
              <a:solidFill>
                <a:srgbClr val="207776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8FE19E6-48A1-1CD8-605C-A2821EC3105E}"/>
              </a:ext>
            </a:extLst>
          </p:cNvPr>
          <p:cNvGrpSpPr/>
          <p:nvPr/>
        </p:nvGrpSpPr>
        <p:grpSpPr>
          <a:xfrm>
            <a:off x="214851" y="148100"/>
            <a:ext cx="697802" cy="671623"/>
            <a:chOff x="2985422" y="1122801"/>
            <a:chExt cx="697802" cy="671623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B9EDD32-112A-DD5B-1FEE-1B65DC0396A1}"/>
                </a:ext>
              </a:extLst>
            </p:cNvPr>
            <p:cNvSpPr/>
            <p:nvPr/>
          </p:nvSpPr>
          <p:spPr>
            <a:xfrm>
              <a:off x="2985422" y="1122801"/>
              <a:ext cx="524362" cy="510056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3DFB5AC-5A49-E573-049C-3A669C6DDB3A}"/>
                </a:ext>
              </a:extLst>
            </p:cNvPr>
            <p:cNvSpPr/>
            <p:nvPr/>
          </p:nvSpPr>
          <p:spPr>
            <a:xfrm>
              <a:off x="2997582" y="1471289"/>
              <a:ext cx="297352" cy="323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0867585-5B67-53CA-CD25-4BAA406203FE}"/>
                </a:ext>
              </a:extLst>
            </p:cNvPr>
            <p:cNvSpPr/>
            <p:nvPr/>
          </p:nvSpPr>
          <p:spPr>
            <a:xfrm rot="18973462">
              <a:off x="3237929" y="1363487"/>
              <a:ext cx="445295" cy="371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D14D4FE-7A54-6530-8643-4EFF64EDC5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397" y="1291590"/>
              <a:ext cx="192613" cy="192804"/>
            </a:xfrm>
            <a:prstGeom prst="line">
              <a:avLst/>
            </a:prstGeom>
            <a:ln w="9525">
              <a:solidFill>
                <a:srgbClr val="20777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D1D81B8-2D7D-B28A-C0F7-2F0A04EA44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192" y="1291590"/>
              <a:ext cx="94545" cy="0"/>
            </a:xfrm>
            <a:prstGeom prst="line">
              <a:avLst/>
            </a:prstGeom>
            <a:ln w="9525">
              <a:solidFill>
                <a:srgbClr val="20777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B8A0826-03D2-E46A-CFC0-5AA938752B49}"/>
                </a:ext>
              </a:extLst>
            </p:cNvPr>
            <p:cNvSpPr/>
            <p:nvPr/>
          </p:nvSpPr>
          <p:spPr>
            <a:xfrm>
              <a:off x="3578166" y="1268730"/>
              <a:ext cx="45719" cy="45719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0BD8BFE-1F7E-0DA4-5CE3-3AD5612AFD36}"/>
                </a:ext>
              </a:extLst>
            </p:cNvPr>
            <p:cNvSpPr txBox="1"/>
            <p:nvPr/>
          </p:nvSpPr>
          <p:spPr>
            <a:xfrm>
              <a:off x="3003252" y="1122801"/>
              <a:ext cx="447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08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8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D3F91C-91EF-6031-7D7A-4D9726FF0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054E26C-BC7C-5E78-45CB-616A616CC616}"/>
              </a:ext>
            </a:extLst>
          </p:cNvPr>
          <p:cNvSpPr/>
          <p:nvPr/>
        </p:nvSpPr>
        <p:spPr>
          <a:xfrm>
            <a:off x="8320587" y="512321"/>
            <a:ext cx="3684726" cy="5969335"/>
          </a:xfrm>
          <a:prstGeom prst="roundRect">
            <a:avLst>
              <a:gd name="adj" fmla="val 2658"/>
            </a:avLst>
          </a:prstGeom>
          <a:solidFill>
            <a:srgbClr val="D8C9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651BD76-9B2F-5704-DE01-EA12EA708F16}"/>
              </a:ext>
            </a:extLst>
          </p:cNvPr>
          <p:cNvSpPr txBox="1"/>
          <p:nvPr/>
        </p:nvSpPr>
        <p:spPr>
          <a:xfrm>
            <a:off x="865950" y="117483"/>
            <a:ext cx="7357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207776"/>
                </a:solidFill>
              </a:rPr>
              <a:t>Cluster Profilings</a:t>
            </a:r>
            <a:endParaRPr lang="en-US" sz="1800" b="1">
              <a:solidFill>
                <a:srgbClr val="207776"/>
              </a:solidFill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11918D19-EFB3-BFBC-B7AC-19C2A2A517CC}"/>
              </a:ext>
            </a:extLst>
          </p:cNvPr>
          <p:cNvSpPr/>
          <p:nvPr/>
        </p:nvSpPr>
        <p:spPr>
          <a:xfrm>
            <a:off x="8487018" y="685286"/>
            <a:ext cx="3322730" cy="296425"/>
          </a:xfrm>
          <a:prstGeom prst="roundRect">
            <a:avLst>
              <a:gd name="adj" fmla="val 50000"/>
            </a:avLst>
          </a:prstGeom>
          <a:solidFill>
            <a:srgbClr val="D81E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High Potential NewComers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3A7F9B-B6DD-8E61-5786-F5646CBAE4FB}"/>
              </a:ext>
            </a:extLst>
          </p:cNvPr>
          <p:cNvSpPr txBox="1"/>
          <p:nvPr/>
        </p:nvSpPr>
        <p:spPr>
          <a:xfrm>
            <a:off x="371582" y="3009452"/>
            <a:ext cx="18528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/>
              <a:t>94% </a:t>
            </a:r>
            <a:r>
              <a:rPr lang="en-US" sz="1200"/>
              <a:t>of customers </a:t>
            </a:r>
            <a:r>
              <a:rPr lang="en-US" sz="1200" b="1"/>
              <a:t>made only one purchase</a:t>
            </a:r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DF83E9-4D9D-55AB-015C-FA2CB8D413AF}"/>
              </a:ext>
            </a:extLst>
          </p:cNvPr>
          <p:cNvSpPr txBox="1"/>
          <p:nvPr/>
        </p:nvSpPr>
        <p:spPr>
          <a:xfrm>
            <a:off x="9032087" y="1073948"/>
            <a:ext cx="28759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Newly Infrequent Small-Spending Shoppers</a:t>
            </a:r>
            <a:r>
              <a:rPr lang="en-US" sz="1400"/>
              <a:t>, indicating customers are considering other brands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A415E5-63D0-2B75-33D7-BB71E493F780}"/>
              </a:ext>
            </a:extLst>
          </p:cNvPr>
          <p:cNvSpPr txBox="1"/>
          <p:nvPr/>
        </p:nvSpPr>
        <p:spPr>
          <a:xfrm>
            <a:off x="9032197" y="2288529"/>
            <a:ext cx="28758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Expect a </a:t>
            </a:r>
            <a:r>
              <a:rPr lang="en-US" sz="1400" b="1"/>
              <a:t>significant increase </a:t>
            </a:r>
            <a:r>
              <a:rPr lang="en-US" sz="1400"/>
              <a:t>in monetary funds starting from </a:t>
            </a:r>
            <a:r>
              <a:rPr lang="en-US" sz="1400" b="1"/>
              <a:t>July 2022.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2F53F3-2E0C-A09C-659B-D399BCD10B90}"/>
              </a:ext>
            </a:extLst>
          </p:cNvPr>
          <p:cNvSpPr txBox="1"/>
          <p:nvPr/>
        </p:nvSpPr>
        <p:spPr>
          <a:xfrm>
            <a:off x="4509997" y="5676591"/>
            <a:ext cx="36369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/>
              <a:t>Most orders come from store and takeaway channels.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DAB9FE-2CBE-5A6A-135B-3E6691B55112}"/>
              </a:ext>
            </a:extLst>
          </p:cNvPr>
          <p:cNvSpPr txBox="1"/>
          <p:nvPr/>
        </p:nvSpPr>
        <p:spPr>
          <a:xfrm>
            <a:off x="9032197" y="3287667"/>
            <a:ext cx="28758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Moderate spending habits</a:t>
            </a:r>
            <a:r>
              <a:rPr lang="en-US" sz="1400"/>
              <a:t>, but a </a:t>
            </a:r>
            <a:r>
              <a:rPr lang="en-US" sz="1400" b="1"/>
              <a:t>large number of customers</a:t>
            </a:r>
            <a:r>
              <a:rPr lang="en-US" sz="1400"/>
              <a:t>, contribute </a:t>
            </a:r>
            <a:r>
              <a:rPr lang="en-US" sz="1400" b="1"/>
              <a:t>22.8% to GMV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C4BE61-59B7-C60D-98A1-4BB18D5D11BF}"/>
              </a:ext>
            </a:extLst>
          </p:cNvPr>
          <p:cNvSpPr txBox="1"/>
          <p:nvPr/>
        </p:nvSpPr>
        <p:spPr>
          <a:xfrm>
            <a:off x="9032197" y="4286805"/>
            <a:ext cx="28758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Strongly influenced by seasonal factors, </a:t>
            </a:r>
            <a:r>
              <a:rPr lang="en-US" sz="1400"/>
              <a:t>especially during the summer holiday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C39E06-28BE-EA03-D30F-3CB8E4D85397}"/>
              </a:ext>
            </a:extLst>
          </p:cNvPr>
          <p:cNvSpPr txBox="1"/>
          <p:nvPr/>
        </p:nvSpPr>
        <p:spPr>
          <a:xfrm>
            <a:off x="6017978" y="3008898"/>
            <a:ext cx="18562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/>
              <a:t>97% </a:t>
            </a:r>
            <a:r>
              <a:rPr lang="en-US" sz="1200"/>
              <a:t>of customers exhibit </a:t>
            </a:r>
            <a:r>
              <a:rPr lang="en-US" sz="1200" b="1"/>
              <a:t>consistent monthly spending</a:t>
            </a:r>
            <a:endParaRPr 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2390FA-D2B8-2F10-CE51-50CD45864F24}"/>
              </a:ext>
            </a:extLst>
          </p:cNvPr>
          <p:cNvSpPr txBox="1"/>
          <p:nvPr/>
        </p:nvSpPr>
        <p:spPr>
          <a:xfrm>
            <a:off x="306927" y="5676591"/>
            <a:ext cx="41287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The spending ranges below 860K, with 78% of spending between 0.1M to 0.4M, reinforcing the small-spender nature of this group.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1FBAA4-87FE-AAAF-9D53-A209905EE5A3}"/>
              </a:ext>
            </a:extLst>
          </p:cNvPr>
          <p:cNvSpPr txBox="1"/>
          <p:nvPr/>
        </p:nvSpPr>
        <p:spPr>
          <a:xfrm>
            <a:off x="9032197" y="5285945"/>
            <a:ext cx="28758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Physical interactions</a:t>
            </a:r>
            <a:r>
              <a:rPr lang="en-US" sz="1400"/>
              <a:t> over digital ones</a:t>
            </a:r>
            <a:r>
              <a:rPr lang="vi-VN" sz="1400"/>
              <a:t> - </a:t>
            </a:r>
            <a:r>
              <a:rPr lang="en-US" sz="1400"/>
              <a:t>a preference for immediate consumption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55CC54-1E7D-7752-C4BE-293920DA5438}"/>
              </a:ext>
            </a:extLst>
          </p:cNvPr>
          <p:cNvSpPr txBox="1"/>
          <p:nvPr/>
        </p:nvSpPr>
        <p:spPr>
          <a:xfrm>
            <a:off x="3163781" y="3008898"/>
            <a:ext cx="18562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/>
              <a:t>It is likely that </a:t>
            </a:r>
            <a:r>
              <a:rPr lang="en-US" sz="1200" b="1"/>
              <a:t>newcomers</a:t>
            </a:r>
            <a:r>
              <a:rPr lang="en-US" sz="1200"/>
              <a:t> have a short recency.</a:t>
            </a:r>
            <a:endParaRPr lang="en-US" sz="1200" b="1"/>
          </a:p>
        </p:txBody>
      </p:sp>
      <p:pic>
        <p:nvPicPr>
          <p:cNvPr id="51" name="Graphic 50" descr="Shopping bag with solid fill">
            <a:extLst>
              <a:ext uri="{FF2B5EF4-FFF2-40B4-BE49-F238E27FC236}">
                <a16:creationId xmlns:a16="http://schemas.microsoft.com/office/drawing/2014/main" id="{A8D4C219-DCF5-02A6-36F8-90429831A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56736" y="5401660"/>
            <a:ext cx="457200" cy="457200"/>
          </a:xfrm>
          <a:prstGeom prst="rect">
            <a:avLst/>
          </a:prstGeom>
        </p:spPr>
      </p:pic>
      <p:pic>
        <p:nvPicPr>
          <p:cNvPr id="52" name="Graphic 51" descr="Bad Inventory with solid fill">
            <a:extLst>
              <a:ext uri="{FF2B5EF4-FFF2-40B4-BE49-F238E27FC236}">
                <a16:creationId xmlns:a16="http://schemas.microsoft.com/office/drawing/2014/main" id="{87E05CF5-A1A1-65AC-0BA6-AE54016229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40144" y="4399606"/>
            <a:ext cx="457200" cy="457200"/>
          </a:xfrm>
          <a:prstGeom prst="rect">
            <a:avLst/>
          </a:prstGeom>
        </p:spPr>
      </p:pic>
      <p:pic>
        <p:nvPicPr>
          <p:cNvPr id="54" name="Graphic 53" descr="Money with solid fill">
            <a:extLst>
              <a:ext uri="{FF2B5EF4-FFF2-40B4-BE49-F238E27FC236}">
                <a16:creationId xmlns:a16="http://schemas.microsoft.com/office/drawing/2014/main" id="{F29E3D6F-3260-2084-8D3F-694923DA03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56736" y="3456987"/>
            <a:ext cx="457200" cy="457200"/>
          </a:xfrm>
          <a:prstGeom prst="rect">
            <a:avLst/>
          </a:prstGeom>
        </p:spPr>
      </p:pic>
      <p:pic>
        <p:nvPicPr>
          <p:cNvPr id="55" name="Graphic 54" descr="Monthly calendar with solid fill">
            <a:extLst>
              <a:ext uri="{FF2B5EF4-FFF2-40B4-BE49-F238E27FC236}">
                <a16:creationId xmlns:a16="http://schemas.microsoft.com/office/drawing/2014/main" id="{127E00E2-DCF9-8812-E76A-26EF61236B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56736" y="2464649"/>
            <a:ext cx="457200" cy="457200"/>
          </a:xfrm>
          <a:prstGeom prst="rect">
            <a:avLst/>
          </a:prstGeom>
        </p:spPr>
      </p:pic>
      <p:pic>
        <p:nvPicPr>
          <p:cNvPr id="56" name="Graphic 55" descr="Shopping cart with solid fill">
            <a:extLst>
              <a:ext uri="{FF2B5EF4-FFF2-40B4-BE49-F238E27FC236}">
                <a16:creationId xmlns:a16="http://schemas.microsoft.com/office/drawing/2014/main" id="{77B8EE05-D5FB-DF12-9ACC-A81DAFCE8E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56736" y="1314069"/>
            <a:ext cx="457200" cy="457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7070A4-701D-BA5D-F305-4CE83F137F24}"/>
              </a:ext>
            </a:extLst>
          </p:cNvPr>
          <p:cNvSpPr txBox="1"/>
          <p:nvPr/>
        </p:nvSpPr>
        <p:spPr>
          <a:xfrm>
            <a:off x="421951" y="589407"/>
            <a:ext cx="770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Cluster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6FECF5-FC96-1A07-669B-A3D8911DE5D3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r="72889"/>
          <a:stretch/>
        </p:blipFill>
        <p:spPr>
          <a:xfrm>
            <a:off x="317351" y="978886"/>
            <a:ext cx="1907040" cy="20522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D7AEE1-9288-1A14-6291-9FEEAFD4BC9C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0704" r="23772"/>
          <a:stretch/>
        </p:blipFill>
        <p:spPr>
          <a:xfrm>
            <a:off x="3145520" y="919860"/>
            <a:ext cx="1795410" cy="20522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600E4E4-5E05-A25F-7D38-118B762D1EC4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74993"/>
          <a:stretch/>
        </p:blipFill>
        <p:spPr>
          <a:xfrm>
            <a:off x="6021735" y="956685"/>
            <a:ext cx="1759032" cy="20522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35CEEC7-8623-06F9-9ADD-1D780CA1CBA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4168" y="3663257"/>
            <a:ext cx="3859057" cy="20520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6352D69-1BEE-547B-B151-081B3BD0A36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15124" y="3731090"/>
            <a:ext cx="3280719" cy="186964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9DF11032-944F-C220-80B5-EEE527C7644E}"/>
              </a:ext>
            </a:extLst>
          </p:cNvPr>
          <p:cNvGrpSpPr/>
          <p:nvPr/>
        </p:nvGrpSpPr>
        <p:grpSpPr>
          <a:xfrm>
            <a:off x="214851" y="148100"/>
            <a:ext cx="697802" cy="671623"/>
            <a:chOff x="2985422" y="1122801"/>
            <a:chExt cx="697802" cy="671623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49737B0-6452-707A-FDB0-2B3885689CD3}"/>
                </a:ext>
              </a:extLst>
            </p:cNvPr>
            <p:cNvSpPr/>
            <p:nvPr/>
          </p:nvSpPr>
          <p:spPr>
            <a:xfrm>
              <a:off x="2985422" y="1122801"/>
              <a:ext cx="524362" cy="510056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9BFE15-388B-F65D-D085-05F30225D052}"/>
                </a:ext>
              </a:extLst>
            </p:cNvPr>
            <p:cNvSpPr/>
            <p:nvPr/>
          </p:nvSpPr>
          <p:spPr>
            <a:xfrm>
              <a:off x="2997582" y="1471289"/>
              <a:ext cx="297352" cy="323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D026B81-69B1-538D-C9D8-CCC84136A8F9}"/>
                </a:ext>
              </a:extLst>
            </p:cNvPr>
            <p:cNvSpPr/>
            <p:nvPr/>
          </p:nvSpPr>
          <p:spPr>
            <a:xfrm rot="18973462">
              <a:off x="3237929" y="1363487"/>
              <a:ext cx="445295" cy="371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46C1186-3690-B9C8-F17E-35FF5DA528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397" y="1291590"/>
              <a:ext cx="192613" cy="192804"/>
            </a:xfrm>
            <a:prstGeom prst="line">
              <a:avLst/>
            </a:prstGeom>
            <a:ln w="9525">
              <a:solidFill>
                <a:srgbClr val="20777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A245A04-CD8D-424E-24DE-E2EB2E05D3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192" y="1291590"/>
              <a:ext cx="94545" cy="0"/>
            </a:xfrm>
            <a:prstGeom prst="line">
              <a:avLst/>
            </a:prstGeom>
            <a:ln w="9525">
              <a:solidFill>
                <a:srgbClr val="20777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89E2543-CCEC-74DF-0160-CBAF37F15A88}"/>
                </a:ext>
              </a:extLst>
            </p:cNvPr>
            <p:cNvSpPr/>
            <p:nvPr/>
          </p:nvSpPr>
          <p:spPr>
            <a:xfrm>
              <a:off x="3578166" y="1268730"/>
              <a:ext cx="45719" cy="45719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3AFE892-857C-DF25-8CF1-8FE6EF7A12B1}"/>
                </a:ext>
              </a:extLst>
            </p:cNvPr>
            <p:cNvSpPr txBox="1"/>
            <p:nvPr/>
          </p:nvSpPr>
          <p:spPr>
            <a:xfrm>
              <a:off x="3003252" y="1122801"/>
              <a:ext cx="447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08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5876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F03994D5-6680-996A-0418-0AF95A1E170C}"/>
              </a:ext>
            </a:extLst>
          </p:cNvPr>
          <p:cNvSpPr/>
          <p:nvPr/>
        </p:nvSpPr>
        <p:spPr>
          <a:xfrm>
            <a:off x="4808372" y="1888642"/>
            <a:ext cx="2286000" cy="2286000"/>
          </a:xfrm>
          <a:prstGeom prst="donut">
            <a:avLst>
              <a:gd name="adj" fmla="val 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9ECB0FC-61E9-52B6-4A18-8BEA8F2C1538}"/>
              </a:ext>
            </a:extLst>
          </p:cNvPr>
          <p:cNvSpPr/>
          <p:nvPr/>
        </p:nvSpPr>
        <p:spPr>
          <a:xfrm>
            <a:off x="6618996" y="2578838"/>
            <a:ext cx="731520" cy="731520"/>
          </a:xfrm>
          <a:prstGeom prst="ellipse">
            <a:avLst/>
          </a:prstGeom>
          <a:solidFill>
            <a:srgbClr val="9B7E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F781CE-F5ED-E95B-1E91-9C4C7B4E255C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904042" y="630781"/>
            <a:ext cx="0" cy="9722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E30C9970-C5A4-4E8A-22DC-8F4687B77708}"/>
              </a:ext>
            </a:extLst>
          </p:cNvPr>
          <p:cNvGrpSpPr/>
          <p:nvPr/>
        </p:nvGrpSpPr>
        <p:grpSpPr>
          <a:xfrm>
            <a:off x="5554491" y="1603065"/>
            <a:ext cx="731520" cy="731520"/>
            <a:chOff x="5443451" y="1982585"/>
            <a:chExt cx="731520" cy="73152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E6BA3A9-8C10-8668-DA21-4EBE5D7ED30D}"/>
                </a:ext>
              </a:extLst>
            </p:cNvPr>
            <p:cNvSpPr/>
            <p:nvPr/>
          </p:nvSpPr>
          <p:spPr>
            <a:xfrm>
              <a:off x="5443451" y="1982585"/>
              <a:ext cx="731520" cy="731520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F47B1CF-76CC-5B32-D98A-8631B7AFFB38}"/>
                </a:ext>
              </a:extLst>
            </p:cNvPr>
            <p:cNvSpPr txBox="1"/>
            <p:nvPr/>
          </p:nvSpPr>
          <p:spPr>
            <a:xfrm>
              <a:off x="5631654" y="2117580"/>
              <a:ext cx="3075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F3FC897-BD3F-D9BD-D238-78A8C7A83D5F}"/>
              </a:ext>
            </a:extLst>
          </p:cNvPr>
          <p:cNvGrpSpPr/>
          <p:nvPr/>
        </p:nvGrpSpPr>
        <p:grpSpPr>
          <a:xfrm>
            <a:off x="5913813" y="441676"/>
            <a:ext cx="5562959" cy="1813765"/>
            <a:chOff x="6149819" y="1217301"/>
            <a:chExt cx="5344816" cy="198279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32B393C-D099-9D04-FCE1-CF9A9B84C624}"/>
                </a:ext>
              </a:extLst>
            </p:cNvPr>
            <p:cNvGrpSpPr/>
            <p:nvPr/>
          </p:nvGrpSpPr>
          <p:grpSpPr>
            <a:xfrm>
              <a:off x="6149819" y="1217301"/>
              <a:ext cx="4166275" cy="1982791"/>
              <a:chOff x="6149819" y="1217301"/>
              <a:chExt cx="4166275" cy="1982791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9152EEE-1A71-8C9B-29DE-C26EB6014A5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919773" y="2400401"/>
                <a:ext cx="1599382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4A990F1A-F51A-D138-5AC9-68D5C9470AAF}"/>
                  </a:ext>
                </a:extLst>
              </p:cNvPr>
              <p:cNvSpPr/>
              <p:nvPr/>
            </p:nvSpPr>
            <p:spPr>
              <a:xfrm>
                <a:off x="7622770" y="1217301"/>
                <a:ext cx="2422929" cy="41197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567A85C-5FD1-A672-0B50-B76463A714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49819" y="1421476"/>
                <a:ext cx="122996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5713E2A4-A00F-4C89-CCB6-80839669FA1F}"/>
                  </a:ext>
                </a:extLst>
              </p:cNvPr>
              <p:cNvSpPr/>
              <p:nvPr/>
            </p:nvSpPr>
            <p:spPr>
              <a:xfrm>
                <a:off x="7356763" y="1242241"/>
                <a:ext cx="2959331" cy="358469"/>
              </a:xfrm>
              <a:prstGeom prst="roundRect">
                <a:avLst>
                  <a:gd name="adj" fmla="val 50000"/>
                </a:avLst>
              </a:prstGeom>
              <a:solidFill>
                <a:srgbClr val="20777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CE85D80-19AA-29FB-9031-7B728799AC91}"/>
                </a:ext>
              </a:extLst>
            </p:cNvPr>
            <p:cNvGrpSpPr/>
            <p:nvPr/>
          </p:nvGrpSpPr>
          <p:grpSpPr>
            <a:xfrm>
              <a:off x="7692564" y="1819799"/>
              <a:ext cx="169027" cy="97715"/>
              <a:chOff x="1625718" y="2452402"/>
              <a:chExt cx="169027" cy="97715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60CE5FC-B314-492A-7521-4777544CA99F}"/>
                  </a:ext>
                </a:extLst>
              </p:cNvPr>
              <p:cNvSpPr/>
              <p:nvPr/>
            </p:nvSpPr>
            <p:spPr>
              <a:xfrm>
                <a:off x="1625718" y="2469862"/>
                <a:ext cx="61554" cy="62793"/>
              </a:xfrm>
              <a:prstGeom prst="ellipse">
                <a:avLst/>
              </a:prstGeom>
              <a:solidFill>
                <a:srgbClr val="20777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Flowchart: Extract 33">
                <a:extLst>
                  <a:ext uri="{FF2B5EF4-FFF2-40B4-BE49-F238E27FC236}">
                    <a16:creationId xmlns:a16="http://schemas.microsoft.com/office/drawing/2014/main" id="{1915D415-9CE0-A5D6-79C7-318C7E7749FE}"/>
                  </a:ext>
                </a:extLst>
              </p:cNvPr>
              <p:cNvSpPr/>
              <p:nvPr/>
            </p:nvSpPr>
            <p:spPr>
              <a:xfrm rot="5400000">
                <a:off x="1696644" y="2452017"/>
                <a:ext cx="97715" cy="98486"/>
              </a:xfrm>
              <a:prstGeom prst="flowChartExtract">
                <a:avLst/>
              </a:prstGeom>
              <a:solidFill>
                <a:srgbClr val="20777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B59890F-0ECA-E223-33A3-E56B0184A8EF}"/>
                </a:ext>
              </a:extLst>
            </p:cNvPr>
            <p:cNvGrpSpPr/>
            <p:nvPr/>
          </p:nvGrpSpPr>
          <p:grpSpPr>
            <a:xfrm>
              <a:off x="7692564" y="2160814"/>
              <a:ext cx="169027" cy="97715"/>
              <a:chOff x="1625718" y="2410753"/>
              <a:chExt cx="169027" cy="97715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47940D2-13F0-D286-4AB8-F5EE5F0980BA}"/>
                  </a:ext>
                </a:extLst>
              </p:cNvPr>
              <p:cNvSpPr/>
              <p:nvPr/>
            </p:nvSpPr>
            <p:spPr>
              <a:xfrm>
                <a:off x="1625718" y="2428215"/>
                <a:ext cx="61554" cy="62793"/>
              </a:xfrm>
              <a:prstGeom prst="ellipse">
                <a:avLst/>
              </a:prstGeom>
              <a:solidFill>
                <a:srgbClr val="20777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Flowchart: Extract 37">
                <a:extLst>
                  <a:ext uri="{FF2B5EF4-FFF2-40B4-BE49-F238E27FC236}">
                    <a16:creationId xmlns:a16="http://schemas.microsoft.com/office/drawing/2014/main" id="{34AF78B0-8980-6531-22BD-08EB1F369D6B}"/>
                  </a:ext>
                </a:extLst>
              </p:cNvPr>
              <p:cNvSpPr/>
              <p:nvPr/>
            </p:nvSpPr>
            <p:spPr>
              <a:xfrm rot="5400000">
                <a:off x="1696644" y="2410368"/>
                <a:ext cx="97715" cy="98486"/>
              </a:xfrm>
              <a:prstGeom prst="flowChartExtract">
                <a:avLst/>
              </a:prstGeom>
              <a:solidFill>
                <a:srgbClr val="20777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A9BD55A-7B2D-0C4D-DD89-3575C555286B}"/>
                </a:ext>
              </a:extLst>
            </p:cNvPr>
            <p:cNvGrpSpPr/>
            <p:nvPr/>
          </p:nvGrpSpPr>
          <p:grpSpPr>
            <a:xfrm>
              <a:off x="7692564" y="2521973"/>
              <a:ext cx="169027" cy="97715"/>
              <a:chOff x="1625718" y="2304609"/>
              <a:chExt cx="169027" cy="97715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74791C0-1523-9C06-AEFD-D8F13F315B1D}"/>
                  </a:ext>
                </a:extLst>
              </p:cNvPr>
              <p:cNvSpPr/>
              <p:nvPr/>
            </p:nvSpPr>
            <p:spPr>
              <a:xfrm>
                <a:off x="1625718" y="2321989"/>
                <a:ext cx="61554" cy="62793"/>
              </a:xfrm>
              <a:prstGeom prst="ellipse">
                <a:avLst/>
              </a:prstGeom>
              <a:solidFill>
                <a:srgbClr val="20777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Flowchart: Extract 40">
                <a:extLst>
                  <a:ext uri="{FF2B5EF4-FFF2-40B4-BE49-F238E27FC236}">
                    <a16:creationId xmlns:a16="http://schemas.microsoft.com/office/drawing/2014/main" id="{113F7C29-0659-BCE3-113D-DB38EE318FF4}"/>
                  </a:ext>
                </a:extLst>
              </p:cNvPr>
              <p:cNvSpPr/>
              <p:nvPr/>
            </p:nvSpPr>
            <p:spPr>
              <a:xfrm rot="5400000">
                <a:off x="1696644" y="2304224"/>
                <a:ext cx="97715" cy="98486"/>
              </a:xfrm>
              <a:prstGeom prst="flowChartExtract">
                <a:avLst/>
              </a:prstGeom>
              <a:solidFill>
                <a:srgbClr val="20777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2" name="Arrow: Chevron 41">
              <a:extLst>
                <a:ext uri="{FF2B5EF4-FFF2-40B4-BE49-F238E27FC236}">
                  <a16:creationId xmlns:a16="http://schemas.microsoft.com/office/drawing/2014/main" id="{0B6693F5-C9BF-31D0-ED6F-17C202772419}"/>
                </a:ext>
              </a:extLst>
            </p:cNvPr>
            <p:cNvSpPr/>
            <p:nvPr/>
          </p:nvSpPr>
          <p:spPr>
            <a:xfrm>
              <a:off x="7052012" y="1371332"/>
              <a:ext cx="91440" cy="91440"/>
            </a:xfrm>
            <a:prstGeom prst="chevron">
              <a:avLst/>
            </a:prstGeom>
            <a:solidFill>
              <a:schemeClr val="bg1"/>
            </a:solidFill>
            <a:ln w="6350">
              <a:solidFill>
                <a:srgbClr val="20777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Arrow: Chevron 42">
              <a:extLst>
                <a:ext uri="{FF2B5EF4-FFF2-40B4-BE49-F238E27FC236}">
                  <a16:creationId xmlns:a16="http://schemas.microsoft.com/office/drawing/2014/main" id="{7003DD86-D705-5C8E-254F-D8352B41DD45}"/>
                </a:ext>
              </a:extLst>
            </p:cNvPr>
            <p:cNvSpPr/>
            <p:nvPr/>
          </p:nvSpPr>
          <p:spPr>
            <a:xfrm>
              <a:off x="7147395" y="1371330"/>
              <a:ext cx="91440" cy="91440"/>
            </a:xfrm>
            <a:prstGeom prst="chevron">
              <a:avLst/>
            </a:prstGeom>
            <a:solidFill>
              <a:srgbClr val="207776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DC36CA1-F244-AB64-945C-15E49D517520}"/>
                </a:ext>
              </a:extLst>
            </p:cNvPr>
            <p:cNvSpPr txBox="1"/>
            <p:nvPr/>
          </p:nvSpPr>
          <p:spPr>
            <a:xfrm>
              <a:off x="7347770" y="1247286"/>
              <a:ext cx="29593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</a:rPr>
                <a:t>Steady Average Spenders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5BAD3EE-09D5-84A7-789D-DC39F8872912}"/>
                </a:ext>
              </a:extLst>
            </p:cNvPr>
            <p:cNvSpPr txBox="1"/>
            <p:nvPr/>
          </p:nvSpPr>
          <p:spPr>
            <a:xfrm>
              <a:off x="7904500" y="1722233"/>
              <a:ext cx="3516886" cy="285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/>
                <a:t>Moderate frequency, steady but not high monetary value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2BF552C-FFC0-833B-97D8-0A7FE0DA3D7F}"/>
                </a:ext>
              </a:extLst>
            </p:cNvPr>
            <p:cNvSpPr txBox="1"/>
            <p:nvPr/>
          </p:nvSpPr>
          <p:spPr>
            <a:xfrm>
              <a:off x="7904500" y="1991165"/>
              <a:ext cx="35168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/>
                <a:t>Flexibility in technology-based and traditional ordering &amp; channels.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4ACCA97-A570-DA07-1529-2C9988170E4F}"/>
                </a:ext>
              </a:extLst>
            </p:cNvPr>
            <p:cNvSpPr txBox="1"/>
            <p:nvPr/>
          </p:nvSpPr>
          <p:spPr>
            <a:xfrm>
              <a:off x="7902188" y="2429374"/>
              <a:ext cx="3592447" cy="285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/>
                <a:t>Steady GMV contribution, stable purchasing pattern.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DDD8C80-F128-B072-8180-4B38AF02435B}"/>
                </a:ext>
              </a:extLst>
            </p:cNvPr>
            <p:cNvSpPr txBox="1"/>
            <p:nvPr/>
          </p:nvSpPr>
          <p:spPr>
            <a:xfrm>
              <a:off x="7904500" y="2698305"/>
              <a:ext cx="35168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/>
                <a:t>Keep them engaged with periodic rewards or exclusive content to maintain loyalty.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A8F3C3D-C101-81AA-9D14-AA741AE5E57F}"/>
                </a:ext>
              </a:extLst>
            </p:cNvPr>
            <p:cNvGrpSpPr/>
            <p:nvPr/>
          </p:nvGrpSpPr>
          <p:grpSpPr>
            <a:xfrm>
              <a:off x="7692564" y="2880417"/>
              <a:ext cx="169027" cy="97715"/>
              <a:chOff x="1625718" y="2195750"/>
              <a:chExt cx="169027" cy="97715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43BD253-5FC0-8095-8FC8-2211DF5C69CD}"/>
                  </a:ext>
                </a:extLst>
              </p:cNvPr>
              <p:cNvSpPr/>
              <p:nvPr/>
            </p:nvSpPr>
            <p:spPr>
              <a:xfrm>
                <a:off x="1625718" y="2213216"/>
                <a:ext cx="61554" cy="62793"/>
              </a:xfrm>
              <a:prstGeom prst="ellipse">
                <a:avLst/>
              </a:prstGeom>
              <a:solidFill>
                <a:srgbClr val="20777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Flowchart: Extract 52">
                <a:extLst>
                  <a:ext uri="{FF2B5EF4-FFF2-40B4-BE49-F238E27FC236}">
                    <a16:creationId xmlns:a16="http://schemas.microsoft.com/office/drawing/2014/main" id="{DAB2FD19-9296-E975-5862-CE5B235601F5}"/>
                  </a:ext>
                </a:extLst>
              </p:cNvPr>
              <p:cNvSpPr/>
              <p:nvPr/>
            </p:nvSpPr>
            <p:spPr>
              <a:xfrm rot="5400000">
                <a:off x="1696644" y="2195365"/>
                <a:ext cx="97715" cy="98486"/>
              </a:xfrm>
              <a:prstGeom prst="flowChartExtract">
                <a:avLst/>
              </a:prstGeom>
              <a:solidFill>
                <a:srgbClr val="20777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55B45054-7804-F317-974A-D8592CA57EFF}"/>
              </a:ext>
            </a:extLst>
          </p:cNvPr>
          <p:cNvGrpSpPr/>
          <p:nvPr/>
        </p:nvGrpSpPr>
        <p:grpSpPr>
          <a:xfrm>
            <a:off x="7463525" y="3592670"/>
            <a:ext cx="4873707" cy="1813765"/>
            <a:chOff x="6812044" y="1217301"/>
            <a:chExt cx="4682591" cy="1982791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D58A7C96-98A3-C770-76CC-7EBFFF2B9E6E}"/>
                </a:ext>
              </a:extLst>
            </p:cNvPr>
            <p:cNvGrpSpPr/>
            <p:nvPr/>
          </p:nvGrpSpPr>
          <p:grpSpPr>
            <a:xfrm>
              <a:off x="6812044" y="1217301"/>
              <a:ext cx="3504050" cy="1982791"/>
              <a:chOff x="6812044" y="1217301"/>
              <a:chExt cx="3504050" cy="1982791"/>
            </a:xfrm>
          </p:grpSpPr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C7128CDE-241D-E0EE-A07C-437273EB54F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919773" y="2400401"/>
                <a:ext cx="1599382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Rectangle: Rounded Corners 230">
                <a:extLst>
                  <a:ext uri="{FF2B5EF4-FFF2-40B4-BE49-F238E27FC236}">
                    <a16:creationId xmlns:a16="http://schemas.microsoft.com/office/drawing/2014/main" id="{F44CE030-D27F-3224-C6D8-7AD0C829575B}"/>
                  </a:ext>
                </a:extLst>
              </p:cNvPr>
              <p:cNvSpPr/>
              <p:nvPr/>
            </p:nvSpPr>
            <p:spPr>
              <a:xfrm>
                <a:off x="7622770" y="1217301"/>
                <a:ext cx="2422929" cy="41197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C9F0D9AB-7A94-F8C6-4A33-3B521A6467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12044" y="1421476"/>
                <a:ext cx="538200" cy="18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Rectangle: Rounded Corners 232">
                <a:extLst>
                  <a:ext uri="{FF2B5EF4-FFF2-40B4-BE49-F238E27FC236}">
                    <a16:creationId xmlns:a16="http://schemas.microsoft.com/office/drawing/2014/main" id="{40E246B4-E61D-7511-ABE0-C393CC9121F2}"/>
                  </a:ext>
                </a:extLst>
              </p:cNvPr>
              <p:cNvSpPr/>
              <p:nvPr/>
            </p:nvSpPr>
            <p:spPr>
              <a:xfrm>
                <a:off x="7356763" y="1242241"/>
                <a:ext cx="2959331" cy="358469"/>
              </a:xfrm>
              <a:prstGeom prst="roundRect">
                <a:avLst>
                  <a:gd name="adj" fmla="val 50000"/>
                </a:avLst>
              </a:prstGeom>
              <a:solidFill>
                <a:srgbClr val="9B7ED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B6B3DD87-CD4B-0785-840B-49A023D95292}"/>
                </a:ext>
              </a:extLst>
            </p:cNvPr>
            <p:cNvGrpSpPr/>
            <p:nvPr/>
          </p:nvGrpSpPr>
          <p:grpSpPr>
            <a:xfrm>
              <a:off x="7692564" y="1819799"/>
              <a:ext cx="169027" cy="97715"/>
              <a:chOff x="1625718" y="2452402"/>
              <a:chExt cx="169027" cy="97715"/>
            </a:xfrm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86007256-2002-8CE9-FFA7-3FDA1C577007}"/>
                  </a:ext>
                </a:extLst>
              </p:cNvPr>
              <p:cNvSpPr/>
              <p:nvPr/>
            </p:nvSpPr>
            <p:spPr>
              <a:xfrm>
                <a:off x="1625718" y="2469862"/>
                <a:ext cx="61554" cy="62793"/>
              </a:xfrm>
              <a:prstGeom prst="ellipse">
                <a:avLst/>
              </a:prstGeom>
              <a:solidFill>
                <a:srgbClr val="9B7ED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Flowchart: Extract 228">
                <a:extLst>
                  <a:ext uri="{FF2B5EF4-FFF2-40B4-BE49-F238E27FC236}">
                    <a16:creationId xmlns:a16="http://schemas.microsoft.com/office/drawing/2014/main" id="{CF396DF0-4F6C-9AAD-40ED-81E09BCA4423}"/>
                  </a:ext>
                </a:extLst>
              </p:cNvPr>
              <p:cNvSpPr/>
              <p:nvPr/>
            </p:nvSpPr>
            <p:spPr>
              <a:xfrm rot="5400000">
                <a:off x="1696644" y="2452017"/>
                <a:ext cx="97715" cy="98486"/>
              </a:xfrm>
              <a:prstGeom prst="flowChartExtract">
                <a:avLst/>
              </a:prstGeom>
              <a:solidFill>
                <a:srgbClr val="9B7ED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A16B063F-A319-DA87-F75D-40E92634F374}"/>
                </a:ext>
              </a:extLst>
            </p:cNvPr>
            <p:cNvGrpSpPr/>
            <p:nvPr/>
          </p:nvGrpSpPr>
          <p:grpSpPr>
            <a:xfrm>
              <a:off x="7692564" y="2160814"/>
              <a:ext cx="169027" cy="97715"/>
              <a:chOff x="1625718" y="2410753"/>
              <a:chExt cx="169027" cy="97715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7C0965DA-4A42-474A-5E56-C0FC742EDCAA}"/>
                  </a:ext>
                </a:extLst>
              </p:cNvPr>
              <p:cNvSpPr/>
              <p:nvPr/>
            </p:nvSpPr>
            <p:spPr>
              <a:xfrm>
                <a:off x="1625718" y="2428215"/>
                <a:ext cx="61554" cy="62793"/>
              </a:xfrm>
              <a:prstGeom prst="ellipse">
                <a:avLst/>
              </a:prstGeom>
              <a:solidFill>
                <a:srgbClr val="9B7ED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Flowchart: Extract 226">
                <a:extLst>
                  <a:ext uri="{FF2B5EF4-FFF2-40B4-BE49-F238E27FC236}">
                    <a16:creationId xmlns:a16="http://schemas.microsoft.com/office/drawing/2014/main" id="{BC165B95-ECB2-1DE2-969A-462FA7950D57}"/>
                  </a:ext>
                </a:extLst>
              </p:cNvPr>
              <p:cNvSpPr/>
              <p:nvPr/>
            </p:nvSpPr>
            <p:spPr>
              <a:xfrm rot="5400000">
                <a:off x="1696644" y="2410368"/>
                <a:ext cx="97715" cy="98486"/>
              </a:xfrm>
              <a:prstGeom prst="flowChartExtract">
                <a:avLst/>
              </a:prstGeom>
              <a:solidFill>
                <a:srgbClr val="9B7ED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82771A7A-07EF-D8C5-6249-2262AE0A9F79}"/>
                </a:ext>
              </a:extLst>
            </p:cNvPr>
            <p:cNvGrpSpPr/>
            <p:nvPr/>
          </p:nvGrpSpPr>
          <p:grpSpPr>
            <a:xfrm>
              <a:off x="7692564" y="2521973"/>
              <a:ext cx="169027" cy="97715"/>
              <a:chOff x="1625718" y="2304609"/>
              <a:chExt cx="169027" cy="97715"/>
            </a:xfrm>
          </p:grpSpPr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9EBC571E-851B-41DD-ACD6-D59C39379602}"/>
                  </a:ext>
                </a:extLst>
              </p:cNvPr>
              <p:cNvSpPr/>
              <p:nvPr/>
            </p:nvSpPr>
            <p:spPr>
              <a:xfrm>
                <a:off x="1625718" y="2321989"/>
                <a:ext cx="61554" cy="62793"/>
              </a:xfrm>
              <a:prstGeom prst="ellipse">
                <a:avLst/>
              </a:prstGeom>
              <a:solidFill>
                <a:srgbClr val="9B7ED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5" name="Flowchart: Extract 224">
                <a:extLst>
                  <a:ext uri="{FF2B5EF4-FFF2-40B4-BE49-F238E27FC236}">
                    <a16:creationId xmlns:a16="http://schemas.microsoft.com/office/drawing/2014/main" id="{49D5F48D-4D6F-3DAB-690E-1200AE1FCA79}"/>
                  </a:ext>
                </a:extLst>
              </p:cNvPr>
              <p:cNvSpPr/>
              <p:nvPr/>
            </p:nvSpPr>
            <p:spPr>
              <a:xfrm rot="5400000">
                <a:off x="1696644" y="2304224"/>
                <a:ext cx="97715" cy="98486"/>
              </a:xfrm>
              <a:prstGeom prst="flowChartExtract">
                <a:avLst/>
              </a:prstGeom>
              <a:solidFill>
                <a:srgbClr val="9B7ED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4" name="Arrow: Chevron 213">
              <a:extLst>
                <a:ext uri="{FF2B5EF4-FFF2-40B4-BE49-F238E27FC236}">
                  <a16:creationId xmlns:a16="http://schemas.microsoft.com/office/drawing/2014/main" id="{0AADFC30-5CCC-E504-6B65-76FFC2CED887}"/>
                </a:ext>
              </a:extLst>
            </p:cNvPr>
            <p:cNvSpPr/>
            <p:nvPr/>
          </p:nvSpPr>
          <p:spPr>
            <a:xfrm>
              <a:off x="6932211" y="1371332"/>
              <a:ext cx="91440" cy="91440"/>
            </a:xfrm>
            <a:prstGeom prst="chevron">
              <a:avLst/>
            </a:prstGeom>
            <a:solidFill>
              <a:schemeClr val="bg1"/>
            </a:solidFill>
            <a:ln w="6350">
              <a:solidFill>
                <a:srgbClr val="9B7ED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5" name="Arrow: Chevron 214">
              <a:extLst>
                <a:ext uri="{FF2B5EF4-FFF2-40B4-BE49-F238E27FC236}">
                  <a16:creationId xmlns:a16="http://schemas.microsoft.com/office/drawing/2014/main" id="{974BA3CA-4410-A48F-0EB3-B62E00E025D2}"/>
                </a:ext>
              </a:extLst>
            </p:cNvPr>
            <p:cNvSpPr/>
            <p:nvPr/>
          </p:nvSpPr>
          <p:spPr>
            <a:xfrm>
              <a:off x="7027593" y="1371330"/>
              <a:ext cx="91440" cy="91440"/>
            </a:xfrm>
            <a:prstGeom prst="chevron">
              <a:avLst/>
            </a:prstGeom>
            <a:solidFill>
              <a:srgbClr val="9B7EDE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D8069B88-ADE2-CC45-31CF-4B16AAF623E8}"/>
                </a:ext>
              </a:extLst>
            </p:cNvPr>
            <p:cNvSpPr txBox="1"/>
            <p:nvPr/>
          </p:nvSpPr>
          <p:spPr>
            <a:xfrm>
              <a:off x="7347770" y="1247286"/>
              <a:ext cx="2867890" cy="370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</a:rPr>
                <a:t>Loyal High Spenders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56611EA0-4B5A-F776-6D48-842777576820}"/>
                </a:ext>
              </a:extLst>
            </p:cNvPr>
            <p:cNvSpPr txBox="1"/>
            <p:nvPr/>
          </p:nvSpPr>
          <p:spPr>
            <a:xfrm>
              <a:off x="7904500" y="1722233"/>
              <a:ext cx="3516886" cy="285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/>
                <a:t>Very high frequency and monetary, low recency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9CF9FE2E-6F5C-D0E5-7EA8-AC7C0B984C21}"/>
                </a:ext>
              </a:extLst>
            </p:cNvPr>
            <p:cNvSpPr txBox="1"/>
            <p:nvPr/>
          </p:nvSpPr>
          <p:spPr>
            <a:xfrm>
              <a:off x="7904500" y="1991165"/>
              <a:ext cx="35168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/>
                <a:t>Flexibility in technology-based and traditional ordering &amp; channels.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CAAB879A-158D-7597-D1B9-1E6AD880FEF5}"/>
                </a:ext>
              </a:extLst>
            </p:cNvPr>
            <p:cNvSpPr txBox="1"/>
            <p:nvPr/>
          </p:nvSpPr>
          <p:spPr>
            <a:xfrm>
              <a:off x="7902188" y="2429374"/>
              <a:ext cx="3592447" cy="285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/>
                <a:t>5,3%</a:t>
              </a:r>
              <a:r>
                <a:rPr lang="en-US" sz="1100"/>
                <a:t> of the </a:t>
              </a:r>
              <a:r>
                <a:rPr lang="en-US" sz="1100" b="1"/>
                <a:t>customer base , </a:t>
              </a:r>
              <a:r>
                <a:rPr lang="en-US" sz="1100"/>
                <a:t>contribute </a:t>
              </a:r>
              <a:r>
                <a:rPr lang="en-US" sz="1100" b="1"/>
                <a:t>17,9%</a:t>
              </a:r>
              <a:r>
                <a:rPr lang="en-US" sz="1100"/>
                <a:t> to </a:t>
              </a:r>
              <a:r>
                <a:rPr lang="en-US" sz="1100" b="1"/>
                <a:t>GMV.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115E55EF-2C0A-C5FF-4E00-42407F48D63D}"/>
                </a:ext>
              </a:extLst>
            </p:cNvPr>
            <p:cNvSpPr txBox="1"/>
            <p:nvPr/>
          </p:nvSpPr>
          <p:spPr>
            <a:xfrm>
              <a:off x="7904500" y="2698305"/>
              <a:ext cx="3516886" cy="4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/>
                <a:t>Prioritize retention with exclusive offers or loyalty rewards.</a:t>
              </a:r>
            </a:p>
          </p:txBody>
        </p: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81B4996A-52D0-54CF-8B8A-8F6062239620}"/>
                </a:ext>
              </a:extLst>
            </p:cNvPr>
            <p:cNvGrpSpPr/>
            <p:nvPr/>
          </p:nvGrpSpPr>
          <p:grpSpPr>
            <a:xfrm>
              <a:off x="7692564" y="2880417"/>
              <a:ext cx="169027" cy="97715"/>
              <a:chOff x="1625718" y="2195750"/>
              <a:chExt cx="169027" cy="97715"/>
            </a:xfrm>
          </p:grpSpPr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A315D4EC-0FFF-5A13-8F66-064F9B118A23}"/>
                  </a:ext>
                </a:extLst>
              </p:cNvPr>
              <p:cNvSpPr/>
              <p:nvPr/>
            </p:nvSpPr>
            <p:spPr>
              <a:xfrm>
                <a:off x="1625718" y="2213216"/>
                <a:ext cx="61554" cy="62793"/>
              </a:xfrm>
              <a:prstGeom prst="ellipse">
                <a:avLst/>
              </a:prstGeom>
              <a:solidFill>
                <a:srgbClr val="9B7ED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3" name="Flowchart: Extract 222">
                <a:extLst>
                  <a:ext uri="{FF2B5EF4-FFF2-40B4-BE49-F238E27FC236}">
                    <a16:creationId xmlns:a16="http://schemas.microsoft.com/office/drawing/2014/main" id="{C91F0FF5-5B73-B3DB-4436-233E4D4E51EF}"/>
                  </a:ext>
                </a:extLst>
              </p:cNvPr>
              <p:cNvSpPr/>
              <p:nvPr/>
            </p:nvSpPr>
            <p:spPr>
              <a:xfrm rot="5400000">
                <a:off x="1696644" y="2195365"/>
                <a:ext cx="97715" cy="98486"/>
              </a:xfrm>
              <a:prstGeom prst="flowChartExtract">
                <a:avLst/>
              </a:prstGeom>
              <a:solidFill>
                <a:srgbClr val="9B7ED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BFFA3A3E-4A38-EC7A-4E4C-969A8EBAD836}"/>
              </a:ext>
            </a:extLst>
          </p:cNvPr>
          <p:cNvGrpSpPr/>
          <p:nvPr/>
        </p:nvGrpSpPr>
        <p:grpSpPr>
          <a:xfrm>
            <a:off x="-129495" y="4560553"/>
            <a:ext cx="6064529" cy="1813765"/>
            <a:chOff x="6767396" y="1217301"/>
            <a:chExt cx="5826740" cy="1982791"/>
          </a:xfrm>
        </p:grpSpPr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B9F70C10-F56A-F4AB-6EAC-51CB6F05EF96}"/>
                </a:ext>
              </a:extLst>
            </p:cNvPr>
            <p:cNvGrpSpPr/>
            <p:nvPr/>
          </p:nvGrpSpPr>
          <p:grpSpPr>
            <a:xfrm>
              <a:off x="7965346" y="1217301"/>
              <a:ext cx="4628790" cy="1982791"/>
              <a:chOff x="7965346" y="1217301"/>
              <a:chExt cx="4628790" cy="1982791"/>
            </a:xfrm>
          </p:grpSpPr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1709A743-01B0-C0A5-2EB7-4E2C43EFB41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692688" y="2400401"/>
                <a:ext cx="1599382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1" name="Rectangle: Rounded Corners 280">
                <a:extLst>
                  <a:ext uri="{FF2B5EF4-FFF2-40B4-BE49-F238E27FC236}">
                    <a16:creationId xmlns:a16="http://schemas.microsoft.com/office/drawing/2014/main" id="{DA845294-2BF9-0F2E-ACE3-4732BC49E7AB}"/>
                  </a:ext>
                </a:extLst>
              </p:cNvPr>
              <p:cNvSpPr/>
              <p:nvPr/>
            </p:nvSpPr>
            <p:spPr>
              <a:xfrm>
                <a:off x="8231346" y="1217301"/>
                <a:ext cx="2422929" cy="41197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1FE06935-DD8F-B614-7905-542609D64E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08924" y="1421476"/>
                <a:ext cx="1685212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3" name="Rectangle: Rounded Corners 282">
                <a:extLst>
                  <a:ext uri="{FF2B5EF4-FFF2-40B4-BE49-F238E27FC236}">
                    <a16:creationId xmlns:a16="http://schemas.microsoft.com/office/drawing/2014/main" id="{EC44FE1B-A144-DD55-0BFD-02471CBC873A}"/>
                  </a:ext>
                </a:extLst>
              </p:cNvPr>
              <p:cNvSpPr/>
              <p:nvPr/>
            </p:nvSpPr>
            <p:spPr>
              <a:xfrm>
                <a:off x="7965346" y="1242241"/>
                <a:ext cx="2959331" cy="358469"/>
              </a:xfrm>
              <a:prstGeom prst="roundRect">
                <a:avLst>
                  <a:gd name="adj" fmla="val 50000"/>
                </a:avLst>
              </a:prstGeom>
              <a:solidFill>
                <a:srgbClr val="1E388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580726FD-03B5-E173-6759-B9FD8E14A9A9}"/>
                </a:ext>
              </a:extLst>
            </p:cNvPr>
            <p:cNvGrpSpPr/>
            <p:nvPr/>
          </p:nvGrpSpPr>
          <p:grpSpPr>
            <a:xfrm>
              <a:off x="10352967" y="1819796"/>
              <a:ext cx="174037" cy="1159786"/>
              <a:chOff x="4286121" y="2452399"/>
              <a:chExt cx="174037" cy="1159786"/>
            </a:xfrm>
          </p:grpSpPr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ACBFE58E-8CBB-8432-CC95-378B06E11E46}"/>
                  </a:ext>
                </a:extLst>
              </p:cNvPr>
              <p:cNvSpPr/>
              <p:nvPr/>
            </p:nvSpPr>
            <p:spPr>
              <a:xfrm>
                <a:off x="4398604" y="2469862"/>
                <a:ext cx="61554" cy="62793"/>
              </a:xfrm>
              <a:prstGeom prst="ellipse">
                <a:avLst/>
              </a:prstGeom>
              <a:solidFill>
                <a:srgbClr val="1E388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9" name="Flowchart: Extract 278">
                <a:extLst>
                  <a:ext uri="{FF2B5EF4-FFF2-40B4-BE49-F238E27FC236}">
                    <a16:creationId xmlns:a16="http://schemas.microsoft.com/office/drawing/2014/main" id="{911CD23B-5538-A3EA-04E5-C478071519F9}"/>
                  </a:ext>
                </a:extLst>
              </p:cNvPr>
              <p:cNvSpPr/>
              <p:nvPr/>
            </p:nvSpPr>
            <p:spPr>
              <a:xfrm rot="16200000" flipH="1">
                <a:off x="4286506" y="2452014"/>
                <a:ext cx="97715" cy="98486"/>
              </a:xfrm>
              <a:prstGeom prst="flowChartExtract">
                <a:avLst/>
              </a:prstGeom>
              <a:solidFill>
                <a:srgbClr val="1E388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4" name="Flowchart: Extract 283">
                <a:extLst>
                  <a:ext uri="{FF2B5EF4-FFF2-40B4-BE49-F238E27FC236}">
                    <a16:creationId xmlns:a16="http://schemas.microsoft.com/office/drawing/2014/main" id="{5595B54E-2080-154C-2C6F-74C1061EBD89}"/>
                  </a:ext>
                </a:extLst>
              </p:cNvPr>
              <p:cNvSpPr/>
              <p:nvPr/>
            </p:nvSpPr>
            <p:spPr>
              <a:xfrm rot="16200000" flipH="1">
                <a:off x="4286506" y="2873728"/>
                <a:ext cx="97715" cy="98486"/>
              </a:xfrm>
              <a:prstGeom prst="flowChartExtract">
                <a:avLst/>
              </a:prstGeom>
              <a:solidFill>
                <a:srgbClr val="1E388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5" name="Flowchart: Extract 284">
                <a:extLst>
                  <a:ext uri="{FF2B5EF4-FFF2-40B4-BE49-F238E27FC236}">
                    <a16:creationId xmlns:a16="http://schemas.microsoft.com/office/drawing/2014/main" id="{9E51EDE5-706B-4A4C-9A5E-F3285065ABA6}"/>
                  </a:ext>
                </a:extLst>
              </p:cNvPr>
              <p:cNvSpPr/>
              <p:nvPr/>
            </p:nvSpPr>
            <p:spPr>
              <a:xfrm rot="16200000" flipH="1">
                <a:off x="4286506" y="3160075"/>
                <a:ext cx="97715" cy="98486"/>
              </a:xfrm>
              <a:prstGeom prst="flowChartExtract">
                <a:avLst/>
              </a:prstGeom>
              <a:solidFill>
                <a:srgbClr val="1E388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6" name="Flowchart: Extract 285">
                <a:extLst>
                  <a:ext uri="{FF2B5EF4-FFF2-40B4-BE49-F238E27FC236}">
                    <a16:creationId xmlns:a16="http://schemas.microsoft.com/office/drawing/2014/main" id="{B1ACC5EC-2689-0362-2ECA-E212DC2120DC}"/>
                  </a:ext>
                </a:extLst>
              </p:cNvPr>
              <p:cNvSpPr/>
              <p:nvPr/>
            </p:nvSpPr>
            <p:spPr>
              <a:xfrm rot="16200000" flipH="1">
                <a:off x="4286506" y="3514085"/>
                <a:ext cx="97715" cy="98486"/>
              </a:xfrm>
              <a:prstGeom prst="flowChartExtract">
                <a:avLst/>
              </a:prstGeom>
              <a:solidFill>
                <a:srgbClr val="1E388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5F3EDB20-1646-9937-12EB-715967337C86}"/>
                </a:ext>
              </a:extLst>
            </p:cNvPr>
            <p:cNvSpPr/>
            <p:nvPr/>
          </p:nvSpPr>
          <p:spPr>
            <a:xfrm>
              <a:off x="10465450" y="2261577"/>
              <a:ext cx="61554" cy="62793"/>
            </a:xfrm>
            <a:prstGeom prst="ellipse">
              <a:avLst/>
            </a:prstGeom>
            <a:solidFill>
              <a:srgbClr val="1E388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EE23B548-C14C-7D35-317F-66FE92F56E28}"/>
                </a:ext>
              </a:extLst>
            </p:cNvPr>
            <p:cNvSpPr/>
            <p:nvPr/>
          </p:nvSpPr>
          <p:spPr>
            <a:xfrm>
              <a:off x="10465456" y="2539352"/>
              <a:ext cx="61554" cy="62793"/>
            </a:xfrm>
            <a:prstGeom prst="ellipse">
              <a:avLst/>
            </a:prstGeom>
            <a:solidFill>
              <a:srgbClr val="1E388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4" name="Arrow: Chevron 263">
              <a:extLst>
                <a:ext uri="{FF2B5EF4-FFF2-40B4-BE49-F238E27FC236}">
                  <a16:creationId xmlns:a16="http://schemas.microsoft.com/office/drawing/2014/main" id="{C4A641A8-7F4C-1135-7D59-59071D779AA9}"/>
                </a:ext>
              </a:extLst>
            </p:cNvPr>
            <p:cNvSpPr/>
            <p:nvPr/>
          </p:nvSpPr>
          <p:spPr>
            <a:xfrm flipH="1">
              <a:off x="11105898" y="1371332"/>
              <a:ext cx="91440" cy="91440"/>
            </a:xfrm>
            <a:prstGeom prst="chevron">
              <a:avLst/>
            </a:prstGeom>
            <a:solidFill>
              <a:schemeClr val="bg1"/>
            </a:solidFill>
            <a:ln w="6350">
              <a:solidFill>
                <a:srgbClr val="1E388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5" name="Arrow: Chevron 264">
              <a:extLst>
                <a:ext uri="{FF2B5EF4-FFF2-40B4-BE49-F238E27FC236}">
                  <a16:creationId xmlns:a16="http://schemas.microsoft.com/office/drawing/2014/main" id="{5F7132C8-7A3C-D598-4E96-2A29B7E2EAA0}"/>
                </a:ext>
              </a:extLst>
            </p:cNvPr>
            <p:cNvSpPr/>
            <p:nvPr/>
          </p:nvSpPr>
          <p:spPr>
            <a:xfrm flipH="1">
              <a:off x="11201278" y="1371330"/>
              <a:ext cx="91440" cy="91440"/>
            </a:xfrm>
            <a:prstGeom prst="chevron">
              <a:avLst/>
            </a:prstGeom>
            <a:solidFill>
              <a:srgbClr val="1E3888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CD11D424-C156-4467-B1D2-F58FEEFE8FFC}"/>
                </a:ext>
              </a:extLst>
            </p:cNvPr>
            <p:cNvSpPr txBox="1"/>
            <p:nvPr/>
          </p:nvSpPr>
          <p:spPr>
            <a:xfrm>
              <a:off x="8071827" y="1247286"/>
              <a:ext cx="2802883" cy="370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</a:rPr>
                <a:t>High Potential NewComers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C49CD70E-8239-A832-5459-8F3A34B38936}"/>
                </a:ext>
              </a:extLst>
            </p:cNvPr>
            <p:cNvSpPr txBox="1"/>
            <p:nvPr/>
          </p:nvSpPr>
          <p:spPr>
            <a:xfrm>
              <a:off x="6842967" y="1722233"/>
              <a:ext cx="3516886" cy="285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/>
                <a:t>Low frequency, Medium recency, moderate spending.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D7BD6BFB-8B9B-2A73-5CF5-BD4054DFBDB6}"/>
                </a:ext>
              </a:extLst>
            </p:cNvPr>
            <p:cNvSpPr txBox="1"/>
            <p:nvPr/>
          </p:nvSpPr>
          <p:spPr>
            <a:xfrm>
              <a:off x="6891814" y="2126813"/>
              <a:ext cx="3469345" cy="285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/>
                <a:t>Traditional ordering preference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D4822AA2-C0FE-21A0-2246-CB6BA6CF2060}"/>
                </a:ext>
              </a:extLst>
            </p:cNvPr>
            <p:cNvSpPr txBox="1"/>
            <p:nvPr/>
          </p:nvSpPr>
          <p:spPr>
            <a:xfrm>
              <a:off x="6767396" y="2429374"/>
              <a:ext cx="3592447" cy="285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/>
                <a:t>35,1%</a:t>
              </a:r>
              <a:r>
                <a:rPr lang="en-US" sz="1100"/>
                <a:t> of the </a:t>
              </a:r>
              <a:r>
                <a:rPr lang="en-US" sz="1100" b="1"/>
                <a:t>customer base , </a:t>
              </a:r>
              <a:r>
                <a:rPr lang="en-US" sz="1100"/>
                <a:t>contribute </a:t>
              </a:r>
              <a:r>
                <a:rPr lang="en-US" sz="1100" b="1"/>
                <a:t>22,8%</a:t>
              </a:r>
              <a:r>
                <a:rPr lang="en-US" sz="1100"/>
                <a:t> to </a:t>
              </a:r>
              <a:r>
                <a:rPr lang="en-US" sz="1100" b="1"/>
                <a:t>GMV.</a:t>
              </a: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C2B2748D-C1DE-F6BF-2162-4A2C3786B70C}"/>
                </a:ext>
              </a:extLst>
            </p:cNvPr>
            <p:cNvSpPr txBox="1"/>
            <p:nvPr/>
          </p:nvSpPr>
          <p:spPr>
            <a:xfrm>
              <a:off x="6842963" y="2698305"/>
              <a:ext cx="3516886" cy="4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/>
                <a:t>Build long-term loyalty through welcome offers and personalized onboarding.</a:t>
              </a:r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97D0CA39-E593-F2E9-3A06-D41C769C89A9}"/>
                </a:ext>
              </a:extLst>
            </p:cNvPr>
            <p:cNvSpPr/>
            <p:nvPr/>
          </p:nvSpPr>
          <p:spPr>
            <a:xfrm>
              <a:off x="10465450" y="2897883"/>
              <a:ext cx="61554" cy="62793"/>
            </a:xfrm>
            <a:prstGeom prst="ellipse">
              <a:avLst/>
            </a:prstGeom>
            <a:solidFill>
              <a:srgbClr val="1E388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5093F183-CE1C-3DA5-6F8E-073185CDE1C6}"/>
              </a:ext>
            </a:extLst>
          </p:cNvPr>
          <p:cNvGrpSpPr/>
          <p:nvPr/>
        </p:nvGrpSpPr>
        <p:grpSpPr>
          <a:xfrm>
            <a:off x="-8607" y="1053488"/>
            <a:ext cx="4643618" cy="1932933"/>
            <a:chOff x="6767396" y="1217301"/>
            <a:chExt cx="4461542" cy="2113065"/>
          </a:xfrm>
        </p:grpSpPr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89CFA523-2BB2-DA2D-5FB2-3939915B67CB}"/>
                </a:ext>
              </a:extLst>
            </p:cNvPr>
            <p:cNvGrpSpPr/>
            <p:nvPr/>
          </p:nvGrpSpPr>
          <p:grpSpPr>
            <a:xfrm>
              <a:off x="7882978" y="1217301"/>
              <a:ext cx="3345960" cy="2067344"/>
              <a:chOff x="7882978" y="1217301"/>
              <a:chExt cx="3345960" cy="2067344"/>
            </a:xfrm>
          </p:grpSpPr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2E8234F1-6B97-0660-233C-DA346247EA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92378" y="1600710"/>
                <a:ext cx="0" cy="168393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Rectangle: Rounded Corners 305">
                <a:extLst>
                  <a:ext uri="{FF2B5EF4-FFF2-40B4-BE49-F238E27FC236}">
                    <a16:creationId xmlns:a16="http://schemas.microsoft.com/office/drawing/2014/main" id="{92B5DFE0-4965-F6C9-AFBF-7F49A47C5048}"/>
                  </a:ext>
                </a:extLst>
              </p:cNvPr>
              <p:cNvSpPr/>
              <p:nvPr/>
            </p:nvSpPr>
            <p:spPr>
              <a:xfrm>
                <a:off x="8148982" y="1217301"/>
                <a:ext cx="2422929" cy="41197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Rectangle: Rounded Corners 307">
                <a:extLst>
                  <a:ext uri="{FF2B5EF4-FFF2-40B4-BE49-F238E27FC236}">
                    <a16:creationId xmlns:a16="http://schemas.microsoft.com/office/drawing/2014/main" id="{FD522CA6-ABCB-B217-3D71-3978AB805880}"/>
                  </a:ext>
                </a:extLst>
              </p:cNvPr>
              <p:cNvSpPr/>
              <p:nvPr/>
            </p:nvSpPr>
            <p:spPr>
              <a:xfrm>
                <a:off x="7882978" y="1242241"/>
                <a:ext cx="2959331" cy="358469"/>
              </a:xfrm>
              <a:prstGeom prst="roundRect">
                <a:avLst>
                  <a:gd name="adj" fmla="val 50000"/>
                </a:avLst>
              </a:prstGeom>
              <a:solidFill>
                <a:srgbClr val="3AB7D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8BF8ADA5-3A3B-B982-DAA7-FA33FA844D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82684" y="3284645"/>
                <a:ext cx="746254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2C2E91A6-2C80-E2AA-7535-0ABB554CF51C}"/>
                </a:ext>
              </a:extLst>
            </p:cNvPr>
            <p:cNvGrpSpPr/>
            <p:nvPr/>
          </p:nvGrpSpPr>
          <p:grpSpPr>
            <a:xfrm>
              <a:off x="10352967" y="1819796"/>
              <a:ext cx="174037" cy="1159786"/>
              <a:chOff x="4286121" y="2452399"/>
              <a:chExt cx="174037" cy="1159786"/>
            </a:xfrm>
          </p:grpSpPr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7AE02CEF-8435-34D0-14D0-D4D6B5DBBD17}"/>
                  </a:ext>
                </a:extLst>
              </p:cNvPr>
              <p:cNvSpPr/>
              <p:nvPr/>
            </p:nvSpPr>
            <p:spPr>
              <a:xfrm>
                <a:off x="4398604" y="2469862"/>
                <a:ext cx="61554" cy="62793"/>
              </a:xfrm>
              <a:prstGeom prst="ellipse">
                <a:avLst/>
              </a:prstGeom>
              <a:solidFill>
                <a:srgbClr val="3AB7D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1" name="Flowchart: Extract 300">
                <a:extLst>
                  <a:ext uri="{FF2B5EF4-FFF2-40B4-BE49-F238E27FC236}">
                    <a16:creationId xmlns:a16="http://schemas.microsoft.com/office/drawing/2014/main" id="{2DBBA21E-0AFA-3CD9-261D-240E35B0E5D1}"/>
                  </a:ext>
                </a:extLst>
              </p:cNvPr>
              <p:cNvSpPr/>
              <p:nvPr/>
            </p:nvSpPr>
            <p:spPr>
              <a:xfrm rot="16200000" flipH="1">
                <a:off x="4286506" y="2452014"/>
                <a:ext cx="97715" cy="98486"/>
              </a:xfrm>
              <a:prstGeom prst="flowChartExtract">
                <a:avLst/>
              </a:prstGeom>
              <a:solidFill>
                <a:srgbClr val="3AB7D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2" name="Flowchart: Extract 301">
                <a:extLst>
                  <a:ext uri="{FF2B5EF4-FFF2-40B4-BE49-F238E27FC236}">
                    <a16:creationId xmlns:a16="http://schemas.microsoft.com/office/drawing/2014/main" id="{20372CDB-81FF-462C-296C-D316F64220F3}"/>
                  </a:ext>
                </a:extLst>
              </p:cNvPr>
              <p:cNvSpPr/>
              <p:nvPr/>
            </p:nvSpPr>
            <p:spPr>
              <a:xfrm rot="16200000" flipH="1">
                <a:off x="4286506" y="2790427"/>
                <a:ext cx="97715" cy="98486"/>
              </a:xfrm>
              <a:prstGeom prst="flowChartExtract">
                <a:avLst/>
              </a:prstGeom>
              <a:solidFill>
                <a:srgbClr val="3AB7D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3" name="Flowchart: Extract 302">
                <a:extLst>
                  <a:ext uri="{FF2B5EF4-FFF2-40B4-BE49-F238E27FC236}">
                    <a16:creationId xmlns:a16="http://schemas.microsoft.com/office/drawing/2014/main" id="{CA7223E2-0542-3031-0347-66E61278F0E9}"/>
                  </a:ext>
                </a:extLst>
              </p:cNvPr>
              <p:cNvSpPr/>
              <p:nvPr/>
            </p:nvSpPr>
            <p:spPr>
              <a:xfrm rot="16200000" flipH="1">
                <a:off x="4286506" y="3160075"/>
                <a:ext cx="97715" cy="98486"/>
              </a:xfrm>
              <a:prstGeom prst="flowChartExtract">
                <a:avLst/>
              </a:prstGeom>
              <a:solidFill>
                <a:srgbClr val="3AB7D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4" name="Flowchart: Extract 303">
                <a:extLst>
                  <a:ext uri="{FF2B5EF4-FFF2-40B4-BE49-F238E27FC236}">
                    <a16:creationId xmlns:a16="http://schemas.microsoft.com/office/drawing/2014/main" id="{404866D3-68FB-7068-E31C-8C2D2D09D2C0}"/>
                  </a:ext>
                </a:extLst>
              </p:cNvPr>
              <p:cNvSpPr/>
              <p:nvPr/>
            </p:nvSpPr>
            <p:spPr>
              <a:xfrm rot="16200000" flipH="1">
                <a:off x="4286506" y="3514085"/>
                <a:ext cx="97715" cy="98486"/>
              </a:xfrm>
              <a:prstGeom prst="flowChartExtract">
                <a:avLst/>
              </a:prstGeom>
              <a:solidFill>
                <a:srgbClr val="3AB7D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76DB06CB-0BC2-81B3-DC4E-7CBA612E729A}"/>
                </a:ext>
              </a:extLst>
            </p:cNvPr>
            <p:cNvSpPr/>
            <p:nvPr/>
          </p:nvSpPr>
          <p:spPr>
            <a:xfrm>
              <a:off x="10465450" y="2178276"/>
              <a:ext cx="61554" cy="62793"/>
            </a:xfrm>
            <a:prstGeom prst="ellipse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A8E7FFF2-5306-AE60-E4BC-D495C2EA4D6F}"/>
                </a:ext>
              </a:extLst>
            </p:cNvPr>
            <p:cNvSpPr/>
            <p:nvPr/>
          </p:nvSpPr>
          <p:spPr>
            <a:xfrm>
              <a:off x="10465456" y="2539352"/>
              <a:ext cx="61554" cy="62793"/>
            </a:xfrm>
            <a:prstGeom prst="ellipse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2" name="Arrow: Chevron 291">
              <a:extLst>
                <a:ext uri="{FF2B5EF4-FFF2-40B4-BE49-F238E27FC236}">
                  <a16:creationId xmlns:a16="http://schemas.microsoft.com/office/drawing/2014/main" id="{E23B8CF0-333C-47EE-0422-597A2E06367B}"/>
                </a:ext>
              </a:extLst>
            </p:cNvPr>
            <p:cNvSpPr/>
            <p:nvPr/>
          </p:nvSpPr>
          <p:spPr>
            <a:xfrm flipH="1">
              <a:off x="10790836" y="3238926"/>
              <a:ext cx="91440" cy="91440"/>
            </a:xfrm>
            <a:prstGeom prst="chevron">
              <a:avLst/>
            </a:prstGeom>
            <a:solidFill>
              <a:schemeClr val="bg1"/>
            </a:solidFill>
            <a:ln w="6350">
              <a:solidFill>
                <a:srgbClr val="3AB7D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3" name="Arrow: Chevron 292">
              <a:extLst>
                <a:ext uri="{FF2B5EF4-FFF2-40B4-BE49-F238E27FC236}">
                  <a16:creationId xmlns:a16="http://schemas.microsoft.com/office/drawing/2014/main" id="{EF70014B-04E1-1503-25ED-FD009A4F8C02}"/>
                </a:ext>
              </a:extLst>
            </p:cNvPr>
            <p:cNvSpPr/>
            <p:nvPr/>
          </p:nvSpPr>
          <p:spPr>
            <a:xfrm flipH="1">
              <a:off x="10886216" y="3238925"/>
              <a:ext cx="91440" cy="91440"/>
            </a:xfrm>
            <a:prstGeom prst="chevron">
              <a:avLst/>
            </a:prstGeom>
            <a:solidFill>
              <a:srgbClr val="3AB7D6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D92EC866-B86D-5370-1FF0-703F0AD87864}"/>
                </a:ext>
              </a:extLst>
            </p:cNvPr>
            <p:cNvSpPr txBox="1"/>
            <p:nvPr/>
          </p:nvSpPr>
          <p:spPr>
            <a:xfrm>
              <a:off x="7989465" y="1247286"/>
              <a:ext cx="2802444" cy="370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</a:rPr>
                <a:t>At-Risk Churners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AC20FB95-5D50-4361-F1D3-F5EC74E6BA81}"/>
                </a:ext>
              </a:extLst>
            </p:cNvPr>
            <p:cNvSpPr txBox="1"/>
            <p:nvPr/>
          </p:nvSpPr>
          <p:spPr>
            <a:xfrm>
              <a:off x="6842967" y="1722233"/>
              <a:ext cx="3516886" cy="285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/>
                <a:t>Rarely purchase, high recency, high spending in the past.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56753D26-56F7-DFC6-2048-D1BBFBC654B0}"/>
                </a:ext>
              </a:extLst>
            </p:cNvPr>
            <p:cNvSpPr txBox="1"/>
            <p:nvPr/>
          </p:nvSpPr>
          <p:spPr>
            <a:xfrm>
              <a:off x="6890498" y="2066008"/>
              <a:ext cx="3469345" cy="285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/>
                <a:t>Traditional ordering preference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474159F8-6535-E63A-BD25-475F615CF48C}"/>
                </a:ext>
              </a:extLst>
            </p:cNvPr>
            <p:cNvSpPr txBox="1"/>
            <p:nvPr/>
          </p:nvSpPr>
          <p:spPr>
            <a:xfrm>
              <a:off x="6767396" y="2429374"/>
              <a:ext cx="3592447" cy="285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/>
                <a:t>43,3%</a:t>
              </a:r>
              <a:r>
                <a:rPr lang="en-US" sz="1100"/>
                <a:t> of the </a:t>
              </a:r>
              <a:r>
                <a:rPr lang="en-US" sz="1100" b="1"/>
                <a:t>customer base , </a:t>
              </a:r>
              <a:r>
                <a:rPr lang="en-US" sz="1100"/>
                <a:t>contribute </a:t>
              </a:r>
              <a:r>
                <a:rPr lang="en-US" sz="1100" b="1"/>
                <a:t>30,1%</a:t>
              </a:r>
              <a:r>
                <a:rPr lang="en-US" sz="1100"/>
                <a:t> to </a:t>
              </a:r>
              <a:r>
                <a:rPr lang="en-US" sz="1100" b="1"/>
                <a:t>GMV.</a:t>
              </a: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4679DAFA-3720-CD1A-159C-8F92711A0FB0}"/>
                </a:ext>
              </a:extLst>
            </p:cNvPr>
            <p:cNvSpPr txBox="1"/>
            <p:nvPr/>
          </p:nvSpPr>
          <p:spPr>
            <a:xfrm>
              <a:off x="6842963" y="2698305"/>
              <a:ext cx="3516886" cy="4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/>
                <a:t>Re-engagement strategies such as special offers or personalized communication.</a:t>
              </a:r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AE27B3F4-14C2-D694-DCDE-8AEF3311F7ED}"/>
                </a:ext>
              </a:extLst>
            </p:cNvPr>
            <p:cNvSpPr/>
            <p:nvPr/>
          </p:nvSpPr>
          <p:spPr>
            <a:xfrm>
              <a:off x="10465450" y="2897883"/>
              <a:ext cx="61554" cy="62793"/>
            </a:xfrm>
            <a:prstGeom prst="ellipse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35806343-17BD-978E-2011-DEF554429FD8}"/>
              </a:ext>
            </a:extLst>
          </p:cNvPr>
          <p:cNvCxnSpPr>
            <a:cxnSpLocks/>
          </p:cNvCxnSpPr>
          <p:nvPr/>
        </p:nvCxnSpPr>
        <p:spPr>
          <a:xfrm>
            <a:off x="7350516" y="2944596"/>
            <a:ext cx="1130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C4E64824-6E11-F9A3-446C-3FB656EF7B4B}"/>
              </a:ext>
            </a:extLst>
          </p:cNvPr>
          <p:cNvCxnSpPr>
            <a:cxnSpLocks/>
          </p:cNvCxnSpPr>
          <p:nvPr/>
        </p:nvCxnSpPr>
        <p:spPr>
          <a:xfrm flipV="1">
            <a:off x="5935035" y="4316168"/>
            <a:ext cx="0" cy="4410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744437B0-61E5-AE9E-E8ED-19788677DBD9}"/>
              </a:ext>
            </a:extLst>
          </p:cNvPr>
          <p:cNvSpPr/>
          <p:nvPr/>
        </p:nvSpPr>
        <p:spPr>
          <a:xfrm>
            <a:off x="5554154" y="3615484"/>
            <a:ext cx="731520" cy="731520"/>
          </a:xfrm>
          <a:prstGeom prst="ellipse">
            <a:avLst/>
          </a:prstGeom>
          <a:solidFill>
            <a:srgbClr val="1E38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9967B91-54F3-F068-45FC-7F6E4BBED787}"/>
              </a:ext>
            </a:extLst>
          </p:cNvPr>
          <p:cNvSpPr/>
          <p:nvPr/>
        </p:nvSpPr>
        <p:spPr>
          <a:xfrm>
            <a:off x="4534694" y="2515212"/>
            <a:ext cx="731520" cy="731520"/>
          </a:xfrm>
          <a:prstGeom prst="ellipse">
            <a:avLst/>
          </a:prstGeom>
          <a:solidFill>
            <a:srgbClr val="3AB7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191C005E-0133-CC65-3197-48E428C8794D}"/>
              </a:ext>
            </a:extLst>
          </p:cNvPr>
          <p:cNvSpPr txBox="1"/>
          <p:nvPr/>
        </p:nvSpPr>
        <p:spPr>
          <a:xfrm>
            <a:off x="6803518" y="2713764"/>
            <a:ext cx="30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37FE55D-2F99-F167-F299-37481325E3FC}"/>
              </a:ext>
            </a:extLst>
          </p:cNvPr>
          <p:cNvSpPr txBox="1"/>
          <p:nvPr/>
        </p:nvSpPr>
        <p:spPr>
          <a:xfrm>
            <a:off x="5756825" y="3741935"/>
            <a:ext cx="30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4793A24F-ACEA-BA7D-7903-10C31B285434}"/>
              </a:ext>
            </a:extLst>
          </p:cNvPr>
          <p:cNvSpPr txBox="1"/>
          <p:nvPr/>
        </p:nvSpPr>
        <p:spPr>
          <a:xfrm>
            <a:off x="4721914" y="2636984"/>
            <a:ext cx="30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BA32D50D-B9A2-2884-0A04-B9771DB3E255}"/>
              </a:ext>
            </a:extLst>
          </p:cNvPr>
          <p:cNvSpPr txBox="1"/>
          <p:nvPr/>
        </p:nvSpPr>
        <p:spPr>
          <a:xfrm>
            <a:off x="865950" y="117483"/>
            <a:ext cx="7357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207776"/>
                </a:solidFill>
              </a:rPr>
              <a:t>Key characteristics of different customer clusters</a:t>
            </a:r>
            <a:endParaRPr lang="en-US" sz="1800" b="1">
              <a:solidFill>
                <a:srgbClr val="207776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5DB093-FEFA-E298-CBB2-B145A243B2C6}"/>
              </a:ext>
            </a:extLst>
          </p:cNvPr>
          <p:cNvCxnSpPr>
            <a:cxnSpLocks/>
          </p:cNvCxnSpPr>
          <p:nvPr/>
        </p:nvCxnSpPr>
        <p:spPr>
          <a:xfrm flipV="1">
            <a:off x="7463525" y="2944596"/>
            <a:ext cx="0" cy="83079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B01AB111-060B-CB54-2AD9-CB31F3469E11}"/>
              </a:ext>
            </a:extLst>
          </p:cNvPr>
          <p:cNvGrpSpPr/>
          <p:nvPr/>
        </p:nvGrpSpPr>
        <p:grpSpPr>
          <a:xfrm>
            <a:off x="214851" y="148100"/>
            <a:ext cx="697802" cy="671623"/>
            <a:chOff x="2985422" y="1122801"/>
            <a:chExt cx="697802" cy="671623"/>
          </a:xfrm>
        </p:grpSpPr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017731B9-1662-8444-0E2C-5B28565C3A1C}"/>
                </a:ext>
              </a:extLst>
            </p:cNvPr>
            <p:cNvSpPr/>
            <p:nvPr/>
          </p:nvSpPr>
          <p:spPr>
            <a:xfrm>
              <a:off x="2985422" y="1122801"/>
              <a:ext cx="524362" cy="510056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1A5F2FDD-068E-EA4F-E339-CFB93F181543}"/>
                </a:ext>
              </a:extLst>
            </p:cNvPr>
            <p:cNvSpPr/>
            <p:nvPr/>
          </p:nvSpPr>
          <p:spPr>
            <a:xfrm>
              <a:off x="2997582" y="1471289"/>
              <a:ext cx="297352" cy="323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79D2C557-6CA6-CB47-E553-BC4DEF080E76}"/>
                </a:ext>
              </a:extLst>
            </p:cNvPr>
            <p:cNvSpPr/>
            <p:nvPr/>
          </p:nvSpPr>
          <p:spPr>
            <a:xfrm rot="18973462">
              <a:off x="3237929" y="1363487"/>
              <a:ext cx="445295" cy="371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A1DF25B-47BF-819F-5499-2C9B4C9C9E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397" y="1291590"/>
              <a:ext cx="192613" cy="192804"/>
            </a:xfrm>
            <a:prstGeom prst="line">
              <a:avLst/>
            </a:prstGeom>
            <a:ln w="9525">
              <a:solidFill>
                <a:srgbClr val="20777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59ED37A-6848-A41E-4B26-2524E87AB2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192" y="1291590"/>
              <a:ext cx="94545" cy="0"/>
            </a:xfrm>
            <a:prstGeom prst="line">
              <a:avLst/>
            </a:prstGeom>
            <a:ln w="9525">
              <a:solidFill>
                <a:srgbClr val="20777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9B8EC101-0A89-37DF-B6CB-D814D952C701}"/>
                </a:ext>
              </a:extLst>
            </p:cNvPr>
            <p:cNvSpPr/>
            <p:nvPr/>
          </p:nvSpPr>
          <p:spPr>
            <a:xfrm>
              <a:off x="3578166" y="1268730"/>
              <a:ext cx="45719" cy="45719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830D7D9F-3514-3363-7B80-037914BCA615}"/>
                </a:ext>
              </a:extLst>
            </p:cNvPr>
            <p:cNvSpPr txBox="1"/>
            <p:nvPr/>
          </p:nvSpPr>
          <p:spPr>
            <a:xfrm>
              <a:off x="3003252" y="1122801"/>
              <a:ext cx="447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08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88594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7ABF0-E8A7-F3B8-D070-0437F50CA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65B94E6A-2298-2535-E19C-18EF6C12C060}"/>
              </a:ext>
            </a:extLst>
          </p:cNvPr>
          <p:cNvGrpSpPr/>
          <p:nvPr/>
        </p:nvGrpSpPr>
        <p:grpSpPr>
          <a:xfrm>
            <a:off x="214851" y="148100"/>
            <a:ext cx="697802" cy="671623"/>
            <a:chOff x="2985422" y="1122801"/>
            <a:chExt cx="697802" cy="671623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2DCB919-71A3-1284-9375-23FC0FFD34D4}"/>
                </a:ext>
              </a:extLst>
            </p:cNvPr>
            <p:cNvSpPr/>
            <p:nvPr/>
          </p:nvSpPr>
          <p:spPr>
            <a:xfrm>
              <a:off x="2985422" y="1122801"/>
              <a:ext cx="524362" cy="510056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451F8B4-D045-4D97-8B2B-CCA19B02526A}"/>
                </a:ext>
              </a:extLst>
            </p:cNvPr>
            <p:cNvSpPr/>
            <p:nvPr/>
          </p:nvSpPr>
          <p:spPr>
            <a:xfrm>
              <a:off x="2997582" y="1471289"/>
              <a:ext cx="297352" cy="323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3881F6E-BFA0-87DC-6813-A4D5A032584C}"/>
                </a:ext>
              </a:extLst>
            </p:cNvPr>
            <p:cNvSpPr/>
            <p:nvPr/>
          </p:nvSpPr>
          <p:spPr>
            <a:xfrm rot="18973462">
              <a:off x="3237929" y="1363487"/>
              <a:ext cx="445295" cy="371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3D4FE4D-005B-07E1-F293-ECB811FAE8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397" y="1291590"/>
              <a:ext cx="192613" cy="192804"/>
            </a:xfrm>
            <a:prstGeom prst="line">
              <a:avLst/>
            </a:prstGeom>
            <a:ln w="9525">
              <a:solidFill>
                <a:srgbClr val="20777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CBAAD66-DAEC-626C-E365-7B55294653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192" y="1291590"/>
              <a:ext cx="94545" cy="0"/>
            </a:xfrm>
            <a:prstGeom prst="line">
              <a:avLst/>
            </a:prstGeom>
            <a:ln w="9525">
              <a:solidFill>
                <a:srgbClr val="20777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674803A-4852-486E-6B78-27491C0D1F6D}"/>
                </a:ext>
              </a:extLst>
            </p:cNvPr>
            <p:cNvSpPr/>
            <p:nvPr/>
          </p:nvSpPr>
          <p:spPr>
            <a:xfrm>
              <a:off x="3578166" y="1268730"/>
              <a:ext cx="45719" cy="45719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147E610-9BB8-BA8E-D4A9-733CDB739F97}"/>
                </a:ext>
              </a:extLst>
            </p:cNvPr>
            <p:cNvSpPr txBox="1"/>
            <p:nvPr/>
          </p:nvSpPr>
          <p:spPr>
            <a:xfrm>
              <a:off x="3003252" y="1122801"/>
              <a:ext cx="447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08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747EFB1-FAAA-D716-8B4C-D2C84BF38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690" y="3718657"/>
            <a:ext cx="4477943" cy="28748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2DFF7C9-4940-B7B3-67F1-C9BCF8CF6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213" y="537414"/>
            <a:ext cx="6275479" cy="32996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D529AC-3A89-9042-CD71-4602BBC47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3298" y="4496372"/>
            <a:ext cx="2251394" cy="19938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2096D2D-C41F-5B2C-429A-8308440F4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1760" y="2440082"/>
            <a:ext cx="2124805" cy="1952996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8B70564-B250-30BA-70DE-4EC7FE83D31C}"/>
              </a:ext>
            </a:extLst>
          </p:cNvPr>
          <p:cNvSpPr/>
          <p:nvPr/>
        </p:nvSpPr>
        <p:spPr>
          <a:xfrm>
            <a:off x="279476" y="575359"/>
            <a:ext cx="4477943" cy="5969335"/>
          </a:xfrm>
          <a:prstGeom prst="roundRect">
            <a:avLst>
              <a:gd name="adj" fmla="val 2658"/>
            </a:avLst>
          </a:prstGeom>
          <a:solidFill>
            <a:srgbClr val="D8C9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5C51103-C516-C935-5548-F6AC48EF6D68}"/>
              </a:ext>
            </a:extLst>
          </p:cNvPr>
          <p:cNvSpPr/>
          <p:nvPr/>
        </p:nvSpPr>
        <p:spPr>
          <a:xfrm>
            <a:off x="494034" y="743449"/>
            <a:ext cx="4132968" cy="296425"/>
          </a:xfrm>
          <a:prstGeom prst="roundRect">
            <a:avLst>
              <a:gd name="adj" fmla="val 50000"/>
            </a:avLst>
          </a:prstGeom>
          <a:solidFill>
            <a:srgbClr val="D81E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Outliers Group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768C92-B38A-4E70-EC6D-F50A1E8E7F7F}"/>
              </a:ext>
            </a:extLst>
          </p:cNvPr>
          <p:cNvSpPr txBox="1"/>
          <p:nvPr/>
        </p:nvSpPr>
        <p:spPr>
          <a:xfrm>
            <a:off x="1039103" y="1132111"/>
            <a:ext cx="38084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Distribution: </a:t>
            </a:r>
            <a:r>
              <a:rPr lang="en-US" sz="1400"/>
              <a:t>5% of the total customers contribute 26.5% to the revenue.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C85F18-29FE-06BE-BD91-BD08D05F4184}"/>
              </a:ext>
            </a:extLst>
          </p:cNvPr>
          <p:cNvSpPr txBox="1"/>
          <p:nvPr/>
        </p:nvSpPr>
        <p:spPr>
          <a:xfrm>
            <a:off x="1039249" y="2043550"/>
            <a:ext cx="3808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Low Spend, High Frequency: </a:t>
            </a:r>
            <a:r>
              <a:rPr lang="en-US" sz="1400"/>
              <a:t>regular buyers who make smaller, likely everyday purchases.</a:t>
            </a:r>
            <a:r>
              <a:rPr lang="en-US" sz="1400" b="1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A55A9F-14DC-96DB-A694-C443FADCFC22}"/>
              </a:ext>
            </a:extLst>
          </p:cNvPr>
          <p:cNvSpPr txBox="1"/>
          <p:nvPr/>
        </p:nvSpPr>
        <p:spPr>
          <a:xfrm>
            <a:off x="1039249" y="2954989"/>
            <a:ext cx="38082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High Spend, Low Frequency: </a:t>
            </a:r>
            <a:r>
              <a:rPr lang="en-US" sz="1400"/>
              <a:t>corporate buyers, event organizers, or simply those who prefer bulk orders.</a:t>
            </a:r>
            <a:r>
              <a:rPr lang="en-US" sz="1400" b="1"/>
              <a:t>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AB638A-AF25-13AE-3320-DF0F1CE10427}"/>
              </a:ext>
            </a:extLst>
          </p:cNvPr>
          <p:cNvSpPr txBox="1"/>
          <p:nvPr/>
        </p:nvSpPr>
        <p:spPr>
          <a:xfrm>
            <a:off x="1039249" y="4081872"/>
            <a:ext cx="38082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Inconsistent Monthly Spending</a:t>
            </a:r>
            <a:r>
              <a:rPr lang="en-US" sz="1400"/>
              <a:t>: Purchasing decisions can be influenced by seasonal requirements, special events, or occasional promotions.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711B1C-A472-E4BE-89C1-92A4CAE18016}"/>
              </a:ext>
            </a:extLst>
          </p:cNvPr>
          <p:cNvSpPr txBox="1"/>
          <p:nvPr/>
        </p:nvSpPr>
        <p:spPr>
          <a:xfrm>
            <a:off x="1039249" y="5424200"/>
            <a:ext cx="38082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Multi-Channel Adoption: </a:t>
            </a:r>
            <a:r>
              <a:rPr lang="en-US" sz="1400"/>
              <a:t>Maintaining a balance between in-person and digital interactions.</a:t>
            </a:r>
          </a:p>
        </p:txBody>
      </p:sp>
      <p:pic>
        <p:nvPicPr>
          <p:cNvPr id="29" name="Graphic 28" descr="Shopping bag with solid fill">
            <a:extLst>
              <a:ext uri="{FF2B5EF4-FFF2-40B4-BE49-F238E27FC236}">
                <a16:creationId xmlns:a16="http://schemas.microsoft.com/office/drawing/2014/main" id="{FF41CDFE-A418-4612-6883-9D8BB2EF2B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752" y="5459823"/>
            <a:ext cx="457200" cy="457200"/>
          </a:xfrm>
          <a:prstGeom prst="rect">
            <a:avLst/>
          </a:prstGeom>
        </p:spPr>
      </p:pic>
      <p:pic>
        <p:nvPicPr>
          <p:cNvPr id="30" name="Graphic 29" descr="Bad Inventory with solid fill">
            <a:extLst>
              <a:ext uri="{FF2B5EF4-FFF2-40B4-BE49-F238E27FC236}">
                <a16:creationId xmlns:a16="http://schemas.microsoft.com/office/drawing/2014/main" id="{3AF04F48-00E8-EB39-C6C2-29739EE8BC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752" y="4336807"/>
            <a:ext cx="457200" cy="457200"/>
          </a:xfrm>
          <a:prstGeom prst="rect">
            <a:avLst/>
          </a:prstGeom>
        </p:spPr>
      </p:pic>
      <p:pic>
        <p:nvPicPr>
          <p:cNvPr id="31" name="Graphic 30" descr="Money with solid fill">
            <a:extLst>
              <a:ext uri="{FF2B5EF4-FFF2-40B4-BE49-F238E27FC236}">
                <a16:creationId xmlns:a16="http://schemas.microsoft.com/office/drawing/2014/main" id="{DFD888DF-7E18-4647-539E-616B1ADC8F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3752" y="3109516"/>
            <a:ext cx="457200" cy="457200"/>
          </a:xfrm>
          <a:prstGeom prst="rect">
            <a:avLst/>
          </a:prstGeom>
        </p:spPr>
      </p:pic>
      <p:pic>
        <p:nvPicPr>
          <p:cNvPr id="32" name="Graphic 31" descr="Monthly calendar with solid fill">
            <a:extLst>
              <a:ext uri="{FF2B5EF4-FFF2-40B4-BE49-F238E27FC236}">
                <a16:creationId xmlns:a16="http://schemas.microsoft.com/office/drawing/2014/main" id="{4BBB9573-DB66-71F6-DF14-41907F6623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3752" y="2082801"/>
            <a:ext cx="457200" cy="457200"/>
          </a:xfrm>
          <a:prstGeom prst="rect">
            <a:avLst/>
          </a:prstGeom>
        </p:spPr>
      </p:pic>
      <p:pic>
        <p:nvPicPr>
          <p:cNvPr id="33" name="Graphic 32" descr="Shopping cart with solid fill">
            <a:extLst>
              <a:ext uri="{FF2B5EF4-FFF2-40B4-BE49-F238E27FC236}">
                <a16:creationId xmlns:a16="http://schemas.microsoft.com/office/drawing/2014/main" id="{B127A2D9-5009-E8FC-17E5-798BC56986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3752" y="1186601"/>
            <a:ext cx="457200" cy="4572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19DD152-5219-7DC8-9399-BA21BE013BC3}"/>
              </a:ext>
            </a:extLst>
          </p:cNvPr>
          <p:cNvSpPr txBox="1"/>
          <p:nvPr/>
        </p:nvSpPr>
        <p:spPr>
          <a:xfrm>
            <a:off x="865950" y="117483"/>
            <a:ext cx="7357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207776"/>
                </a:solidFill>
              </a:rPr>
              <a:t>Analyze customers in outliers</a:t>
            </a:r>
          </a:p>
        </p:txBody>
      </p:sp>
    </p:spTree>
    <p:extLst>
      <p:ext uri="{BB962C8B-B14F-4D97-AF65-F5344CB8AC3E}">
        <p14:creationId xmlns:p14="http://schemas.microsoft.com/office/powerpoint/2010/main" val="10328295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Bullseye with solid fill">
            <a:extLst>
              <a:ext uri="{FF2B5EF4-FFF2-40B4-BE49-F238E27FC236}">
                <a16:creationId xmlns:a16="http://schemas.microsoft.com/office/drawing/2014/main" id="{8EB2D84D-584A-179F-37F6-EF176BD31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3380" y="421975"/>
            <a:ext cx="2018154" cy="2018154"/>
          </a:xfrm>
          <a:prstGeom prst="rect">
            <a:avLst/>
          </a:prstGeom>
        </p:spPr>
      </p:pic>
      <p:sp>
        <p:nvSpPr>
          <p:cNvPr id="5" name="Arrow: Bent 4">
            <a:extLst>
              <a:ext uri="{FF2B5EF4-FFF2-40B4-BE49-F238E27FC236}">
                <a16:creationId xmlns:a16="http://schemas.microsoft.com/office/drawing/2014/main" id="{8FECE31A-1D72-C137-333E-E18847D15A24}"/>
              </a:ext>
            </a:extLst>
          </p:cNvPr>
          <p:cNvSpPr/>
          <p:nvPr/>
        </p:nvSpPr>
        <p:spPr>
          <a:xfrm rot="16200000">
            <a:off x="8492290" y="163569"/>
            <a:ext cx="1674107" cy="5253217"/>
          </a:xfrm>
          <a:prstGeom prst="bentArrow">
            <a:avLst>
              <a:gd name="adj1" fmla="val 5146"/>
              <a:gd name="adj2" fmla="val 8617"/>
              <a:gd name="adj3" fmla="val 16995"/>
              <a:gd name="adj4" fmla="val 26715"/>
            </a:avLst>
          </a:prstGeom>
          <a:solidFill>
            <a:srgbClr val="3AB7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FFAC0CFE-8214-1C10-15AF-C3B45EA4EF87}"/>
              </a:ext>
            </a:extLst>
          </p:cNvPr>
          <p:cNvSpPr/>
          <p:nvPr/>
        </p:nvSpPr>
        <p:spPr>
          <a:xfrm rot="16200000">
            <a:off x="7888986" y="806977"/>
            <a:ext cx="2508297" cy="5640505"/>
          </a:xfrm>
          <a:prstGeom prst="bentArrow">
            <a:avLst>
              <a:gd name="adj1" fmla="val 3501"/>
              <a:gd name="adj2" fmla="val 6217"/>
              <a:gd name="adj3" fmla="val 11239"/>
              <a:gd name="adj4" fmla="val 26715"/>
            </a:avLst>
          </a:prstGeom>
          <a:solidFill>
            <a:srgbClr val="2077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224C584D-6458-E51C-EF99-5B3AE9D7C5C8}"/>
              </a:ext>
            </a:extLst>
          </p:cNvPr>
          <p:cNvSpPr/>
          <p:nvPr/>
        </p:nvSpPr>
        <p:spPr>
          <a:xfrm rot="5400000" flipH="1">
            <a:off x="1860310" y="959659"/>
            <a:ext cx="2508297" cy="5335146"/>
          </a:xfrm>
          <a:prstGeom prst="bentArrow">
            <a:avLst>
              <a:gd name="adj1" fmla="val 3501"/>
              <a:gd name="adj2" fmla="val 6217"/>
              <a:gd name="adj3" fmla="val 11239"/>
              <a:gd name="adj4" fmla="val 26715"/>
            </a:avLst>
          </a:prstGeom>
          <a:solidFill>
            <a:srgbClr val="3AB7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37A8A12C-E000-E0F7-5BC3-9BD747EC3D99}"/>
              </a:ext>
            </a:extLst>
          </p:cNvPr>
          <p:cNvSpPr/>
          <p:nvPr/>
        </p:nvSpPr>
        <p:spPr>
          <a:xfrm rot="5400000" flipH="1">
            <a:off x="2048523" y="351485"/>
            <a:ext cx="1674107" cy="4877381"/>
          </a:xfrm>
          <a:prstGeom prst="bentArrow">
            <a:avLst>
              <a:gd name="adj1" fmla="val 5146"/>
              <a:gd name="adj2" fmla="val 8617"/>
              <a:gd name="adj3" fmla="val 16995"/>
              <a:gd name="adj4" fmla="val 26715"/>
            </a:avLst>
          </a:prstGeom>
          <a:solidFill>
            <a:srgbClr val="2077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32C16A0D-AF80-48AE-00C4-09435FAF6BC3}"/>
              </a:ext>
            </a:extLst>
          </p:cNvPr>
          <p:cNvSpPr/>
          <p:nvPr/>
        </p:nvSpPr>
        <p:spPr>
          <a:xfrm>
            <a:off x="5897765" y="2373083"/>
            <a:ext cx="309384" cy="2838309"/>
          </a:xfrm>
          <a:prstGeom prst="upArrow">
            <a:avLst>
              <a:gd name="adj1" fmla="val 36666"/>
              <a:gd name="adj2" fmla="val 9222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58DCC9-DC85-9FD7-C9A2-F46166ACD427}"/>
              </a:ext>
            </a:extLst>
          </p:cNvPr>
          <p:cNvSpPr/>
          <p:nvPr/>
        </p:nvSpPr>
        <p:spPr>
          <a:xfrm>
            <a:off x="5478665" y="5211392"/>
            <a:ext cx="1147583" cy="8994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543C2F-65CB-2375-04CE-7B94E6CAF0DF}"/>
              </a:ext>
            </a:extLst>
          </p:cNvPr>
          <p:cNvSpPr txBox="1"/>
          <p:nvPr/>
        </p:nvSpPr>
        <p:spPr>
          <a:xfrm>
            <a:off x="7141025" y="2591909"/>
            <a:ext cx="479329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Re-engage customers </a:t>
            </a:r>
          </a:p>
          <a:p>
            <a:r>
              <a:rPr lang="en-US" sz="1400"/>
              <a:t>Offering incentives for high-churn-rate customers, such as comeback vouchers and personalized events.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138CC5-F1C5-F127-407C-95F362619E3E}"/>
              </a:ext>
            </a:extLst>
          </p:cNvPr>
          <p:cNvSpPr txBox="1"/>
          <p:nvPr/>
        </p:nvSpPr>
        <p:spPr>
          <a:xfrm>
            <a:off x="7141025" y="3930013"/>
            <a:ext cx="479329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Up-sale &amp; Loyalty points</a:t>
            </a:r>
            <a:endParaRPr lang="en-US" sz="1600" b="1"/>
          </a:p>
          <a:p>
            <a:r>
              <a:rPr lang="en-US" sz="1400"/>
              <a:t>Up-sale for loyal customers. Establishing a loyalty program to earn points that can be redeemed within a limited time.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F40BFC-5A20-1093-6718-B9F14A68FD27}"/>
              </a:ext>
            </a:extLst>
          </p:cNvPr>
          <p:cNvSpPr txBox="1"/>
          <p:nvPr/>
        </p:nvSpPr>
        <p:spPr>
          <a:xfrm>
            <a:off x="4395395" y="5427257"/>
            <a:ext cx="340120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Channel Promotion</a:t>
            </a:r>
            <a:endParaRPr lang="en-US" sz="1600" b="1"/>
          </a:p>
          <a:p>
            <a:pPr algn="ctr"/>
            <a:r>
              <a:rPr lang="en-US" sz="1400" b="0" i="0">
                <a:solidFill>
                  <a:srgbClr val="1C1C1C"/>
                </a:solidFill>
                <a:effectLst/>
                <a:latin typeface="Inter"/>
              </a:rPr>
              <a:t>Develop </a:t>
            </a:r>
            <a:r>
              <a:rPr lang="en-US" sz="1400" b="1" i="0">
                <a:solidFill>
                  <a:srgbClr val="1C1C1C"/>
                </a:solidFill>
                <a:effectLst/>
                <a:latin typeface="Inter"/>
              </a:rPr>
              <a:t>app and website </a:t>
            </a:r>
            <a:r>
              <a:rPr lang="en-US" sz="1400" b="0" i="0">
                <a:solidFill>
                  <a:srgbClr val="1C1C1C"/>
                </a:solidFill>
                <a:effectLst/>
                <a:latin typeface="Inter"/>
              </a:rPr>
              <a:t>channels to </a:t>
            </a:r>
            <a:r>
              <a:rPr lang="en-US" sz="1400" b="1" i="0">
                <a:solidFill>
                  <a:srgbClr val="1C1C1C"/>
                </a:solidFill>
                <a:effectLst/>
                <a:latin typeface="Inter"/>
              </a:rPr>
              <a:t>enhance customer engagement.</a:t>
            </a:r>
            <a:endParaRPr lang="en-US" sz="1400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54F802-C444-73FB-3718-3DF9297210B6}"/>
              </a:ext>
            </a:extLst>
          </p:cNvPr>
          <p:cNvSpPr txBox="1"/>
          <p:nvPr/>
        </p:nvSpPr>
        <p:spPr>
          <a:xfrm>
            <a:off x="228613" y="4034994"/>
            <a:ext cx="47914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Delivery channel</a:t>
            </a:r>
          </a:p>
          <a:p>
            <a:pPr algn="r"/>
            <a:r>
              <a:rPr lang="en-US" sz="1400"/>
              <a:t>Develop delivery channels that meet current market expectations.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02DCD2-AF35-A299-B56A-AB2A68ABB9C7}"/>
              </a:ext>
            </a:extLst>
          </p:cNvPr>
          <p:cNvSpPr txBox="1"/>
          <p:nvPr/>
        </p:nvSpPr>
        <p:spPr>
          <a:xfrm>
            <a:off x="228613" y="2688896"/>
            <a:ext cx="47914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Meet specific needs</a:t>
            </a:r>
            <a:endParaRPr lang="en-US" sz="1600" b="1"/>
          </a:p>
          <a:p>
            <a:pPr algn="r"/>
            <a:r>
              <a:rPr lang="en-US" sz="1400"/>
              <a:t>Customized programs designed to address specific </a:t>
            </a:r>
            <a:r>
              <a:rPr lang="en-US" sz="1400" b="1"/>
              <a:t>seasonal and individual requirements.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563436-3044-8B3D-0087-A6B1453C7A3B}"/>
              </a:ext>
            </a:extLst>
          </p:cNvPr>
          <p:cNvSpPr txBox="1"/>
          <p:nvPr/>
        </p:nvSpPr>
        <p:spPr>
          <a:xfrm>
            <a:off x="865950" y="117483"/>
            <a:ext cx="7357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207776"/>
                </a:solidFill>
              </a:rPr>
              <a:t>Our Target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F6467DA-7E77-D551-E076-AEBE5D19A81B}"/>
              </a:ext>
            </a:extLst>
          </p:cNvPr>
          <p:cNvGrpSpPr/>
          <p:nvPr/>
        </p:nvGrpSpPr>
        <p:grpSpPr>
          <a:xfrm>
            <a:off x="228613" y="151003"/>
            <a:ext cx="697802" cy="671623"/>
            <a:chOff x="2985422" y="1122801"/>
            <a:chExt cx="697802" cy="671623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BAE22DB-1F7A-EFE6-D7D6-9F0599CEB44A}"/>
                </a:ext>
              </a:extLst>
            </p:cNvPr>
            <p:cNvSpPr/>
            <p:nvPr/>
          </p:nvSpPr>
          <p:spPr>
            <a:xfrm>
              <a:off x="2985422" y="1122801"/>
              <a:ext cx="524362" cy="510056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06AED48-93B0-6FFB-E3FC-44CEC516AE45}"/>
                </a:ext>
              </a:extLst>
            </p:cNvPr>
            <p:cNvSpPr/>
            <p:nvPr/>
          </p:nvSpPr>
          <p:spPr>
            <a:xfrm>
              <a:off x="2997582" y="1471289"/>
              <a:ext cx="297352" cy="323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02429F7-4352-8AE4-D6C9-D493E097559A}"/>
                </a:ext>
              </a:extLst>
            </p:cNvPr>
            <p:cNvSpPr/>
            <p:nvPr/>
          </p:nvSpPr>
          <p:spPr>
            <a:xfrm rot="18973462">
              <a:off x="3237929" y="1363487"/>
              <a:ext cx="445295" cy="371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6A4EB3E-7213-50D3-029C-B3C2D24724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397" y="1291590"/>
              <a:ext cx="192613" cy="192804"/>
            </a:xfrm>
            <a:prstGeom prst="line">
              <a:avLst/>
            </a:prstGeom>
            <a:ln w="9525">
              <a:solidFill>
                <a:srgbClr val="20777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6F96DD6-B5AD-31BE-89E4-4BC0400728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192" y="1291590"/>
              <a:ext cx="94545" cy="0"/>
            </a:xfrm>
            <a:prstGeom prst="line">
              <a:avLst/>
            </a:prstGeom>
            <a:ln w="9525">
              <a:solidFill>
                <a:srgbClr val="20777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558E59F-9E01-A204-3CDC-C765D0E0B6FB}"/>
                </a:ext>
              </a:extLst>
            </p:cNvPr>
            <p:cNvSpPr/>
            <p:nvPr/>
          </p:nvSpPr>
          <p:spPr>
            <a:xfrm>
              <a:off x="3578166" y="1268730"/>
              <a:ext cx="45719" cy="45719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4443127-4CC4-499F-A808-A292058610EA}"/>
                </a:ext>
              </a:extLst>
            </p:cNvPr>
            <p:cNvSpPr txBox="1"/>
            <p:nvPr/>
          </p:nvSpPr>
          <p:spPr>
            <a:xfrm>
              <a:off x="3003252" y="1122801"/>
              <a:ext cx="447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08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8726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5A131A-1AC9-0AA1-6C93-36A3C331D472}"/>
              </a:ext>
            </a:extLst>
          </p:cNvPr>
          <p:cNvSpPr txBox="1"/>
          <p:nvPr/>
        </p:nvSpPr>
        <p:spPr>
          <a:xfrm>
            <a:off x="980902" y="432538"/>
            <a:ext cx="5727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/>
              <a:t>Thanks for watching!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951D2BF-744D-6C8B-0B93-DD9D2B09090E}"/>
              </a:ext>
            </a:extLst>
          </p:cNvPr>
          <p:cNvGrpSpPr/>
          <p:nvPr/>
        </p:nvGrpSpPr>
        <p:grpSpPr>
          <a:xfrm>
            <a:off x="7259782" y="2991712"/>
            <a:ext cx="4076009" cy="1880415"/>
            <a:chOff x="7276408" y="3743498"/>
            <a:chExt cx="4076009" cy="188041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3C55DE4-7F00-9AAC-A084-264B8BF3131F}"/>
                </a:ext>
              </a:extLst>
            </p:cNvPr>
            <p:cNvSpPr txBox="1"/>
            <p:nvPr/>
          </p:nvSpPr>
          <p:spPr>
            <a:xfrm>
              <a:off x="8127078" y="3743498"/>
              <a:ext cx="32253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Contact number</a:t>
              </a:r>
            </a:p>
            <a:p>
              <a:r>
                <a:rPr lang="en-US"/>
                <a:t>+84 979 640 199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25838EE-8AAE-50EE-199B-97485759992F}"/>
                </a:ext>
              </a:extLst>
            </p:cNvPr>
            <p:cNvSpPr txBox="1"/>
            <p:nvPr/>
          </p:nvSpPr>
          <p:spPr>
            <a:xfrm>
              <a:off x="8127078" y="4934988"/>
              <a:ext cx="32253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Email address</a:t>
              </a:r>
            </a:p>
            <a:p>
              <a:r>
                <a:rPr lang="en-US"/>
                <a:t>ngochuyenvu165@gmail.com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23BF753-FDF0-D9AF-3FAC-EE743A9F1859}"/>
                </a:ext>
              </a:extLst>
            </p:cNvPr>
            <p:cNvSpPr/>
            <p:nvPr/>
          </p:nvSpPr>
          <p:spPr>
            <a:xfrm>
              <a:off x="7276408" y="3743498"/>
              <a:ext cx="731520" cy="731520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Smart Phone with solid fill">
              <a:extLst>
                <a:ext uri="{FF2B5EF4-FFF2-40B4-BE49-F238E27FC236}">
                  <a16:creationId xmlns:a16="http://schemas.microsoft.com/office/drawing/2014/main" id="{CD532CDF-4407-FC6F-460F-613A45BE3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88632" y="3855722"/>
              <a:ext cx="507072" cy="507072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94E3AE9-D8AF-985F-B754-290B007F4AB5}"/>
                </a:ext>
              </a:extLst>
            </p:cNvPr>
            <p:cNvSpPr/>
            <p:nvPr/>
          </p:nvSpPr>
          <p:spPr>
            <a:xfrm>
              <a:off x="7276408" y="4892393"/>
              <a:ext cx="731520" cy="731520"/>
            </a:xfrm>
            <a:prstGeom prst="ellipse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Envelope with solid fill">
              <a:extLst>
                <a:ext uri="{FF2B5EF4-FFF2-40B4-BE49-F238E27FC236}">
                  <a16:creationId xmlns:a16="http://schemas.microsoft.com/office/drawing/2014/main" id="{D4164E94-57B7-90A5-9BBD-74CD9C9F3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58150" y="4974135"/>
              <a:ext cx="568035" cy="568035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24ECBCD-71ED-9B28-C434-3EE0580A5891}"/>
              </a:ext>
            </a:extLst>
          </p:cNvPr>
          <p:cNvSpPr/>
          <p:nvPr/>
        </p:nvSpPr>
        <p:spPr>
          <a:xfrm>
            <a:off x="4696691" y="1205345"/>
            <a:ext cx="7248698" cy="58190"/>
          </a:xfrm>
          <a:prstGeom prst="rect">
            <a:avLst/>
          </a:prstGeom>
          <a:solidFill>
            <a:srgbClr val="2077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2A73F3E-8BBC-15E9-A88C-F352086B9D69}"/>
              </a:ext>
            </a:extLst>
          </p:cNvPr>
          <p:cNvCxnSpPr/>
          <p:nvPr/>
        </p:nvCxnSpPr>
        <p:spPr>
          <a:xfrm>
            <a:off x="415636" y="224444"/>
            <a:ext cx="0" cy="689956"/>
          </a:xfrm>
          <a:prstGeom prst="line">
            <a:avLst/>
          </a:prstGeom>
          <a:ln>
            <a:solidFill>
              <a:srgbClr val="20777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332FB2-3F91-AC05-DB23-5C122AD3007B}"/>
              </a:ext>
            </a:extLst>
          </p:cNvPr>
          <p:cNvCxnSpPr/>
          <p:nvPr/>
        </p:nvCxnSpPr>
        <p:spPr>
          <a:xfrm>
            <a:off x="484909" y="224444"/>
            <a:ext cx="0" cy="689956"/>
          </a:xfrm>
          <a:prstGeom prst="line">
            <a:avLst/>
          </a:prstGeom>
          <a:ln>
            <a:solidFill>
              <a:srgbClr val="20777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2188245-77BD-638E-7357-FA6151584468}"/>
              </a:ext>
            </a:extLst>
          </p:cNvPr>
          <p:cNvSpPr/>
          <p:nvPr/>
        </p:nvSpPr>
        <p:spPr>
          <a:xfrm>
            <a:off x="415637" y="1263535"/>
            <a:ext cx="623454" cy="2668385"/>
          </a:xfrm>
          <a:prstGeom prst="rect">
            <a:avLst/>
          </a:prstGeom>
          <a:solidFill>
            <a:srgbClr val="3AB7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5CBF6E-DD00-FEF8-6074-7E5A832269F6}"/>
              </a:ext>
            </a:extLst>
          </p:cNvPr>
          <p:cNvSpPr/>
          <p:nvPr/>
        </p:nvSpPr>
        <p:spPr>
          <a:xfrm rot="5400000">
            <a:off x="1441902" y="4967069"/>
            <a:ext cx="535496" cy="2449484"/>
          </a:xfrm>
          <a:prstGeom prst="rect">
            <a:avLst/>
          </a:prstGeom>
          <a:solidFill>
            <a:srgbClr val="2077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group of people sitting at a table with laptops&#10;&#10;Description automatically generated">
            <a:extLst>
              <a:ext uri="{FF2B5EF4-FFF2-40B4-BE49-F238E27FC236}">
                <a16:creationId xmlns:a16="http://schemas.microsoft.com/office/drawing/2014/main" id="{15152BBC-3E5F-3537-E498-B9FA2AA4A6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04" y="1773201"/>
            <a:ext cx="6186054" cy="441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12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6CFCE8B-68C7-3D8E-5660-297471482F52}"/>
              </a:ext>
            </a:extLst>
          </p:cNvPr>
          <p:cNvSpPr/>
          <p:nvPr/>
        </p:nvSpPr>
        <p:spPr>
          <a:xfrm>
            <a:off x="228613" y="948330"/>
            <a:ext cx="2331648" cy="358469"/>
          </a:xfrm>
          <a:prstGeom prst="rect">
            <a:avLst/>
          </a:prstGeom>
          <a:solidFill>
            <a:srgbClr val="2077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CAB9715-E06A-7AEA-B993-D381A1B9817E}"/>
              </a:ext>
            </a:extLst>
          </p:cNvPr>
          <p:cNvSpPr/>
          <p:nvPr/>
        </p:nvSpPr>
        <p:spPr>
          <a:xfrm>
            <a:off x="228613" y="1945199"/>
            <a:ext cx="2343808" cy="358469"/>
          </a:xfrm>
          <a:prstGeom prst="roundRect">
            <a:avLst/>
          </a:prstGeom>
          <a:solidFill>
            <a:srgbClr val="2077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E4DFDD2-3427-48E2-8ED4-6DE123AD0A43}"/>
              </a:ext>
            </a:extLst>
          </p:cNvPr>
          <p:cNvSpPr/>
          <p:nvPr/>
        </p:nvSpPr>
        <p:spPr>
          <a:xfrm>
            <a:off x="228613" y="2478701"/>
            <a:ext cx="2343808" cy="358469"/>
          </a:xfrm>
          <a:prstGeom prst="roundRect">
            <a:avLst/>
          </a:prstGeom>
          <a:solidFill>
            <a:srgbClr val="3AB7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51AC524-9EFA-6C8F-5A36-B4D524E6C2E5}"/>
              </a:ext>
            </a:extLst>
          </p:cNvPr>
          <p:cNvSpPr/>
          <p:nvPr/>
        </p:nvSpPr>
        <p:spPr>
          <a:xfrm>
            <a:off x="240773" y="1433980"/>
            <a:ext cx="2331648" cy="358469"/>
          </a:xfrm>
          <a:prstGeom prst="rect">
            <a:avLst/>
          </a:prstGeom>
          <a:solidFill>
            <a:srgbClr val="3AB7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D55DEF9-2016-E55B-56FA-041D1F056366}"/>
              </a:ext>
            </a:extLst>
          </p:cNvPr>
          <p:cNvGrpSpPr/>
          <p:nvPr/>
        </p:nvGrpSpPr>
        <p:grpSpPr>
          <a:xfrm>
            <a:off x="2787032" y="255971"/>
            <a:ext cx="2780746" cy="513249"/>
            <a:chOff x="1736577" y="1689580"/>
            <a:chExt cx="6891184" cy="933516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AD2C8DC-B4A4-6FF4-B83A-C1585D862278}"/>
                </a:ext>
              </a:extLst>
            </p:cNvPr>
            <p:cNvSpPr/>
            <p:nvPr/>
          </p:nvSpPr>
          <p:spPr>
            <a:xfrm>
              <a:off x="7704217" y="1699768"/>
              <a:ext cx="923544" cy="923328"/>
            </a:xfrm>
            <a:prstGeom prst="roundRect">
              <a:avLst>
                <a:gd name="adj" fmla="val 50000"/>
              </a:avLst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CABFB745-AED9-EB5F-FF2F-40F170B509AC}"/>
                </a:ext>
              </a:extLst>
            </p:cNvPr>
            <p:cNvSpPr/>
            <p:nvPr/>
          </p:nvSpPr>
          <p:spPr>
            <a:xfrm>
              <a:off x="1736577" y="1689580"/>
              <a:ext cx="6781781" cy="9233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051EC7-2C2A-EAFD-C367-95D1A96785DF}"/>
              </a:ext>
            </a:extLst>
          </p:cNvPr>
          <p:cNvGrpSpPr/>
          <p:nvPr/>
        </p:nvGrpSpPr>
        <p:grpSpPr>
          <a:xfrm>
            <a:off x="2828676" y="995095"/>
            <a:ext cx="2808108" cy="507648"/>
            <a:chOff x="2559538" y="3321764"/>
            <a:chExt cx="6958994" cy="923328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E59159C-4C45-04F8-A2A3-92930BA48572}"/>
                </a:ext>
              </a:extLst>
            </p:cNvPr>
            <p:cNvSpPr/>
            <p:nvPr/>
          </p:nvSpPr>
          <p:spPr>
            <a:xfrm>
              <a:off x="8594988" y="3321764"/>
              <a:ext cx="923544" cy="923328"/>
            </a:xfrm>
            <a:prstGeom prst="roundRect">
              <a:avLst>
                <a:gd name="adj" fmla="val 50000"/>
              </a:avLst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4E4C5825-8585-21AD-71E6-C6A9D0EA3FB8}"/>
                </a:ext>
              </a:extLst>
            </p:cNvPr>
            <p:cNvSpPr/>
            <p:nvPr/>
          </p:nvSpPr>
          <p:spPr>
            <a:xfrm>
              <a:off x="2559538" y="3321764"/>
              <a:ext cx="6849185" cy="9233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CDCB1CF-643F-924F-EC3F-B564160290E2}"/>
              </a:ext>
            </a:extLst>
          </p:cNvPr>
          <p:cNvGrpSpPr/>
          <p:nvPr/>
        </p:nvGrpSpPr>
        <p:grpSpPr>
          <a:xfrm>
            <a:off x="2828676" y="1768136"/>
            <a:ext cx="2808108" cy="502780"/>
            <a:chOff x="130892" y="5139037"/>
            <a:chExt cx="11748712" cy="1473938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9A16E64-2F0E-3682-BE0F-31C7256CBB24}"/>
                </a:ext>
              </a:extLst>
            </p:cNvPr>
            <p:cNvSpPr/>
            <p:nvPr/>
          </p:nvSpPr>
          <p:spPr>
            <a:xfrm flipV="1">
              <a:off x="130892" y="5139037"/>
              <a:ext cx="11673348" cy="795348"/>
            </a:xfrm>
            <a:prstGeom prst="rect">
              <a:avLst/>
            </a:prstGeom>
            <a:gradFill flip="none" rotWithShape="1">
              <a:gsLst>
                <a:gs pos="4000">
                  <a:schemeClr val="bg1">
                    <a:shade val="67500"/>
                    <a:satMod val="115000"/>
                    <a:alpha val="75000"/>
                    <a:lumMod val="80000"/>
                    <a:lumOff val="20000"/>
                  </a:schemeClr>
                </a:gs>
                <a:gs pos="100000">
                  <a:schemeClr val="bg1">
                    <a:shade val="100000"/>
                    <a:satMod val="115000"/>
                    <a:alpha val="0"/>
                    <a:lumMod val="9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75F7FEFE-C089-4480-F343-87CC2192202A}"/>
                </a:ext>
              </a:extLst>
            </p:cNvPr>
            <p:cNvSpPr/>
            <p:nvPr/>
          </p:nvSpPr>
          <p:spPr>
            <a:xfrm>
              <a:off x="206256" y="5817627"/>
              <a:ext cx="11673348" cy="795348"/>
            </a:xfrm>
            <a:prstGeom prst="rect">
              <a:avLst/>
            </a:prstGeom>
            <a:gradFill flip="none" rotWithShape="1">
              <a:gsLst>
                <a:gs pos="4000">
                  <a:schemeClr val="bg1">
                    <a:shade val="67500"/>
                    <a:satMod val="115000"/>
                    <a:alpha val="75000"/>
                    <a:lumMod val="80000"/>
                    <a:lumOff val="20000"/>
                  </a:schemeClr>
                </a:gs>
                <a:gs pos="100000">
                  <a:schemeClr val="bg1">
                    <a:shade val="100000"/>
                    <a:satMod val="115000"/>
                    <a:alpha val="0"/>
                    <a:lumMod val="9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481DCAB-BF56-BCDD-854D-2B963374683D}"/>
              </a:ext>
            </a:extLst>
          </p:cNvPr>
          <p:cNvSpPr/>
          <p:nvPr/>
        </p:nvSpPr>
        <p:spPr>
          <a:xfrm>
            <a:off x="236653" y="3247381"/>
            <a:ext cx="1388581" cy="1080055"/>
          </a:xfrm>
          <a:prstGeom prst="roundRect">
            <a:avLst/>
          </a:prstGeom>
          <a:gradFill flip="none" rotWithShape="1">
            <a:gsLst>
              <a:gs pos="0">
                <a:srgbClr val="3AB7D6">
                  <a:alpha val="55000"/>
                </a:srgbClr>
              </a:gs>
              <a:gs pos="100000">
                <a:schemeClr val="bg1">
                  <a:shade val="100000"/>
                  <a:satMod val="115000"/>
                  <a:alpha val="0"/>
                  <a:lumMod val="97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51CBF1A-3014-6CBF-DC25-B9E9F142B73B}"/>
              </a:ext>
            </a:extLst>
          </p:cNvPr>
          <p:cNvSpPr/>
          <p:nvPr/>
        </p:nvSpPr>
        <p:spPr>
          <a:xfrm>
            <a:off x="3276456" y="3176457"/>
            <a:ext cx="2248186" cy="2289437"/>
          </a:xfrm>
          <a:prstGeom prst="ellipse">
            <a:avLst/>
          </a:prstGeom>
          <a:solidFill>
            <a:srgbClr val="D5F3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3DE471-C28D-1055-FE1D-417303DB640B}"/>
              </a:ext>
            </a:extLst>
          </p:cNvPr>
          <p:cNvSpPr/>
          <p:nvPr/>
        </p:nvSpPr>
        <p:spPr>
          <a:xfrm>
            <a:off x="266964" y="4555875"/>
            <a:ext cx="1388581" cy="1080055"/>
          </a:xfrm>
          <a:prstGeom prst="roundRect">
            <a:avLst>
              <a:gd name="adj" fmla="val 5209"/>
            </a:avLst>
          </a:prstGeom>
          <a:gradFill>
            <a:gsLst>
              <a:gs pos="7000">
                <a:srgbClr val="96C2C0">
                  <a:lumMod val="99000"/>
                  <a:lumOff val="1000"/>
                </a:srgbClr>
              </a:gs>
              <a:gs pos="100000">
                <a:schemeClr val="bg1">
                  <a:shade val="100000"/>
                  <a:satMod val="115000"/>
                  <a:alpha val="0"/>
                  <a:lumMod val="97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B8189B-D0ED-C5AB-5ADD-795F4512CD1D}"/>
              </a:ext>
            </a:extLst>
          </p:cNvPr>
          <p:cNvSpPr/>
          <p:nvPr/>
        </p:nvSpPr>
        <p:spPr>
          <a:xfrm>
            <a:off x="1765123" y="3247379"/>
            <a:ext cx="1388581" cy="1080055"/>
          </a:xfrm>
          <a:prstGeom prst="roundRect">
            <a:avLst/>
          </a:prstGeom>
          <a:gradFill>
            <a:gsLst>
              <a:gs pos="0">
                <a:srgbClr val="3AB7D6">
                  <a:alpha val="55000"/>
                </a:srgbClr>
              </a:gs>
              <a:gs pos="100000">
                <a:schemeClr val="bg1">
                  <a:shade val="100000"/>
                  <a:satMod val="115000"/>
                  <a:alpha val="0"/>
                  <a:lumMod val="97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77A12-95DF-2AC2-D48F-8DAE20CA3366}"/>
              </a:ext>
            </a:extLst>
          </p:cNvPr>
          <p:cNvGrpSpPr/>
          <p:nvPr/>
        </p:nvGrpSpPr>
        <p:grpSpPr>
          <a:xfrm>
            <a:off x="4785318" y="2509949"/>
            <a:ext cx="290605" cy="144298"/>
            <a:chOff x="8610780" y="3308621"/>
            <a:chExt cx="290605" cy="144298"/>
          </a:xfrm>
        </p:grpSpPr>
        <p:sp>
          <p:nvSpPr>
            <p:cNvPr id="14" name="Flowchart: Extract 13">
              <a:extLst>
                <a:ext uri="{FF2B5EF4-FFF2-40B4-BE49-F238E27FC236}">
                  <a16:creationId xmlns:a16="http://schemas.microsoft.com/office/drawing/2014/main" id="{204346ED-BEAF-A136-078F-1124B218CF0C}"/>
                </a:ext>
              </a:extLst>
            </p:cNvPr>
            <p:cNvSpPr/>
            <p:nvPr/>
          </p:nvSpPr>
          <p:spPr>
            <a:xfrm rot="5400000">
              <a:off x="8757086" y="3308621"/>
              <a:ext cx="142293" cy="146304"/>
            </a:xfrm>
            <a:prstGeom prst="flowChartExtract">
              <a:avLst/>
            </a:prstGeom>
            <a:solidFill>
              <a:srgbClr val="2FBB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lowchart: Extract 17">
              <a:extLst>
                <a:ext uri="{FF2B5EF4-FFF2-40B4-BE49-F238E27FC236}">
                  <a16:creationId xmlns:a16="http://schemas.microsoft.com/office/drawing/2014/main" id="{FC9E3E57-7AB6-976E-6936-B99747D84502}"/>
                </a:ext>
              </a:extLst>
            </p:cNvPr>
            <p:cNvSpPr/>
            <p:nvPr/>
          </p:nvSpPr>
          <p:spPr>
            <a:xfrm rot="5400000">
              <a:off x="8612785" y="3306616"/>
              <a:ext cx="142293" cy="146304"/>
            </a:xfrm>
            <a:prstGeom prst="flowChartExtract">
              <a:avLst/>
            </a:prstGeom>
            <a:solidFill>
              <a:srgbClr val="2FBB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8FF72AF-01AE-CD85-10BD-D0A220D0D0A3}"/>
              </a:ext>
            </a:extLst>
          </p:cNvPr>
          <p:cNvGrpSpPr/>
          <p:nvPr/>
        </p:nvGrpSpPr>
        <p:grpSpPr>
          <a:xfrm>
            <a:off x="3542188" y="2334753"/>
            <a:ext cx="1762534" cy="140677"/>
            <a:chOff x="10383746" y="1547446"/>
            <a:chExt cx="1762534" cy="14067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6F7F7F1-2A95-B80F-BAAB-2F6647505BC0}"/>
                </a:ext>
              </a:extLst>
            </p:cNvPr>
            <p:cNvCxnSpPr>
              <a:cxnSpLocks/>
            </p:cNvCxnSpPr>
            <p:nvPr/>
          </p:nvCxnSpPr>
          <p:spPr>
            <a:xfrm>
              <a:off x="10490982" y="1617784"/>
              <a:ext cx="1655298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3DB81DCB-5847-EAB1-788A-A3FCB911E5F5}"/>
                </a:ext>
              </a:extLst>
            </p:cNvPr>
            <p:cNvSpPr/>
            <p:nvPr/>
          </p:nvSpPr>
          <p:spPr>
            <a:xfrm flipH="1">
              <a:off x="10383746" y="1547446"/>
              <a:ext cx="168813" cy="140677"/>
            </a:xfrm>
            <a:prstGeom prst="chevron">
              <a:avLst/>
            </a:prstGeom>
            <a:noFill/>
            <a:ln w="6350">
              <a:solidFill>
                <a:srgbClr val="2FBB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3013AFFD-CCB4-E521-13C0-25FB4DD261B9}"/>
              </a:ext>
            </a:extLst>
          </p:cNvPr>
          <p:cNvSpPr/>
          <p:nvPr/>
        </p:nvSpPr>
        <p:spPr>
          <a:xfrm flipH="1">
            <a:off x="4452064" y="2519420"/>
            <a:ext cx="168813" cy="140677"/>
          </a:xfrm>
          <a:prstGeom prst="chevron">
            <a:avLst/>
          </a:prstGeom>
          <a:noFill/>
          <a:ln w="6350">
            <a:solidFill>
              <a:srgbClr val="2FBB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2651A7C-F233-C931-853A-01E222926389}"/>
              </a:ext>
            </a:extLst>
          </p:cNvPr>
          <p:cNvGrpSpPr/>
          <p:nvPr/>
        </p:nvGrpSpPr>
        <p:grpSpPr>
          <a:xfrm>
            <a:off x="228613" y="151003"/>
            <a:ext cx="697802" cy="671623"/>
            <a:chOff x="2985422" y="1122801"/>
            <a:chExt cx="697802" cy="67162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BCCE40F-9F06-9D97-894B-19E0D2878A95}"/>
                </a:ext>
              </a:extLst>
            </p:cNvPr>
            <p:cNvSpPr/>
            <p:nvPr/>
          </p:nvSpPr>
          <p:spPr>
            <a:xfrm>
              <a:off x="2985422" y="1122801"/>
              <a:ext cx="524362" cy="510056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19FB32-93E7-4020-A9F7-B14924C6A62F}"/>
                </a:ext>
              </a:extLst>
            </p:cNvPr>
            <p:cNvSpPr/>
            <p:nvPr/>
          </p:nvSpPr>
          <p:spPr>
            <a:xfrm>
              <a:off x="2997582" y="1471289"/>
              <a:ext cx="297352" cy="323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BBC765F-99FA-588B-1132-8714948FA0A8}"/>
                </a:ext>
              </a:extLst>
            </p:cNvPr>
            <p:cNvSpPr/>
            <p:nvPr/>
          </p:nvSpPr>
          <p:spPr>
            <a:xfrm rot="18973462">
              <a:off x="3237929" y="1363487"/>
              <a:ext cx="445295" cy="371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B05936C-82F8-708A-0955-3BA880241B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397" y="1291590"/>
              <a:ext cx="192613" cy="192804"/>
            </a:xfrm>
            <a:prstGeom prst="line">
              <a:avLst/>
            </a:prstGeom>
            <a:ln w="9525">
              <a:solidFill>
                <a:srgbClr val="20777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79EC76C-067C-40B6-39D4-912F150EA8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192" y="1291590"/>
              <a:ext cx="94545" cy="0"/>
            </a:xfrm>
            <a:prstGeom prst="line">
              <a:avLst/>
            </a:prstGeom>
            <a:ln w="9525">
              <a:solidFill>
                <a:srgbClr val="20777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ECC0B69-D845-536B-E502-323AE27BA026}"/>
                </a:ext>
              </a:extLst>
            </p:cNvPr>
            <p:cNvSpPr/>
            <p:nvPr/>
          </p:nvSpPr>
          <p:spPr>
            <a:xfrm>
              <a:off x="3578166" y="1268730"/>
              <a:ext cx="45719" cy="45719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34CEA9F-CF08-0DA0-F1A7-5C53A4D1C141}"/>
                </a:ext>
              </a:extLst>
            </p:cNvPr>
            <p:cNvSpPr txBox="1"/>
            <p:nvPr/>
          </p:nvSpPr>
          <p:spPr>
            <a:xfrm>
              <a:off x="3003252" y="1122801"/>
              <a:ext cx="447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08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FD45912-0575-C1BC-A367-A19662F820BA}"/>
              </a:ext>
            </a:extLst>
          </p:cNvPr>
          <p:cNvGrpSpPr/>
          <p:nvPr/>
        </p:nvGrpSpPr>
        <p:grpSpPr>
          <a:xfrm>
            <a:off x="981629" y="176784"/>
            <a:ext cx="697802" cy="671623"/>
            <a:chOff x="2985422" y="1122801"/>
            <a:chExt cx="697802" cy="671623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A47584E-FA25-2E3E-6664-B06BA6BCFF72}"/>
                </a:ext>
              </a:extLst>
            </p:cNvPr>
            <p:cNvSpPr/>
            <p:nvPr/>
          </p:nvSpPr>
          <p:spPr>
            <a:xfrm>
              <a:off x="2985422" y="1122801"/>
              <a:ext cx="524362" cy="510056"/>
            </a:xfrm>
            <a:prstGeom prst="ellipse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E014F82-3EAB-632E-E8D5-40166E886776}"/>
                </a:ext>
              </a:extLst>
            </p:cNvPr>
            <p:cNvSpPr/>
            <p:nvPr/>
          </p:nvSpPr>
          <p:spPr>
            <a:xfrm>
              <a:off x="2997582" y="1471289"/>
              <a:ext cx="297352" cy="323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BCF65FE-3CF7-1948-C7BE-2D233F1FDFE6}"/>
                </a:ext>
              </a:extLst>
            </p:cNvPr>
            <p:cNvSpPr/>
            <p:nvPr/>
          </p:nvSpPr>
          <p:spPr>
            <a:xfrm rot="18973462">
              <a:off x="3237929" y="1363487"/>
              <a:ext cx="445295" cy="371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6CB852F-C28D-CDEC-3BCE-51145D6A55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397" y="1291590"/>
              <a:ext cx="192613" cy="192804"/>
            </a:xfrm>
            <a:prstGeom prst="line">
              <a:avLst/>
            </a:prstGeom>
            <a:ln w="9525">
              <a:solidFill>
                <a:srgbClr val="3AB7D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19A3997-ED87-27C9-B96D-E6AAE4F2D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192" y="1291590"/>
              <a:ext cx="94545" cy="0"/>
            </a:xfrm>
            <a:prstGeom prst="line">
              <a:avLst/>
            </a:prstGeom>
            <a:ln w="9525">
              <a:solidFill>
                <a:srgbClr val="3AB7D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E4A97AF-5269-47FE-D420-EE9AAD7A5AC2}"/>
                </a:ext>
              </a:extLst>
            </p:cNvPr>
            <p:cNvSpPr/>
            <p:nvPr/>
          </p:nvSpPr>
          <p:spPr>
            <a:xfrm>
              <a:off x="3578166" y="1268730"/>
              <a:ext cx="45719" cy="45719"/>
            </a:xfrm>
            <a:prstGeom prst="ellipse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86407E8-9E17-92AF-C107-0654EB28E8AD}"/>
                </a:ext>
              </a:extLst>
            </p:cNvPr>
            <p:cNvSpPr txBox="1"/>
            <p:nvPr/>
          </p:nvSpPr>
          <p:spPr>
            <a:xfrm>
              <a:off x="3003252" y="1122801"/>
              <a:ext cx="447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07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2420BC5-659F-1C31-6D65-B2926F87022A}"/>
              </a:ext>
            </a:extLst>
          </p:cNvPr>
          <p:cNvGrpSpPr/>
          <p:nvPr/>
        </p:nvGrpSpPr>
        <p:grpSpPr>
          <a:xfrm>
            <a:off x="1394437" y="5781225"/>
            <a:ext cx="10231998" cy="839387"/>
            <a:chOff x="1015810" y="3992966"/>
            <a:chExt cx="10231998" cy="839387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FF00224B-5E50-A091-D0BB-25A6A7DC97E3}"/>
                </a:ext>
              </a:extLst>
            </p:cNvPr>
            <p:cNvSpPr/>
            <p:nvPr/>
          </p:nvSpPr>
          <p:spPr>
            <a:xfrm>
              <a:off x="6909755" y="3992966"/>
              <a:ext cx="4338053" cy="768598"/>
            </a:xfrm>
            <a:prstGeom prst="roundRect">
              <a:avLst>
                <a:gd name="adj" fmla="val 21376"/>
              </a:avLst>
            </a:prstGeom>
            <a:noFill/>
            <a:ln w="3175">
              <a:solidFill>
                <a:srgbClr val="2FBBCC"/>
              </a:solidFill>
              <a:prstDash val="lgDashDot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2D1D50A8-D4B5-3181-EED3-259D221A5E52}"/>
                </a:ext>
              </a:extLst>
            </p:cNvPr>
            <p:cNvSpPr/>
            <p:nvPr/>
          </p:nvSpPr>
          <p:spPr>
            <a:xfrm>
              <a:off x="1015810" y="3992966"/>
              <a:ext cx="4338053" cy="768598"/>
            </a:xfrm>
            <a:prstGeom prst="roundRect">
              <a:avLst>
                <a:gd name="adj" fmla="val 21376"/>
              </a:avLst>
            </a:prstGeom>
            <a:noFill/>
            <a:ln w="3175">
              <a:solidFill>
                <a:srgbClr val="207776"/>
              </a:solidFill>
              <a:prstDash val="lgDashDot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EC2CF39-6D15-5562-800B-CF59DD187010}"/>
                </a:ext>
              </a:extLst>
            </p:cNvPr>
            <p:cNvGrpSpPr/>
            <p:nvPr/>
          </p:nvGrpSpPr>
          <p:grpSpPr>
            <a:xfrm>
              <a:off x="5072406" y="4096211"/>
              <a:ext cx="2314085" cy="549132"/>
              <a:chOff x="5072406" y="3834953"/>
              <a:chExt cx="2314085" cy="549132"/>
            </a:xfrm>
          </p:grpSpPr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E8B7D6FF-A6B2-7184-5DE4-76B1A7959048}"/>
                  </a:ext>
                </a:extLst>
              </p:cNvPr>
              <p:cNvSpPr/>
              <p:nvPr/>
            </p:nvSpPr>
            <p:spPr>
              <a:xfrm>
                <a:off x="5072406" y="3834954"/>
                <a:ext cx="2314085" cy="54913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solidFill>
                  <a:srgbClr val="3AB7D6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9F9A2029-11B9-4221-363A-AE96074F75AF}"/>
                  </a:ext>
                </a:extLst>
              </p:cNvPr>
              <p:cNvSpPr/>
              <p:nvPr/>
            </p:nvSpPr>
            <p:spPr>
              <a:xfrm>
                <a:off x="5072406" y="3834953"/>
                <a:ext cx="966811" cy="54913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solidFill>
                  <a:srgbClr val="207776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DFE8E92E-4816-0B5B-53FC-B9D3B7A0647F}"/>
                  </a:ext>
                </a:extLst>
              </p:cNvPr>
              <p:cNvSpPr/>
              <p:nvPr/>
            </p:nvSpPr>
            <p:spPr>
              <a:xfrm>
                <a:off x="5178897" y="3905743"/>
                <a:ext cx="2101103" cy="407553"/>
              </a:xfrm>
              <a:prstGeom prst="roundRect">
                <a:avLst>
                  <a:gd name="adj" fmla="val 50000"/>
                </a:avLst>
              </a:prstGeom>
              <a:solidFill>
                <a:srgbClr val="3AB7D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/>
                  <a:t>Insights</a:t>
                </a:r>
              </a:p>
            </p:txBody>
          </p:sp>
        </p:grp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F4AAD1F-E35B-1BB3-0CFC-467A350AD6AE}"/>
                </a:ext>
              </a:extLst>
            </p:cNvPr>
            <p:cNvSpPr/>
            <p:nvPr/>
          </p:nvSpPr>
          <p:spPr>
            <a:xfrm>
              <a:off x="5796572" y="4011387"/>
              <a:ext cx="1113183" cy="1456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5E94CC2-D99F-C995-30FE-DE49C0ABD723}"/>
                </a:ext>
              </a:extLst>
            </p:cNvPr>
            <p:cNvSpPr/>
            <p:nvPr/>
          </p:nvSpPr>
          <p:spPr>
            <a:xfrm>
              <a:off x="5789061" y="4071722"/>
              <a:ext cx="61554" cy="62793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D1F2994E-BA06-9904-17A8-693E83DF61DF}"/>
                </a:ext>
              </a:extLst>
            </p:cNvPr>
            <p:cNvSpPr/>
            <p:nvPr/>
          </p:nvSpPr>
          <p:spPr>
            <a:xfrm>
              <a:off x="5359578" y="4583038"/>
              <a:ext cx="1113183" cy="249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0BDDDCDD-B46D-9F95-F9FF-F7DBF980D5AB}"/>
                </a:ext>
              </a:extLst>
            </p:cNvPr>
            <p:cNvSpPr/>
            <p:nvPr/>
          </p:nvSpPr>
          <p:spPr>
            <a:xfrm>
              <a:off x="6423980" y="4613946"/>
              <a:ext cx="61554" cy="62793"/>
            </a:xfrm>
            <a:prstGeom prst="ellipse">
              <a:avLst/>
            </a:prstGeom>
            <a:solidFill>
              <a:srgbClr val="2FBB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6A60145A-0DF2-EC82-58B6-31641B546392}"/>
              </a:ext>
            </a:extLst>
          </p:cNvPr>
          <p:cNvSpPr txBox="1"/>
          <p:nvPr/>
        </p:nvSpPr>
        <p:spPr>
          <a:xfrm>
            <a:off x="9802404" y="4459302"/>
            <a:ext cx="2122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Purple: #9B7EDE</a:t>
            </a:r>
          </a:p>
          <a:p>
            <a:r>
              <a:rPr lang="en-US"/>
              <a:t>Bold blue: #1E3888</a:t>
            </a:r>
          </a:p>
          <a:p>
            <a:r>
              <a:rPr lang="en-US"/>
              <a:t>Green: #87D68D</a:t>
            </a:r>
          </a:p>
        </p:txBody>
      </p:sp>
      <p:pic>
        <p:nvPicPr>
          <p:cNvPr id="136" name="Picture 135">
            <a:extLst>
              <a:ext uri="{FF2B5EF4-FFF2-40B4-BE49-F238E27FC236}">
                <a16:creationId xmlns:a16="http://schemas.microsoft.com/office/drawing/2014/main" id="{2F88BCBD-AB96-2F21-DDA2-87AC55C2B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899" y="4342176"/>
            <a:ext cx="3159709" cy="1154194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5809AC7C-E20F-7D4C-76A5-C70721E10996}"/>
              </a:ext>
            </a:extLst>
          </p:cNvPr>
          <p:cNvGrpSpPr/>
          <p:nvPr/>
        </p:nvGrpSpPr>
        <p:grpSpPr>
          <a:xfrm>
            <a:off x="228612" y="590797"/>
            <a:ext cx="2343807" cy="307571"/>
            <a:chOff x="7731952" y="3225060"/>
            <a:chExt cx="1641436" cy="307571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BB7C4C68-6984-3AA1-D6E2-4069009CE165}"/>
                </a:ext>
              </a:extLst>
            </p:cNvPr>
            <p:cNvSpPr/>
            <p:nvPr/>
          </p:nvSpPr>
          <p:spPr>
            <a:xfrm>
              <a:off x="7762729" y="3256566"/>
              <a:ext cx="1586721" cy="246166"/>
            </a:xfrm>
            <a:prstGeom prst="roundRect">
              <a:avLst>
                <a:gd name="adj" fmla="val 50000"/>
              </a:avLst>
            </a:prstGeom>
            <a:solidFill>
              <a:srgbClr val="2FBB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585842F3-47AB-C129-0425-76487CC1BBD4}"/>
                </a:ext>
              </a:extLst>
            </p:cNvPr>
            <p:cNvSpPr/>
            <p:nvPr/>
          </p:nvSpPr>
          <p:spPr>
            <a:xfrm>
              <a:off x="7731952" y="3225060"/>
              <a:ext cx="1641436" cy="307571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rgbClr val="2FBBCC"/>
              </a:solidFill>
              <a:prstDash val="lg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EEEF645-AA77-B4DE-1100-E511EEE61F8D}"/>
              </a:ext>
            </a:extLst>
          </p:cNvPr>
          <p:cNvGrpSpPr/>
          <p:nvPr/>
        </p:nvGrpSpPr>
        <p:grpSpPr>
          <a:xfrm>
            <a:off x="3761503" y="2503826"/>
            <a:ext cx="483781" cy="140677"/>
            <a:chOff x="4136957" y="5476042"/>
            <a:chExt cx="483781" cy="140677"/>
          </a:xfrm>
        </p:grpSpPr>
        <p:sp>
          <p:nvSpPr>
            <p:cNvPr id="98" name="Arrow: Chevron 97">
              <a:extLst>
                <a:ext uri="{FF2B5EF4-FFF2-40B4-BE49-F238E27FC236}">
                  <a16:creationId xmlns:a16="http://schemas.microsoft.com/office/drawing/2014/main" id="{79CF7C3D-6F51-623D-D790-795FEC0F95B9}"/>
                </a:ext>
              </a:extLst>
            </p:cNvPr>
            <p:cNvSpPr/>
            <p:nvPr/>
          </p:nvSpPr>
          <p:spPr>
            <a:xfrm flipH="1">
              <a:off x="4451925" y="5476042"/>
              <a:ext cx="168813" cy="140677"/>
            </a:xfrm>
            <a:prstGeom prst="chevron">
              <a:avLst/>
            </a:prstGeom>
            <a:noFill/>
            <a:ln w="6350">
              <a:solidFill>
                <a:srgbClr val="2FBB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Arrow: Chevron 98">
              <a:extLst>
                <a:ext uri="{FF2B5EF4-FFF2-40B4-BE49-F238E27FC236}">
                  <a16:creationId xmlns:a16="http://schemas.microsoft.com/office/drawing/2014/main" id="{2485CF1F-17B0-ABCD-4D47-AD2E5F182645}"/>
                </a:ext>
              </a:extLst>
            </p:cNvPr>
            <p:cNvSpPr/>
            <p:nvPr/>
          </p:nvSpPr>
          <p:spPr>
            <a:xfrm flipH="1">
              <a:off x="4294441" y="5476042"/>
              <a:ext cx="168813" cy="140677"/>
            </a:xfrm>
            <a:prstGeom prst="chevron">
              <a:avLst/>
            </a:prstGeom>
            <a:noFill/>
            <a:ln w="6350">
              <a:solidFill>
                <a:srgbClr val="2FBB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Arrow: Chevron 99">
              <a:extLst>
                <a:ext uri="{FF2B5EF4-FFF2-40B4-BE49-F238E27FC236}">
                  <a16:creationId xmlns:a16="http://schemas.microsoft.com/office/drawing/2014/main" id="{12A50512-0847-63AC-2194-6E3A6DAF044D}"/>
                </a:ext>
              </a:extLst>
            </p:cNvPr>
            <p:cNvSpPr/>
            <p:nvPr/>
          </p:nvSpPr>
          <p:spPr>
            <a:xfrm flipH="1">
              <a:off x="4136957" y="5476042"/>
              <a:ext cx="168813" cy="140677"/>
            </a:xfrm>
            <a:prstGeom prst="chevron">
              <a:avLst/>
            </a:prstGeom>
            <a:noFill/>
            <a:ln w="6350">
              <a:solidFill>
                <a:srgbClr val="2FBB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1D2C6AA-F642-0090-46A0-6E8C3E53575A}"/>
              </a:ext>
            </a:extLst>
          </p:cNvPr>
          <p:cNvGrpSpPr/>
          <p:nvPr/>
        </p:nvGrpSpPr>
        <p:grpSpPr>
          <a:xfrm flipH="1">
            <a:off x="2992762" y="2511566"/>
            <a:ext cx="483781" cy="140677"/>
            <a:chOff x="4136957" y="5476042"/>
            <a:chExt cx="483781" cy="140677"/>
          </a:xfrm>
        </p:grpSpPr>
        <p:sp>
          <p:nvSpPr>
            <p:cNvPr id="102" name="Arrow: Chevron 101">
              <a:extLst>
                <a:ext uri="{FF2B5EF4-FFF2-40B4-BE49-F238E27FC236}">
                  <a16:creationId xmlns:a16="http://schemas.microsoft.com/office/drawing/2014/main" id="{B731111F-4C2D-4EEA-CF57-8D69E8477689}"/>
                </a:ext>
              </a:extLst>
            </p:cNvPr>
            <p:cNvSpPr/>
            <p:nvPr/>
          </p:nvSpPr>
          <p:spPr>
            <a:xfrm flipH="1">
              <a:off x="4451925" y="5476042"/>
              <a:ext cx="168813" cy="140677"/>
            </a:xfrm>
            <a:prstGeom prst="chevron">
              <a:avLst/>
            </a:prstGeom>
            <a:noFill/>
            <a:ln w="6350">
              <a:solidFill>
                <a:srgbClr val="2FBB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Arrow: Chevron 102">
              <a:extLst>
                <a:ext uri="{FF2B5EF4-FFF2-40B4-BE49-F238E27FC236}">
                  <a16:creationId xmlns:a16="http://schemas.microsoft.com/office/drawing/2014/main" id="{678DA90F-FF11-A476-E875-5199AA5058EE}"/>
                </a:ext>
              </a:extLst>
            </p:cNvPr>
            <p:cNvSpPr/>
            <p:nvPr/>
          </p:nvSpPr>
          <p:spPr>
            <a:xfrm flipH="1">
              <a:off x="4294441" y="5476042"/>
              <a:ext cx="168813" cy="140677"/>
            </a:xfrm>
            <a:prstGeom prst="chevron">
              <a:avLst/>
            </a:prstGeom>
            <a:noFill/>
            <a:ln w="6350">
              <a:solidFill>
                <a:srgbClr val="2FBB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Arrow: Chevron 103">
              <a:extLst>
                <a:ext uri="{FF2B5EF4-FFF2-40B4-BE49-F238E27FC236}">
                  <a16:creationId xmlns:a16="http://schemas.microsoft.com/office/drawing/2014/main" id="{6D4D4459-E65A-D1DD-F3F4-6E5F1C02D328}"/>
                </a:ext>
              </a:extLst>
            </p:cNvPr>
            <p:cNvSpPr/>
            <p:nvPr/>
          </p:nvSpPr>
          <p:spPr>
            <a:xfrm flipH="1">
              <a:off x="4136957" y="5476042"/>
              <a:ext cx="168813" cy="140677"/>
            </a:xfrm>
            <a:prstGeom prst="chevron">
              <a:avLst/>
            </a:prstGeom>
            <a:noFill/>
            <a:ln w="6350">
              <a:solidFill>
                <a:srgbClr val="2FBB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063CBB3-9F46-7DCF-6350-68618DA68BC1}"/>
              </a:ext>
            </a:extLst>
          </p:cNvPr>
          <p:cNvGrpSpPr/>
          <p:nvPr/>
        </p:nvGrpSpPr>
        <p:grpSpPr>
          <a:xfrm>
            <a:off x="5613503" y="255971"/>
            <a:ext cx="1645919" cy="4937197"/>
            <a:chOff x="9610746" y="872336"/>
            <a:chExt cx="1645919" cy="4937197"/>
          </a:xfrm>
        </p:grpSpPr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823C259D-F6C6-9A8B-44A3-A321650053E3}"/>
                </a:ext>
              </a:extLst>
            </p:cNvPr>
            <p:cNvSpPr/>
            <p:nvPr/>
          </p:nvSpPr>
          <p:spPr>
            <a:xfrm>
              <a:off x="9716970" y="872336"/>
              <a:ext cx="47184" cy="1645732"/>
            </a:xfrm>
            <a:prstGeom prst="roundRect">
              <a:avLst/>
            </a:prstGeom>
            <a:solidFill>
              <a:srgbClr val="1F74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DF177452-4919-2255-7E8E-68D2507EC0FA}"/>
                </a:ext>
              </a:extLst>
            </p:cNvPr>
            <p:cNvSpPr/>
            <p:nvPr/>
          </p:nvSpPr>
          <p:spPr>
            <a:xfrm>
              <a:off x="9716968" y="4163801"/>
              <a:ext cx="47184" cy="1645732"/>
            </a:xfrm>
            <a:prstGeom prst="roundRect">
              <a:avLst/>
            </a:prstGeom>
            <a:solidFill>
              <a:srgbClr val="1F74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D8C92524-40A2-EF26-7828-D2AA943D10FD}"/>
                </a:ext>
              </a:extLst>
            </p:cNvPr>
            <p:cNvSpPr/>
            <p:nvPr/>
          </p:nvSpPr>
          <p:spPr>
            <a:xfrm>
              <a:off x="9716968" y="2518068"/>
              <a:ext cx="47184" cy="1645732"/>
            </a:xfrm>
            <a:prstGeom prst="roundRect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6A1CB459-D0A9-707D-64CA-0BEB7DAB12C1}"/>
                </a:ext>
              </a:extLst>
            </p:cNvPr>
            <p:cNvSpPr/>
            <p:nvPr/>
          </p:nvSpPr>
          <p:spPr>
            <a:xfrm>
              <a:off x="9610746" y="1543009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BE96E19E-1248-7BFF-2BAA-8E2F129C70F2}"/>
                </a:ext>
              </a:extLst>
            </p:cNvPr>
            <p:cNvSpPr/>
            <p:nvPr/>
          </p:nvSpPr>
          <p:spPr>
            <a:xfrm rot="5400000">
              <a:off x="9700281" y="1611589"/>
              <a:ext cx="137160" cy="137160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E9130B9-6824-D1EB-BF6B-540570A711ED}"/>
                </a:ext>
              </a:extLst>
            </p:cNvPr>
            <p:cNvSpPr/>
            <p:nvPr/>
          </p:nvSpPr>
          <p:spPr>
            <a:xfrm>
              <a:off x="9610746" y="4788101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F2149758-706C-5041-3D7B-B331BABA5B7B}"/>
                </a:ext>
              </a:extLst>
            </p:cNvPr>
            <p:cNvSpPr/>
            <p:nvPr/>
          </p:nvSpPr>
          <p:spPr>
            <a:xfrm rot="5400000">
              <a:off x="9700281" y="4856681"/>
              <a:ext cx="137160" cy="137160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E44EA28F-A95C-84EE-B21A-311E9A887A10}"/>
                </a:ext>
              </a:extLst>
            </p:cNvPr>
            <p:cNvSpPr/>
            <p:nvPr/>
          </p:nvSpPr>
          <p:spPr>
            <a:xfrm>
              <a:off x="9610746" y="3165551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8C0A519D-C26E-BABB-3BD4-9611910F3E25}"/>
                </a:ext>
              </a:extLst>
            </p:cNvPr>
            <p:cNvSpPr/>
            <p:nvPr/>
          </p:nvSpPr>
          <p:spPr>
            <a:xfrm rot="5400000">
              <a:off x="9700281" y="3234131"/>
              <a:ext cx="137160" cy="137160"/>
            </a:xfrm>
            <a:prstGeom prst="triangle">
              <a:avLst/>
            </a:prstGeom>
            <a:gradFill flip="none" rotWithShape="1">
              <a:gsLst>
                <a:gs pos="0">
                  <a:srgbClr val="3AB7D6">
                    <a:tint val="66000"/>
                    <a:satMod val="160000"/>
                  </a:srgbClr>
                </a:gs>
                <a:gs pos="50000">
                  <a:srgbClr val="3AB7D6">
                    <a:tint val="44500"/>
                    <a:satMod val="160000"/>
                  </a:srgbClr>
                </a:gs>
                <a:gs pos="100000">
                  <a:srgbClr val="3AB7D6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2C0FDDD-150E-C19D-6C59-33F14BEBF5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5066" y="1680168"/>
              <a:ext cx="548640" cy="1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F1D9897-670E-2221-2F10-368C979F37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5065" y="4925261"/>
              <a:ext cx="548640" cy="1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F8307EA-2994-052F-E3CE-156B551BB6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5065" y="3302711"/>
              <a:ext cx="1371600" cy="1"/>
            </a:xfrm>
            <a:prstGeom prst="line">
              <a:avLst/>
            </a:prstGeom>
            <a:ln w="6350">
              <a:solidFill>
                <a:srgbClr val="3AB7D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35E3D798-A929-5DE1-2972-8445E07C4489}"/>
              </a:ext>
            </a:extLst>
          </p:cNvPr>
          <p:cNvGrpSpPr/>
          <p:nvPr/>
        </p:nvGrpSpPr>
        <p:grpSpPr>
          <a:xfrm>
            <a:off x="7049439" y="150623"/>
            <a:ext cx="5033099" cy="3429833"/>
            <a:chOff x="6977257" y="763619"/>
            <a:chExt cx="5033099" cy="34298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42A10B1-9F4B-DA17-9B80-445E1A549A58}"/>
                </a:ext>
              </a:extLst>
            </p:cNvPr>
            <p:cNvGrpSpPr/>
            <p:nvPr/>
          </p:nvGrpSpPr>
          <p:grpSpPr>
            <a:xfrm>
              <a:off x="10635107" y="3740938"/>
              <a:ext cx="1116258" cy="445970"/>
              <a:chOff x="6253480" y="1224280"/>
              <a:chExt cx="1534160" cy="853440"/>
            </a:xfrm>
          </p:grpSpPr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DCEC4BEE-6125-7EC6-5D74-D5F42F64EFA7}"/>
                  </a:ext>
                </a:extLst>
              </p:cNvPr>
              <p:cNvSpPr/>
              <p:nvPr/>
            </p:nvSpPr>
            <p:spPr>
              <a:xfrm>
                <a:off x="6253480" y="1290320"/>
                <a:ext cx="1534160" cy="787400"/>
              </a:xfrm>
              <a:prstGeom prst="roundRect">
                <a:avLst>
                  <a:gd name="adj" fmla="val 12796"/>
                </a:avLst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3DD6153-6623-8BC4-EE95-D2EC53A691FE}"/>
                  </a:ext>
                </a:extLst>
              </p:cNvPr>
              <p:cNvSpPr/>
              <p:nvPr/>
            </p:nvSpPr>
            <p:spPr>
              <a:xfrm>
                <a:off x="6446520" y="1224280"/>
                <a:ext cx="1172417" cy="11684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F2056F9-0856-71E0-27E8-0B5698CDFC33}"/>
                  </a:ext>
                </a:extLst>
              </p:cNvPr>
              <p:cNvCxnSpPr/>
              <p:nvPr/>
            </p:nvCxnSpPr>
            <p:spPr>
              <a:xfrm>
                <a:off x="6446520" y="1244600"/>
                <a:ext cx="0" cy="8636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43E5AE3-0F26-D3E2-538E-2A22A1B37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4920" y="1244600"/>
                <a:ext cx="0" cy="8636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425A6E1A-CD86-EA8E-1068-D9074F74F3F9}"/>
                </a:ext>
              </a:extLst>
            </p:cNvPr>
            <p:cNvGrpSpPr/>
            <p:nvPr/>
          </p:nvGrpSpPr>
          <p:grpSpPr>
            <a:xfrm>
              <a:off x="8883685" y="3747482"/>
              <a:ext cx="1116258" cy="445970"/>
              <a:chOff x="6253480" y="1224280"/>
              <a:chExt cx="1534160" cy="853440"/>
            </a:xfrm>
          </p:grpSpPr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121FD851-C5AD-1221-1E6B-384123F32377}"/>
                  </a:ext>
                </a:extLst>
              </p:cNvPr>
              <p:cNvSpPr/>
              <p:nvPr/>
            </p:nvSpPr>
            <p:spPr>
              <a:xfrm>
                <a:off x="6253480" y="1290320"/>
                <a:ext cx="1534160" cy="787400"/>
              </a:xfrm>
              <a:prstGeom prst="roundRect">
                <a:avLst>
                  <a:gd name="adj" fmla="val 12796"/>
                </a:avLst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F8D77720-0847-F566-A8DD-4558E91E8069}"/>
                  </a:ext>
                </a:extLst>
              </p:cNvPr>
              <p:cNvSpPr/>
              <p:nvPr/>
            </p:nvSpPr>
            <p:spPr>
              <a:xfrm>
                <a:off x="6446520" y="1224280"/>
                <a:ext cx="1172417" cy="11684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680AFF9B-98F8-A005-BEE0-391E603F1C0E}"/>
                  </a:ext>
                </a:extLst>
              </p:cNvPr>
              <p:cNvCxnSpPr/>
              <p:nvPr/>
            </p:nvCxnSpPr>
            <p:spPr>
              <a:xfrm>
                <a:off x="6446520" y="1244600"/>
                <a:ext cx="0" cy="8636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9A08A6A3-588A-2265-DAC1-5077E5CDDB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4920" y="1244600"/>
                <a:ext cx="0" cy="8636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168B15E6-A92F-6CC5-BFBD-AD7C57F7801E}"/>
                </a:ext>
              </a:extLst>
            </p:cNvPr>
            <p:cNvGrpSpPr/>
            <p:nvPr/>
          </p:nvGrpSpPr>
          <p:grpSpPr>
            <a:xfrm>
              <a:off x="7239207" y="3744503"/>
              <a:ext cx="1116258" cy="445970"/>
              <a:chOff x="6253480" y="1224280"/>
              <a:chExt cx="1534160" cy="853440"/>
            </a:xfrm>
          </p:grpSpPr>
          <p:sp>
            <p:nvSpPr>
              <p:cNvPr id="153" name="Rectangle: Rounded Corners 152">
                <a:extLst>
                  <a:ext uri="{FF2B5EF4-FFF2-40B4-BE49-F238E27FC236}">
                    <a16:creationId xmlns:a16="http://schemas.microsoft.com/office/drawing/2014/main" id="{1547D492-3C13-EF19-4959-DDCDBB6EFD88}"/>
                  </a:ext>
                </a:extLst>
              </p:cNvPr>
              <p:cNvSpPr/>
              <p:nvPr/>
            </p:nvSpPr>
            <p:spPr>
              <a:xfrm>
                <a:off x="6253480" y="1290320"/>
                <a:ext cx="1534160" cy="787400"/>
              </a:xfrm>
              <a:prstGeom prst="roundRect">
                <a:avLst>
                  <a:gd name="adj" fmla="val 12796"/>
                </a:avLst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7B4BDDA0-44C3-9950-C636-748A44C606EA}"/>
                  </a:ext>
                </a:extLst>
              </p:cNvPr>
              <p:cNvSpPr/>
              <p:nvPr/>
            </p:nvSpPr>
            <p:spPr>
              <a:xfrm>
                <a:off x="6446520" y="1224280"/>
                <a:ext cx="1172417" cy="11684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736080FE-FDF0-9BBB-16F3-65ECD5C75860}"/>
                  </a:ext>
                </a:extLst>
              </p:cNvPr>
              <p:cNvCxnSpPr/>
              <p:nvPr/>
            </p:nvCxnSpPr>
            <p:spPr>
              <a:xfrm>
                <a:off x="6446520" y="1244600"/>
                <a:ext cx="0" cy="8636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6C24C834-BA00-6C91-1A4A-4A847DE29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4920" y="1244600"/>
                <a:ext cx="0" cy="8636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8BFE8223-8944-B731-7579-980EFD3E0E71}"/>
                </a:ext>
              </a:extLst>
            </p:cNvPr>
            <p:cNvGrpSpPr/>
            <p:nvPr/>
          </p:nvGrpSpPr>
          <p:grpSpPr>
            <a:xfrm>
              <a:off x="6977257" y="1309255"/>
              <a:ext cx="1641436" cy="2282722"/>
              <a:chOff x="4445000" y="501118"/>
              <a:chExt cx="2438399" cy="3324122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E1A4824B-9389-18D0-15F4-47384F32A6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4536" y="3825240"/>
                <a:ext cx="2135264" cy="0"/>
              </a:xfrm>
              <a:prstGeom prst="line">
                <a:avLst/>
              </a:prstGeom>
              <a:ln w="12700">
                <a:solidFill>
                  <a:srgbClr val="20777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93B22C03-20F9-9712-8714-D74465751EB9}"/>
                  </a:ext>
                </a:extLst>
              </p:cNvPr>
              <p:cNvGrpSpPr/>
              <p:nvPr/>
            </p:nvGrpSpPr>
            <p:grpSpPr>
              <a:xfrm>
                <a:off x="4445000" y="501118"/>
                <a:ext cx="2438399" cy="3324122"/>
                <a:chOff x="4445000" y="501118"/>
                <a:chExt cx="2438399" cy="3324122"/>
              </a:xfrm>
            </p:grpSpPr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B4E195E6-0A8A-40F3-F5DB-E32C9ECD8A1B}"/>
                    </a:ext>
                  </a:extLst>
                </p:cNvPr>
                <p:cNvSpPr/>
                <p:nvPr/>
              </p:nvSpPr>
              <p:spPr>
                <a:xfrm>
                  <a:off x="4661112" y="1113780"/>
                  <a:ext cx="2021305" cy="266069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34004B54-CC1E-0012-7262-FAB0CB5151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90639" y="1054125"/>
                  <a:ext cx="2133601" cy="0"/>
                </a:xfrm>
                <a:prstGeom prst="line">
                  <a:avLst/>
                </a:prstGeom>
                <a:ln w="12700">
                  <a:solidFill>
                    <a:srgbClr val="207776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BF6CF1BF-59C8-055E-DCB5-8C59641806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6165440" y="3230880"/>
                  <a:ext cx="1188720" cy="0"/>
                </a:xfrm>
                <a:prstGeom prst="line">
                  <a:avLst/>
                </a:prstGeom>
                <a:ln w="12700">
                  <a:solidFill>
                    <a:srgbClr val="207776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FFDBFABA-2AB7-7512-C33D-A6034C8198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996279" y="1644345"/>
                  <a:ext cx="1188720" cy="0"/>
                </a:xfrm>
                <a:prstGeom prst="line">
                  <a:avLst/>
                </a:prstGeom>
                <a:ln w="12700">
                  <a:solidFill>
                    <a:srgbClr val="207776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7AA4BC17-7A30-D49F-847D-B9A4A695F961}"/>
                    </a:ext>
                  </a:extLst>
                </p:cNvPr>
                <p:cNvSpPr/>
                <p:nvPr/>
              </p:nvSpPr>
              <p:spPr>
                <a:xfrm>
                  <a:off x="4624536" y="1808796"/>
                  <a:ext cx="91440" cy="91440"/>
                </a:xfrm>
                <a:prstGeom prst="ellipse">
                  <a:avLst/>
                </a:prstGeom>
                <a:solidFill>
                  <a:srgbClr val="20777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29896EF8-7B83-374E-6359-50C56DDBE9EF}"/>
                    </a:ext>
                  </a:extLst>
                </p:cNvPr>
                <p:cNvSpPr/>
                <p:nvPr/>
              </p:nvSpPr>
              <p:spPr>
                <a:xfrm>
                  <a:off x="4624536" y="2982801"/>
                  <a:ext cx="91440" cy="91440"/>
                </a:xfrm>
                <a:prstGeom prst="ellipse">
                  <a:avLst/>
                </a:prstGeom>
                <a:solidFill>
                  <a:srgbClr val="20777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6" name="Flowchart: Extract 165">
                  <a:extLst>
                    <a:ext uri="{FF2B5EF4-FFF2-40B4-BE49-F238E27FC236}">
                      <a16:creationId xmlns:a16="http://schemas.microsoft.com/office/drawing/2014/main" id="{F5588824-45E8-965B-8C00-EB788B16E7DC}"/>
                    </a:ext>
                  </a:extLst>
                </p:cNvPr>
                <p:cNvSpPr/>
                <p:nvPr/>
              </p:nvSpPr>
              <p:spPr>
                <a:xfrm rot="5400000">
                  <a:off x="4724149" y="1781364"/>
                  <a:ext cx="142293" cy="146304"/>
                </a:xfrm>
                <a:prstGeom prst="flowChartExtract">
                  <a:avLst/>
                </a:prstGeom>
                <a:solidFill>
                  <a:srgbClr val="20777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7" name="Flowchart: Extract 166">
                  <a:extLst>
                    <a:ext uri="{FF2B5EF4-FFF2-40B4-BE49-F238E27FC236}">
                      <a16:creationId xmlns:a16="http://schemas.microsoft.com/office/drawing/2014/main" id="{3F6B2C41-345B-0424-25B6-518B933B853A}"/>
                    </a:ext>
                  </a:extLst>
                </p:cNvPr>
                <p:cNvSpPr/>
                <p:nvPr/>
              </p:nvSpPr>
              <p:spPr>
                <a:xfrm rot="5400000">
                  <a:off x="4731331" y="2955369"/>
                  <a:ext cx="142293" cy="146304"/>
                </a:xfrm>
                <a:prstGeom prst="flowChartExtract">
                  <a:avLst/>
                </a:prstGeom>
                <a:solidFill>
                  <a:srgbClr val="20777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8" name="Rectangle: Rounded Corners 167">
                  <a:extLst>
                    <a:ext uri="{FF2B5EF4-FFF2-40B4-BE49-F238E27FC236}">
                      <a16:creationId xmlns:a16="http://schemas.microsoft.com/office/drawing/2014/main" id="{0B876854-9159-D74B-0BEC-E936D7348B28}"/>
                    </a:ext>
                  </a:extLst>
                </p:cNvPr>
                <p:cNvSpPr/>
                <p:nvPr/>
              </p:nvSpPr>
              <p:spPr>
                <a:xfrm>
                  <a:off x="4490720" y="546997"/>
                  <a:ext cx="2357118" cy="35846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0777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9" name="Rectangle: Rounded Corners 168">
                  <a:extLst>
                    <a:ext uri="{FF2B5EF4-FFF2-40B4-BE49-F238E27FC236}">
                      <a16:creationId xmlns:a16="http://schemas.microsoft.com/office/drawing/2014/main" id="{7E066B40-C8C6-6124-81D4-7F9DF43C06E3}"/>
                    </a:ext>
                  </a:extLst>
                </p:cNvPr>
                <p:cNvSpPr/>
                <p:nvPr/>
              </p:nvSpPr>
              <p:spPr>
                <a:xfrm>
                  <a:off x="4445000" y="501118"/>
                  <a:ext cx="2438399" cy="447888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rgbClr val="207776"/>
                  </a:solidFill>
                  <a:prstDash val="lgDash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9F121E50-BBBF-04F5-1272-635D23DB31C7}"/>
                </a:ext>
              </a:extLst>
            </p:cNvPr>
            <p:cNvGrpSpPr/>
            <p:nvPr/>
          </p:nvGrpSpPr>
          <p:grpSpPr>
            <a:xfrm>
              <a:off x="8643497" y="1310786"/>
              <a:ext cx="1641436" cy="2282722"/>
              <a:chOff x="4445000" y="501118"/>
              <a:chExt cx="2438399" cy="3324122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0A412ACA-03F2-A6B9-8C49-3471E55675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4536" y="3825240"/>
                <a:ext cx="2135264" cy="0"/>
              </a:xfrm>
              <a:prstGeom prst="line">
                <a:avLst/>
              </a:prstGeom>
              <a:ln w="12700">
                <a:solidFill>
                  <a:srgbClr val="2FBBCC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2FECA797-8482-1C55-2884-451286940A79}"/>
                  </a:ext>
                </a:extLst>
              </p:cNvPr>
              <p:cNvGrpSpPr/>
              <p:nvPr/>
            </p:nvGrpSpPr>
            <p:grpSpPr>
              <a:xfrm>
                <a:off x="4445000" y="501118"/>
                <a:ext cx="2438399" cy="3324122"/>
                <a:chOff x="4445000" y="501118"/>
                <a:chExt cx="2438399" cy="3324122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336CEF87-8191-4A4D-C5EF-710D626F1571}"/>
                    </a:ext>
                  </a:extLst>
                </p:cNvPr>
                <p:cNvSpPr/>
                <p:nvPr/>
              </p:nvSpPr>
              <p:spPr>
                <a:xfrm>
                  <a:off x="4661112" y="1113780"/>
                  <a:ext cx="2021305" cy="266069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18E238AB-7C95-3E16-F487-22599C6C74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90639" y="1054125"/>
                  <a:ext cx="2133601" cy="0"/>
                </a:xfrm>
                <a:prstGeom prst="line">
                  <a:avLst/>
                </a:prstGeom>
                <a:ln w="12700">
                  <a:solidFill>
                    <a:srgbClr val="2FBBCC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1BD45D17-F43F-8969-CF77-1AC047409D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6165440" y="3230880"/>
                  <a:ext cx="1188720" cy="0"/>
                </a:xfrm>
                <a:prstGeom prst="line">
                  <a:avLst/>
                </a:prstGeom>
                <a:ln w="12700">
                  <a:solidFill>
                    <a:srgbClr val="2FBBCC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AEDE0784-6ABA-8183-2604-DFB4EF56E0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996279" y="1644345"/>
                  <a:ext cx="1188720" cy="0"/>
                </a:xfrm>
                <a:prstGeom prst="line">
                  <a:avLst/>
                </a:prstGeom>
                <a:ln w="12700">
                  <a:solidFill>
                    <a:srgbClr val="2FBBCC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BB296105-31A7-A0AD-D899-5C446B440D9A}"/>
                    </a:ext>
                  </a:extLst>
                </p:cNvPr>
                <p:cNvSpPr/>
                <p:nvPr/>
              </p:nvSpPr>
              <p:spPr>
                <a:xfrm>
                  <a:off x="4624536" y="1808796"/>
                  <a:ext cx="91440" cy="91440"/>
                </a:xfrm>
                <a:prstGeom prst="ellipse">
                  <a:avLst/>
                </a:prstGeom>
                <a:solidFill>
                  <a:srgbClr val="2FBBC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A4DC9E5A-9AE2-7F5D-A3DA-2791191A6B7E}"/>
                    </a:ext>
                  </a:extLst>
                </p:cNvPr>
                <p:cNvSpPr/>
                <p:nvPr/>
              </p:nvSpPr>
              <p:spPr>
                <a:xfrm>
                  <a:off x="4624536" y="2982801"/>
                  <a:ext cx="91440" cy="91440"/>
                </a:xfrm>
                <a:prstGeom prst="ellipse">
                  <a:avLst/>
                </a:prstGeom>
                <a:solidFill>
                  <a:srgbClr val="2FBBC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9" name="Flowchart: Extract 178">
                  <a:extLst>
                    <a:ext uri="{FF2B5EF4-FFF2-40B4-BE49-F238E27FC236}">
                      <a16:creationId xmlns:a16="http://schemas.microsoft.com/office/drawing/2014/main" id="{136EF816-B959-5FAA-1841-3C2643F554CE}"/>
                    </a:ext>
                  </a:extLst>
                </p:cNvPr>
                <p:cNvSpPr/>
                <p:nvPr/>
              </p:nvSpPr>
              <p:spPr>
                <a:xfrm rot="5400000">
                  <a:off x="4724149" y="1781364"/>
                  <a:ext cx="142293" cy="146304"/>
                </a:xfrm>
                <a:prstGeom prst="flowChartExtract">
                  <a:avLst/>
                </a:prstGeom>
                <a:solidFill>
                  <a:srgbClr val="2FBBC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0" name="Flowchart: Extract 179">
                  <a:extLst>
                    <a:ext uri="{FF2B5EF4-FFF2-40B4-BE49-F238E27FC236}">
                      <a16:creationId xmlns:a16="http://schemas.microsoft.com/office/drawing/2014/main" id="{0CF87F5C-13C8-BA6B-6532-798FA2CCB63D}"/>
                    </a:ext>
                  </a:extLst>
                </p:cNvPr>
                <p:cNvSpPr/>
                <p:nvPr/>
              </p:nvSpPr>
              <p:spPr>
                <a:xfrm rot="5400000">
                  <a:off x="4731331" y="2955369"/>
                  <a:ext cx="142293" cy="146304"/>
                </a:xfrm>
                <a:prstGeom prst="flowChartExtract">
                  <a:avLst/>
                </a:prstGeom>
                <a:solidFill>
                  <a:srgbClr val="2FBBC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1" name="Rectangle: Rounded Corners 180">
                  <a:extLst>
                    <a:ext uri="{FF2B5EF4-FFF2-40B4-BE49-F238E27FC236}">
                      <a16:creationId xmlns:a16="http://schemas.microsoft.com/office/drawing/2014/main" id="{8E231D8A-3103-34ED-E798-0B3CEC613AF5}"/>
                    </a:ext>
                  </a:extLst>
                </p:cNvPr>
                <p:cNvSpPr/>
                <p:nvPr/>
              </p:nvSpPr>
              <p:spPr>
                <a:xfrm>
                  <a:off x="4490720" y="546997"/>
                  <a:ext cx="2357118" cy="35846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FBBC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Rectangle: Rounded Corners 181">
                  <a:extLst>
                    <a:ext uri="{FF2B5EF4-FFF2-40B4-BE49-F238E27FC236}">
                      <a16:creationId xmlns:a16="http://schemas.microsoft.com/office/drawing/2014/main" id="{CFFCFC67-A4C2-DF40-5742-61C890A7A9E8}"/>
                    </a:ext>
                  </a:extLst>
                </p:cNvPr>
                <p:cNvSpPr/>
                <p:nvPr/>
              </p:nvSpPr>
              <p:spPr>
                <a:xfrm>
                  <a:off x="4445000" y="501118"/>
                  <a:ext cx="2438399" cy="447888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rgbClr val="2FBBCC"/>
                  </a:solidFill>
                  <a:prstDash val="lgDash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83" name="Isosceles Triangle 182">
              <a:extLst>
                <a:ext uri="{FF2B5EF4-FFF2-40B4-BE49-F238E27FC236}">
                  <a16:creationId xmlns:a16="http://schemas.microsoft.com/office/drawing/2014/main" id="{5864D5A1-D270-9B51-0EEE-5954F1A191F8}"/>
                </a:ext>
              </a:extLst>
            </p:cNvPr>
            <p:cNvSpPr/>
            <p:nvPr/>
          </p:nvSpPr>
          <p:spPr>
            <a:xfrm rot="10800000">
              <a:off x="7656265" y="3663681"/>
              <a:ext cx="274320" cy="182880"/>
            </a:xfrm>
            <a:prstGeom prst="triangle">
              <a:avLst>
                <a:gd name="adj" fmla="val 50757"/>
              </a:avLst>
            </a:prstGeom>
            <a:gradFill flip="none" rotWithShape="1">
              <a:gsLst>
                <a:gs pos="1000">
                  <a:srgbClr val="207776"/>
                </a:gs>
                <a:gs pos="82000">
                  <a:schemeClr val="bg1">
                    <a:shade val="100000"/>
                    <a:satMod val="115000"/>
                    <a:alpha val="0"/>
                    <a:lumMod val="97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Isosceles Triangle 183">
              <a:extLst>
                <a:ext uri="{FF2B5EF4-FFF2-40B4-BE49-F238E27FC236}">
                  <a16:creationId xmlns:a16="http://schemas.microsoft.com/office/drawing/2014/main" id="{A7DC44BA-FF2D-EC91-C1B0-77F5A7CB7D93}"/>
                </a:ext>
              </a:extLst>
            </p:cNvPr>
            <p:cNvSpPr/>
            <p:nvPr/>
          </p:nvSpPr>
          <p:spPr>
            <a:xfrm rot="10800000">
              <a:off x="9312047" y="3686569"/>
              <a:ext cx="274320" cy="182880"/>
            </a:xfrm>
            <a:prstGeom prst="triangle">
              <a:avLst>
                <a:gd name="adj" fmla="val 50757"/>
              </a:avLst>
            </a:prstGeom>
            <a:gradFill flip="none" rotWithShape="1">
              <a:gsLst>
                <a:gs pos="1000">
                  <a:srgbClr val="2FBBCC"/>
                </a:gs>
                <a:gs pos="82000">
                  <a:schemeClr val="bg1">
                    <a:shade val="100000"/>
                    <a:satMod val="115000"/>
                    <a:alpha val="0"/>
                    <a:lumMod val="97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47B4BDD9-3806-DDEF-5580-4A087FE30332}"/>
                </a:ext>
              </a:extLst>
            </p:cNvPr>
            <p:cNvGrpSpPr/>
            <p:nvPr/>
          </p:nvGrpSpPr>
          <p:grpSpPr>
            <a:xfrm>
              <a:off x="7515789" y="768734"/>
              <a:ext cx="468593" cy="462315"/>
              <a:chOff x="2043393" y="209517"/>
              <a:chExt cx="468593" cy="462315"/>
            </a:xfrm>
          </p:grpSpPr>
          <p:sp>
            <p:nvSpPr>
              <p:cNvPr id="64" name="Circle: Hollow 63">
                <a:extLst>
                  <a:ext uri="{FF2B5EF4-FFF2-40B4-BE49-F238E27FC236}">
                    <a16:creationId xmlns:a16="http://schemas.microsoft.com/office/drawing/2014/main" id="{95BE0853-7D92-CEB6-25AE-9CB5C349660E}"/>
                  </a:ext>
                </a:extLst>
              </p:cNvPr>
              <p:cNvSpPr/>
              <p:nvPr/>
            </p:nvSpPr>
            <p:spPr>
              <a:xfrm>
                <a:off x="2043393" y="209517"/>
                <a:ext cx="457200" cy="457200"/>
              </a:xfrm>
              <a:prstGeom prst="donut">
                <a:avLst>
                  <a:gd name="adj" fmla="val 14243"/>
                </a:avLst>
              </a:prstGeom>
              <a:solidFill>
                <a:srgbClr val="20777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BFE9DCC-F960-4C96-8317-8CA719117B94}"/>
                  </a:ext>
                </a:extLst>
              </p:cNvPr>
              <p:cNvSpPr txBox="1"/>
              <p:nvPr/>
            </p:nvSpPr>
            <p:spPr>
              <a:xfrm>
                <a:off x="2083342" y="210167"/>
                <a:ext cx="4286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207776"/>
                    </a:solidFill>
                  </a:rPr>
                  <a:t>R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EA48860-0ED3-1CB7-45B2-3BBB8513B7CB}"/>
                </a:ext>
              </a:extLst>
            </p:cNvPr>
            <p:cNvGrpSpPr/>
            <p:nvPr/>
          </p:nvGrpSpPr>
          <p:grpSpPr>
            <a:xfrm>
              <a:off x="9176332" y="763619"/>
              <a:ext cx="468593" cy="462315"/>
              <a:chOff x="2043393" y="209517"/>
              <a:chExt cx="468593" cy="462315"/>
            </a:xfrm>
          </p:grpSpPr>
          <p:sp>
            <p:nvSpPr>
              <p:cNvPr id="68" name="Circle: Hollow 67">
                <a:extLst>
                  <a:ext uri="{FF2B5EF4-FFF2-40B4-BE49-F238E27FC236}">
                    <a16:creationId xmlns:a16="http://schemas.microsoft.com/office/drawing/2014/main" id="{69594116-AF63-EF5A-3D50-2FF4FD52A818}"/>
                  </a:ext>
                </a:extLst>
              </p:cNvPr>
              <p:cNvSpPr/>
              <p:nvPr/>
            </p:nvSpPr>
            <p:spPr>
              <a:xfrm>
                <a:off x="2043393" y="209517"/>
                <a:ext cx="457200" cy="457200"/>
              </a:xfrm>
              <a:prstGeom prst="donut">
                <a:avLst>
                  <a:gd name="adj" fmla="val 14243"/>
                </a:avLst>
              </a:prstGeom>
              <a:solidFill>
                <a:srgbClr val="2FBB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DC70588-0BDD-BB2D-8887-B0769A9592F4}"/>
                  </a:ext>
                </a:extLst>
              </p:cNvPr>
              <p:cNvSpPr txBox="1"/>
              <p:nvPr/>
            </p:nvSpPr>
            <p:spPr>
              <a:xfrm>
                <a:off x="2083342" y="210167"/>
                <a:ext cx="4286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2FBBCC"/>
                    </a:solidFill>
                  </a:rPr>
                  <a:t>F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83E0E34-94A5-DA98-33E0-429895B1C6B0}"/>
                </a:ext>
              </a:extLst>
            </p:cNvPr>
            <p:cNvGrpSpPr/>
            <p:nvPr/>
          </p:nvGrpSpPr>
          <p:grpSpPr>
            <a:xfrm>
              <a:off x="10368920" y="1303652"/>
              <a:ext cx="1641436" cy="2282722"/>
              <a:chOff x="4445000" y="501118"/>
              <a:chExt cx="2438399" cy="3324122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39D344A-14E5-F6C3-857F-6E052E8164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4536" y="3825240"/>
                <a:ext cx="2135264" cy="0"/>
              </a:xfrm>
              <a:prstGeom prst="line">
                <a:avLst/>
              </a:prstGeom>
              <a:ln w="12700">
                <a:solidFill>
                  <a:srgbClr val="20777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754137A-2EE6-904A-4882-BD64788E2400}"/>
                  </a:ext>
                </a:extLst>
              </p:cNvPr>
              <p:cNvGrpSpPr/>
              <p:nvPr/>
            </p:nvGrpSpPr>
            <p:grpSpPr>
              <a:xfrm>
                <a:off x="4445000" y="501118"/>
                <a:ext cx="2438399" cy="3324122"/>
                <a:chOff x="4445000" y="501118"/>
                <a:chExt cx="2438399" cy="3324122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E17BC83E-A7A2-1A11-8053-E853A8D982B8}"/>
                    </a:ext>
                  </a:extLst>
                </p:cNvPr>
                <p:cNvSpPr/>
                <p:nvPr/>
              </p:nvSpPr>
              <p:spPr>
                <a:xfrm>
                  <a:off x="4661112" y="1113780"/>
                  <a:ext cx="2021305" cy="266069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2848FA6-B49A-2518-1829-610F61604E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90639" y="1054125"/>
                  <a:ext cx="2133601" cy="0"/>
                </a:xfrm>
                <a:prstGeom prst="line">
                  <a:avLst/>
                </a:prstGeom>
                <a:ln w="12700">
                  <a:solidFill>
                    <a:srgbClr val="207776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969127DA-7F78-3B3A-ACA3-174C9FBE12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6165440" y="3230880"/>
                  <a:ext cx="1188720" cy="0"/>
                </a:xfrm>
                <a:prstGeom prst="line">
                  <a:avLst/>
                </a:prstGeom>
                <a:ln w="12700">
                  <a:solidFill>
                    <a:srgbClr val="207776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863C48EB-994E-26C8-8F8B-B55285CDE5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996279" y="1644345"/>
                  <a:ext cx="1188720" cy="0"/>
                </a:xfrm>
                <a:prstGeom prst="line">
                  <a:avLst/>
                </a:prstGeom>
                <a:ln w="12700">
                  <a:solidFill>
                    <a:srgbClr val="207776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3426C53E-3FE5-992A-08A8-CBC97386B1A5}"/>
                    </a:ext>
                  </a:extLst>
                </p:cNvPr>
                <p:cNvSpPr/>
                <p:nvPr/>
              </p:nvSpPr>
              <p:spPr>
                <a:xfrm>
                  <a:off x="4624536" y="1808796"/>
                  <a:ext cx="91440" cy="91440"/>
                </a:xfrm>
                <a:prstGeom prst="ellipse">
                  <a:avLst/>
                </a:prstGeom>
                <a:solidFill>
                  <a:srgbClr val="20777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4D523A60-6DC2-1FE6-2E93-04C596987B31}"/>
                    </a:ext>
                  </a:extLst>
                </p:cNvPr>
                <p:cNvSpPr/>
                <p:nvPr/>
              </p:nvSpPr>
              <p:spPr>
                <a:xfrm>
                  <a:off x="4624536" y="2982801"/>
                  <a:ext cx="91440" cy="91440"/>
                </a:xfrm>
                <a:prstGeom prst="ellipse">
                  <a:avLst/>
                </a:prstGeom>
                <a:solidFill>
                  <a:srgbClr val="20777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lowchart: Extract 83">
                  <a:extLst>
                    <a:ext uri="{FF2B5EF4-FFF2-40B4-BE49-F238E27FC236}">
                      <a16:creationId xmlns:a16="http://schemas.microsoft.com/office/drawing/2014/main" id="{8E4177EC-4D34-F624-C973-258BCF0FE49C}"/>
                    </a:ext>
                  </a:extLst>
                </p:cNvPr>
                <p:cNvSpPr/>
                <p:nvPr/>
              </p:nvSpPr>
              <p:spPr>
                <a:xfrm rot="5400000">
                  <a:off x="4724149" y="1781364"/>
                  <a:ext cx="142293" cy="146304"/>
                </a:xfrm>
                <a:prstGeom prst="flowChartExtract">
                  <a:avLst/>
                </a:prstGeom>
                <a:solidFill>
                  <a:srgbClr val="20777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lowchart: Extract 84">
                  <a:extLst>
                    <a:ext uri="{FF2B5EF4-FFF2-40B4-BE49-F238E27FC236}">
                      <a16:creationId xmlns:a16="http://schemas.microsoft.com/office/drawing/2014/main" id="{2B4F62D1-3D7D-6CA6-8C61-D013DEFE79FE}"/>
                    </a:ext>
                  </a:extLst>
                </p:cNvPr>
                <p:cNvSpPr/>
                <p:nvPr/>
              </p:nvSpPr>
              <p:spPr>
                <a:xfrm rot="5400000">
                  <a:off x="4731331" y="2955369"/>
                  <a:ext cx="142293" cy="146304"/>
                </a:xfrm>
                <a:prstGeom prst="flowChartExtract">
                  <a:avLst/>
                </a:prstGeom>
                <a:solidFill>
                  <a:srgbClr val="20777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: Rounded Corners 85">
                  <a:extLst>
                    <a:ext uri="{FF2B5EF4-FFF2-40B4-BE49-F238E27FC236}">
                      <a16:creationId xmlns:a16="http://schemas.microsoft.com/office/drawing/2014/main" id="{5D769E46-2C67-4F29-483A-3F24D649B31A}"/>
                    </a:ext>
                  </a:extLst>
                </p:cNvPr>
                <p:cNvSpPr/>
                <p:nvPr/>
              </p:nvSpPr>
              <p:spPr>
                <a:xfrm>
                  <a:off x="4490720" y="546997"/>
                  <a:ext cx="2357118" cy="35846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0777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Rectangle: Rounded Corners 86">
                  <a:extLst>
                    <a:ext uri="{FF2B5EF4-FFF2-40B4-BE49-F238E27FC236}">
                      <a16:creationId xmlns:a16="http://schemas.microsoft.com/office/drawing/2014/main" id="{A71DE823-853A-410E-2689-8DE6A5DBC775}"/>
                    </a:ext>
                  </a:extLst>
                </p:cNvPr>
                <p:cNvSpPr/>
                <p:nvPr/>
              </p:nvSpPr>
              <p:spPr>
                <a:xfrm>
                  <a:off x="4445000" y="501118"/>
                  <a:ext cx="2438399" cy="447888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rgbClr val="207776"/>
                  </a:solidFill>
                  <a:prstDash val="lgDash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7D09D4A7-B229-6446-97E2-96EA6105CCF1}"/>
                </a:ext>
              </a:extLst>
            </p:cNvPr>
            <p:cNvSpPr/>
            <p:nvPr/>
          </p:nvSpPr>
          <p:spPr>
            <a:xfrm rot="10800000">
              <a:off x="11039350" y="3689722"/>
              <a:ext cx="274320" cy="182880"/>
            </a:xfrm>
            <a:prstGeom prst="triangle">
              <a:avLst>
                <a:gd name="adj" fmla="val 50757"/>
              </a:avLst>
            </a:prstGeom>
            <a:gradFill flip="none" rotWithShape="1">
              <a:gsLst>
                <a:gs pos="1000">
                  <a:srgbClr val="207776"/>
                </a:gs>
                <a:gs pos="82000">
                  <a:schemeClr val="bg1">
                    <a:shade val="100000"/>
                    <a:satMod val="115000"/>
                    <a:alpha val="0"/>
                    <a:lumMod val="97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7E7CFA14-03CB-993A-0C72-16EB69BCD4F5}"/>
                </a:ext>
              </a:extLst>
            </p:cNvPr>
            <p:cNvGrpSpPr/>
            <p:nvPr/>
          </p:nvGrpSpPr>
          <p:grpSpPr>
            <a:xfrm>
              <a:off x="10911689" y="765169"/>
              <a:ext cx="457200" cy="464258"/>
              <a:chOff x="2043393" y="209517"/>
              <a:chExt cx="457200" cy="464258"/>
            </a:xfrm>
          </p:grpSpPr>
          <p:sp>
            <p:nvSpPr>
              <p:cNvPr id="90" name="Circle: Hollow 89">
                <a:extLst>
                  <a:ext uri="{FF2B5EF4-FFF2-40B4-BE49-F238E27FC236}">
                    <a16:creationId xmlns:a16="http://schemas.microsoft.com/office/drawing/2014/main" id="{4E92532A-9135-7424-26CD-E6D3B13F42BE}"/>
                  </a:ext>
                </a:extLst>
              </p:cNvPr>
              <p:cNvSpPr/>
              <p:nvPr/>
            </p:nvSpPr>
            <p:spPr>
              <a:xfrm>
                <a:off x="2043393" y="209517"/>
                <a:ext cx="457200" cy="457200"/>
              </a:xfrm>
              <a:prstGeom prst="donut">
                <a:avLst>
                  <a:gd name="adj" fmla="val 14243"/>
                </a:avLst>
              </a:prstGeom>
              <a:solidFill>
                <a:srgbClr val="20777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9EA5F3A-776A-4E24-547A-25F25056193A}"/>
                  </a:ext>
                </a:extLst>
              </p:cNvPr>
              <p:cNvSpPr txBox="1"/>
              <p:nvPr/>
            </p:nvSpPr>
            <p:spPr>
              <a:xfrm>
                <a:off x="2063834" y="212110"/>
                <a:ext cx="4286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207776"/>
                    </a:solidFill>
                  </a:rPr>
                  <a:t>M</a:t>
                </a: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204B9D8-C23A-6FBA-F148-39C7A0DC561E}"/>
                </a:ext>
              </a:extLst>
            </p:cNvPr>
            <p:cNvSpPr txBox="1"/>
            <p:nvPr/>
          </p:nvSpPr>
          <p:spPr>
            <a:xfrm>
              <a:off x="7213874" y="1997354"/>
              <a:ext cx="123992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effectLst/>
                  <a:latin typeface="Lato Regular" panose="020F0502020204030203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Time since the customer’s most recent transaction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9144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AD89760-D642-2F09-CC61-3B86C5E57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173830"/>
              </p:ext>
            </p:extLst>
          </p:nvPr>
        </p:nvGraphicFramePr>
        <p:xfrm>
          <a:off x="462543" y="1350836"/>
          <a:ext cx="1783909" cy="4762539"/>
        </p:xfrm>
        <a:graphic>
          <a:graphicData uri="http://schemas.openxmlformats.org/drawingml/2006/table">
            <a:tbl>
              <a:tblPr firstRow="1" firstCol="1" bandRow="1"/>
              <a:tblGrid>
                <a:gridCol w="1783909">
                  <a:extLst>
                    <a:ext uri="{9D8B030D-6E8A-4147-A177-3AD203B41FA5}">
                      <a16:colId xmlns:a16="http://schemas.microsoft.com/office/drawing/2014/main" val="1930937085"/>
                    </a:ext>
                  </a:extLst>
                </a:gridCol>
              </a:tblGrid>
              <a:tr h="5291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BillID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8007629"/>
                  </a:ext>
                </a:extLst>
              </a:tr>
              <a:tr h="5291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Channel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5993169"/>
                  </a:ext>
                </a:extLst>
              </a:tr>
              <a:tr h="5291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OrderFrom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5038897"/>
                  </a:ext>
                </a:extLst>
              </a:tr>
              <a:tr h="5291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TransactionDate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728311"/>
                  </a:ext>
                </a:extLst>
              </a:tr>
              <a:tr h="5291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SalesAmount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389012"/>
                  </a:ext>
                </a:extLst>
              </a:tr>
              <a:tr h="5291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CustomerID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9136912"/>
                  </a:ext>
                </a:extLst>
              </a:tr>
              <a:tr h="5291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CustomerGender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1253102"/>
                  </a:ext>
                </a:extLst>
              </a:tr>
              <a:tr h="5291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CustomerStatus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1224744"/>
                  </a:ext>
                </a:extLst>
              </a:tr>
              <a:tr h="5291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Province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4906729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0F2ACE1-CF04-4F37-4C09-00661B5A9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721378"/>
              </p:ext>
            </p:extLst>
          </p:nvPr>
        </p:nvGraphicFramePr>
        <p:xfrm>
          <a:off x="6441372" y="1302933"/>
          <a:ext cx="2239845" cy="4762539"/>
        </p:xfrm>
        <a:graphic>
          <a:graphicData uri="http://schemas.openxmlformats.org/drawingml/2006/table">
            <a:tbl>
              <a:tblPr firstRow="1" firstCol="1" bandRow="1"/>
              <a:tblGrid>
                <a:gridCol w="2239845">
                  <a:extLst>
                    <a:ext uri="{9D8B030D-6E8A-4147-A177-3AD203B41FA5}">
                      <a16:colId xmlns:a16="http://schemas.microsoft.com/office/drawing/2014/main" val="1255777246"/>
                    </a:ext>
                  </a:extLst>
                </a:gridCol>
              </a:tblGrid>
              <a:tr h="5291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The unique of the order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8679455"/>
                  </a:ext>
                </a:extLst>
              </a:tr>
              <a:tr h="5291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The channel through which the order was consumed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883921"/>
                  </a:ext>
                </a:extLst>
              </a:tr>
              <a:tr h="5291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The location through which the order was made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5666455"/>
                  </a:ext>
                </a:extLst>
              </a:tr>
              <a:tr h="5291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The date of the order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2167144"/>
                  </a:ext>
                </a:extLst>
              </a:tr>
              <a:tr h="5291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The amount customer paid for the order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7166021"/>
                  </a:ext>
                </a:extLst>
              </a:tr>
              <a:tr h="5291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The unique ID of the customer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724881"/>
                  </a:ext>
                </a:extLst>
              </a:tr>
              <a:tr h="5291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The gender of the customer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6704882"/>
                  </a:ext>
                </a:extLst>
              </a:tr>
              <a:tr h="5291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Whether a voucher was used for the order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0693585"/>
                  </a:ext>
                </a:extLst>
              </a:tr>
              <a:tr h="5291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The general location of where the orders was made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5601914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EDCAE59-7F34-1F75-5246-6E63E62C3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552616"/>
              </p:ext>
            </p:extLst>
          </p:nvPr>
        </p:nvGraphicFramePr>
        <p:xfrm>
          <a:off x="4443052" y="1313300"/>
          <a:ext cx="1788393" cy="4782008"/>
        </p:xfrm>
        <a:graphic>
          <a:graphicData uri="http://schemas.openxmlformats.org/drawingml/2006/table">
            <a:tbl>
              <a:tblPr firstRow="1" firstCol="1" bandRow="1"/>
              <a:tblGrid>
                <a:gridCol w="1788393">
                  <a:extLst>
                    <a:ext uri="{9D8B030D-6E8A-4147-A177-3AD203B41FA5}">
                      <a16:colId xmlns:a16="http://schemas.microsoft.com/office/drawing/2014/main" val="823012827"/>
                    </a:ext>
                  </a:extLst>
                </a:gridCol>
              </a:tblGrid>
              <a:tr h="5291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Integer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8160468"/>
                  </a:ext>
                </a:extLst>
              </a:tr>
              <a:tr h="5291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take away, delivery, dine in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3772224"/>
                  </a:ext>
                </a:extLst>
              </a:tr>
              <a:tr h="5291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call center, store, website, app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585775"/>
                  </a:ext>
                </a:extLst>
              </a:tr>
              <a:tr h="5291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Lato Regular" panose="020F0502020204030203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dd/mm/yyyy</a:t>
                      </a: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156837"/>
                  </a:ext>
                </a:extLst>
              </a:tr>
              <a:tr h="5291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Lato Regular" panose="020F0502020204030203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813550"/>
                  </a:ext>
                </a:extLst>
              </a:tr>
              <a:tr h="5291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Integer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675696"/>
                  </a:ext>
                </a:extLst>
              </a:tr>
              <a:tr h="5291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Lato Regular" panose="020F0502020204030203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male, female, unknown</a:t>
                      </a: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2524765"/>
                  </a:ext>
                </a:extLst>
              </a:tr>
              <a:tr h="5291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Lato Regular" panose="020F0502020204030203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Yes/ No</a:t>
                      </a: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6511560"/>
                  </a:ext>
                </a:extLst>
              </a:tr>
              <a:tr h="5417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Hanoi, Ho Chi Minh City Northern Provinces, Southern Provinces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6135603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7D4A563-2438-F005-9677-F268D774E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338905"/>
              </p:ext>
            </p:extLst>
          </p:nvPr>
        </p:nvGraphicFramePr>
        <p:xfrm>
          <a:off x="2442383" y="1346399"/>
          <a:ext cx="1788393" cy="4762539"/>
        </p:xfrm>
        <a:graphic>
          <a:graphicData uri="http://schemas.openxmlformats.org/drawingml/2006/table">
            <a:tbl>
              <a:tblPr firstRow="1" firstCol="1" bandRow="1"/>
              <a:tblGrid>
                <a:gridCol w="1788393">
                  <a:extLst>
                    <a:ext uri="{9D8B030D-6E8A-4147-A177-3AD203B41FA5}">
                      <a16:colId xmlns:a16="http://schemas.microsoft.com/office/drawing/2014/main" val="6177996"/>
                    </a:ext>
                  </a:extLst>
                </a:gridCol>
              </a:tblGrid>
              <a:tr h="5291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Numerical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7646568"/>
                  </a:ext>
                </a:extLst>
              </a:tr>
              <a:tr h="5291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Category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0398229"/>
                  </a:ext>
                </a:extLst>
              </a:tr>
              <a:tr h="5291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Category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467245"/>
                  </a:ext>
                </a:extLst>
              </a:tr>
              <a:tr h="5291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Datetime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2843165"/>
                  </a:ext>
                </a:extLst>
              </a:tr>
              <a:tr h="5291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Numerical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1725507"/>
                  </a:ext>
                </a:extLst>
              </a:tr>
              <a:tr h="5291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Numerical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3281853"/>
                  </a:ext>
                </a:extLst>
              </a:tr>
              <a:tr h="5291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Category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7784613"/>
                  </a:ext>
                </a:extLst>
              </a:tr>
              <a:tr h="5291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Category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4917926"/>
                  </a:ext>
                </a:extLst>
              </a:tr>
              <a:tr h="5291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Category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57744"/>
                  </a:ext>
                </a:extLst>
              </a:tr>
            </a:tbl>
          </a:graphicData>
        </a:graphic>
      </p:graphicFrame>
      <p:grpSp>
        <p:nvGrpSpPr>
          <p:cNvPr id="43" name="Group 42">
            <a:extLst>
              <a:ext uri="{FF2B5EF4-FFF2-40B4-BE49-F238E27FC236}">
                <a16:creationId xmlns:a16="http://schemas.microsoft.com/office/drawing/2014/main" id="{90A7DE8F-88FF-07D4-1911-40EBF317DA08}"/>
              </a:ext>
            </a:extLst>
          </p:cNvPr>
          <p:cNvGrpSpPr/>
          <p:nvPr/>
        </p:nvGrpSpPr>
        <p:grpSpPr>
          <a:xfrm>
            <a:off x="435789" y="802984"/>
            <a:ext cx="1795341" cy="5372218"/>
            <a:chOff x="934063" y="796094"/>
            <a:chExt cx="1927700" cy="5515086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1012FF5-703A-74AB-D5A9-ACE1F447E88E}"/>
                </a:ext>
              </a:extLst>
            </p:cNvPr>
            <p:cNvSpPr/>
            <p:nvPr/>
          </p:nvSpPr>
          <p:spPr>
            <a:xfrm>
              <a:off x="934063" y="799618"/>
              <a:ext cx="1927700" cy="5470553"/>
            </a:xfrm>
            <a:prstGeom prst="roundRect">
              <a:avLst>
                <a:gd name="adj" fmla="val 4811"/>
              </a:avLst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D4DA4B8-2589-AB37-EA9A-D74223763EDC}"/>
                </a:ext>
              </a:extLst>
            </p:cNvPr>
            <p:cNvSpPr/>
            <p:nvPr/>
          </p:nvSpPr>
          <p:spPr>
            <a:xfrm>
              <a:off x="1155735" y="6229161"/>
              <a:ext cx="1525588" cy="82019"/>
            </a:xfrm>
            <a:prstGeom prst="roundRect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D43F0B7B-0A32-0A5C-3269-851121488B2C}"/>
                </a:ext>
              </a:extLst>
            </p:cNvPr>
            <p:cNvSpPr/>
            <p:nvPr/>
          </p:nvSpPr>
          <p:spPr>
            <a:xfrm>
              <a:off x="1155735" y="796094"/>
              <a:ext cx="1525588" cy="606857"/>
            </a:xfrm>
            <a:prstGeom prst="roundRect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4FB7C4A7-E797-1D7A-ACBD-313AF75B9FFD}"/>
                </a:ext>
              </a:extLst>
            </p:cNvPr>
            <p:cNvSpPr/>
            <p:nvPr/>
          </p:nvSpPr>
          <p:spPr>
            <a:xfrm>
              <a:off x="1155735" y="1199783"/>
              <a:ext cx="1525588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403FBFE-A3BF-6E29-CCBB-AF0B907C557D}"/>
                </a:ext>
              </a:extLst>
            </p:cNvPr>
            <p:cNvSpPr txBox="1"/>
            <p:nvPr/>
          </p:nvSpPr>
          <p:spPr>
            <a:xfrm>
              <a:off x="1290112" y="874102"/>
              <a:ext cx="125683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kern="100">
                  <a:solidFill>
                    <a:schemeClr val="bg1"/>
                  </a:solidFill>
                  <a:latin typeface="Lato Regular" panose="020F0502020204030203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Variable</a:t>
              </a:r>
              <a:endParaRPr lang="en-US" sz="1400" b="1" kern="100">
                <a:solidFill>
                  <a:schemeClr val="bg1"/>
                </a:solidFill>
                <a:effectLst/>
                <a:latin typeface="Lato Regular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8B92EE5-0F6F-A396-5A3F-93592807A002}"/>
              </a:ext>
            </a:extLst>
          </p:cNvPr>
          <p:cNvSpPr txBox="1"/>
          <p:nvPr/>
        </p:nvSpPr>
        <p:spPr>
          <a:xfrm>
            <a:off x="767052" y="164408"/>
            <a:ext cx="25023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207776"/>
                </a:solidFill>
              </a:rPr>
              <a:t>About Dataset</a:t>
            </a:r>
            <a:endParaRPr lang="en-US" sz="2400">
              <a:solidFill>
                <a:srgbClr val="207776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57CCDD-C8D4-29FD-36C3-8A4FE144247C}"/>
              </a:ext>
            </a:extLst>
          </p:cNvPr>
          <p:cNvGrpSpPr/>
          <p:nvPr/>
        </p:nvGrpSpPr>
        <p:grpSpPr>
          <a:xfrm>
            <a:off x="2437684" y="802984"/>
            <a:ext cx="1795341" cy="5372218"/>
            <a:chOff x="934063" y="796094"/>
            <a:chExt cx="1927700" cy="5515086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FD510E3-8BD7-05DF-BF3B-F200342E5B49}"/>
                </a:ext>
              </a:extLst>
            </p:cNvPr>
            <p:cNvSpPr/>
            <p:nvPr/>
          </p:nvSpPr>
          <p:spPr>
            <a:xfrm>
              <a:off x="934063" y="799618"/>
              <a:ext cx="1927700" cy="5470553"/>
            </a:xfrm>
            <a:prstGeom prst="roundRect">
              <a:avLst>
                <a:gd name="adj" fmla="val 4811"/>
              </a:avLst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DC1E2213-3121-6CA8-EC92-EC402331AF7F}"/>
                </a:ext>
              </a:extLst>
            </p:cNvPr>
            <p:cNvSpPr/>
            <p:nvPr/>
          </p:nvSpPr>
          <p:spPr>
            <a:xfrm>
              <a:off x="1155735" y="6229161"/>
              <a:ext cx="1525588" cy="82019"/>
            </a:xfrm>
            <a:prstGeom prst="roundRect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288249DB-FBFA-2CAC-7EE3-ED3CEF224ABA}"/>
                </a:ext>
              </a:extLst>
            </p:cNvPr>
            <p:cNvSpPr/>
            <p:nvPr/>
          </p:nvSpPr>
          <p:spPr>
            <a:xfrm>
              <a:off x="1155735" y="796094"/>
              <a:ext cx="1525588" cy="606857"/>
            </a:xfrm>
            <a:prstGeom prst="roundRect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62FB47C9-0561-53AA-791F-C71F4E003B8A}"/>
                </a:ext>
              </a:extLst>
            </p:cNvPr>
            <p:cNvSpPr/>
            <p:nvPr/>
          </p:nvSpPr>
          <p:spPr>
            <a:xfrm>
              <a:off x="1155735" y="1199783"/>
              <a:ext cx="1525588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04DFFAF-CA60-F8C2-E2BE-DC02E86D0659}"/>
                </a:ext>
              </a:extLst>
            </p:cNvPr>
            <p:cNvSpPr txBox="1"/>
            <p:nvPr/>
          </p:nvSpPr>
          <p:spPr>
            <a:xfrm>
              <a:off x="1290112" y="874102"/>
              <a:ext cx="125683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kern="100">
                  <a:solidFill>
                    <a:schemeClr val="bg1"/>
                  </a:solidFill>
                  <a:latin typeface="Lato Regular" panose="020F0502020204030203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Data type</a:t>
              </a:r>
              <a:endParaRPr lang="en-US" sz="1400" b="1" kern="100">
                <a:solidFill>
                  <a:schemeClr val="bg1"/>
                </a:solidFill>
                <a:effectLst/>
                <a:latin typeface="Lato Regular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D8263DD-4D0C-4173-7D77-693E7B726D30}"/>
              </a:ext>
            </a:extLst>
          </p:cNvPr>
          <p:cNvGrpSpPr/>
          <p:nvPr/>
        </p:nvGrpSpPr>
        <p:grpSpPr>
          <a:xfrm>
            <a:off x="4439579" y="802984"/>
            <a:ext cx="1795341" cy="5372218"/>
            <a:chOff x="934063" y="796094"/>
            <a:chExt cx="1927700" cy="5515086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782D311A-E911-D17B-7685-4642EDFB2874}"/>
                </a:ext>
              </a:extLst>
            </p:cNvPr>
            <p:cNvSpPr/>
            <p:nvPr/>
          </p:nvSpPr>
          <p:spPr>
            <a:xfrm>
              <a:off x="934063" y="799618"/>
              <a:ext cx="1927700" cy="5470553"/>
            </a:xfrm>
            <a:prstGeom prst="roundRect">
              <a:avLst>
                <a:gd name="adj" fmla="val 4811"/>
              </a:avLst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85D2186-5204-21BA-C520-AEE3F83D8EAE}"/>
                </a:ext>
              </a:extLst>
            </p:cNvPr>
            <p:cNvSpPr/>
            <p:nvPr/>
          </p:nvSpPr>
          <p:spPr>
            <a:xfrm>
              <a:off x="1155735" y="6229161"/>
              <a:ext cx="1525588" cy="82019"/>
            </a:xfrm>
            <a:prstGeom prst="roundRect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57F4FB8-FCF6-E8EE-B559-31DD58DD7492}"/>
                </a:ext>
              </a:extLst>
            </p:cNvPr>
            <p:cNvSpPr/>
            <p:nvPr/>
          </p:nvSpPr>
          <p:spPr>
            <a:xfrm>
              <a:off x="1155735" y="796094"/>
              <a:ext cx="1525588" cy="606857"/>
            </a:xfrm>
            <a:prstGeom prst="roundRect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DEEB6487-7ADB-81F7-AC11-5FE8D13E0ECA}"/>
                </a:ext>
              </a:extLst>
            </p:cNvPr>
            <p:cNvSpPr/>
            <p:nvPr/>
          </p:nvSpPr>
          <p:spPr>
            <a:xfrm>
              <a:off x="1155735" y="1199783"/>
              <a:ext cx="1525588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FFB5A94-1CE9-323B-9257-6F421BD6D9A5}"/>
                </a:ext>
              </a:extLst>
            </p:cNvPr>
            <p:cNvSpPr txBox="1"/>
            <p:nvPr/>
          </p:nvSpPr>
          <p:spPr>
            <a:xfrm>
              <a:off x="1290112" y="874102"/>
              <a:ext cx="125683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kern="100">
                  <a:solidFill>
                    <a:schemeClr val="bg1"/>
                  </a:solidFill>
                  <a:latin typeface="Lato Regular" panose="020F0502020204030203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Range</a:t>
              </a:r>
              <a:endParaRPr lang="en-US" sz="1400" b="1" kern="100">
                <a:solidFill>
                  <a:schemeClr val="bg1"/>
                </a:solidFill>
                <a:effectLst/>
                <a:latin typeface="Lato Regular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144A85D-4999-D911-1025-F5EFCFF5395E}"/>
              </a:ext>
            </a:extLst>
          </p:cNvPr>
          <p:cNvGrpSpPr/>
          <p:nvPr/>
        </p:nvGrpSpPr>
        <p:grpSpPr>
          <a:xfrm>
            <a:off x="6441474" y="802984"/>
            <a:ext cx="2243319" cy="5372218"/>
            <a:chOff x="934063" y="796094"/>
            <a:chExt cx="1927700" cy="551508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4FCA857C-043D-117B-809A-59E72DDF4349}"/>
                </a:ext>
              </a:extLst>
            </p:cNvPr>
            <p:cNvSpPr/>
            <p:nvPr/>
          </p:nvSpPr>
          <p:spPr>
            <a:xfrm>
              <a:off x="934063" y="799618"/>
              <a:ext cx="1927700" cy="5470553"/>
            </a:xfrm>
            <a:prstGeom prst="roundRect">
              <a:avLst>
                <a:gd name="adj" fmla="val 4811"/>
              </a:avLst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2ED21830-F6A0-54EA-7D03-14D85AB6274B}"/>
                </a:ext>
              </a:extLst>
            </p:cNvPr>
            <p:cNvSpPr/>
            <p:nvPr/>
          </p:nvSpPr>
          <p:spPr>
            <a:xfrm>
              <a:off x="1155735" y="6229161"/>
              <a:ext cx="1525588" cy="82019"/>
            </a:xfrm>
            <a:prstGeom prst="roundRect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B6A2BDE-9312-6E7E-D8C7-E7A2A7F83EB1}"/>
                </a:ext>
              </a:extLst>
            </p:cNvPr>
            <p:cNvSpPr/>
            <p:nvPr/>
          </p:nvSpPr>
          <p:spPr>
            <a:xfrm>
              <a:off x="1155735" y="796094"/>
              <a:ext cx="1525588" cy="606857"/>
            </a:xfrm>
            <a:prstGeom prst="roundRect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DFD196D1-CB91-5B62-1483-0EFEAB54DC03}"/>
                </a:ext>
              </a:extLst>
            </p:cNvPr>
            <p:cNvSpPr/>
            <p:nvPr/>
          </p:nvSpPr>
          <p:spPr>
            <a:xfrm>
              <a:off x="1155735" y="1199783"/>
              <a:ext cx="1525588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256E828-62EF-D3A0-37B8-87239A6ED4CC}"/>
                </a:ext>
              </a:extLst>
            </p:cNvPr>
            <p:cNvSpPr txBox="1"/>
            <p:nvPr/>
          </p:nvSpPr>
          <p:spPr>
            <a:xfrm>
              <a:off x="1290112" y="874102"/>
              <a:ext cx="125683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kern="100">
                  <a:solidFill>
                    <a:schemeClr val="bg1"/>
                  </a:solidFill>
                  <a:effectLst/>
                  <a:latin typeface="Lato Regular" panose="020F0502020204030203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Description</a:t>
              </a:r>
            </a:p>
          </p:txBody>
        </p:sp>
      </p:grp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587B9DA-D525-F0D2-0FA3-E5E3687C32DF}"/>
              </a:ext>
            </a:extLst>
          </p:cNvPr>
          <p:cNvSpPr/>
          <p:nvPr/>
        </p:nvSpPr>
        <p:spPr>
          <a:xfrm>
            <a:off x="9716160" y="1028873"/>
            <a:ext cx="1998880" cy="12987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From </a:t>
            </a:r>
          </a:p>
          <a:p>
            <a:pPr algn="ctr"/>
            <a:r>
              <a:rPr lang="en-US" b="1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01/10/2021</a:t>
            </a:r>
            <a:r>
              <a:rPr lang="en-US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</a:p>
          <a:p>
            <a:pPr algn="ctr"/>
            <a:r>
              <a:rPr lang="en-US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to </a:t>
            </a:r>
          </a:p>
          <a:p>
            <a:pPr algn="ctr"/>
            <a:r>
              <a:rPr lang="en-US" b="1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09/01/2023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114623F-2A09-330B-C9ED-439D82C7D41C}"/>
              </a:ext>
            </a:extLst>
          </p:cNvPr>
          <p:cNvSpPr txBox="1"/>
          <p:nvPr/>
        </p:nvSpPr>
        <p:spPr>
          <a:xfrm>
            <a:off x="9742597" y="3163059"/>
            <a:ext cx="1976639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  <a:effectLst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1,048,575</a:t>
            </a:r>
            <a:r>
              <a:rPr lang="en-US" b="1">
                <a:solidFill>
                  <a:schemeClr val="tx2"/>
                </a:solidFill>
                <a:effectLst/>
                <a:latin typeface="Lato Regular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1600">
                <a:solidFill>
                  <a:schemeClr val="tx2"/>
                </a:solidFill>
                <a:effectLst/>
                <a:latin typeface="Lato Regular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unique transactions</a:t>
            </a: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2A6F357-23DF-E4C8-F3E9-DD31F6880F25}"/>
              </a:ext>
            </a:extLst>
          </p:cNvPr>
          <p:cNvSpPr/>
          <p:nvPr/>
        </p:nvSpPr>
        <p:spPr>
          <a:xfrm>
            <a:off x="9745969" y="4993855"/>
            <a:ext cx="1976638" cy="6254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solidFill>
                  <a:schemeClr val="tx2"/>
                </a:solidFill>
                <a:effectLst/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583,642 </a:t>
            </a:r>
          </a:p>
          <a:p>
            <a:pPr algn="ctr"/>
            <a:r>
              <a:rPr lang="en-US" b="0" i="0">
                <a:solidFill>
                  <a:schemeClr val="tx2"/>
                </a:solidFill>
                <a:effectLst/>
                <a:latin typeface="system-ui"/>
              </a:rPr>
              <a:t>unique customers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77" name="Arrow: Pentagon 76">
            <a:extLst>
              <a:ext uri="{FF2B5EF4-FFF2-40B4-BE49-F238E27FC236}">
                <a16:creationId xmlns:a16="http://schemas.microsoft.com/office/drawing/2014/main" id="{387EB62C-87EC-C7C4-8CF5-B10BFD76EF74}"/>
              </a:ext>
            </a:extLst>
          </p:cNvPr>
          <p:cNvSpPr/>
          <p:nvPr/>
        </p:nvSpPr>
        <p:spPr>
          <a:xfrm rot="5400000" flipH="1">
            <a:off x="8370080" y="1328781"/>
            <a:ext cx="1556446" cy="529107"/>
          </a:xfrm>
          <a:prstGeom prst="homePlate">
            <a:avLst/>
          </a:prstGeom>
          <a:solidFill>
            <a:srgbClr val="D5F3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Time range</a:t>
            </a:r>
          </a:p>
        </p:txBody>
      </p:sp>
      <p:sp>
        <p:nvSpPr>
          <p:cNvPr id="78" name="Arrow: Pentagon 77">
            <a:extLst>
              <a:ext uri="{FF2B5EF4-FFF2-40B4-BE49-F238E27FC236}">
                <a16:creationId xmlns:a16="http://schemas.microsoft.com/office/drawing/2014/main" id="{8A7BE31F-24DA-DEC2-3E16-FB42ED08322A}"/>
              </a:ext>
            </a:extLst>
          </p:cNvPr>
          <p:cNvSpPr/>
          <p:nvPr/>
        </p:nvSpPr>
        <p:spPr>
          <a:xfrm rot="5400000" flipH="1">
            <a:off x="8241223" y="3076233"/>
            <a:ext cx="1814156" cy="529107"/>
          </a:xfrm>
          <a:prstGeom prst="homePlate">
            <a:avLst/>
          </a:prstGeom>
          <a:solidFill>
            <a:srgbClr val="D5F3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Num. of transactions</a:t>
            </a:r>
          </a:p>
        </p:txBody>
      </p:sp>
      <p:sp>
        <p:nvSpPr>
          <p:cNvPr id="79" name="Arrow: Pentagon 78">
            <a:extLst>
              <a:ext uri="{FF2B5EF4-FFF2-40B4-BE49-F238E27FC236}">
                <a16:creationId xmlns:a16="http://schemas.microsoft.com/office/drawing/2014/main" id="{FE64DC5A-D12A-4EFF-4032-E421F29AC9C5}"/>
              </a:ext>
            </a:extLst>
          </p:cNvPr>
          <p:cNvSpPr/>
          <p:nvPr/>
        </p:nvSpPr>
        <p:spPr>
          <a:xfrm rot="5400000" flipH="1">
            <a:off x="8241222" y="5003568"/>
            <a:ext cx="1814158" cy="529107"/>
          </a:xfrm>
          <a:prstGeom prst="homePlate">
            <a:avLst/>
          </a:prstGeom>
          <a:solidFill>
            <a:srgbClr val="D5F3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Num. of customers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4D18A21-9DEF-5B57-EA3C-9E9C1FE6AFE3}"/>
              </a:ext>
            </a:extLst>
          </p:cNvPr>
          <p:cNvCxnSpPr>
            <a:cxnSpLocks/>
          </p:cNvCxnSpPr>
          <p:nvPr/>
        </p:nvCxnSpPr>
        <p:spPr>
          <a:xfrm flipV="1">
            <a:off x="818597" y="565494"/>
            <a:ext cx="2126488" cy="5910"/>
          </a:xfrm>
          <a:prstGeom prst="straightConnector1">
            <a:avLst/>
          </a:prstGeom>
          <a:ln w="9525">
            <a:solidFill>
              <a:schemeClr val="bg2">
                <a:lumMod val="90000"/>
              </a:schemeClr>
            </a:solidFill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A3C4A9A-9078-9AA6-17C5-DC4CC8ADCE9B}"/>
              </a:ext>
            </a:extLst>
          </p:cNvPr>
          <p:cNvSpPr txBox="1"/>
          <p:nvPr/>
        </p:nvSpPr>
        <p:spPr>
          <a:xfrm>
            <a:off x="9251469" y="672028"/>
            <a:ext cx="2958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>
                <a:effectLst/>
                <a:latin typeface="Lato Regular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Historical transaction data</a:t>
            </a:r>
            <a:endParaRPr lang="en-US" b="1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D60B71-C2AF-B720-0B68-CA27228228F7}"/>
              </a:ext>
            </a:extLst>
          </p:cNvPr>
          <p:cNvGrpSpPr/>
          <p:nvPr/>
        </p:nvGrpSpPr>
        <p:grpSpPr>
          <a:xfrm>
            <a:off x="113642" y="207348"/>
            <a:ext cx="697802" cy="671623"/>
            <a:chOff x="2985422" y="1122801"/>
            <a:chExt cx="697802" cy="67162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AB348E6-1654-EDFC-2D0C-2C847C462979}"/>
                </a:ext>
              </a:extLst>
            </p:cNvPr>
            <p:cNvSpPr/>
            <p:nvPr/>
          </p:nvSpPr>
          <p:spPr>
            <a:xfrm>
              <a:off x="2985422" y="1122801"/>
              <a:ext cx="524362" cy="510056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9E7D9B-C875-B3B0-EA9F-40E791F21758}"/>
                </a:ext>
              </a:extLst>
            </p:cNvPr>
            <p:cNvSpPr/>
            <p:nvPr/>
          </p:nvSpPr>
          <p:spPr>
            <a:xfrm>
              <a:off x="2997582" y="1471289"/>
              <a:ext cx="297352" cy="323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68F039-BD0C-BDC1-490A-B23543DCB277}"/>
                </a:ext>
              </a:extLst>
            </p:cNvPr>
            <p:cNvSpPr/>
            <p:nvPr/>
          </p:nvSpPr>
          <p:spPr>
            <a:xfrm rot="18973462">
              <a:off x="3237929" y="1363487"/>
              <a:ext cx="445295" cy="371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1FA936-038F-9E47-4A50-3E46BCEF9E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397" y="1291590"/>
              <a:ext cx="192613" cy="192804"/>
            </a:xfrm>
            <a:prstGeom prst="line">
              <a:avLst/>
            </a:prstGeom>
            <a:ln w="9525">
              <a:solidFill>
                <a:srgbClr val="20777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836E175-F1F1-AF84-B9B0-37E8F0C07E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192" y="1291590"/>
              <a:ext cx="94545" cy="0"/>
            </a:xfrm>
            <a:prstGeom prst="line">
              <a:avLst/>
            </a:prstGeom>
            <a:ln w="9525">
              <a:solidFill>
                <a:srgbClr val="20777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ED3901B-579E-08CC-C12E-1FECE2BC8433}"/>
                </a:ext>
              </a:extLst>
            </p:cNvPr>
            <p:cNvSpPr/>
            <p:nvPr/>
          </p:nvSpPr>
          <p:spPr>
            <a:xfrm>
              <a:off x="3578166" y="1268730"/>
              <a:ext cx="45719" cy="45719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5C8F543-10FC-97C2-DCE0-0D1EE7F091D4}"/>
                </a:ext>
              </a:extLst>
            </p:cNvPr>
            <p:cNvSpPr txBox="1"/>
            <p:nvPr/>
          </p:nvSpPr>
          <p:spPr>
            <a:xfrm>
              <a:off x="3003252" y="1122801"/>
              <a:ext cx="447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332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E8B2631-99D9-9B23-EE44-4DBEDFFD0CBF}"/>
              </a:ext>
            </a:extLst>
          </p:cNvPr>
          <p:cNvGrpSpPr/>
          <p:nvPr/>
        </p:nvGrpSpPr>
        <p:grpSpPr>
          <a:xfrm flipV="1">
            <a:off x="48126" y="1206251"/>
            <a:ext cx="12079706" cy="3372973"/>
            <a:chOff x="130892" y="5139037"/>
            <a:chExt cx="11748712" cy="147393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CC394C-EF81-CFE7-C3E4-FCCFB535200C}"/>
                </a:ext>
              </a:extLst>
            </p:cNvPr>
            <p:cNvSpPr/>
            <p:nvPr/>
          </p:nvSpPr>
          <p:spPr>
            <a:xfrm flipV="1">
              <a:off x="130892" y="5139037"/>
              <a:ext cx="11673348" cy="795348"/>
            </a:xfrm>
            <a:prstGeom prst="rect">
              <a:avLst/>
            </a:prstGeom>
            <a:gradFill flip="none" rotWithShape="1">
              <a:gsLst>
                <a:gs pos="4000">
                  <a:schemeClr val="bg1">
                    <a:shade val="67500"/>
                    <a:satMod val="115000"/>
                    <a:alpha val="75000"/>
                    <a:lumMod val="80000"/>
                    <a:lumOff val="20000"/>
                  </a:schemeClr>
                </a:gs>
                <a:gs pos="100000">
                  <a:schemeClr val="bg1">
                    <a:shade val="100000"/>
                    <a:satMod val="115000"/>
                    <a:alpha val="0"/>
                    <a:lumMod val="9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87D96B6-C6D1-E7D7-CB21-40E9ED27A9D5}"/>
                </a:ext>
              </a:extLst>
            </p:cNvPr>
            <p:cNvSpPr/>
            <p:nvPr/>
          </p:nvSpPr>
          <p:spPr>
            <a:xfrm>
              <a:off x="206256" y="5817627"/>
              <a:ext cx="11673348" cy="795348"/>
            </a:xfrm>
            <a:prstGeom prst="rect">
              <a:avLst/>
            </a:prstGeom>
            <a:gradFill flip="none" rotWithShape="1">
              <a:gsLst>
                <a:gs pos="4000">
                  <a:schemeClr val="bg1">
                    <a:shade val="67500"/>
                    <a:satMod val="115000"/>
                    <a:alpha val="75000"/>
                    <a:lumMod val="80000"/>
                    <a:lumOff val="20000"/>
                  </a:schemeClr>
                </a:gs>
                <a:gs pos="100000">
                  <a:schemeClr val="bg1">
                    <a:shade val="100000"/>
                    <a:satMod val="115000"/>
                    <a:alpha val="0"/>
                    <a:lumMod val="9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174C7D7-35D7-58BF-3556-DEAC923757D2}"/>
              </a:ext>
            </a:extLst>
          </p:cNvPr>
          <p:cNvGrpSpPr/>
          <p:nvPr/>
        </p:nvGrpSpPr>
        <p:grpSpPr>
          <a:xfrm>
            <a:off x="162652" y="131786"/>
            <a:ext cx="697802" cy="671623"/>
            <a:chOff x="2985422" y="1122801"/>
            <a:chExt cx="697802" cy="67162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34BD031-E514-627E-1073-08B897ACFE02}"/>
                </a:ext>
              </a:extLst>
            </p:cNvPr>
            <p:cNvSpPr/>
            <p:nvPr/>
          </p:nvSpPr>
          <p:spPr>
            <a:xfrm>
              <a:off x="2985422" y="1122801"/>
              <a:ext cx="524362" cy="510056"/>
            </a:xfrm>
            <a:prstGeom prst="ellipse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0F21F4-E3A8-C1A9-C2F5-F04D59ED1488}"/>
                </a:ext>
              </a:extLst>
            </p:cNvPr>
            <p:cNvSpPr/>
            <p:nvPr/>
          </p:nvSpPr>
          <p:spPr>
            <a:xfrm>
              <a:off x="2997582" y="1471289"/>
              <a:ext cx="297352" cy="323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EA77591-2783-82BC-1C37-E212DA9AC580}"/>
                </a:ext>
              </a:extLst>
            </p:cNvPr>
            <p:cNvSpPr/>
            <p:nvPr/>
          </p:nvSpPr>
          <p:spPr>
            <a:xfrm rot="18973462">
              <a:off x="3237929" y="1363487"/>
              <a:ext cx="445295" cy="371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F0D2307-50F2-3517-BD77-E74976077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397" y="1291590"/>
              <a:ext cx="192613" cy="192804"/>
            </a:xfrm>
            <a:prstGeom prst="line">
              <a:avLst/>
            </a:prstGeom>
            <a:ln w="9525">
              <a:solidFill>
                <a:srgbClr val="3AB7D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BC353AA-9B4E-3BE2-2FDD-904F85B281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192" y="1291590"/>
              <a:ext cx="94545" cy="0"/>
            </a:xfrm>
            <a:prstGeom prst="line">
              <a:avLst/>
            </a:prstGeom>
            <a:ln w="9525">
              <a:solidFill>
                <a:srgbClr val="3AB7D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31D824D-8237-837F-F03F-5E942D81D9F5}"/>
                </a:ext>
              </a:extLst>
            </p:cNvPr>
            <p:cNvSpPr/>
            <p:nvPr/>
          </p:nvSpPr>
          <p:spPr>
            <a:xfrm>
              <a:off x="3578166" y="1268730"/>
              <a:ext cx="45719" cy="45719"/>
            </a:xfrm>
            <a:prstGeom prst="ellipse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64CB7C-FEC9-0EBF-8206-12B4C9FDA6D1}"/>
                </a:ext>
              </a:extLst>
            </p:cNvPr>
            <p:cNvSpPr txBox="1"/>
            <p:nvPr/>
          </p:nvSpPr>
          <p:spPr>
            <a:xfrm>
              <a:off x="3003252" y="1122801"/>
              <a:ext cx="447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02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72E6041-40FC-42F5-CDB5-238073B67D35}"/>
              </a:ext>
            </a:extLst>
          </p:cNvPr>
          <p:cNvSpPr txBox="1"/>
          <p:nvPr/>
        </p:nvSpPr>
        <p:spPr>
          <a:xfrm>
            <a:off x="796115" y="92601"/>
            <a:ext cx="3500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3AB7D6"/>
                </a:solidFill>
              </a:rPr>
              <a:t>Data Cleaning</a:t>
            </a:r>
            <a:endParaRPr lang="en-US" sz="2400">
              <a:solidFill>
                <a:srgbClr val="3AB7D6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E11E4B-F531-8276-1CEC-FD9D7EB81373}"/>
              </a:ext>
            </a:extLst>
          </p:cNvPr>
          <p:cNvCxnSpPr>
            <a:cxnSpLocks/>
          </p:cNvCxnSpPr>
          <p:nvPr/>
        </p:nvCxnSpPr>
        <p:spPr>
          <a:xfrm>
            <a:off x="796115" y="507028"/>
            <a:ext cx="2762425" cy="0"/>
          </a:xfrm>
          <a:prstGeom prst="straightConnector1">
            <a:avLst/>
          </a:prstGeom>
          <a:ln w="9525">
            <a:solidFill>
              <a:schemeClr val="bg2">
                <a:lumMod val="90000"/>
              </a:schemeClr>
            </a:solidFill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56D53F84-F884-624A-9E63-9D70550B7919}"/>
              </a:ext>
            </a:extLst>
          </p:cNvPr>
          <p:cNvSpPr/>
          <p:nvPr/>
        </p:nvSpPr>
        <p:spPr>
          <a:xfrm>
            <a:off x="174812" y="1332813"/>
            <a:ext cx="2507806" cy="797112"/>
          </a:xfrm>
          <a:prstGeom prst="homePlate">
            <a:avLst/>
          </a:prstGeom>
          <a:solidFill>
            <a:srgbClr val="3AB7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Drop unnecessary column 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1C401A66-74EC-7B01-6E59-80B6B764CB24}"/>
              </a:ext>
            </a:extLst>
          </p:cNvPr>
          <p:cNvSpPr/>
          <p:nvPr/>
        </p:nvSpPr>
        <p:spPr>
          <a:xfrm>
            <a:off x="2983315" y="1332813"/>
            <a:ext cx="2507806" cy="797112"/>
          </a:xfrm>
          <a:prstGeom prst="homePlate">
            <a:avLst/>
          </a:prstGeom>
          <a:solidFill>
            <a:srgbClr val="3AB7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Check for missing values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31D7005F-BF2F-DBED-9701-C970B8DA4F5C}"/>
              </a:ext>
            </a:extLst>
          </p:cNvPr>
          <p:cNvSpPr/>
          <p:nvPr/>
        </p:nvSpPr>
        <p:spPr>
          <a:xfrm>
            <a:off x="5791818" y="1332813"/>
            <a:ext cx="2507806" cy="797112"/>
          </a:xfrm>
          <a:prstGeom prst="homePlate">
            <a:avLst/>
          </a:prstGeom>
          <a:solidFill>
            <a:srgbClr val="3AB7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Check for duplicates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8F8972E0-878E-313E-CB47-E8182835C931}"/>
              </a:ext>
            </a:extLst>
          </p:cNvPr>
          <p:cNvSpPr/>
          <p:nvPr/>
        </p:nvSpPr>
        <p:spPr>
          <a:xfrm>
            <a:off x="8600320" y="1332813"/>
            <a:ext cx="2507806" cy="797112"/>
          </a:xfrm>
          <a:prstGeom prst="homePlate">
            <a:avLst/>
          </a:prstGeom>
          <a:solidFill>
            <a:srgbClr val="3AB7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Change data types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D352F6-1744-5BE3-592D-74964345C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320" y="2237501"/>
            <a:ext cx="3364175" cy="21422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B3DF932-FDB6-10A7-9A43-946BCC4E6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315" y="2212972"/>
            <a:ext cx="1581371" cy="17242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D2A61A9-DE17-5D0D-3F4C-1075B0714BED}"/>
              </a:ext>
            </a:extLst>
          </p:cNvPr>
          <p:cNvSpPr txBox="1"/>
          <p:nvPr/>
        </p:nvSpPr>
        <p:spPr>
          <a:xfrm>
            <a:off x="444064" y="2282211"/>
            <a:ext cx="1755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207776"/>
                </a:solidFill>
              </a:rPr>
              <a:t>Unnamed: 0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412081A-EC81-CBBF-A9B2-A6604A580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818" y="2212972"/>
            <a:ext cx="1978218" cy="1630199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FD99BA67-7E42-9623-A280-FF83769F51F4}"/>
              </a:ext>
            </a:extLst>
          </p:cNvPr>
          <p:cNvGrpSpPr/>
          <p:nvPr/>
        </p:nvGrpSpPr>
        <p:grpSpPr>
          <a:xfrm>
            <a:off x="575933" y="4844059"/>
            <a:ext cx="11208139" cy="923672"/>
            <a:chOff x="1736577" y="1689580"/>
            <a:chExt cx="6891184" cy="933516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8175699-5F7F-A670-E670-B86005C3489A}"/>
                </a:ext>
              </a:extLst>
            </p:cNvPr>
            <p:cNvSpPr/>
            <p:nvPr/>
          </p:nvSpPr>
          <p:spPr>
            <a:xfrm>
              <a:off x="7704217" y="1699768"/>
              <a:ext cx="923544" cy="923328"/>
            </a:xfrm>
            <a:prstGeom prst="roundRect">
              <a:avLst>
                <a:gd name="adj" fmla="val 50000"/>
              </a:avLst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B32C73F-8CA9-6597-95B9-121AA3B95613}"/>
                </a:ext>
              </a:extLst>
            </p:cNvPr>
            <p:cNvSpPr/>
            <p:nvPr/>
          </p:nvSpPr>
          <p:spPr>
            <a:xfrm>
              <a:off x="1736577" y="1689580"/>
              <a:ext cx="6781781" cy="9233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>
                  <a:solidFill>
                    <a:schemeClr val="tx1"/>
                  </a:solidFill>
                </a:rPr>
                <a:t>Conclusion: 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>
                  <a:solidFill>
                    <a:schemeClr val="tx1"/>
                  </a:solidFill>
                </a:rPr>
                <a:t>There are no missing values. 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>
                  <a:solidFill>
                    <a:schemeClr val="tx1"/>
                  </a:solidFill>
                </a:rPr>
                <a:t>Each transaction has a unique bill ID, ensuring that the data contains no duplicates..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91DDD9E-730D-0D51-11BF-68344FD1BBF7}"/>
              </a:ext>
            </a:extLst>
          </p:cNvPr>
          <p:cNvSpPr txBox="1"/>
          <p:nvPr/>
        </p:nvSpPr>
        <p:spPr>
          <a:xfrm>
            <a:off x="5704512" y="3926218"/>
            <a:ext cx="2065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>
                <a:solidFill>
                  <a:srgbClr val="207776"/>
                </a:solidFill>
              </a:rPr>
              <a:t>Num. of unique values in each variables</a:t>
            </a:r>
          </a:p>
        </p:txBody>
      </p:sp>
    </p:spTree>
    <p:extLst>
      <p:ext uri="{BB962C8B-B14F-4D97-AF65-F5344CB8AC3E}">
        <p14:creationId xmlns:p14="http://schemas.microsoft.com/office/powerpoint/2010/main" val="1061023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978A5-632A-C90E-1C07-45E8D5AFB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6E989D5-EBDD-79FC-7345-553D3D1AB32B}"/>
              </a:ext>
            </a:extLst>
          </p:cNvPr>
          <p:cNvSpPr txBox="1"/>
          <p:nvPr/>
        </p:nvSpPr>
        <p:spPr>
          <a:xfrm>
            <a:off x="767052" y="4388"/>
            <a:ext cx="3637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207776"/>
                </a:solidFill>
              </a:rPr>
              <a:t>Data Enrichment</a:t>
            </a:r>
            <a:endParaRPr lang="en-US" sz="2400">
              <a:solidFill>
                <a:srgbClr val="207776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67F890-38EB-0A3B-91A7-E78D64EFCCF7}"/>
              </a:ext>
            </a:extLst>
          </p:cNvPr>
          <p:cNvCxnSpPr>
            <a:cxnSpLocks/>
          </p:cNvCxnSpPr>
          <p:nvPr/>
        </p:nvCxnSpPr>
        <p:spPr>
          <a:xfrm flipV="1">
            <a:off x="818597" y="405474"/>
            <a:ext cx="2126488" cy="5910"/>
          </a:xfrm>
          <a:prstGeom prst="straightConnector1">
            <a:avLst/>
          </a:prstGeom>
          <a:ln w="9525">
            <a:solidFill>
              <a:schemeClr val="bg2">
                <a:lumMod val="90000"/>
              </a:schemeClr>
            </a:solidFill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586A659-C850-5928-4F19-FD577A98D6A3}"/>
              </a:ext>
            </a:extLst>
          </p:cNvPr>
          <p:cNvSpPr txBox="1"/>
          <p:nvPr/>
        </p:nvSpPr>
        <p:spPr>
          <a:xfrm>
            <a:off x="729592" y="411805"/>
            <a:ext cx="110682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kern="100">
                <a:effectLst/>
                <a:latin typeface="Lato Regular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Beside the attributes of the dataset, there are some additional features that should be created to enrich the data and help us understand more about our customers.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6AA1B93C-BFBD-36D3-599C-F9B364F01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21" y="4274501"/>
            <a:ext cx="11033083" cy="198412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CBD17A-99B3-E318-831F-03F3B306C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018372"/>
              </p:ext>
            </p:extLst>
          </p:nvPr>
        </p:nvGraphicFramePr>
        <p:xfrm>
          <a:off x="764740" y="1189825"/>
          <a:ext cx="11033083" cy="2737629"/>
        </p:xfrm>
        <a:graphic>
          <a:graphicData uri="http://schemas.openxmlformats.org/drawingml/2006/table">
            <a:tbl>
              <a:tblPr firstRow="1" firstCol="1" bandRow="1"/>
              <a:tblGrid>
                <a:gridCol w="2047634">
                  <a:extLst>
                    <a:ext uri="{9D8B030D-6E8A-4147-A177-3AD203B41FA5}">
                      <a16:colId xmlns:a16="http://schemas.microsoft.com/office/drawing/2014/main" val="1930937085"/>
                    </a:ext>
                  </a:extLst>
                </a:gridCol>
                <a:gridCol w="2047634">
                  <a:extLst>
                    <a:ext uri="{9D8B030D-6E8A-4147-A177-3AD203B41FA5}">
                      <a16:colId xmlns:a16="http://schemas.microsoft.com/office/drawing/2014/main" val="3053103066"/>
                    </a:ext>
                  </a:extLst>
                </a:gridCol>
                <a:gridCol w="2047634">
                  <a:extLst>
                    <a:ext uri="{9D8B030D-6E8A-4147-A177-3AD203B41FA5}">
                      <a16:colId xmlns:a16="http://schemas.microsoft.com/office/drawing/2014/main" val="2903794565"/>
                    </a:ext>
                  </a:extLst>
                </a:gridCol>
                <a:gridCol w="4890181">
                  <a:extLst>
                    <a:ext uri="{9D8B030D-6E8A-4147-A177-3AD203B41FA5}">
                      <a16:colId xmlns:a16="http://schemas.microsoft.com/office/drawing/2014/main" val="2531537370"/>
                    </a:ext>
                  </a:extLst>
                </a:gridCol>
              </a:tblGrid>
              <a:tr h="2865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bg1"/>
                          </a:solidFill>
                          <a:effectLst/>
                          <a:latin typeface="Lato Regular" panose="020F0502020204030203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Attributes</a:t>
                      </a: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B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bg1"/>
                          </a:solidFill>
                          <a:effectLst/>
                          <a:latin typeface="Lato Regular" panose="020F0502020204030203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Data Type</a:t>
                      </a: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B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bg1"/>
                          </a:solidFill>
                          <a:effectLst/>
                          <a:latin typeface="Lato Regular" panose="020F0502020204030203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Range</a:t>
                      </a: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B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bg1"/>
                          </a:solidFill>
                          <a:effectLst/>
                          <a:latin typeface="Lato Regular" panose="020F0502020204030203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B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18243"/>
                  </a:ext>
                </a:extLst>
              </a:tr>
              <a:tr h="2865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Year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Numerical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Integer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The year of transaction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8007629"/>
                  </a:ext>
                </a:extLst>
              </a:tr>
              <a:tr h="2865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Month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Numerical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[1,12]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The month of transaction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5993169"/>
                  </a:ext>
                </a:extLst>
              </a:tr>
              <a:tr h="2865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MM-YYYY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Category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MM-YYYY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Represents the month and year in the format MM-YYYY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5038897"/>
                  </a:ext>
                </a:extLst>
              </a:tr>
              <a:tr h="2865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DayName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Category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Monday, Tuesday, etc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The name of the day of the week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7283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WeekDay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Numerical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Lato Regular" panose="020F0502020204030203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[1,7]</a:t>
                      </a: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Represents the day of the week as a numerical value. (1 for Monday, 7 for Sunday).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389012"/>
                  </a:ext>
                </a:extLst>
              </a:tr>
              <a:tr h="2865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IsWeekend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Category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(1,0)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A binary indicator (1 for weekend, 0 for weekday) 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9136912"/>
                  </a:ext>
                </a:extLst>
              </a:tr>
              <a:tr h="2865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DayOfMonth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Numerical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Lato Regular" panose="020F0502020204030203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[1,30]</a:t>
                      </a: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The day of the month (1-31)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1253102"/>
                  </a:ext>
                </a:extLst>
              </a:tr>
              <a:tr h="2865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DaysBetween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Numerical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Integer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The number of days between consecutive customer purchases. </a:t>
                      </a:r>
                      <a:r>
                        <a:rPr lang="en-US" sz="1200" i="1"/>
                        <a:t>NaN</a:t>
                      </a:r>
                      <a:r>
                        <a:rPr lang="en-US" sz="1200"/>
                        <a:t> is returned when customers do not make repeat purchases.</a:t>
                      </a:r>
                      <a:endParaRPr lang="en-US" sz="1200" kern="100">
                        <a:effectLst/>
                        <a:latin typeface="Lato Regular" panose="020F0502020204030203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6635103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0BCA5CA7-B5CE-7656-7689-30B447AA274D}"/>
              </a:ext>
            </a:extLst>
          </p:cNvPr>
          <p:cNvGrpSpPr/>
          <p:nvPr/>
        </p:nvGrpSpPr>
        <p:grpSpPr>
          <a:xfrm>
            <a:off x="178595" y="101114"/>
            <a:ext cx="697802" cy="671623"/>
            <a:chOff x="2985422" y="1122801"/>
            <a:chExt cx="697802" cy="67162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2A2CBDB-BDDA-F94E-98FE-F48C827D72AC}"/>
                </a:ext>
              </a:extLst>
            </p:cNvPr>
            <p:cNvSpPr/>
            <p:nvPr/>
          </p:nvSpPr>
          <p:spPr>
            <a:xfrm>
              <a:off x="2985422" y="1122801"/>
              <a:ext cx="524362" cy="510056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57891EB-8E33-3ED9-B02A-9DA0E0EADA4E}"/>
                </a:ext>
              </a:extLst>
            </p:cNvPr>
            <p:cNvSpPr/>
            <p:nvPr/>
          </p:nvSpPr>
          <p:spPr>
            <a:xfrm>
              <a:off x="2997582" y="1471289"/>
              <a:ext cx="297352" cy="323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116FEA-A59F-5835-4063-B9BB354F79D1}"/>
                </a:ext>
              </a:extLst>
            </p:cNvPr>
            <p:cNvSpPr/>
            <p:nvPr/>
          </p:nvSpPr>
          <p:spPr>
            <a:xfrm rot="18973462">
              <a:off x="3237929" y="1363487"/>
              <a:ext cx="445295" cy="371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B965352-502B-ECEE-3606-FBC3F61910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397" y="1291590"/>
              <a:ext cx="192613" cy="192804"/>
            </a:xfrm>
            <a:prstGeom prst="line">
              <a:avLst/>
            </a:prstGeom>
            <a:ln w="9525">
              <a:solidFill>
                <a:srgbClr val="20777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9FC0916-910B-9E11-13A2-A379FB7402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192" y="1291590"/>
              <a:ext cx="94545" cy="0"/>
            </a:xfrm>
            <a:prstGeom prst="line">
              <a:avLst/>
            </a:prstGeom>
            <a:ln w="9525">
              <a:solidFill>
                <a:srgbClr val="20777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F6915BC-91C5-35DD-5D6B-696A69ECBD7D}"/>
                </a:ext>
              </a:extLst>
            </p:cNvPr>
            <p:cNvSpPr/>
            <p:nvPr/>
          </p:nvSpPr>
          <p:spPr>
            <a:xfrm>
              <a:off x="3578166" y="1268730"/>
              <a:ext cx="45719" cy="45719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4D2FDC-7F20-C5B5-F961-F826897A66DF}"/>
                </a:ext>
              </a:extLst>
            </p:cNvPr>
            <p:cNvSpPr txBox="1"/>
            <p:nvPr/>
          </p:nvSpPr>
          <p:spPr>
            <a:xfrm>
              <a:off x="3003252" y="1122801"/>
              <a:ext cx="447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6192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996A1-834F-B5FD-F302-B7A9B1ECD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lowchart: Delay 78">
            <a:extLst>
              <a:ext uri="{FF2B5EF4-FFF2-40B4-BE49-F238E27FC236}">
                <a16:creationId xmlns:a16="http://schemas.microsoft.com/office/drawing/2014/main" id="{E5C61C71-1096-825D-5CAA-123C0AAE9318}"/>
              </a:ext>
            </a:extLst>
          </p:cNvPr>
          <p:cNvSpPr/>
          <p:nvPr/>
        </p:nvSpPr>
        <p:spPr>
          <a:xfrm flipH="1">
            <a:off x="6964882" y="1"/>
            <a:ext cx="5227117" cy="6857999"/>
          </a:xfrm>
          <a:prstGeom prst="flowChartDelay">
            <a:avLst/>
          </a:prstGeom>
          <a:solidFill>
            <a:srgbClr val="EC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F5D37D-6FF7-E3FC-3E86-7EC7B66BBC47}"/>
              </a:ext>
            </a:extLst>
          </p:cNvPr>
          <p:cNvCxnSpPr>
            <a:cxnSpLocks/>
          </p:cNvCxnSpPr>
          <p:nvPr/>
        </p:nvCxnSpPr>
        <p:spPr>
          <a:xfrm flipV="1">
            <a:off x="818597" y="405474"/>
            <a:ext cx="2126488" cy="5910"/>
          </a:xfrm>
          <a:prstGeom prst="straightConnector1">
            <a:avLst/>
          </a:prstGeom>
          <a:ln w="9525">
            <a:solidFill>
              <a:schemeClr val="bg2">
                <a:lumMod val="90000"/>
              </a:schemeClr>
            </a:solidFill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E68AF57-862C-2123-4EE2-7414CFC648F1}"/>
              </a:ext>
            </a:extLst>
          </p:cNvPr>
          <p:cNvSpPr/>
          <p:nvPr/>
        </p:nvSpPr>
        <p:spPr>
          <a:xfrm>
            <a:off x="677287" y="963592"/>
            <a:ext cx="2654068" cy="2264942"/>
          </a:xfrm>
          <a:prstGeom prst="roundRect">
            <a:avLst>
              <a:gd name="adj" fmla="val 5846"/>
            </a:avLst>
          </a:prstGeom>
          <a:gradFill>
            <a:gsLst>
              <a:gs pos="0">
                <a:srgbClr val="3AB7D6">
                  <a:alpha val="55000"/>
                </a:srgbClr>
              </a:gs>
              <a:gs pos="100000">
                <a:schemeClr val="bg1">
                  <a:shade val="100000"/>
                  <a:satMod val="115000"/>
                  <a:alpha val="0"/>
                  <a:lumMod val="97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b="1">
                <a:solidFill>
                  <a:schemeClr val="tx1"/>
                </a:solidFill>
              </a:rPr>
              <a:t>Data type</a:t>
            </a:r>
            <a:r>
              <a:rPr lang="en-US" sz="1400">
                <a:solidFill>
                  <a:schemeClr val="tx1"/>
                </a:solidFill>
              </a:rPr>
              <a:t>: Numerical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b="1">
                <a:solidFill>
                  <a:schemeClr val="tx1"/>
                </a:solidFill>
              </a:rPr>
              <a:t>Description</a:t>
            </a:r>
            <a:r>
              <a:rPr lang="en-US" sz="1400">
                <a:solidFill>
                  <a:schemeClr val="tx1"/>
                </a:solidFill>
              </a:rPr>
              <a:t>: The average amount a customer spends per month.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C6DE88A-2D1B-39A7-1343-E9372E851F45}"/>
              </a:ext>
            </a:extLst>
          </p:cNvPr>
          <p:cNvSpPr/>
          <p:nvPr/>
        </p:nvSpPr>
        <p:spPr>
          <a:xfrm>
            <a:off x="3739327" y="981573"/>
            <a:ext cx="2572390" cy="2264942"/>
          </a:xfrm>
          <a:prstGeom prst="roundRect">
            <a:avLst>
              <a:gd name="adj" fmla="val 5209"/>
            </a:avLst>
          </a:prstGeom>
          <a:gradFill>
            <a:gsLst>
              <a:gs pos="7000">
                <a:srgbClr val="96C2C0">
                  <a:lumMod val="99000"/>
                  <a:lumOff val="1000"/>
                </a:srgbClr>
              </a:gs>
              <a:gs pos="100000">
                <a:schemeClr val="bg1">
                  <a:shade val="100000"/>
                  <a:satMod val="115000"/>
                  <a:alpha val="0"/>
                  <a:lumMod val="97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US" sz="1400" b="1">
              <a:solidFill>
                <a:schemeClr val="tx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400" b="1">
              <a:solidFill>
                <a:schemeClr val="tx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b="1">
                <a:solidFill>
                  <a:schemeClr val="tx1"/>
                </a:solidFill>
              </a:rPr>
              <a:t>Data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b="1">
                <a:solidFill>
                  <a:schemeClr val="tx1"/>
                </a:solidFill>
              </a:rPr>
              <a:t>type</a:t>
            </a:r>
            <a:r>
              <a:rPr lang="en-US" sz="1400">
                <a:solidFill>
                  <a:schemeClr val="tx1"/>
                </a:solidFill>
              </a:rPr>
              <a:t>: Numerical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b="1">
                <a:solidFill>
                  <a:schemeClr val="tx1"/>
                </a:solidFill>
              </a:rPr>
              <a:t>Description</a:t>
            </a:r>
            <a:r>
              <a:rPr lang="en-US" sz="1400">
                <a:solidFill>
                  <a:schemeClr val="tx1"/>
                </a:solidFill>
              </a:rPr>
              <a:t>: The standard deviation of a customer’s monthly spending, showing the variability of spending across months.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C797888-BA71-AE61-890A-A877E24E82EB}"/>
              </a:ext>
            </a:extLst>
          </p:cNvPr>
          <p:cNvSpPr/>
          <p:nvPr/>
        </p:nvSpPr>
        <p:spPr>
          <a:xfrm>
            <a:off x="3739325" y="981572"/>
            <a:ext cx="2572392" cy="358469"/>
          </a:xfrm>
          <a:prstGeom prst="roundRect">
            <a:avLst>
              <a:gd name="adj" fmla="val 0"/>
            </a:avLst>
          </a:prstGeom>
          <a:solidFill>
            <a:srgbClr val="2077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kern="100">
                <a:effectLst/>
              </a:rPr>
              <a:t>Monthly_Spending_Std</a:t>
            </a:r>
            <a:endParaRPr lang="en-US" sz="1400" b="1" kern="100">
              <a:effectLst/>
              <a:latin typeface="Lato Regular" panose="020F05020202040302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001565A-CEA9-C0ED-BD2C-6D1D9F0F4B8D}"/>
              </a:ext>
            </a:extLst>
          </p:cNvPr>
          <p:cNvSpPr/>
          <p:nvPr/>
        </p:nvSpPr>
        <p:spPr>
          <a:xfrm>
            <a:off x="679591" y="963592"/>
            <a:ext cx="2654068" cy="358469"/>
          </a:xfrm>
          <a:prstGeom prst="roundRect">
            <a:avLst>
              <a:gd name="adj" fmla="val 0"/>
            </a:avLst>
          </a:prstGeom>
          <a:solidFill>
            <a:srgbClr val="3AB7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kern="100">
                <a:effectLst/>
              </a:rPr>
              <a:t>Monthly_Spending_Mean</a:t>
            </a:r>
            <a:endParaRPr lang="en-US" sz="1400" b="1" kern="100">
              <a:effectLst/>
              <a:latin typeface="Lato Regular" panose="020F05020202040302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807093-5529-8EAC-9B5C-CC870E57CBED}"/>
              </a:ext>
            </a:extLst>
          </p:cNvPr>
          <p:cNvSpPr/>
          <p:nvPr/>
        </p:nvSpPr>
        <p:spPr>
          <a:xfrm rot="16200000">
            <a:off x="7058" y="4453750"/>
            <a:ext cx="1583486" cy="243025"/>
          </a:xfrm>
          <a:prstGeom prst="rect">
            <a:avLst/>
          </a:prstGeom>
          <a:solidFill>
            <a:srgbClr val="2077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AA364E3-87DA-B433-1CDA-8CE59DFCDBC7}"/>
              </a:ext>
            </a:extLst>
          </p:cNvPr>
          <p:cNvSpPr/>
          <p:nvPr/>
        </p:nvSpPr>
        <p:spPr>
          <a:xfrm>
            <a:off x="7250737" y="1466499"/>
            <a:ext cx="2578918" cy="358469"/>
          </a:xfrm>
          <a:prstGeom prst="roundRect">
            <a:avLst>
              <a:gd name="adj" fmla="val 50000"/>
            </a:avLst>
          </a:prstGeom>
          <a:solidFill>
            <a:srgbClr val="3AB7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Low standard deviations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55ABBE-350C-45E8-E6F7-27F6E08974A8}"/>
              </a:ext>
            </a:extLst>
          </p:cNvPr>
          <p:cNvSpPr txBox="1"/>
          <p:nvPr/>
        </p:nvSpPr>
        <p:spPr>
          <a:xfrm>
            <a:off x="8666514" y="583811"/>
            <a:ext cx="33870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Insights from Monthly Spending </a:t>
            </a:r>
          </a:p>
          <a:p>
            <a:pPr algn="ctr"/>
            <a:r>
              <a:rPr lang="en-US"/>
              <a:t>Standard Deviation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4C78382-B4BE-B9CB-89CF-B2D1F4F16521}"/>
              </a:ext>
            </a:extLst>
          </p:cNvPr>
          <p:cNvSpPr/>
          <p:nvPr/>
        </p:nvSpPr>
        <p:spPr>
          <a:xfrm>
            <a:off x="6822831" y="3817346"/>
            <a:ext cx="3133023" cy="358469"/>
          </a:xfrm>
          <a:prstGeom prst="roundRect">
            <a:avLst>
              <a:gd name="adj" fmla="val 50000"/>
            </a:avLst>
          </a:prstGeom>
          <a:solidFill>
            <a:srgbClr val="3AB7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High standard deviations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504C14-05E6-98BB-E9E5-5B099971B868}"/>
              </a:ext>
            </a:extLst>
          </p:cNvPr>
          <p:cNvGrpSpPr/>
          <p:nvPr/>
        </p:nvGrpSpPr>
        <p:grpSpPr>
          <a:xfrm>
            <a:off x="10383746" y="1547446"/>
            <a:ext cx="1762534" cy="140677"/>
            <a:chOff x="10383746" y="1547446"/>
            <a:chExt cx="1762534" cy="14067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702F860-F657-BB4A-0105-84AC2900A91E}"/>
                </a:ext>
              </a:extLst>
            </p:cNvPr>
            <p:cNvCxnSpPr>
              <a:cxnSpLocks/>
            </p:cNvCxnSpPr>
            <p:nvPr/>
          </p:nvCxnSpPr>
          <p:spPr>
            <a:xfrm>
              <a:off x="10490982" y="1617784"/>
              <a:ext cx="1655298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Arrow: Chevron 40">
              <a:extLst>
                <a:ext uri="{FF2B5EF4-FFF2-40B4-BE49-F238E27FC236}">
                  <a16:creationId xmlns:a16="http://schemas.microsoft.com/office/drawing/2014/main" id="{0626145D-5E05-EC06-0DF2-7E6FF906AB2A}"/>
                </a:ext>
              </a:extLst>
            </p:cNvPr>
            <p:cNvSpPr/>
            <p:nvPr/>
          </p:nvSpPr>
          <p:spPr>
            <a:xfrm flipH="1">
              <a:off x="10383746" y="1547446"/>
              <a:ext cx="168813" cy="140677"/>
            </a:xfrm>
            <a:prstGeom prst="chevron">
              <a:avLst/>
            </a:prstGeom>
            <a:noFill/>
            <a:ln w="6350">
              <a:solidFill>
                <a:srgbClr val="2FBB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CC59ECC-E5FB-371F-EDCE-80D8DDF50280}"/>
              </a:ext>
            </a:extLst>
          </p:cNvPr>
          <p:cNvGrpSpPr/>
          <p:nvPr/>
        </p:nvGrpSpPr>
        <p:grpSpPr>
          <a:xfrm>
            <a:off x="10383746" y="3868570"/>
            <a:ext cx="1762534" cy="140677"/>
            <a:chOff x="10383746" y="1547446"/>
            <a:chExt cx="1762534" cy="14067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78DF795-3048-CC62-E068-19C8E2F9B687}"/>
                </a:ext>
              </a:extLst>
            </p:cNvPr>
            <p:cNvCxnSpPr>
              <a:cxnSpLocks/>
            </p:cNvCxnSpPr>
            <p:nvPr/>
          </p:nvCxnSpPr>
          <p:spPr>
            <a:xfrm>
              <a:off x="10490982" y="1617784"/>
              <a:ext cx="1655298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row: Chevron 44">
              <a:extLst>
                <a:ext uri="{FF2B5EF4-FFF2-40B4-BE49-F238E27FC236}">
                  <a16:creationId xmlns:a16="http://schemas.microsoft.com/office/drawing/2014/main" id="{00543A9A-1609-687F-1F34-9A2C0B7A0E46}"/>
                </a:ext>
              </a:extLst>
            </p:cNvPr>
            <p:cNvSpPr/>
            <p:nvPr/>
          </p:nvSpPr>
          <p:spPr>
            <a:xfrm flipH="1">
              <a:off x="10383746" y="1547446"/>
              <a:ext cx="168813" cy="140677"/>
            </a:xfrm>
            <a:prstGeom prst="chevron">
              <a:avLst/>
            </a:prstGeom>
            <a:noFill/>
            <a:ln w="6350">
              <a:solidFill>
                <a:srgbClr val="2FBB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33043A1-D103-7311-809C-3C9351B10EAB}"/>
              </a:ext>
            </a:extLst>
          </p:cNvPr>
          <p:cNvGrpSpPr/>
          <p:nvPr/>
        </p:nvGrpSpPr>
        <p:grpSpPr>
          <a:xfrm>
            <a:off x="8084548" y="1789157"/>
            <a:ext cx="73152" cy="1727076"/>
            <a:chOff x="7990215" y="1789157"/>
            <a:chExt cx="73152" cy="1727076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0E93520-DFD8-B355-ECC7-0CF757B51FC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99142" y="2616806"/>
              <a:ext cx="1655298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B835C48-5C68-ECED-8BC9-67B2DBAF1B44}"/>
                </a:ext>
              </a:extLst>
            </p:cNvPr>
            <p:cNvSpPr/>
            <p:nvPr/>
          </p:nvSpPr>
          <p:spPr>
            <a:xfrm>
              <a:off x="7990215" y="3443081"/>
              <a:ext cx="73152" cy="73152"/>
            </a:xfrm>
            <a:prstGeom prst="ellipse">
              <a:avLst/>
            </a:prstGeom>
            <a:solidFill>
              <a:srgbClr val="2FBB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D6E0AFF-354F-4E09-FD30-459F702D9F91}"/>
              </a:ext>
            </a:extLst>
          </p:cNvPr>
          <p:cNvGrpSpPr/>
          <p:nvPr/>
        </p:nvGrpSpPr>
        <p:grpSpPr>
          <a:xfrm>
            <a:off x="8084548" y="4175815"/>
            <a:ext cx="73152" cy="1727076"/>
            <a:chOff x="7990215" y="1789157"/>
            <a:chExt cx="73152" cy="1727076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1F24C95-CD00-F537-F454-3319C3002E0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99142" y="2616806"/>
              <a:ext cx="1655298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5505453-B2F0-CF4F-0BE4-A15E1C3ADC3F}"/>
                </a:ext>
              </a:extLst>
            </p:cNvPr>
            <p:cNvSpPr/>
            <p:nvPr/>
          </p:nvSpPr>
          <p:spPr>
            <a:xfrm>
              <a:off x="7990215" y="3443081"/>
              <a:ext cx="73152" cy="73152"/>
            </a:xfrm>
            <a:prstGeom prst="ellipse">
              <a:avLst/>
            </a:prstGeom>
            <a:solidFill>
              <a:srgbClr val="2FBB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4865E93-1347-62F3-9CEA-0FE3CD13D99A}"/>
              </a:ext>
            </a:extLst>
          </p:cNvPr>
          <p:cNvGrpSpPr/>
          <p:nvPr/>
        </p:nvGrpSpPr>
        <p:grpSpPr>
          <a:xfrm>
            <a:off x="8121124" y="2212540"/>
            <a:ext cx="290605" cy="144298"/>
            <a:chOff x="8610780" y="3308621"/>
            <a:chExt cx="290605" cy="144298"/>
          </a:xfrm>
        </p:grpSpPr>
        <p:sp>
          <p:nvSpPr>
            <p:cNvPr id="55" name="Flowchart: Extract 54">
              <a:extLst>
                <a:ext uri="{FF2B5EF4-FFF2-40B4-BE49-F238E27FC236}">
                  <a16:creationId xmlns:a16="http://schemas.microsoft.com/office/drawing/2014/main" id="{3D95EB10-E49B-FE79-FD26-8FEA1E5ECB94}"/>
                </a:ext>
              </a:extLst>
            </p:cNvPr>
            <p:cNvSpPr/>
            <p:nvPr/>
          </p:nvSpPr>
          <p:spPr>
            <a:xfrm rot="5400000">
              <a:off x="8757086" y="3308621"/>
              <a:ext cx="142293" cy="146304"/>
            </a:xfrm>
            <a:prstGeom prst="flowChartExtract">
              <a:avLst/>
            </a:prstGeom>
            <a:solidFill>
              <a:srgbClr val="2FBB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lowchart: Extract 56">
              <a:extLst>
                <a:ext uri="{FF2B5EF4-FFF2-40B4-BE49-F238E27FC236}">
                  <a16:creationId xmlns:a16="http://schemas.microsoft.com/office/drawing/2014/main" id="{7219D3FB-AB7F-ADD4-E42C-415EB017567F}"/>
                </a:ext>
              </a:extLst>
            </p:cNvPr>
            <p:cNvSpPr/>
            <p:nvPr/>
          </p:nvSpPr>
          <p:spPr>
            <a:xfrm rot="5400000">
              <a:off x="8612785" y="3306616"/>
              <a:ext cx="142293" cy="146304"/>
            </a:xfrm>
            <a:prstGeom prst="flowChartExtract">
              <a:avLst/>
            </a:prstGeom>
            <a:solidFill>
              <a:srgbClr val="2FBB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71DB5E-07D4-C296-3C82-2688BDD0DB15}"/>
              </a:ext>
            </a:extLst>
          </p:cNvPr>
          <p:cNvGrpSpPr/>
          <p:nvPr/>
        </p:nvGrpSpPr>
        <p:grpSpPr>
          <a:xfrm>
            <a:off x="8127208" y="3157335"/>
            <a:ext cx="290605" cy="144298"/>
            <a:chOff x="8610780" y="3308621"/>
            <a:chExt cx="290605" cy="144298"/>
          </a:xfrm>
        </p:grpSpPr>
        <p:sp>
          <p:nvSpPr>
            <p:cNvPr id="60" name="Flowchart: Extract 59">
              <a:extLst>
                <a:ext uri="{FF2B5EF4-FFF2-40B4-BE49-F238E27FC236}">
                  <a16:creationId xmlns:a16="http://schemas.microsoft.com/office/drawing/2014/main" id="{C0379C9D-1EE7-133C-C7AF-F79CA24E2A33}"/>
                </a:ext>
              </a:extLst>
            </p:cNvPr>
            <p:cNvSpPr/>
            <p:nvPr/>
          </p:nvSpPr>
          <p:spPr>
            <a:xfrm rot="5400000">
              <a:off x="8757086" y="3308621"/>
              <a:ext cx="142293" cy="146304"/>
            </a:xfrm>
            <a:prstGeom prst="flowChartExtract">
              <a:avLst/>
            </a:prstGeom>
            <a:solidFill>
              <a:srgbClr val="2FBB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lowchart: Extract 60">
              <a:extLst>
                <a:ext uri="{FF2B5EF4-FFF2-40B4-BE49-F238E27FC236}">
                  <a16:creationId xmlns:a16="http://schemas.microsoft.com/office/drawing/2014/main" id="{66E87424-3482-2A81-2DD4-BA8064A6068E}"/>
                </a:ext>
              </a:extLst>
            </p:cNvPr>
            <p:cNvSpPr/>
            <p:nvPr/>
          </p:nvSpPr>
          <p:spPr>
            <a:xfrm rot="5400000">
              <a:off x="8612785" y="3306616"/>
              <a:ext cx="142293" cy="146304"/>
            </a:xfrm>
            <a:prstGeom prst="flowChartExtract">
              <a:avLst/>
            </a:prstGeom>
            <a:solidFill>
              <a:srgbClr val="2FBB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C019439-87EC-DD49-B02B-129FDC930597}"/>
              </a:ext>
            </a:extLst>
          </p:cNvPr>
          <p:cNvGrpSpPr/>
          <p:nvPr/>
        </p:nvGrpSpPr>
        <p:grpSpPr>
          <a:xfrm>
            <a:off x="8119118" y="4607196"/>
            <a:ext cx="290605" cy="144298"/>
            <a:chOff x="8610780" y="3308621"/>
            <a:chExt cx="290605" cy="144298"/>
          </a:xfrm>
        </p:grpSpPr>
        <p:sp>
          <p:nvSpPr>
            <p:cNvPr id="63" name="Flowchart: Extract 62">
              <a:extLst>
                <a:ext uri="{FF2B5EF4-FFF2-40B4-BE49-F238E27FC236}">
                  <a16:creationId xmlns:a16="http://schemas.microsoft.com/office/drawing/2014/main" id="{34DF7A58-978A-0649-8047-68A0A9014C65}"/>
                </a:ext>
              </a:extLst>
            </p:cNvPr>
            <p:cNvSpPr/>
            <p:nvPr/>
          </p:nvSpPr>
          <p:spPr>
            <a:xfrm rot="5400000">
              <a:off x="8757086" y="3308621"/>
              <a:ext cx="142293" cy="146304"/>
            </a:xfrm>
            <a:prstGeom prst="flowChartExtract">
              <a:avLst/>
            </a:prstGeom>
            <a:solidFill>
              <a:srgbClr val="2FBB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Extract 63">
              <a:extLst>
                <a:ext uri="{FF2B5EF4-FFF2-40B4-BE49-F238E27FC236}">
                  <a16:creationId xmlns:a16="http://schemas.microsoft.com/office/drawing/2014/main" id="{496BA573-2118-C650-CA8F-C52A8B4A655F}"/>
                </a:ext>
              </a:extLst>
            </p:cNvPr>
            <p:cNvSpPr/>
            <p:nvPr/>
          </p:nvSpPr>
          <p:spPr>
            <a:xfrm rot="5400000">
              <a:off x="8612785" y="3306616"/>
              <a:ext cx="142293" cy="146304"/>
            </a:xfrm>
            <a:prstGeom prst="flowChartExtract">
              <a:avLst/>
            </a:prstGeom>
            <a:solidFill>
              <a:srgbClr val="2FBB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1DC03AB-22D5-E533-F40D-432420C2D059}"/>
              </a:ext>
            </a:extLst>
          </p:cNvPr>
          <p:cNvGrpSpPr/>
          <p:nvPr/>
        </p:nvGrpSpPr>
        <p:grpSpPr>
          <a:xfrm>
            <a:off x="8124771" y="5351738"/>
            <a:ext cx="290605" cy="144298"/>
            <a:chOff x="8610780" y="3308621"/>
            <a:chExt cx="290605" cy="144298"/>
          </a:xfrm>
        </p:grpSpPr>
        <p:sp>
          <p:nvSpPr>
            <p:cNvPr id="66" name="Flowchart: Extract 65">
              <a:extLst>
                <a:ext uri="{FF2B5EF4-FFF2-40B4-BE49-F238E27FC236}">
                  <a16:creationId xmlns:a16="http://schemas.microsoft.com/office/drawing/2014/main" id="{DCB55A2F-AE62-5BCA-12F9-B1B7167E6E15}"/>
                </a:ext>
              </a:extLst>
            </p:cNvPr>
            <p:cNvSpPr/>
            <p:nvPr/>
          </p:nvSpPr>
          <p:spPr>
            <a:xfrm rot="5400000">
              <a:off x="8757086" y="3308621"/>
              <a:ext cx="142293" cy="146304"/>
            </a:xfrm>
            <a:prstGeom prst="flowChartExtract">
              <a:avLst/>
            </a:prstGeom>
            <a:solidFill>
              <a:srgbClr val="2FBB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lowchart: Extract 66">
              <a:extLst>
                <a:ext uri="{FF2B5EF4-FFF2-40B4-BE49-F238E27FC236}">
                  <a16:creationId xmlns:a16="http://schemas.microsoft.com/office/drawing/2014/main" id="{E2DC87D8-1861-A833-9758-4FD7A4FE448B}"/>
                </a:ext>
              </a:extLst>
            </p:cNvPr>
            <p:cNvSpPr/>
            <p:nvPr/>
          </p:nvSpPr>
          <p:spPr>
            <a:xfrm rot="5400000">
              <a:off x="8612785" y="3306616"/>
              <a:ext cx="142293" cy="146304"/>
            </a:xfrm>
            <a:prstGeom prst="flowChartExtract">
              <a:avLst/>
            </a:prstGeom>
            <a:solidFill>
              <a:srgbClr val="2FBB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789B3193-FD18-7CCB-784E-5D7750F8651A}"/>
              </a:ext>
            </a:extLst>
          </p:cNvPr>
          <p:cNvSpPr txBox="1"/>
          <p:nvPr/>
        </p:nvSpPr>
        <p:spPr>
          <a:xfrm>
            <a:off x="8448729" y="1953921"/>
            <a:ext cx="3757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Consistent spending patterns month over month are less likely to be influenced by seasonal factors, promotions, or other external variables.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923F4AD-EBBC-6724-1B39-04054B504BAE}"/>
              </a:ext>
            </a:extLst>
          </p:cNvPr>
          <p:cNvSpPr txBox="1"/>
          <p:nvPr/>
        </p:nvSpPr>
        <p:spPr>
          <a:xfrm>
            <a:off x="8452816" y="2905217"/>
            <a:ext cx="37576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Design loyalty programs that reward consistent spending behavior for customers with low standard deviations."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3A63188-0603-81B6-9C0E-CA7659B8C539}"/>
              </a:ext>
            </a:extLst>
          </p:cNvPr>
          <p:cNvSpPr txBox="1"/>
          <p:nvPr/>
        </p:nvSpPr>
        <p:spPr>
          <a:xfrm>
            <a:off x="8445778" y="4476016"/>
            <a:ext cx="37576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More variable spending habits, greater sensitivity to external factors, or potential changes in preferences.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5B47D59-12C4-6074-C572-50524ECFB14A}"/>
              </a:ext>
            </a:extLst>
          </p:cNvPr>
          <p:cNvSpPr txBox="1"/>
          <p:nvPr/>
        </p:nvSpPr>
        <p:spPr>
          <a:xfrm>
            <a:off x="8452816" y="5099719"/>
            <a:ext cx="37576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Provide customized promotions to incentivize customers to make repeat purchases and minimize fluctuations in their spending.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9B7DFE-AF23-87FF-2AA0-8A22AD847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315" y="3926454"/>
            <a:ext cx="5227118" cy="22110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875938-B48B-A097-3651-3E792871DE2C}"/>
              </a:ext>
            </a:extLst>
          </p:cNvPr>
          <p:cNvSpPr txBox="1"/>
          <p:nvPr/>
        </p:nvSpPr>
        <p:spPr>
          <a:xfrm>
            <a:off x="767052" y="4388"/>
            <a:ext cx="3637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207776"/>
                </a:solidFill>
              </a:rPr>
              <a:t>Data Enrichment</a:t>
            </a:r>
            <a:endParaRPr lang="en-US" sz="2400">
              <a:solidFill>
                <a:srgbClr val="207776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629D952-2A5B-8B39-1966-80BAB6B73F6C}"/>
              </a:ext>
            </a:extLst>
          </p:cNvPr>
          <p:cNvGrpSpPr/>
          <p:nvPr/>
        </p:nvGrpSpPr>
        <p:grpSpPr>
          <a:xfrm>
            <a:off x="178595" y="101114"/>
            <a:ext cx="697802" cy="671623"/>
            <a:chOff x="2985422" y="1122801"/>
            <a:chExt cx="697802" cy="67162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A817EC0-F1EF-2A5E-F971-66E1A7D7ECAE}"/>
                </a:ext>
              </a:extLst>
            </p:cNvPr>
            <p:cNvSpPr/>
            <p:nvPr/>
          </p:nvSpPr>
          <p:spPr>
            <a:xfrm>
              <a:off x="2985422" y="1122801"/>
              <a:ext cx="524362" cy="510056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567B4D-23FD-491A-D6F3-FB87429AE34A}"/>
                </a:ext>
              </a:extLst>
            </p:cNvPr>
            <p:cNvSpPr/>
            <p:nvPr/>
          </p:nvSpPr>
          <p:spPr>
            <a:xfrm>
              <a:off x="2997582" y="1471289"/>
              <a:ext cx="297352" cy="323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BDA187-5B1B-AAB6-E574-9E44FB4F6A23}"/>
                </a:ext>
              </a:extLst>
            </p:cNvPr>
            <p:cNvSpPr/>
            <p:nvPr/>
          </p:nvSpPr>
          <p:spPr>
            <a:xfrm rot="18973462">
              <a:off x="3237929" y="1363487"/>
              <a:ext cx="445295" cy="371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E8F450E-64A2-F8BC-0CF7-434031B0F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397" y="1291590"/>
              <a:ext cx="192613" cy="192804"/>
            </a:xfrm>
            <a:prstGeom prst="line">
              <a:avLst/>
            </a:prstGeom>
            <a:ln w="9525">
              <a:solidFill>
                <a:srgbClr val="20777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A0E6BA2-01DD-177D-9ED8-180F2BEB9E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192" y="1291590"/>
              <a:ext cx="94545" cy="0"/>
            </a:xfrm>
            <a:prstGeom prst="line">
              <a:avLst/>
            </a:prstGeom>
            <a:ln w="9525">
              <a:solidFill>
                <a:srgbClr val="20777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374298E-AF24-652E-2135-0B1BE6FCE232}"/>
                </a:ext>
              </a:extLst>
            </p:cNvPr>
            <p:cNvSpPr/>
            <p:nvPr/>
          </p:nvSpPr>
          <p:spPr>
            <a:xfrm>
              <a:off x="3578166" y="1268730"/>
              <a:ext cx="45719" cy="45719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EF6DD34-DEE5-FBDF-AD3A-134D99E89AE0}"/>
                </a:ext>
              </a:extLst>
            </p:cNvPr>
            <p:cNvSpPr txBox="1"/>
            <p:nvPr/>
          </p:nvSpPr>
          <p:spPr>
            <a:xfrm>
              <a:off x="3003252" y="1122801"/>
              <a:ext cx="447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304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9E5EFAD-6E3E-E761-9A2E-8D6509677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88" y="1477219"/>
            <a:ext cx="8399294" cy="23869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0626C5-C85B-A6AD-6A32-E432F68F5161}"/>
              </a:ext>
            </a:extLst>
          </p:cNvPr>
          <p:cNvSpPr txBox="1"/>
          <p:nvPr/>
        </p:nvSpPr>
        <p:spPr>
          <a:xfrm>
            <a:off x="765967" y="35327"/>
            <a:ext cx="3500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3AB7D6"/>
                </a:solidFill>
              </a:rPr>
              <a:t>Transaction Overview</a:t>
            </a:r>
            <a:endParaRPr lang="en-US" sz="2400">
              <a:solidFill>
                <a:srgbClr val="3AB7D6"/>
              </a:solidFill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48548A2-0D03-6DB0-16B5-6BA46B2785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5273" b="10535"/>
          <a:stretch/>
        </p:blipFill>
        <p:spPr>
          <a:xfrm>
            <a:off x="9004110" y="1712244"/>
            <a:ext cx="2256689" cy="1799052"/>
          </a:xfrm>
          <a:prstGeom prst="rect">
            <a:avLst/>
          </a:prstGeom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CB64871-D78A-4F70-5D90-CC4ECFEB6E53}"/>
              </a:ext>
            </a:extLst>
          </p:cNvPr>
          <p:cNvSpPr/>
          <p:nvPr/>
        </p:nvSpPr>
        <p:spPr>
          <a:xfrm flipH="1">
            <a:off x="8942142" y="1171602"/>
            <a:ext cx="2225040" cy="331427"/>
          </a:xfrm>
          <a:prstGeom prst="roundRect">
            <a:avLst>
              <a:gd name="adj" fmla="val 0"/>
            </a:avLst>
          </a:prstGeom>
          <a:solidFill>
            <a:srgbClr val="3AB7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Summary of statistics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E69A4A-1B61-6A2C-5D9B-F3B4DF0883C3}"/>
              </a:ext>
            </a:extLst>
          </p:cNvPr>
          <p:cNvSpPr txBox="1"/>
          <p:nvPr/>
        </p:nvSpPr>
        <p:spPr>
          <a:xfrm rot="5400000">
            <a:off x="8438261" y="2393644"/>
            <a:ext cx="656975" cy="30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count</a:t>
            </a:r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0BDD9D-5A8E-B8CC-0641-6F093E3B4BDD}"/>
              </a:ext>
            </a:extLst>
          </p:cNvPr>
          <p:cNvSpPr txBox="1"/>
          <p:nvPr/>
        </p:nvSpPr>
        <p:spPr>
          <a:xfrm>
            <a:off x="4778409" y="3111811"/>
            <a:ext cx="1553170" cy="516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>
                <a:solidFill>
                  <a:srgbClr val="207776"/>
                </a:solidFill>
                <a:effectLst/>
                <a:latin typeface="+mj-lt"/>
              </a:rPr>
              <a:t>a long right tail</a:t>
            </a:r>
            <a:endParaRPr lang="en-US" sz="1600" b="1">
              <a:solidFill>
                <a:srgbClr val="207776"/>
              </a:solidFill>
              <a:latin typeface="+mj-lt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755FA57-B8B9-8ABD-140F-FE9E968E7BEB}"/>
              </a:ext>
            </a:extLst>
          </p:cNvPr>
          <p:cNvGrpSpPr/>
          <p:nvPr/>
        </p:nvGrpSpPr>
        <p:grpSpPr>
          <a:xfrm rot="5400000">
            <a:off x="6569701" y="3131428"/>
            <a:ext cx="191118" cy="286110"/>
            <a:chOff x="4853412" y="1835002"/>
            <a:chExt cx="140681" cy="330235"/>
          </a:xfrm>
        </p:grpSpPr>
        <p:sp>
          <p:nvSpPr>
            <p:cNvPr id="43" name="Arrow: Chevron 42">
              <a:extLst>
                <a:ext uri="{FF2B5EF4-FFF2-40B4-BE49-F238E27FC236}">
                  <a16:creationId xmlns:a16="http://schemas.microsoft.com/office/drawing/2014/main" id="{539FE970-4C60-9F50-1A06-D5F8776E9807}"/>
                </a:ext>
              </a:extLst>
            </p:cNvPr>
            <p:cNvSpPr/>
            <p:nvPr/>
          </p:nvSpPr>
          <p:spPr>
            <a:xfrm rot="5400000" flipH="1">
              <a:off x="4839348" y="2010492"/>
              <a:ext cx="168813" cy="140677"/>
            </a:xfrm>
            <a:prstGeom prst="chevron">
              <a:avLst/>
            </a:prstGeom>
            <a:noFill/>
            <a:ln w="6350">
              <a:solidFill>
                <a:srgbClr val="2FBB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Arrow: Chevron 43">
              <a:extLst>
                <a:ext uri="{FF2B5EF4-FFF2-40B4-BE49-F238E27FC236}">
                  <a16:creationId xmlns:a16="http://schemas.microsoft.com/office/drawing/2014/main" id="{5AF824EF-BACD-66EA-57CA-E0F3E78D3D9F}"/>
                </a:ext>
              </a:extLst>
            </p:cNvPr>
            <p:cNvSpPr/>
            <p:nvPr/>
          </p:nvSpPr>
          <p:spPr>
            <a:xfrm rot="5400000" flipH="1">
              <a:off x="4839344" y="1849070"/>
              <a:ext cx="168813" cy="140677"/>
            </a:xfrm>
            <a:prstGeom prst="chevron">
              <a:avLst/>
            </a:prstGeom>
            <a:noFill/>
            <a:ln w="6350">
              <a:solidFill>
                <a:srgbClr val="2FBB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EDE5FE4-3AC1-6462-E30B-DF61D6B3BEEA}"/>
              </a:ext>
            </a:extLst>
          </p:cNvPr>
          <p:cNvSpPr txBox="1"/>
          <p:nvPr/>
        </p:nvSpPr>
        <p:spPr>
          <a:xfrm>
            <a:off x="7138084" y="3085774"/>
            <a:ext cx="1474775" cy="516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Right-Skewed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BD2ADA9-8BFA-57EA-8686-E4E413C97825}"/>
              </a:ext>
            </a:extLst>
          </p:cNvPr>
          <p:cNvGrpSpPr/>
          <p:nvPr/>
        </p:nvGrpSpPr>
        <p:grpSpPr>
          <a:xfrm>
            <a:off x="687160" y="4370197"/>
            <a:ext cx="10636273" cy="1088736"/>
            <a:chOff x="1015810" y="3992966"/>
            <a:chExt cx="10231998" cy="839387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BDEC594-9838-20DC-9373-56D995209E77}"/>
                </a:ext>
              </a:extLst>
            </p:cNvPr>
            <p:cNvSpPr/>
            <p:nvPr/>
          </p:nvSpPr>
          <p:spPr>
            <a:xfrm>
              <a:off x="6909755" y="3992966"/>
              <a:ext cx="4338053" cy="768598"/>
            </a:xfrm>
            <a:prstGeom prst="roundRect">
              <a:avLst>
                <a:gd name="adj" fmla="val 21376"/>
              </a:avLst>
            </a:prstGeom>
            <a:noFill/>
            <a:ln w="3175">
              <a:solidFill>
                <a:srgbClr val="2FBBCC"/>
              </a:solidFill>
              <a:prstDash val="lgDashDot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04A2B61-446E-E013-489F-A80615A8E6E1}"/>
                </a:ext>
              </a:extLst>
            </p:cNvPr>
            <p:cNvSpPr/>
            <p:nvPr/>
          </p:nvSpPr>
          <p:spPr>
            <a:xfrm>
              <a:off x="1015810" y="3992966"/>
              <a:ext cx="4338053" cy="768598"/>
            </a:xfrm>
            <a:prstGeom prst="roundRect">
              <a:avLst>
                <a:gd name="adj" fmla="val 21376"/>
              </a:avLst>
            </a:prstGeom>
            <a:noFill/>
            <a:ln w="3175">
              <a:solidFill>
                <a:srgbClr val="207776"/>
              </a:solidFill>
              <a:prstDash val="lgDashDot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95E5B87-7ECE-BA7E-EADB-CAEA25D41D73}"/>
                </a:ext>
              </a:extLst>
            </p:cNvPr>
            <p:cNvGrpSpPr/>
            <p:nvPr/>
          </p:nvGrpSpPr>
          <p:grpSpPr>
            <a:xfrm>
              <a:off x="5072406" y="4096211"/>
              <a:ext cx="2314085" cy="549132"/>
              <a:chOff x="5072406" y="3834953"/>
              <a:chExt cx="2314085" cy="549132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E2C45F5A-5C01-0477-14EF-F4FA98A12A29}"/>
                  </a:ext>
                </a:extLst>
              </p:cNvPr>
              <p:cNvSpPr/>
              <p:nvPr/>
            </p:nvSpPr>
            <p:spPr>
              <a:xfrm>
                <a:off x="5072406" y="3834954"/>
                <a:ext cx="2314085" cy="54913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solidFill>
                  <a:srgbClr val="3AB7D6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C92184B2-21AA-5682-F061-D3DBF4386E43}"/>
                  </a:ext>
                </a:extLst>
              </p:cNvPr>
              <p:cNvSpPr/>
              <p:nvPr/>
            </p:nvSpPr>
            <p:spPr>
              <a:xfrm>
                <a:off x="5072406" y="3834953"/>
                <a:ext cx="966811" cy="54913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solidFill>
                  <a:srgbClr val="207776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6C91E229-4BD9-B374-4B40-F7DD55B55409}"/>
                  </a:ext>
                </a:extLst>
              </p:cNvPr>
              <p:cNvSpPr/>
              <p:nvPr/>
            </p:nvSpPr>
            <p:spPr>
              <a:xfrm>
                <a:off x="5178897" y="3905743"/>
                <a:ext cx="2101103" cy="407553"/>
              </a:xfrm>
              <a:prstGeom prst="roundRect">
                <a:avLst>
                  <a:gd name="adj" fmla="val 50000"/>
                </a:avLst>
              </a:prstGeom>
              <a:solidFill>
                <a:srgbClr val="20777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/>
                  <a:t>Insights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680194C-2D95-5EC8-B0D7-E004C5CED1E8}"/>
                </a:ext>
              </a:extLst>
            </p:cNvPr>
            <p:cNvSpPr/>
            <p:nvPr/>
          </p:nvSpPr>
          <p:spPr>
            <a:xfrm>
              <a:off x="5796572" y="4011387"/>
              <a:ext cx="1113183" cy="1456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A7D7FA6-40BC-15EC-294C-378E337FFA32}"/>
                </a:ext>
              </a:extLst>
            </p:cNvPr>
            <p:cNvSpPr/>
            <p:nvPr/>
          </p:nvSpPr>
          <p:spPr>
            <a:xfrm>
              <a:off x="5789061" y="4071722"/>
              <a:ext cx="61554" cy="62793"/>
            </a:xfrm>
            <a:prstGeom prst="ellipse">
              <a:avLst/>
            </a:prstGeom>
            <a:solidFill>
              <a:srgbClr val="20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F9AFE82-CDA0-4F09-CFC9-5B3F77767D8F}"/>
                </a:ext>
              </a:extLst>
            </p:cNvPr>
            <p:cNvSpPr/>
            <p:nvPr/>
          </p:nvSpPr>
          <p:spPr>
            <a:xfrm>
              <a:off x="5359578" y="4583038"/>
              <a:ext cx="1113183" cy="249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7D1E73A-3F00-755E-FE93-D081D140757D}"/>
                </a:ext>
              </a:extLst>
            </p:cNvPr>
            <p:cNvSpPr/>
            <p:nvPr/>
          </p:nvSpPr>
          <p:spPr>
            <a:xfrm>
              <a:off x="6423980" y="4613946"/>
              <a:ext cx="61554" cy="62793"/>
            </a:xfrm>
            <a:prstGeom prst="ellipse">
              <a:avLst/>
            </a:prstGeom>
            <a:solidFill>
              <a:srgbClr val="2FBB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EEB8ED37-9F68-539C-3599-2E5CABEB6EEB}"/>
              </a:ext>
            </a:extLst>
          </p:cNvPr>
          <p:cNvSpPr txBox="1"/>
          <p:nvPr/>
        </p:nvSpPr>
        <p:spPr>
          <a:xfrm>
            <a:off x="848593" y="4436982"/>
            <a:ext cx="4115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Occasional purchasing: </a:t>
            </a:r>
            <a:r>
              <a:rPr lang="en-US" sz="1400"/>
              <a:t>The majority of transactions (98%) are below 1 million; most customers make relatively small purchases.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391F0B-7E74-71EF-1EC7-589EE2F6DE45}"/>
              </a:ext>
            </a:extLst>
          </p:cNvPr>
          <p:cNvSpPr txBox="1"/>
          <p:nvPr/>
        </p:nvSpPr>
        <p:spPr>
          <a:xfrm>
            <a:off x="7309552" y="4424247"/>
            <a:ext cx="40742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Specific needs</a:t>
            </a:r>
            <a:r>
              <a:rPr lang="en-US" sz="1400"/>
              <a:t>: Transactions exceeding 10M-50M+ suggest a small number of very large transactions, </a:t>
            </a:r>
            <a:r>
              <a:rPr lang="en-US" sz="1400" i="1"/>
              <a:t>(corporate purchases, bulk orders, or special events)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3330A19-EE90-CDD7-34F2-B37007B6507C}"/>
              </a:ext>
            </a:extLst>
          </p:cNvPr>
          <p:cNvSpPr/>
          <p:nvPr/>
        </p:nvSpPr>
        <p:spPr>
          <a:xfrm flipH="1">
            <a:off x="3627016" y="1171602"/>
            <a:ext cx="2829102" cy="331427"/>
          </a:xfrm>
          <a:prstGeom prst="roundRect">
            <a:avLst>
              <a:gd name="adj" fmla="val 0"/>
            </a:avLst>
          </a:prstGeom>
          <a:solidFill>
            <a:srgbClr val="3AB7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SalesAmount Distribution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233FD1B-E3CF-6F09-85FF-DAC9EA5D68FD}"/>
              </a:ext>
            </a:extLst>
          </p:cNvPr>
          <p:cNvGrpSpPr/>
          <p:nvPr/>
        </p:nvGrpSpPr>
        <p:grpSpPr>
          <a:xfrm>
            <a:off x="150791" y="129479"/>
            <a:ext cx="697802" cy="671623"/>
            <a:chOff x="2985422" y="1122801"/>
            <a:chExt cx="697802" cy="67162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7165AD3-304C-9C2F-F908-433F3C4BC8B6}"/>
                </a:ext>
              </a:extLst>
            </p:cNvPr>
            <p:cNvSpPr/>
            <p:nvPr/>
          </p:nvSpPr>
          <p:spPr>
            <a:xfrm>
              <a:off x="2985422" y="1122801"/>
              <a:ext cx="524362" cy="510056"/>
            </a:xfrm>
            <a:prstGeom prst="ellipse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4A09C7-C98B-DC8D-39D6-D807EAADF45E}"/>
                </a:ext>
              </a:extLst>
            </p:cNvPr>
            <p:cNvSpPr/>
            <p:nvPr/>
          </p:nvSpPr>
          <p:spPr>
            <a:xfrm>
              <a:off x="2997582" y="1471289"/>
              <a:ext cx="297352" cy="323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4B1A9F6-CF25-B0D7-AE6A-5E3FF1C79CAA}"/>
                </a:ext>
              </a:extLst>
            </p:cNvPr>
            <p:cNvSpPr/>
            <p:nvPr/>
          </p:nvSpPr>
          <p:spPr>
            <a:xfrm rot="18973462">
              <a:off x="3237929" y="1363487"/>
              <a:ext cx="445295" cy="371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A63B4B-8EDC-4144-662B-A4D07A91B4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397" y="1291590"/>
              <a:ext cx="192613" cy="192804"/>
            </a:xfrm>
            <a:prstGeom prst="line">
              <a:avLst/>
            </a:prstGeom>
            <a:ln w="9525">
              <a:solidFill>
                <a:srgbClr val="3AB7D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D8F9300-FCC5-3C8A-5189-169CDE425F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192" y="1291590"/>
              <a:ext cx="94545" cy="0"/>
            </a:xfrm>
            <a:prstGeom prst="line">
              <a:avLst/>
            </a:prstGeom>
            <a:ln w="9525">
              <a:solidFill>
                <a:srgbClr val="3AB7D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AAB691F-9519-E164-01F2-EFECAF16C92F}"/>
                </a:ext>
              </a:extLst>
            </p:cNvPr>
            <p:cNvSpPr/>
            <p:nvPr/>
          </p:nvSpPr>
          <p:spPr>
            <a:xfrm>
              <a:off x="3578166" y="1268730"/>
              <a:ext cx="45719" cy="45719"/>
            </a:xfrm>
            <a:prstGeom prst="ellipse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F9618E-85CF-156E-6781-C582293F2BAE}"/>
                </a:ext>
              </a:extLst>
            </p:cNvPr>
            <p:cNvSpPr txBox="1"/>
            <p:nvPr/>
          </p:nvSpPr>
          <p:spPr>
            <a:xfrm>
              <a:off x="3003252" y="1122801"/>
              <a:ext cx="447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68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4E06D-7499-78B1-5E31-A32FA9BBF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52C3C46F-893A-44B6-BA4F-7DFDA56079BC}"/>
              </a:ext>
            </a:extLst>
          </p:cNvPr>
          <p:cNvGrpSpPr/>
          <p:nvPr/>
        </p:nvGrpSpPr>
        <p:grpSpPr>
          <a:xfrm>
            <a:off x="732363" y="4757628"/>
            <a:ext cx="4272773" cy="632517"/>
            <a:chOff x="7731952" y="3225060"/>
            <a:chExt cx="1641436" cy="307571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2AEC7E8E-E7D6-BDE2-9E47-0CAA85DABD5D}"/>
                </a:ext>
              </a:extLst>
            </p:cNvPr>
            <p:cNvSpPr/>
            <p:nvPr/>
          </p:nvSpPr>
          <p:spPr>
            <a:xfrm>
              <a:off x="7762729" y="3256566"/>
              <a:ext cx="1586721" cy="246166"/>
            </a:xfrm>
            <a:prstGeom prst="roundRect">
              <a:avLst>
                <a:gd name="adj" fmla="val 50000"/>
              </a:avLst>
            </a:prstGeom>
            <a:solidFill>
              <a:srgbClr val="2FBB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D3EFC1D7-5BD0-3C85-2CED-86249B36CD92}"/>
                </a:ext>
              </a:extLst>
            </p:cNvPr>
            <p:cNvSpPr/>
            <p:nvPr/>
          </p:nvSpPr>
          <p:spPr>
            <a:xfrm>
              <a:off x="7731952" y="3225060"/>
              <a:ext cx="1641436" cy="307571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rgbClr val="2FBBCC"/>
              </a:solidFill>
              <a:prstDash val="lg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3943C63-1BDD-560A-F99F-AC8F872C00AC}"/>
              </a:ext>
            </a:extLst>
          </p:cNvPr>
          <p:cNvSpPr txBox="1"/>
          <p:nvPr/>
        </p:nvSpPr>
        <p:spPr>
          <a:xfrm>
            <a:off x="765967" y="35327"/>
            <a:ext cx="3500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3AB7D6"/>
                </a:solidFill>
              </a:rPr>
              <a:t>Transaction Overview</a:t>
            </a:r>
            <a:endParaRPr lang="en-US" sz="2400">
              <a:solidFill>
                <a:srgbClr val="3AB7D6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1DF90D7-7A78-5661-964A-BF68B9DC1142}"/>
              </a:ext>
            </a:extLst>
          </p:cNvPr>
          <p:cNvGrpSpPr/>
          <p:nvPr/>
        </p:nvGrpSpPr>
        <p:grpSpPr>
          <a:xfrm>
            <a:off x="891877" y="1656224"/>
            <a:ext cx="3821605" cy="2851878"/>
            <a:chOff x="925655" y="3166925"/>
            <a:chExt cx="3821605" cy="285187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C9E3AAE-F350-E89E-9C7F-6405699FE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2533" b="15899"/>
            <a:stretch/>
          </p:blipFill>
          <p:spPr>
            <a:xfrm>
              <a:off x="1801996" y="3166925"/>
              <a:ext cx="2945264" cy="237436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AB3DF8-4477-37CD-0ACD-CB8636AF422C}"/>
                </a:ext>
              </a:extLst>
            </p:cNvPr>
            <p:cNvSpPr txBox="1"/>
            <p:nvPr/>
          </p:nvSpPr>
          <p:spPr>
            <a:xfrm>
              <a:off x="925655" y="3429000"/>
              <a:ext cx="906357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rgbClr val="3AB7D6"/>
                  </a:solidFill>
                </a:rPr>
                <a:t>Transaction Count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4B4AF70-9B39-375E-5ABA-8D4DCE4C925F}"/>
                </a:ext>
              </a:extLst>
            </p:cNvPr>
            <p:cNvSpPr txBox="1"/>
            <p:nvPr/>
          </p:nvSpPr>
          <p:spPr>
            <a:xfrm>
              <a:off x="925655" y="4269699"/>
              <a:ext cx="906357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rgbClr val="3AB7D6"/>
                  </a:solidFill>
                </a:rPr>
                <a:t>Transaction Amount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CE0F27B-AAE4-052A-E99F-B5935450D29E}"/>
                </a:ext>
              </a:extLst>
            </p:cNvPr>
            <p:cNvSpPr txBox="1"/>
            <p:nvPr/>
          </p:nvSpPr>
          <p:spPr>
            <a:xfrm>
              <a:off x="925655" y="5110398"/>
              <a:ext cx="906357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rgbClr val="3AB7D6"/>
                  </a:solidFill>
                </a:rPr>
                <a:t>Num. of Customers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94F7A47-714E-FF7A-A1FD-BFAE77E9037E}"/>
                </a:ext>
              </a:extLst>
            </p:cNvPr>
            <p:cNvSpPr txBox="1"/>
            <p:nvPr/>
          </p:nvSpPr>
          <p:spPr>
            <a:xfrm>
              <a:off x="3274628" y="5587916"/>
              <a:ext cx="1015347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rgbClr val="3AB7D6"/>
                  </a:solidFill>
                </a:rPr>
                <a:t>Num. of Customers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358288-366B-34A6-5A26-606B26DCCF1E}"/>
                </a:ext>
              </a:extLst>
            </p:cNvPr>
            <p:cNvSpPr txBox="1"/>
            <p:nvPr/>
          </p:nvSpPr>
          <p:spPr>
            <a:xfrm>
              <a:off x="1728838" y="5587916"/>
              <a:ext cx="1015347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rgbClr val="3AB7D6"/>
                  </a:solidFill>
                </a:rPr>
                <a:t>Transaction Count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AACFE39-B847-D91E-3E1C-18C3995DD608}"/>
                </a:ext>
              </a:extLst>
            </p:cNvPr>
            <p:cNvSpPr txBox="1"/>
            <p:nvPr/>
          </p:nvSpPr>
          <p:spPr>
            <a:xfrm>
              <a:off x="2501733" y="5587916"/>
              <a:ext cx="1015347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rgbClr val="3AB7D6"/>
                  </a:solidFill>
                </a:rPr>
                <a:t>Transaction Count</a:t>
              </a:r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15EFEDD-772D-D77E-51CA-904753D200BD}"/>
              </a:ext>
            </a:extLst>
          </p:cNvPr>
          <p:cNvSpPr/>
          <p:nvPr/>
        </p:nvSpPr>
        <p:spPr>
          <a:xfrm>
            <a:off x="891877" y="1137609"/>
            <a:ext cx="3631997" cy="313373"/>
          </a:xfrm>
          <a:prstGeom prst="roundRect">
            <a:avLst>
              <a:gd name="adj" fmla="val 0"/>
            </a:avLst>
          </a:prstGeom>
          <a:solidFill>
            <a:srgbClr val="2077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Correlation Coefficient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5005C5-3013-142F-79ED-BCB6992824F6}"/>
              </a:ext>
            </a:extLst>
          </p:cNvPr>
          <p:cNvSpPr txBox="1"/>
          <p:nvPr/>
        </p:nvSpPr>
        <p:spPr>
          <a:xfrm>
            <a:off x="8230081" y="2103429"/>
            <a:ext cx="29804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Only 29% of customers make repeat purchases more than once. 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BA7E66DA-BAB5-FF57-540D-73C4C2A1E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803" y="1561141"/>
            <a:ext cx="1843838" cy="3930578"/>
          </a:xfrm>
          <a:prstGeom prst="rect">
            <a:avLst/>
          </a:prstGeom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A0F0021-5733-E152-3CCB-EA19842E4733}"/>
              </a:ext>
            </a:extLst>
          </p:cNvPr>
          <p:cNvSpPr/>
          <p:nvPr/>
        </p:nvSpPr>
        <p:spPr>
          <a:xfrm>
            <a:off x="5135021" y="1137609"/>
            <a:ext cx="2079392" cy="313373"/>
          </a:xfrm>
          <a:prstGeom prst="roundRect">
            <a:avLst>
              <a:gd name="adj" fmla="val 0"/>
            </a:avLst>
          </a:prstGeom>
          <a:solidFill>
            <a:srgbClr val="2077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% of repeat transaction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1D7035-A889-68B4-429B-1E42AA62CF3C}"/>
              </a:ext>
            </a:extLst>
          </p:cNvPr>
          <p:cNvSpPr txBox="1"/>
          <p:nvPr/>
        </p:nvSpPr>
        <p:spPr>
          <a:xfrm>
            <a:off x="925958" y="4810322"/>
            <a:ext cx="39141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More customers typically lead to higher sales and, consequently, a higher transaction amount.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8C6FC70-E313-AE80-D307-7D1EAE4C52F0}"/>
              </a:ext>
            </a:extLst>
          </p:cNvPr>
          <p:cNvGrpSpPr/>
          <p:nvPr/>
        </p:nvGrpSpPr>
        <p:grpSpPr>
          <a:xfrm>
            <a:off x="7931723" y="1408303"/>
            <a:ext cx="2687567" cy="3433921"/>
            <a:chOff x="8084968" y="1477153"/>
            <a:chExt cx="2963848" cy="343392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DC36A3B-BB0B-26FE-63FB-E1D1D3014EBE}"/>
                </a:ext>
              </a:extLst>
            </p:cNvPr>
            <p:cNvSpPr/>
            <p:nvPr/>
          </p:nvSpPr>
          <p:spPr>
            <a:xfrm>
              <a:off x="8469898" y="1477153"/>
              <a:ext cx="2578918" cy="467846"/>
            </a:xfrm>
            <a:prstGeom prst="roundRect">
              <a:avLst>
                <a:gd name="adj" fmla="val 50000"/>
              </a:avLst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/>
                <a:t>High churn rate &amp; Competitive Pressure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8FB8E0E-6287-CAAC-C753-C56A525CC39C}"/>
                </a:ext>
              </a:extLst>
            </p:cNvPr>
            <p:cNvGrpSpPr/>
            <p:nvPr/>
          </p:nvGrpSpPr>
          <p:grpSpPr>
            <a:xfrm>
              <a:off x="8084968" y="2240876"/>
              <a:ext cx="73152" cy="2670198"/>
              <a:chOff x="7990635" y="2240876"/>
              <a:chExt cx="73152" cy="2670198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DCCE2AE-642E-E669-8792-04D12A422DE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700912" y="3566756"/>
                <a:ext cx="265176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B8BF68E-E24A-4C8C-D7C2-FBD881C38652}"/>
                  </a:ext>
                </a:extLst>
              </p:cNvPr>
              <p:cNvSpPr/>
              <p:nvPr/>
            </p:nvSpPr>
            <p:spPr>
              <a:xfrm>
                <a:off x="7990635" y="4837922"/>
                <a:ext cx="73152" cy="73152"/>
              </a:xfrm>
              <a:prstGeom prst="ellipse">
                <a:avLst/>
              </a:prstGeom>
              <a:solidFill>
                <a:srgbClr val="2FBB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5BA5542-28D6-6B68-AB52-14F8455885C6}"/>
                </a:ext>
              </a:extLst>
            </p:cNvPr>
            <p:cNvGrpSpPr/>
            <p:nvPr/>
          </p:nvGrpSpPr>
          <p:grpSpPr>
            <a:xfrm>
              <a:off x="8121124" y="2364940"/>
              <a:ext cx="290605" cy="144298"/>
              <a:chOff x="8610780" y="3461021"/>
              <a:chExt cx="290605" cy="144298"/>
            </a:xfrm>
          </p:grpSpPr>
          <p:sp>
            <p:nvSpPr>
              <p:cNvPr id="19" name="Flowchart: Extract 18">
                <a:extLst>
                  <a:ext uri="{FF2B5EF4-FFF2-40B4-BE49-F238E27FC236}">
                    <a16:creationId xmlns:a16="http://schemas.microsoft.com/office/drawing/2014/main" id="{6D8DA9A0-231B-46C0-1A58-2A48D66D1440}"/>
                  </a:ext>
                </a:extLst>
              </p:cNvPr>
              <p:cNvSpPr/>
              <p:nvPr/>
            </p:nvSpPr>
            <p:spPr>
              <a:xfrm rot="5400000">
                <a:off x="8757086" y="3461021"/>
                <a:ext cx="142293" cy="146304"/>
              </a:xfrm>
              <a:prstGeom prst="flowChartExtract">
                <a:avLst/>
              </a:prstGeom>
              <a:solidFill>
                <a:srgbClr val="2FBB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lowchart: Extract 19">
                <a:extLst>
                  <a:ext uri="{FF2B5EF4-FFF2-40B4-BE49-F238E27FC236}">
                    <a16:creationId xmlns:a16="http://schemas.microsoft.com/office/drawing/2014/main" id="{6CA97C55-BCDA-FEC6-0B33-9739247D91A5}"/>
                  </a:ext>
                </a:extLst>
              </p:cNvPr>
              <p:cNvSpPr/>
              <p:nvPr/>
            </p:nvSpPr>
            <p:spPr>
              <a:xfrm rot="5400000">
                <a:off x="8612785" y="3459016"/>
                <a:ext cx="142293" cy="146304"/>
              </a:xfrm>
              <a:prstGeom prst="flowChartExtract">
                <a:avLst/>
              </a:prstGeom>
              <a:solidFill>
                <a:srgbClr val="2FBB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16B6BAE-14A9-2070-9B60-2489ADA82FFC}"/>
                </a:ext>
              </a:extLst>
            </p:cNvPr>
            <p:cNvGrpSpPr/>
            <p:nvPr/>
          </p:nvGrpSpPr>
          <p:grpSpPr>
            <a:xfrm>
              <a:off x="8125946" y="3279255"/>
              <a:ext cx="291867" cy="1160425"/>
              <a:chOff x="8609518" y="3430541"/>
              <a:chExt cx="291867" cy="1160425"/>
            </a:xfrm>
          </p:grpSpPr>
          <p:sp>
            <p:nvSpPr>
              <p:cNvPr id="22" name="Flowchart: Extract 21">
                <a:extLst>
                  <a:ext uri="{FF2B5EF4-FFF2-40B4-BE49-F238E27FC236}">
                    <a16:creationId xmlns:a16="http://schemas.microsoft.com/office/drawing/2014/main" id="{19DA0E29-8DB7-9BFA-B9BA-9DC8C2920777}"/>
                  </a:ext>
                </a:extLst>
              </p:cNvPr>
              <p:cNvSpPr/>
              <p:nvPr/>
            </p:nvSpPr>
            <p:spPr>
              <a:xfrm rot="5400000">
                <a:off x="8757086" y="3430541"/>
                <a:ext cx="142293" cy="146304"/>
              </a:xfrm>
              <a:prstGeom prst="flowChartExtract">
                <a:avLst/>
              </a:prstGeom>
              <a:solidFill>
                <a:srgbClr val="2FBB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lowchart: Extract 23">
                <a:extLst>
                  <a:ext uri="{FF2B5EF4-FFF2-40B4-BE49-F238E27FC236}">
                    <a16:creationId xmlns:a16="http://schemas.microsoft.com/office/drawing/2014/main" id="{F8DAC6A4-0F02-E636-9047-5159E54CC28F}"/>
                  </a:ext>
                </a:extLst>
              </p:cNvPr>
              <p:cNvSpPr/>
              <p:nvPr/>
            </p:nvSpPr>
            <p:spPr>
              <a:xfrm rot="5400000">
                <a:off x="8612785" y="3428536"/>
                <a:ext cx="142293" cy="146304"/>
              </a:xfrm>
              <a:prstGeom prst="flowChartExtract">
                <a:avLst/>
              </a:prstGeom>
              <a:solidFill>
                <a:srgbClr val="2FBB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lowchart: Extract 44">
                <a:extLst>
                  <a:ext uri="{FF2B5EF4-FFF2-40B4-BE49-F238E27FC236}">
                    <a16:creationId xmlns:a16="http://schemas.microsoft.com/office/drawing/2014/main" id="{9643826E-D4D7-395A-A012-09D5C65AB342}"/>
                  </a:ext>
                </a:extLst>
              </p:cNvPr>
              <p:cNvSpPr/>
              <p:nvPr/>
            </p:nvSpPr>
            <p:spPr>
              <a:xfrm rot="5400000">
                <a:off x="8755823" y="4446668"/>
                <a:ext cx="142293" cy="146304"/>
              </a:xfrm>
              <a:prstGeom prst="flowChartExtract">
                <a:avLst/>
              </a:prstGeom>
              <a:solidFill>
                <a:srgbClr val="2FBB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lowchart: Extract 45">
                <a:extLst>
                  <a:ext uri="{FF2B5EF4-FFF2-40B4-BE49-F238E27FC236}">
                    <a16:creationId xmlns:a16="http://schemas.microsoft.com/office/drawing/2014/main" id="{C30552AC-54C2-1B67-0760-3E2E4601DA09}"/>
                  </a:ext>
                </a:extLst>
              </p:cNvPr>
              <p:cNvSpPr/>
              <p:nvPr/>
            </p:nvSpPr>
            <p:spPr>
              <a:xfrm rot="5400000">
                <a:off x="8611523" y="4444663"/>
                <a:ext cx="142293" cy="146304"/>
              </a:xfrm>
              <a:prstGeom prst="flowChartExtract">
                <a:avLst/>
              </a:prstGeom>
              <a:solidFill>
                <a:srgbClr val="2FBB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DA5C7EB-8515-457D-6DD8-BCD7136FCD5B}"/>
              </a:ext>
            </a:extLst>
          </p:cNvPr>
          <p:cNvSpPr txBox="1"/>
          <p:nvPr/>
        </p:nvSpPr>
        <p:spPr>
          <a:xfrm>
            <a:off x="8262485" y="3003210"/>
            <a:ext cx="27520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Many customers do not return after their initial purchase.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9350AC-821D-F2FA-B26E-78085676098C}"/>
              </a:ext>
            </a:extLst>
          </p:cNvPr>
          <p:cNvSpPr/>
          <p:nvPr/>
        </p:nvSpPr>
        <p:spPr>
          <a:xfrm>
            <a:off x="7687056" y="1175815"/>
            <a:ext cx="3613067" cy="417308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4970BB-34CE-85F2-0828-7555DEB8CBD7}"/>
              </a:ext>
            </a:extLst>
          </p:cNvPr>
          <p:cNvSpPr txBox="1"/>
          <p:nvPr/>
        </p:nvSpPr>
        <p:spPr>
          <a:xfrm>
            <a:off x="8262485" y="3869888"/>
            <a:ext cx="275208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The industry has high competition, customers may be more likely to switch brands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56296FC-70FF-162F-136D-0F1C2D403870}"/>
              </a:ext>
            </a:extLst>
          </p:cNvPr>
          <p:cNvGrpSpPr/>
          <p:nvPr/>
        </p:nvGrpSpPr>
        <p:grpSpPr>
          <a:xfrm>
            <a:off x="194075" y="145677"/>
            <a:ext cx="697802" cy="671623"/>
            <a:chOff x="2985422" y="1122801"/>
            <a:chExt cx="697802" cy="67162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85AB784-8564-AC65-17D9-C4A7176E0DAE}"/>
                </a:ext>
              </a:extLst>
            </p:cNvPr>
            <p:cNvSpPr/>
            <p:nvPr/>
          </p:nvSpPr>
          <p:spPr>
            <a:xfrm>
              <a:off x="2985422" y="1122801"/>
              <a:ext cx="524362" cy="510056"/>
            </a:xfrm>
            <a:prstGeom prst="ellipse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BE0C0A2-3A2E-A283-B16C-EE0C7C816012}"/>
                </a:ext>
              </a:extLst>
            </p:cNvPr>
            <p:cNvSpPr/>
            <p:nvPr/>
          </p:nvSpPr>
          <p:spPr>
            <a:xfrm>
              <a:off x="2997582" y="1471289"/>
              <a:ext cx="297352" cy="323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4946876-28B5-0C47-9566-02C2A05BFB35}"/>
                </a:ext>
              </a:extLst>
            </p:cNvPr>
            <p:cNvSpPr/>
            <p:nvPr/>
          </p:nvSpPr>
          <p:spPr>
            <a:xfrm rot="18973462">
              <a:off x="3237929" y="1363487"/>
              <a:ext cx="445295" cy="371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3C72FE3-5F33-55F6-49A6-C5F362E117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397" y="1291590"/>
              <a:ext cx="192613" cy="192804"/>
            </a:xfrm>
            <a:prstGeom prst="line">
              <a:avLst/>
            </a:prstGeom>
            <a:ln w="9525">
              <a:solidFill>
                <a:srgbClr val="3AB7D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B1B3C24-7533-83AF-9628-39E3C536F7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192" y="1291590"/>
              <a:ext cx="94545" cy="0"/>
            </a:xfrm>
            <a:prstGeom prst="line">
              <a:avLst/>
            </a:prstGeom>
            <a:ln w="9525">
              <a:solidFill>
                <a:srgbClr val="3AB7D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CF6DA6C-B124-17FF-A1B5-B8784CE1E60F}"/>
                </a:ext>
              </a:extLst>
            </p:cNvPr>
            <p:cNvSpPr/>
            <p:nvPr/>
          </p:nvSpPr>
          <p:spPr>
            <a:xfrm>
              <a:off x="3578166" y="1268730"/>
              <a:ext cx="45719" cy="45719"/>
            </a:xfrm>
            <a:prstGeom prst="ellipse">
              <a:avLst/>
            </a:prstGeom>
            <a:solidFill>
              <a:srgbClr val="3AB7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DDD66FD-642F-8489-AA02-427F728A9768}"/>
                </a:ext>
              </a:extLst>
            </p:cNvPr>
            <p:cNvSpPr txBox="1"/>
            <p:nvPr/>
          </p:nvSpPr>
          <p:spPr>
            <a:xfrm>
              <a:off x="3003252" y="1122801"/>
              <a:ext cx="447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2508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6919</TotalTime>
  <Words>3532</Words>
  <Application>Microsoft Office PowerPoint</Application>
  <PresentationFormat>Widescreen</PresentationFormat>
  <Paragraphs>562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Aptos</vt:lpstr>
      <vt:lpstr>Aptos Display</vt:lpstr>
      <vt:lpstr>Arial</vt:lpstr>
      <vt:lpstr>Courier New</vt:lpstr>
      <vt:lpstr>inherit</vt:lpstr>
      <vt:lpstr>Inter</vt:lpstr>
      <vt:lpstr>Lato Medium</vt:lpstr>
      <vt:lpstr>Lato Regular</vt:lpstr>
      <vt:lpstr>system-ui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Vu Huyen Chi</dc:creator>
  <cp:lastModifiedBy>Vu Huyen Chi</cp:lastModifiedBy>
  <cp:revision>35</cp:revision>
  <dcterms:created xsi:type="dcterms:W3CDTF">2024-10-08T08:06:45Z</dcterms:created>
  <dcterms:modified xsi:type="dcterms:W3CDTF">2024-10-23T10:55:32Z</dcterms:modified>
</cp:coreProperties>
</file>