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6" r:id="rId5"/>
    <p:sldId id="360" r:id="rId6"/>
    <p:sldId id="276" r:id="rId7"/>
    <p:sldId id="321" r:id="rId8"/>
    <p:sldId id="323" r:id="rId9"/>
    <p:sldId id="324" r:id="rId10"/>
    <p:sldId id="322" r:id="rId11"/>
    <p:sldId id="326" r:id="rId12"/>
    <p:sldId id="327" r:id="rId13"/>
    <p:sldId id="278" r:id="rId14"/>
    <p:sldId id="330" r:id="rId15"/>
    <p:sldId id="329" r:id="rId16"/>
    <p:sldId id="357" r:id="rId17"/>
    <p:sldId id="331" r:id="rId18"/>
    <p:sldId id="328" r:id="rId19"/>
    <p:sldId id="295" r:id="rId20"/>
    <p:sldId id="332" r:id="rId21"/>
    <p:sldId id="337" r:id="rId22"/>
    <p:sldId id="298" r:id="rId23"/>
    <p:sldId id="334" r:id="rId24"/>
    <p:sldId id="335" r:id="rId25"/>
    <p:sldId id="338" r:id="rId26"/>
    <p:sldId id="343" r:id="rId27"/>
    <p:sldId id="358" r:id="rId28"/>
    <p:sldId id="345" r:id="rId29"/>
    <p:sldId id="348" r:id="rId30"/>
    <p:sldId id="349" r:id="rId31"/>
    <p:sldId id="350" r:id="rId32"/>
    <p:sldId id="351" r:id="rId33"/>
    <p:sldId id="352" r:id="rId34"/>
    <p:sldId id="353" r:id="rId35"/>
    <p:sldId id="354" r:id="rId36"/>
    <p:sldId id="355" r:id="rId37"/>
    <p:sldId id="356"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52" autoAdjust="0"/>
  </p:normalViewPr>
  <p:slideViewPr>
    <p:cSldViewPr snapToGrid="0" showGuides="1">
      <p:cViewPr varScale="1">
        <p:scale>
          <a:sx n="107" d="100"/>
          <a:sy n="107" d="100"/>
        </p:scale>
        <p:origin x="690"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5/19/2023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24616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63048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60225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12969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627257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211098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37253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803111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00165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870312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687512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61396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671071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409775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6136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96007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2483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83691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3569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15796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9704" y="964231"/>
            <a:ext cx="11714923" cy="5378050"/>
          </a:xfrm>
        </p:spPr>
        <p:txBody>
          <a:bodyPr/>
          <a:lstStyle>
            <a:lvl1pPr marL="273050" indent="-273050">
              <a:lnSpc>
                <a:spcPct val="120000"/>
              </a:lnSpc>
              <a:buFont typeface="Segoe UI" panose="020B0502040204020203" pitchFamily="34" charset="0"/>
              <a:buChar char="‒"/>
              <a:defRPr/>
            </a:lvl1pPr>
            <a:lvl2pPr marL="715963" indent="-258763">
              <a:lnSpc>
                <a:spcPct val="120000"/>
              </a:lnSpc>
              <a:buFont typeface="Segoe UI" panose="020B0502040204020203" pitchFamily="34" charset="0"/>
              <a:buChar char="+"/>
              <a:defRPr/>
            </a:lvl2pPr>
            <a:lvl3pPr marL="1166813" indent="-252413">
              <a:lnSpc>
                <a:spcPct val="120000"/>
              </a:lnSpc>
              <a:buFont typeface="Wingdings" panose="05000000000000000000" pitchFamily="2" charset="2"/>
              <a:buChar char="§"/>
              <a:defRPr/>
            </a:lvl3pPr>
            <a:lvl4pPr marL="1600200" indent="-228600">
              <a:lnSpc>
                <a:spcPct val="120000"/>
              </a:lnSpc>
              <a:buFont typeface="Segoe UI" panose="020B0502040204020203" pitchFamily="34" charset="0"/>
              <a:buChar char="‒"/>
              <a:defRPr/>
            </a:lvl4pPr>
            <a:lvl5pPr marL="2057400" indent="-228600">
              <a:lnSpc>
                <a:spcPct val="120000"/>
              </a:lnSpc>
              <a:buFont typeface="Segoe UI" panose="020B0502040204020203" pitchFamily="34" charset="0"/>
              <a:buChar char="‒"/>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3175" y="787669"/>
            <a:ext cx="12196800" cy="1"/>
          </a:xfrm>
          <a:prstGeom prst="line">
            <a:avLst/>
          </a:prstGeom>
          <a:ln w="76200" cmpd="sng">
            <a:solidFill>
              <a:srgbClr val="00B0F0"/>
            </a:solidFill>
          </a:ln>
          <a:effectLst/>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229704" y="53009"/>
            <a:ext cx="11714923" cy="681651"/>
          </a:xfrm>
        </p:spPr>
        <p:txBody>
          <a:bodyPr>
            <a:normAutofit/>
          </a:bodyPr>
          <a:lstStyle>
            <a:lvl1pPr>
              <a:defRPr sz="4000" b="1">
                <a:solidFill>
                  <a:srgbClr val="00B0F0"/>
                </a:solidFill>
              </a:defRPr>
            </a:lvl1pPr>
          </a:lstStyle>
          <a:p>
            <a:r>
              <a:rPr lang="en-US"/>
              <a:t>Title</a:t>
            </a:r>
            <a:endParaRPr lang="en-US" dirty="0"/>
          </a:p>
        </p:txBody>
      </p:sp>
      <p:sp>
        <p:nvSpPr>
          <p:cNvPr id="2" name="TextBox 1"/>
          <p:cNvSpPr txBox="1"/>
          <p:nvPr/>
        </p:nvSpPr>
        <p:spPr>
          <a:xfrm>
            <a:off x="11301527" y="6426135"/>
            <a:ext cx="795131" cy="369332"/>
          </a:xfrm>
          <a:prstGeom prst="rect">
            <a:avLst/>
          </a:prstGeom>
          <a:noFill/>
        </p:spPr>
        <p:txBody>
          <a:bodyPr wrap="square" rtlCol="0">
            <a:spAutoFit/>
          </a:bodyPr>
          <a:lstStyle/>
          <a:p>
            <a:pPr algn="r"/>
            <a:fld id="{C102ADD8-39A3-4AD2-8AEA-88B8397882ED}" type="slidenum">
              <a:rPr lang="en-US" sz="1800" smtClean="0"/>
              <a:t>‹#›</a:t>
            </a:fld>
            <a:endParaRPr lang="en-US" sz="1800"/>
          </a:p>
        </p:txBody>
      </p:sp>
    </p:spTree>
    <p:extLst>
      <p:ext uri="{BB962C8B-B14F-4D97-AF65-F5344CB8AC3E}">
        <p14:creationId xmlns:p14="http://schemas.microsoft.com/office/powerpoint/2010/main" val="4287591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vi-VN"/>
              <a:t>Bấm để sửa kiểu tiêu đề Bản cái</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5/19/2023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5/19/2023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1384995"/>
          </a:xfrm>
        </p:spPr>
        <p:txBody>
          <a:bodyPr lIns="0" tIns="0" rIns="0" bIns="0" anchor="t">
            <a:spAutoFit/>
          </a:bodyPr>
          <a:lstStyle/>
          <a:p>
            <a:r>
              <a:rPr lang="en-US" b="1" dirty="0">
                <a:solidFill>
                  <a:schemeClr val="bg1"/>
                </a:solidFill>
              </a:rPr>
              <a:t>ĐỒ ÁN MÔN MÁY HỌC</a:t>
            </a:r>
            <a:br>
              <a:rPr lang="en-US" dirty="0">
                <a:solidFill>
                  <a:schemeClr val="bg1"/>
                </a:solidFill>
              </a:rPr>
            </a:br>
            <a:r>
              <a:rPr lang="en-US" sz="4000" dirty="0" err="1">
                <a:solidFill>
                  <a:schemeClr val="accent4"/>
                </a:solidFill>
              </a:rPr>
              <a:t>Chủ</a:t>
            </a:r>
            <a:r>
              <a:rPr lang="en-US" sz="4000" dirty="0">
                <a:solidFill>
                  <a:schemeClr val="accent4"/>
                </a:solidFill>
              </a:rPr>
              <a:t> </a:t>
            </a:r>
            <a:r>
              <a:rPr lang="en-US" sz="4000" dirty="0" err="1">
                <a:solidFill>
                  <a:schemeClr val="accent4"/>
                </a:solidFill>
              </a:rPr>
              <a:t>đề</a:t>
            </a:r>
            <a:r>
              <a:rPr lang="en-US" sz="4000" dirty="0">
                <a:solidFill>
                  <a:schemeClr val="accent4"/>
                </a:solidFill>
              </a:rPr>
              <a:t>: </a:t>
            </a:r>
            <a:r>
              <a:rPr lang="en-US" sz="4000" dirty="0" err="1">
                <a:solidFill>
                  <a:schemeClr val="accent4"/>
                </a:solidFill>
              </a:rPr>
              <a:t>Winequality</a:t>
            </a:r>
            <a:r>
              <a:rPr lang="en-US" sz="4000" dirty="0">
                <a:solidFill>
                  <a:schemeClr val="accent4"/>
                </a:solidFill>
              </a:rPr>
              <a:t> White</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394683" y="2543854"/>
            <a:ext cx="3078008" cy="246221"/>
          </a:xfrm>
          <a:prstGeom prst="rect">
            <a:avLst/>
          </a:prstGeom>
        </p:spPr>
        <p:txBody>
          <a:bodyPr wrap="square" lIns="0" tIns="0" rIns="0" bIns="0" anchor="ctr">
            <a:spAutoFit/>
          </a:bodyPr>
          <a:lstStyle/>
          <a:p>
            <a:pPr marL="285750" indent="-285750" algn="ctr">
              <a:buFont typeface="Wingdings" panose="05000000000000000000" pitchFamily="2" charset="2"/>
              <a:buChar char="Ø"/>
            </a:pPr>
            <a:r>
              <a:rPr lang="en-US" sz="1600" b="1" dirty="0" err="1"/>
              <a:t>Xem</a:t>
            </a:r>
            <a:r>
              <a:rPr lang="en-US" sz="1600" b="1" dirty="0"/>
              <a:t> </a:t>
            </a:r>
            <a:r>
              <a:rPr lang="en-US" sz="1600" b="1" dirty="0" err="1"/>
              <a:t>thông</a:t>
            </a:r>
            <a:r>
              <a:rPr lang="en-US" sz="1600" b="1" dirty="0"/>
              <a:t> tin </a:t>
            </a:r>
            <a:r>
              <a:rPr lang="en-US" sz="1600" b="1" dirty="0" err="1"/>
              <a:t>về</a:t>
            </a:r>
            <a:r>
              <a:rPr lang="en-US" sz="1600" b="1" dirty="0"/>
              <a:t> </a:t>
            </a:r>
            <a:r>
              <a:rPr lang="en-US" sz="1600" b="1" dirty="0" err="1"/>
              <a:t>tập</a:t>
            </a:r>
            <a:r>
              <a:rPr lang="en-US" sz="1600" b="1" dirty="0"/>
              <a:t> </a:t>
            </a:r>
            <a:r>
              <a:rPr lang="en-US" sz="1600" b="1" dirty="0" err="1"/>
              <a:t>dữ</a:t>
            </a:r>
            <a:r>
              <a:rPr lang="en-US" sz="1600" b="1" dirty="0"/>
              <a:t> </a:t>
            </a:r>
            <a:r>
              <a:rPr lang="en-US" sz="1600" b="1" dirty="0" err="1"/>
              <a:t>liệu</a:t>
            </a:r>
            <a:endParaRPr lang="en-US" sz="1600" b="1" dirty="0"/>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pic>
        <p:nvPicPr>
          <p:cNvPr id="4" name="Hình ảnh 3">
            <a:extLst>
              <a:ext uri="{FF2B5EF4-FFF2-40B4-BE49-F238E27FC236}">
                <a16:creationId xmlns:a16="http://schemas.microsoft.com/office/drawing/2014/main" id="{583532EE-EFB8-78D0-9751-BB9E25301EFB}"/>
              </a:ext>
            </a:extLst>
          </p:cNvPr>
          <p:cNvPicPr>
            <a:picLocks noChangeAspect="1"/>
          </p:cNvPicPr>
          <p:nvPr/>
        </p:nvPicPr>
        <p:blipFill>
          <a:blip r:embed="rId3"/>
          <a:stretch>
            <a:fillRect/>
          </a:stretch>
        </p:blipFill>
        <p:spPr>
          <a:xfrm>
            <a:off x="1553408" y="2063931"/>
            <a:ext cx="4753638" cy="419158"/>
          </a:xfrm>
          <a:prstGeom prst="rect">
            <a:avLst/>
          </a:prstGeom>
        </p:spPr>
      </p:pic>
      <p:pic>
        <p:nvPicPr>
          <p:cNvPr id="6" name="Hình ảnh 5">
            <a:extLst>
              <a:ext uri="{FF2B5EF4-FFF2-40B4-BE49-F238E27FC236}">
                <a16:creationId xmlns:a16="http://schemas.microsoft.com/office/drawing/2014/main" id="{CCB93318-FAD5-A407-90C5-EE0ABCFD7A77}"/>
              </a:ext>
            </a:extLst>
          </p:cNvPr>
          <p:cNvPicPr>
            <a:picLocks noChangeAspect="1"/>
          </p:cNvPicPr>
          <p:nvPr/>
        </p:nvPicPr>
        <p:blipFill>
          <a:blip r:embed="rId4"/>
          <a:stretch>
            <a:fillRect/>
          </a:stretch>
        </p:blipFill>
        <p:spPr>
          <a:xfrm>
            <a:off x="3109703" y="2946177"/>
            <a:ext cx="4958182" cy="2597368"/>
          </a:xfrm>
          <a:prstGeom prst="rect">
            <a:avLst/>
          </a:prstGeom>
        </p:spPr>
      </p:pic>
      <p:sp>
        <p:nvSpPr>
          <p:cNvPr id="9" name="Rectangle 79">
            <a:extLst>
              <a:ext uri="{FF2B5EF4-FFF2-40B4-BE49-F238E27FC236}">
                <a16:creationId xmlns:a16="http://schemas.microsoft.com/office/drawing/2014/main" id="{9DD15CEE-515B-011A-2821-5D4EA6BA86DE}"/>
              </a:ext>
            </a:extLst>
          </p:cNvPr>
          <p:cNvSpPr/>
          <p:nvPr/>
        </p:nvSpPr>
        <p:spPr>
          <a:xfrm>
            <a:off x="1394683" y="1653693"/>
            <a:ext cx="2535544" cy="246221"/>
          </a:xfrm>
          <a:prstGeom prst="rect">
            <a:avLst/>
          </a:prstGeom>
        </p:spPr>
        <p:txBody>
          <a:bodyPr wrap="square" lIns="0" tIns="0" rIns="0" bIns="0" anchor="ctr">
            <a:spAutoFit/>
          </a:bodyPr>
          <a:lstStyle/>
          <a:p>
            <a:pPr marL="285750" indent="-285750" algn="ctr">
              <a:buFont typeface="Wingdings" panose="05000000000000000000" pitchFamily="2" charset="2"/>
              <a:buChar char="Ø"/>
            </a:pPr>
            <a:r>
              <a:rPr lang="en-US" sz="1600" b="1" dirty="0" err="1"/>
              <a:t>Đọc</a:t>
            </a:r>
            <a:r>
              <a:rPr lang="en-US" sz="1600" b="1" dirty="0"/>
              <a:t> </a:t>
            </a:r>
            <a:r>
              <a:rPr lang="en-US" sz="1600" b="1" dirty="0" err="1"/>
              <a:t>dữ</a:t>
            </a:r>
            <a:r>
              <a:rPr lang="en-US" sz="1600" b="1" dirty="0"/>
              <a:t> </a:t>
            </a:r>
            <a:r>
              <a:rPr lang="en-US" sz="1600" b="1" dirty="0" err="1"/>
              <a:t>liệu</a:t>
            </a:r>
            <a:r>
              <a:rPr lang="en-US" sz="1600" b="1" dirty="0"/>
              <a:t> </a:t>
            </a:r>
            <a:r>
              <a:rPr lang="en-US" sz="1600" b="1" dirty="0" err="1"/>
              <a:t>từ</a:t>
            </a:r>
            <a:r>
              <a:rPr lang="en-US" sz="1600" b="1" dirty="0"/>
              <a:t> file csv</a:t>
            </a:r>
          </a:p>
        </p:txBody>
      </p:sp>
      <p:sp>
        <p:nvSpPr>
          <p:cNvPr id="2" name="TextBox 1">
            <a:extLst>
              <a:ext uri="{FF2B5EF4-FFF2-40B4-BE49-F238E27FC236}">
                <a16:creationId xmlns:a16="http://schemas.microsoft.com/office/drawing/2014/main" id="{F9B73B76-CC17-F1A1-1CB4-869F8AB4B5CB}"/>
              </a:ext>
            </a:extLst>
          </p:cNvPr>
          <p:cNvSpPr txBox="1"/>
          <p:nvPr/>
        </p:nvSpPr>
        <p:spPr>
          <a:xfrm>
            <a:off x="1394683" y="6101970"/>
            <a:ext cx="9192635" cy="307777"/>
          </a:xfrm>
          <a:prstGeom prst="rect">
            <a:avLst/>
          </a:prstGeom>
          <a:noFill/>
        </p:spPr>
        <p:txBody>
          <a:bodyPr wrap="square" rtlCol="0">
            <a:spAutoFit/>
          </a:bodyPr>
          <a:lstStyle/>
          <a:p>
            <a:r>
              <a:rPr lang="en-US" sz="1400" dirty="0" err="1"/>
              <a:t>Dữ</a:t>
            </a:r>
            <a:r>
              <a:rPr lang="en-US" sz="1400" dirty="0"/>
              <a:t> </a:t>
            </a:r>
            <a:r>
              <a:rPr lang="en-US" sz="1400" dirty="0" err="1"/>
              <a:t>liệu</a:t>
            </a:r>
            <a:r>
              <a:rPr lang="en-US" sz="1400" dirty="0"/>
              <a:t> </a:t>
            </a:r>
            <a:r>
              <a:rPr lang="en-US" sz="1400" dirty="0" err="1"/>
              <a:t>theo</a:t>
            </a:r>
            <a:r>
              <a:rPr lang="en-US" sz="1400" dirty="0"/>
              <a:t> </a:t>
            </a:r>
            <a:r>
              <a:rPr lang="en-US" sz="1400" dirty="0" err="1"/>
              <a:t>thống</a:t>
            </a:r>
            <a:r>
              <a:rPr lang="en-US" sz="1400" dirty="0"/>
              <a:t> </a:t>
            </a:r>
            <a:r>
              <a:rPr lang="en-US" sz="1400" dirty="0" err="1"/>
              <a:t>kê</a:t>
            </a:r>
            <a:r>
              <a:rPr lang="en-US" sz="1400" dirty="0"/>
              <a:t> </a:t>
            </a:r>
            <a:r>
              <a:rPr lang="en-US" sz="1400" dirty="0" err="1"/>
              <a:t>trên</a:t>
            </a:r>
            <a:r>
              <a:rPr lang="en-US" sz="1400" dirty="0"/>
              <a:t> </a:t>
            </a:r>
            <a:r>
              <a:rPr lang="en-US" sz="1400" dirty="0" err="1"/>
              <a:t>không</a:t>
            </a:r>
            <a:r>
              <a:rPr lang="en-US" sz="1400" dirty="0"/>
              <a:t> </a:t>
            </a:r>
            <a:r>
              <a:rPr lang="en-US" sz="1400" dirty="0" err="1"/>
              <a:t>có</a:t>
            </a:r>
            <a:r>
              <a:rPr lang="en-US" sz="1400" dirty="0"/>
              <a:t> </a:t>
            </a:r>
            <a:r>
              <a:rPr lang="en-US" sz="1400" dirty="0" err="1"/>
              <a:t>giá</a:t>
            </a:r>
            <a:r>
              <a:rPr lang="en-US" sz="1400" dirty="0"/>
              <a:t> </a:t>
            </a:r>
            <a:r>
              <a:rPr lang="en-US" sz="1400" dirty="0" err="1"/>
              <a:t>trị</a:t>
            </a:r>
            <a:r>
              <a:rPr lang="en-US" sz="1400" dirty="0"/>
              <a:t> null. </a:t>
            </a:r>
            <a:r>
              <a:rPr lang="en-US" sz="1400" dirty="0" err="1"/>
              <a:t>Không</a:t>
            </a:r>
            <a:r>
              <a:rPr lang="en-US" sz="1400" dirty="0"/>
              <a:t> </a:t>
            </a:r>
            <a:r>
              <a:rPr lang="en-US" sz="1400" dirty="0" err="1"/>
              <a:t>cần</a:t>
            </a:r>
            <a:r>
              <a:rPr lang="en-US" sz="1400" dirty="0"/>
              <a:t> </a:t>
            </a:r>
            <a:r>
              <a:rPr lang="en-US" sz="1400" dirty="0" err="1"/>
              <a:t>xử</a:t>
            </a:r>
            <a:r>
              <a:rPr lang="en-US" sz="1400" dirty="0"/>
              <a:t> </a:t>
            </a:r>
            <a:r>
              <a:rPr lang="en-US" sz="1400" dirty="0" err="1"/>
              <a:t>lý</a:t>
            </a:r>
            <a:r>
              <a:rPr lang="en-US" sz="1400" dirty="0"/>
              <a:t> </a:t>
            </a:r>
            <a:r>
              <a:rPr lang="en-US" sz="1400" dirty="0" err="1"/>
              <a:t>phần</a:t>
            </a:r>
            <a:r>
              <a:rPr lang="en-US" sz="1400" dirty="0"/>
              <a:t> </a:t>
            </a:r>
            <a:r>
              <a:rPr lang="en-US" sz="1400" dirty="0" err="1"/>
              <a:t>này</a:t>
            </a:r>
            <a:r>
              <a:rPr lang="en-US" sz="1400" dirty="0"/>
              <a:t> </a:t>
            </a:r>
          </a:p>
        </p:txBody>
      </p:sp>
      <p:sp>
        <p:nvSpPr>
          <p:cNvPr id="12" name="TextBox 11">
            <a:extLst>
              <a:ext uri="{FF2B5EF4-FFF2-40B4-BE49-F238E27FC236}">
                <a16:creationId xmlns:a16="http://schemas.microsoft.com/office/drawing/2014/main" id="{7DA2711F-BDCA-6FFE-FDA7-99AD5CA91868}"/>
              </a:ext>
            </a:extLst>
          </p:cNvPr>
          <p:cNvSpPr txBox="1"/>
          <p:nvPr/>
        </p:nvSpPr>
        <p:spPr>
          <a:xfrm>
            <a:off x="761298" y="945976"/>
            <a:ext cx="6102220" cy="523220"/>
          </a:xfrm>
          <a:prstGeom prst="rect">
            <a:avLst/>
          </a:prstGeom>
          <a:noFill/>
        </p:spPr>
        <p:txBody>
          <a:bodyPr wrap="square">
            <a:spAutoFit/>
          </a:bodyPr>
          <a:lstStyle/>
          <a:p>
            <a:pPr marL="0" indent="0">
              <a:buNone/>
            </a:pPr>
            <a:r>
              <a:rPr lang="en-US" sz="2800" b="1" dirty="0"/>
              <a:t>3.1 </a:t>
            </a:r>
            <a:r>
              <a:rPr lang="en-US" sz="2800" b="1" dirty="0" err="1"/>
              <a:t>Tổng</a:t>
            </a:r>
            <a:r>
              <a:rPr lang="en-US" sz="2800" b="1" dirty="0"/>
              <a:t> </a:t>
            </a:r>
            <a:r>
              <a:rPr lang="en-US" sz="2800" b="1" dirty="0" err="1"/>
              <a:t>quan</a:t>
            </a:r>
            <a:r>
              <a:rPr lang="en-US" sz="2800" b="1" dirty="0"/>
              <a:t> </a:t>
            </a:r>
            <a:r>
              <a:rPr lang="en-US" sz="2800" b="1" dirty="0" err="1"/>
              <a:t>dữ</a:t>
            </a:r>
            <a:r>
              <a:rPr lang="en-US" sz="2800" b="1" dirty="0"/>
              <a:t> </a:t>
            </a:r>
            <a:r>
              <a:rPr lang="en-US" sz="2800" b="1" dirty="0" err="1"/>
              <a:t>liệu</a:t>
            </a:r>
            <a:r>
              <a:rPr lang="en-US" sz="2800" b="1" dirty="0"/>
              <a:t> </a:t>
            </a:r>
            <a:endParaRPr lang="en-US" sz="2800" dirty="0"/>
          </a:p>
        </p:txBody>
      </p:sp>
      <p:sp>
        <p:nvSpPr>
          <p:cNvPr id="3" name="TextBox 2">
            <a:extLst>
              <a:ext uri="{FF2B5EF4-FFF2-40B4-BE49-F238E27FC236}">
                <a16:creationId xmlns:a16="http://schemas.microsoft.com/office/drawing/2014/main" id="{987536DC-EB7E-7F2E-0777-BD9956109E30}"/>
              </a:ext>
            </a:extLst>
          </p:cNvPr>
          <p:cNvSpPr txBox="1"/>
          <p:nvPr/>
        </p:nvSpPr>
        <p:spPr>
          <a:xfrm>
            <a:off x="1394683" y="5823302"/>
            <a:ext cx="9192635" cy="307777"/>
          </a:xfrm>
          <a:prstGeom prst="rect">
            <a:avLst/>
          </a:prstGeom>
          <a:noFill/>
        </p:spPr>
        <p:txBody>
          <a:bodyPr wrap="square" rtlCol="0">
            <a:spAutoFit/>
          </a:bodyPr>
          <a:lstStyle/>
          <a:p>
            <a:r>
              <a:rPr lang="en-US" sz="1400" dirty="0" err="1"/>
              <a:t>Có</a:t>
            </a:r>
            <a:r>
              <a:rPr lang="en-US" sz="1400" dirty="0"/>
              <a:t> 11 </a:t>
            </a:r>
            <a:r>
              <a:rPr lang="en-US" sz="1400" dirty="0" err="1"/>
              <a:t>định</a:t>
            </a:r>
            <a:r>
              <a:rPr lang="en-US" sz="1400" dirty="0"/>
              <a:t> </a:t>
            </a:r>
            <a:r>
              <a:rPr lang="en-US" sz="1400" dirty="0" err="1"/>
              <a:t>lượng</a:t>
            </a:r>
            <a:r>
              <a:rPr lang="en-US" sz="1400" dirty="0"/>
              <a:t> </a:t>
            </a:r>
            <a:r>
              <a:rPr lang="en-US" sz="1400" dirty="0" err="1"/>
              <a:t>liên</a:t>
            </a:r>
            <a:r>
              <a:rPr lang="en-US" sz="1400" dirty="0"/>
              <a:t> </a:t>
            </a:r>
            <a:r>
              <a:rPr lang="en-US" sz="1400" dirty="0" err="1"/>
              <a:t>tục</a:t>
            </a:r>
            <a:r>
              <a:rPr lang="en-US" sz="1400" dirty="0"/>
              <a:t> </a:t>
            </a:r>
          </a:p>
        </p:txBody>
      </p:sp>
    </p:spTree>
    <p:extLst>
      <p:ext uri="{BB962C8B-B14F-4D97-AF65-F5344CB8AC3E}">
        <p14:creationId xmlns:p14="http://schemas.microsoft.com/office/powerpoint/2010/main" val="8437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6" name="Straight Connector 5">
            <a:extLst>
              <a:ext uri="{FF2B5EF4-FFF2-40B4-BE49-F238E27FC236}">
                <a16:creationId xmlns:a16="http://schemas.microsoft.com/office/drawing/2014/main" id="{A2B7971D-913D-81F7-4086-DA3CBDC60673}"/>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5D153B-6A9B-C7EA-C19D-038F383AC429}"/>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0" name="Straight Connector 9">
            <a:extLst>
              <a:ext uri="{FF2B5EF4-FFF2-40B4-BE49-F238E27FC236}">
                <a16:creationId xmlns:a16="http://schemas.microsoft.com/office/drawing/2014/main" id="{AEBF723D-E62E-968F-C0DC-12B008BC579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72A582-ECAD-F644-F791-FEE7D6B0CEB5}"/>
              </a:ext>
            </a:extLst>
          </p:cNvPr>
          <p:cNvSpPr txBox="1"/>
          <p:nvPr/>
        </p:nvSpPr>
        <p:spPr>
          <a:xfrm>
            <a:off x="597159" y="1084297"/>
            <a:ext cx="6102220" cy="523220"/>
          </a:xfrm>
          <a:prstGeom prst="rect">
            <a:avLst/>
          </a:prstGeom>
          <a:noFill/>
        </p:spPr>
        <p:txBody>
          <a:bodyPr wrap="square">
            <a:spAutoFit/>
          </a:bodyPr>
          <a:lstStyle/>
          <a:p>
            <a:pPr marL="0" indent="0">
              <a:buNone/>
            </a:pPr>
            <a:r>
              <a:rPr lang="en-US" sz="2800" b="1" dirty="0"/>
              <a:t>3.2 </a:t>
            </a:r>
            <a:r>
              <a:rPr lang="en-US" sz="2800" b="1" dirty="0" err="1"/>
              <a:t>Thăm</a:t>
            </a:r>
            <a:r>
              <a:rPr lang="en-US" sz="2800" b="1" dirty="0"/>
              <a:t> </a:t>
            </a:r>
            <a:r>
              <a:rPr lang="en-US" sz="2800" b="1" dirty="0" err="1"/>
              <a:t>dò</a:t>
            </a:r>
            <a:r>
              <a:rPr lang="en-US" sz="2800" b="1" dirty="0"/>
              <a:t> </a:t>
            </a:r>
            <a:r>
              <a:rPr lang="en-US" sz="2800" b="1" dirty="0" err="1"/>
              <a:t>dữ</a:t>
            </a:r>
            <a:r>
              <a:rPr lang="en-US" sz="2800" b="1" dirty="0"/>
              <a:t> </a:t>
            </a:r>
            <a:r>
              <a:rPr lang="en-US" sz="2800" b="1" dirty="0" err="1"/>
              <a:t>liệu</a:t>
            </a:r>
            <a:endParaRPr lang="en-US" sz="2800" dirty="0"/>
          </a:p>
        </p:txBody>
      </p:sp>
      <p:sp>
        <p:nvSpPr>
          <p:cNvPr id="5" name="TextBox 4">
            <a:extLst>
              <a:ext uri="{FF2B5EF4-FFF2-40B4-BE49-F238E27FC236}">
                <a16:creationId xmlns:a16="http://schemas.microsoft.com/office/drawing/2014/main" id="{0F3B1065-8373-F192-41AA-D03D36EC012A}"/>
              </a:ext>
            </a:extLst>
          </p:cNvPr>
          <p:cNvSpPr txBox="1"/>
          <p:nvPr/>
        </p:nvSpPr>
        <p:spPr>
          <a:xfrm>
            <a:off x="8973519" y="5389327"/>
            <a:ext cx="2064674" cy="923330"/>
          </a:xfrm>
          <a:prstGeom prst="rect">
            <a:avLst/>
          </a:prstGeom>
          <a:solidFill>
            <a:schemeClr val="accent6">
              <a:lumMod val="20000"/>
              <a:lumOff val="80000"/>
            </a:schemeClr>
          </a:solidFill>
        </p:spPr>
        <p:txBody>
          <a:bodyPr wrap="square" rtlCol="0">
            <a:spAutoFit/>
          </a:bodyPr>
          <a:lstStyle/>
          <a:p>
            <a:pPr algn="ctr"/>
            <a:r>
              <a:rPr lang="vi-VN" dirty="0"/>
              <a:t>Biểu đồ histogram của </a:t>
            </a:r>
            <a:r>
              <a:rPr lang="en-US" dirty="0"/>
              <a:t>11</a:t>
            </a:r>
            <a:r>
              <a:rPr lang="vi-VN" dirty="0"/>
              <a:t> đặc trưng định lượng</a:t>
            </a:r>
            <a:endParaRPr lang="en-GB" dirty="0"/>
          </a:p>
        </p:txBody>
      </p:sp>
      <p:pic>
        <p:nvPicPr>
          <p:cNvPr id="8" name="Picture 7">
            <a:extLst>
              <a:ext uri="{FF2B5EF4-FFF2-40B4-BE49-F238E27FC236}">
                <a16:creationId xmlns:a16="http://schemas.microsoft.com/office/drawing/2014/main" id="{E23DEE0F-D615-1D08-B313-F2A5C9DDA266}"/>
              </a:ext>
            </a:extLst>
          </p:cNvPr>
          <p:cNvPicPr>
            <a:picLocks noChangeAspect="1"/>
          </p:cNvPicPr>
          <p:nvPr/>
        </p:nvPicPr>
        <p:blipFill>
          <a:blip r:embed="rId3"/>
          <a:stretch>
            <a:fillRect/>
          </a:stretch>
        </p:blipFill>
        <p:spPr>
          <a:xfrm>
            <a:off x="1153807" y="1719103"/>
            <a:ext cx="6491793" cy="2927498"/>
          </a:xfrm>
          <a:prstGeom prst="rect">
            <a:avLst/>
          </a:prstGeom>
        </p:spPr>
      </p:pic>
      <p:pic>
        <p:nvPicPr>
          <p:cNvPr id="11" name="Picture 10">
            <a:extLst>
              <a:ext uri="{FF2B5EF4-FFF2-40B4-BE49-F238E27FC236}">
                <a16:creationId xmlns:a16="http://schemas.microsoft.com/office/drawing/2014/main" id="{C3644115-FFB1-3066-B0C6-367458FDA858}"/>
              </a:ext>
            </a:extLst>
          </p:cNvPr>
          <p:cNvPicPr>
            <a:picLocks noChangeAspect="1"/>
          </p:cNvPicPr>
          <p:nvPr/>
        </p:nvPicPr>
        <p:blipFill>
          <a:blip r:embed="rId4"/>
          <a:stretch>
            <a:fillRect/>
          </a:stretch>
        </p:blipFill>
        <p:spPr>
          <a:xfrm>
            <a:off x="1153807" y="4758187"/>
            <a:ext cx="6313176" cy="1485453"/>
          </a:xfrm>
          <a:prstGeom prst="rect">
            <a:avLst/>
          </a:prstGeom>
        </p:spPr>
      </p:pic>
      <p:pic>
        <p:nvPicPr>
          <p:cNvPr id="12" name="Picture 11">
            <a:extLst>
              <a:ext uri="{FF2B5EF4-FFF2-40B4-BE49-F238E27FC236}">
                <a16:creationId xmlns:a16="http://schemas.microsoft.com/office/drawing/2014/main" id="{4E08EA28-A314-7325-20F0-1FFD6AF9CED9}"/>
              </a:ext>
            </a:extLst>
          </p:cNvPr>
          <p:cNvPicPr>
            <a:picLocks noChangeAspect="1"/>
          </p:cNvPicPr>
          <p:nvPr/>
        </p:nvPicPr>
        <p:blipFill>
          <a:blip r:embed="rId5"/>
          <a:stretch>
            <a:fillRect/>
          </a:stretch>
        </p:blipFill>
        <p:spPr>
          <a:xfrm>
            <a:off x="7262206" y="1714508"/>
            <a:ext cx="1934414" cy="1418570"/>
          </a:xfrm>
          <a:prstGeom prst="rect">
            <a:avLst/>
          </a:prstGeom>
        </p:spPr>
      </p:pic>
      <p:pic>
        <p:nvPicPr>
          <p:cNvPr id="14" name="Picture 13">
            <a:extLst>
              <a:ext uri="{FF2B5EF4-FFF2-40B4-BE49-F238E27FC236}">
                <a16:creationId xmlns:a16="http://schemas.microsoft.com/office/drawing/2014/main" id="{3FFE84D6-9966-9D0E-A7E1-BA474ECCA7FF}"/>
              </a:ext>
            </a:extLst>
          </p:cNvPr>
          <p:cNvPicPr>
            <a:picLocks noChangeAspect="1"/>
          </p:cNvPicPr>
          <p:nvPr/>
        </p:nvPicPr>
        <p:blipFill>
          <a:blip r:embed="rId6"/>
          <a:stretch>
            <a:fillRect/>
          </a:stretch>
        </p:blipFill>
        <p:spPr>
          <a:xfrm>
            <a:off x="7268385" y="3180554"/>
            <a:ext cx="1928235" cy="1418570"/>
          </a:xfrm>
          <a:prstGeom prst="rect">
            <a:avLst/>
          </a:prstGeom>
        </p:spPr>
      </p:pic>
    </p:spTree>
    <p:extLst>
      <p:ext uri="{BB962C8B-B14F-4D97-AF65-F5344CB8AC3E}">
        <p14:creationId xmlns:p14="http://schemas.microsoft.com/office/powerpoint/2010/main" val="353745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6" name="Straight Connector 5">
            <a:extLst>
              <a:ext uri="{FF2B5EF4-FFF2-40B4-BE49-F238E27FC236}">
                <a16:creationId xmlns:a16="http://schemas.microsoft.com/office/drawing/2014/main" id="{A2B7971D-913D-81F7-4086-DA3CBDC60673}"/>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5D153B-6A9B-C7EA-C19D-038F383AC429}"/>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0" name="Straight Connector 9">
            <a:extLst>
              <a:ext uri="{FF2B5EF4-FFF2-40B4-BE49-F238E27FC236}">
                <a16:creationId xmlns:a16="http://schemas.microsoft.com/office/drawing/2014/main" id="{AEBF723D-E62E-968F-C0DC-12B008BC579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72A582-ECAD-F644-F791-FEE7D6B0CEB5}"/>
              </a:ext>
            </a:extLst>
          </p:cNvPr>
          <p:cNvSpPr txBox="1"/>
          <p:nvPr/>
        </p:nvSpPr>
        <p:spPr>
          <a:xfrm>
            <a:off x="597159" y="1084297"/>
            <a:ext cx="6102220" cy="523220"/>
          </a:xfrm>
          <a:prstGeom prst="rect">
            <a:avLst/>
          </a:prstGeom>
          <a:noFill/>
        </p:spPr>
        <p:txBody>
          <a:bodyPr wrap="square">
            <a:spAutoFit/>
          </a:bodyPr>
          <a:lstStyle/>
          <a:p>
            <a:pPr marL="0" indent="0">
              <a:buNone/>
            </a:pPr>
            <a:r>
              <a:rPr lang="en-US" sz="2800" b="1" dirty="0"/>
              <a:t>3.2 </a:t>
            </a:r>
            <a:r>
              <a:rPr lang="en-US" sz="2800" b="1" dirty="0" err="1"/>
              <a:t>Thăm</a:t>
            </a:r>
            <a:r>
              <a:rPr lang="en-US" sz="2800" b="1" dirty="0"/>
              <a:t> </a:t>
            </a:r>
            <a:r>
              <a:rPr lang="en-US" sz="2800" b="1" dirty="0" err="1"/>
              <a:t>dò</a:t>
            </a:r>
            <a:r>
              <a:rPr lang="en-US" sz="2800" b="1" dirty="0"/>
              <a:t> </a:t>
            </a:r>
            <a:r>
              <a:rPr lang="en-US" sz="2800" b="1" dirty="0" err="1"/>
              <a:t>dữ</a:t>
            </a:r>
            <a:r>
              <a:rPr lang="en-US" sz="2800" b="1" dirty="0"/>
              <a:t> </a:t>
            </a:r>
            <a:r>
              <a:rPr lang="en-US" sz="2800" b="1" dirty="0" err="1"/>
              <a:t>liệu</a:t>
            </a:r>
            <a:endParaRPr lang="en-US" sz="2800" dirty="0"/>
          </a:p>
        </p:txBody>
      </p:sp>
      <p:pic>
        <p:nvPicPr>
          <p:cNvPr id="5" name="Picture 4">
            <a:extLst>
              <a:ext uri="{FF2B5EF4-FFF2-40B4-BE49-F238E27FC236}">
                <a16:creationId xmlns:a16="http://schemas.microsoft.com/office/drawing/2014/main" id="{95FE114F-E0E0-FB85-7F43-861CDC3445F0}"/>
              </a:ext>
            </a:extLst>
          </p:cNvPr>
          <p:cNvPicPr>
            <a:picLocks noChangeAspect="1"/>
          </p:cNvPicPr>
          <p:nvPr/>
        </p:nvPicPr>
        <p:blipFill>
          <a:blip r:embed="rId3"/>
          <a:stretch>
            <a:fillRect/>
          </a:stretch>
        </p:blipFill>
        <p:spPr>
          <a:xfrm>
            <a:off x="1245328" y="1607517"/>
            <a:ext cx="10170219" cy="5113378"/>
          </a:xfrm>
          <a:prstGeom prst="rect">
            <a:avLst/>
          </a:prstGeom>
        </p:spPr>
      </p:pic>
    </p:spTree>
    <p:extLst>
      <p:ext uri="{BB962C8B-B14F-4D97-AF65-F5344CB8AC3E}">
        <p14:creationId xmlns:p14="http://schemas.microsoft.com/office/powerpoint/2010/main" val="183357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6" name="Straight Connector 5">
            <a:extLst>
              <a:ext uri="{FF2B5EF4-FFF2-40B4-BE49-F238E27FC236}">
                <a16:creationId xmlns:a16="http://schemas.microsoft.com/office/drawing/2014/main" id="{A2B7971D-913D-81F7-4086-DA3CBDC60673}"/>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5D153B-6A9B-C7EA-C19D-038F383AC429}"/>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0" name="Straight Connector 9">
            <a:extLst>
              <a:ext uri="{FF2B5EF4-FFF2-40B4-BE49-F238E27FC236}">
                <a16:creationId xmlns:a16="http://schemas.microsoft.com/office/drawing/2014/main" id="{AEBF723D-E62E-968F-C0DC-12B008BC579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72A582-ECAD-F644-F791-FEE7D6B0CEB5}"/>
              </a:ext>
            </a:extLst>
          </p:cNvPr>
          <p:cNvSpPr txBox="1"/>
          <p:nvPr/>
        </p:nvSpPr>
        <p:spPr>
          <a:xfrm>
            <a:off x="597159" y="1084297"/>
            <a:ext cx="6102220" cy="523220"/>
          </a:xfrm>
          <a:prstGeom prst="rect">
            <a:avLst/>
          </a:prstGeom>
          <a:noFill/>
        </p:spPr>
        <p:txBody>
          <a:bodyPr wrap="square">
            <a:spAutoFit/>
          </a:bodyPr>
          <a:lstStyle/>
          <a:p>
            <a:pPr marL="0" indent="0">
              <a:buNone/>
            </a:pPr>
            <a:r>
              <a:rPr lang="en-US" sz="2800" b="1" dirty="0"/>
              <a:t>3.2 </a:t>
            </a:r>
            <a:r>
              <a:rPr lang="en-US" sz="2800" b="1" dirty="0" err="1"/>
              <a:t>Thăm</a:t>
            </a:r>
            <a:r>
              <a:rPr lang="en-US" sz="2800" b="1" dirty="0"/>
              <a:t> </a:t>
            </a:r>
            <a:r>
              <a:rPr lang="en-US" sz="2800" b="1" dirty="0" err="1"/>
              <a:t>dò</a:t>
            </a:r>
            <a:r>
              <a:rPr lang="en-US" sz="2800" b="1" dirty="0"/>
              <a:t> </a:t>
            </a:r>
            <a:r>
              <a:rPr lang="en-US" sz="2800" b="1" dirty="0" err="1"/>
              <a:t>dữ</a:t>
            </a:r>
            <a:r>
              <a:rPr lang="en-US" sz="2800" b="1" dirty="0"/>
              <a:t> </a:t>
            </a:r>
            <a:r>
              <a:rPr lang="en-US" sz="2800" b="1" dirty="0" err="1"/>
              <a:t>liệu</a:t>
            </a:r>
            <a:endParaRPr lang="en-US" sz="2800" dirty="0"/>
          </a:p>
        </p:txBody>
      </p:sp>
      <p:pic>
        <p:nvPicPr>
          <p:cNvPr id="3" name="Picture 2">
            <a:extLst>
              <a:ext uri="{FF2B5EF4-FFF2-40B4-BE49-F238E27FC236}">
                <a16:creationId xmlns:a16="http://schemas.microsoft.com/office/drawing/2014/main" id="{1BDD0C79-8B35-B0CC-60CC-DA641705CE7E}"/>
              </a:ext>
            </a:extLst>
          </p:cNvPr>
          <p:cNvPicPr>
            <a:picLocks noChangeAspect="1"/>
          </p:cNvPicPr>
          <p:nvPr/>
        </p:nvPicPr>
        <p:blipFill>
          <a:blip r:embed="rId3"/>
          <a:stretch>
            <a:fillRect/>
          </a:stretch>
        </p:blipFill>
        <p:spPr>
          <a:xfrm>
            <a:off x="915591" y="1607517"/>
            <a:ext cx="10360818" cy="5070601"/>
          </a:xfrm>
          <a:prstGeom prst="rect">
            <a:avLst/>
          </a:prstGeom>
        </p:spPr>
      </p:pic>
    </p:spTree>
    <p:extLst>
      <p:ext uri="{BB962C8B-B14F-4D97-AF65-F5344CB8AC3E}">
        <p14:creationId xmlns:p14="http://schemas.microsoft.com/office/powerpoint/2010/main" val="104874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6" name="Straight Connector 5">
            <a:extLst>
              <a:ext uri="{FF2B5EF4-FFF2-40B4-BE49-F238E27FC236}">
                <a16:creationId xmlns:a16="http://schemas.microsoft.com/office/drawing/2014/main" id="{A2B7971D-913D-81F7-4086-DA3CBDC60673}"/>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5D153B-6A9B-C7EA-C19D-038F383AC429}"/>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0" name="Straight Connector 9">
            <a:extLst>
              <a:ext uri="{FF2B5EF4-FFF2-40B4-BE49-F238E27FC236}">
                <a16:creationId xmlns:a16="http://schemas.microsoft.com/office/drawing/2014/main" id="{AEBF723D-E62E-968F-C0DC-12B008BC579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72A582-ECAD-F644-F791-FEE7D6B0CEB5}"/>
              </a:ext>
            </a:extLst>
          </p:cNvPr>
          <p:cNvSpPr txBox="1"/>
          <p:nvPr/>
        </p:nvSpPr>
        <p:spPr>
          <a:xfrm>
            <a:off x="597159" y="1084297"/>
            <a:ext cx="6102220" cy="523220"/>
          </a:xfrm>
          <a:prstGeom prst="rect">
            <a:avLst/>
          </a:prstGeom>
          <a:noFill/>
        </p:spPr>
        <p:txBody>
          <a:bodyPr wrap="square">
            <a:spAutoFit/>
          </a:bodyPr>
          <a:lstStyle/>
          <a:p>
            <a:pPr marL="0" indent="0">
              <a:buNone/>
            </a:pPr>
            <a:r>
              <a:rPr lang="en-US" sz="2800" b="1" dirty="0"/>
              <a:t>3.2 </a:t>
            </a:r>
            <a:r>
              <a:rPr lang="en-US" sz="2800" b="1" dirty="0" err="1"/>
              <a:t>Thăm</a:t>
            </a:r>
            <a:r>
              <a:rPr lang="en-US" sz="2800" b="1" dirty="0"/>
              <a:t> </a:t>
            </a:r>
            <a:r>
              <a:rPr lang="en-US" sz="2800" b="1" dirty="0" err="1"/>
              <a:t>dò</a:t>
            </a:r>
            <a:r>
              <a:rPr lang="en-US" sz="2800" b="1" dirty="0"/>
              <a:t> </a:t>
            </a:r>
            <a:r>
              <a:rPr lang="en-US" sz="2800" b="1" dirty="0" err="1"/>
              <a:t>dữ</a:t>
            </a:r>
            <a:r>
              <a:rPr lang="en-US" sz="2800" b="1" dirty="0"/>
              <a:t> </a:t>
            </a:r>
            <a:r>
              <a:rPr lang="en-US" sz="2800" b="1" dirty="0" err="1"/>
              <a:t>liệu</a:t>
            </a:r>
            <a:endParaRPr lang="en-US" sz="2800" dirty="0"/>
          </a:p>
        </p:txBody>
      </p:sp>
      <p:sp>
        <p:nvSpPr>
          <p:cNvPr id="4" name="TextBox 3">
            <a:extLst>
              <a:ext uri="{FF2B5EF4-FFF2-40B4-BE49-F238E27FC236}">
                <a16:creationId xmlns:a16="http://schemas.microsoft.com/office/drawing/2014/main" id="{1CAE8AA3-0700-E77C-B50B-8ADF13ACF920}"/>
              </a:ext>
            </a:extLst>
          </p:cNvPr>
          <p:cNvSpPr txBox="1"/>
          <p:nvPr/>
        </p:nvSpPr>
        <p:spPr>
          <a:xfrm>
            <a:off x="8525440" y="5886678"/>
            <a:ext cx="2873458" cy="646331"/>
          </a:xfrm>
          <a:prstGeom prst="rect">
            <a:avLst/>
          </a:prstGeom>
          <a:solidFill>
            <a:schemeClr val="accent6">
              <a:lumMod val="20000"/>
              <a:lumOff val="80000"/>
            </a:schemeClr>
          </a:solidFill>
        </p:spPr>
        <p:txBody>
          <a:bodyPr wrap="square" rtlCol="0">
            <a:spAutoFit/>
          </a:bodyPr>
          <a:lstStyle/>
          <a:p>
            <a:pPr algn="ctr"/>
            <a:r>
              <a:rPr lang="vi-VN" dirty="0"/>
              <a:t>Biểu đồ </a:t>
            </a:r>
            <a:r>
              <a:rPr lang="en-US" dirty="0"/>
              <a:t>heatmap </a:t>
            </a:r>
            <a:r>
              <a:rPr lang="en-US" dirty="0" err="1"/>
              <a:t>biểu</a:t>
            </a:r>
            <a:r>
              <a:rPr lang="en-US" dirty="0"/>
              <a:t> </a:t>
            </a:r>
            <a:r>
              <a:rPr lang="en-US" dirty="0" err="1"/>
              <a:t>hiện</a:t>
            </a:r>
            <a:r>
              <a:rPr lang="en-US" dirty="0"/>
              <a:t> </a:t>
            </a:r>
            <a:r>
              <a:rPr lang="en-US" dirty="0" err="1"/>
              <a:t>sự</a:t>
            </a:r>
            <a:r>
              <a:rPr lang="en-US" dirty="0"/>
              <a:t> </a:t>
            </a:r>
            <a:r>
              <a:rPr lang="en-US" dirty="0" err="1"/>
              <a:t>tương</a:t>
            </a:r>
            <a:r>
              <a:rPr lang="en-US" dirty="0"/>
              <a:t> </a:t>
            </a:r>
            <a:r>
              <a:rPr lang="en-US" dirty="0" err="1"/>
              <a:t>quan</a:t>
            </a:r>
            <a:endParaRPr lang="en-GB" dirty="0"/>
          </a:p>
        </p:txBody>
      </p:sp>
      <p:pic>
        <p:nvPicPr>
          <p:cNvPr id="5" name="Picture 4">
            <a:extLst>
              <a:ext uri="{FF2B5EF4-FFF2-40B4-BE49-F238E27FC236}">
                <a16:creationId xmlns:a16="http://schemas.microsoft.com/office/drawing/2014/main" id="{D4B4FC86-4D4D-F410-BE9F-BCF276B1C987}"/>
              </a:ext>
            </a:extLst>
          </p:cNvPr>
          <p:cNvPicPr>
            <a:picLocks noChangeAspect="1"/>
          </p:cNvPicPr>
          <p:nvPr/>
        </p:nvPicPr>
        <p:blipFill>
          <a:blip r:embed="rId3"/>
          <a:stretch>
            <a:fillRect/>
          </a:stretch>
        </p:blipFill>
        <p:spPr>
          <a:xfrm>
            <a:off x="1215875" y="1744825"/>
            <a:ext cx="6901758" cy="5234473"/>
          </a:xfrm>
          <a:prstGeom prst="rect">
            <a:avLst/>
          </a:prstGeom>
        </p:spPr>
      </p:pic>
    </p:spTree>
    <p:extLst>
      <p:ext uri="{BB962C8B-B14F-4D97-AF65-F5344CB8AC3E}">
        <p14:creationId xmlns:p14="http://schemas.microsoft.com/office/powerpoint/2010/main" val="204569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sp>
        <p:nvSpPr>
          <p:cNvPr id="5" name="Hộp Văn bản 4">
            <a:extLst>
              <a:ext uri="{FF2B5EF4-FFF2-40B4-BE49-F238E27FC236}">
                <a16:creationId xmlns:a16="http://schemas.microsoft.com/office/drawing/2014/main" id="{0E3A4CD3-4B16-DAAB-A017-22AA1F8D58BE}"/>
              </a:ext>
            </a:extLst>
          </p:cNvPr>
          <p:cNvSpPr txBox="1"/>
          <p:nvPr/>
        </p:nvSpPr>
        <p:spPr>
          <a:xfrm>
            <a:off x="1467071" y="1779080"/>
            <a:ext cx="9741726" cy="2677656"/>
          </a:xfrm>
          <a:prstGeom prst="rect">
            <a:avLst/>
          </a:prstGeom>
          <a:noFill/>
        </p:spPr>
        <p:txBody>
          <a:bodyPr wrap="square">
            <a:spAutoFit/>
          </a:bodyPr>
          <a:lstStyle/>
          <a:p>
            <a:r>
              <a:rPr lang="vi-VN" sz="2800" b="0" dirty="0">
                <a:solidFill>
                  <a:srgbClr val="000000"/>
                </a:solidFill>
                <a:effectLst/>
                <a:cs typeface="Courier New" panose="02070309020205020404" pitchFamily="49" charset="0"/>
              </a:rPr>
              <a:t>Phân bố nhãn (label) của dataset không cân bằng. Cụ thể, số lượng mẫu dữ liệu về (6) chiếm khoảng 44,9% trong khi số lượng mẫu dữ liệu về (1) chiếm khoảng 29,7% còn lại các class khác chiếm số lượng rất nhỏ trong dataset. Điều này dẫn đến sự thiếu chính xác của mô hình trong việc dự đoán các mẫu dữ liệu thuộc class thiểu số.</a:t>
            </a:r>
          </a:p>
        </p:txBody>
      </p:sp>
      <p:cxnSp>
        <p:nvCxnSpPr>
          <p:cNvPr id="6" name="Straight Connector 5">
            <a:extLst>
              <a:ext uri="{FF2B5EF4-FFF2-40B4-BE49-F238E27FC236}">
                <a16:creationId xmlns:a16="http://schemas.microsoft.com/office/drawing/2014/main" id="{A2B7971D-913D-81F7-4086-DA3CBDC60673}"/>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5D153B-6A9B-C7EA-C19D-038F383AC429}"/>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10" name="Straight Connector 9">
            <a:extLst>
              <a:ext uri="{FF2B5EF4-FFF2-40B4-BE49-F238E27FC236}">
                <a16:creationId xmlns:a16="http://schemas.microsoft.com/office/drawing/2014/main" id="{AEBF723D-E62E-968F-C0DC-12B008BC5798}"/>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72A582-ECAD-F644-F791-FEE7D6B0CEB5}"/>
              </a:ext>
            </a:extLst>
          </p:cNvPr>
          <p:cNvSpPr txBox="1"/>
          <p:nvPr/>
        </p:nvSpPr>
        <p:spPr>
          <a:xfrm>
            <a:off x="597159" y="1084297"/>
            <a:ext cx="6102220" cy="523220"/>
          </a:xfrm>
          <a:prstGeom prst="rect">
            <a:avLst/>
          </a:prstGeom>
          <a:noFill/>
        </p:spPr>
        <p:txBody>
          <a:bodyPr wrap="square">
            <a:spAutoFit/>
          </a:bodyPr>
          <a:lstStyle/>
          <a:p>
            <a:pPr marL="0" indent="0">
              <a:buNone/>
            </a:pPr>
            <a:r>
              <a:rPr lang="en-US" sz="2800" b="1" dirty="0"/>
              <a:t>3.2 </a:t>
            </a:r>
            <a:r>
              <a:rPr lang="en-US" sz="2800" b="1" dirty="0" err="1"/>
              <a:t>Phân</a:t>
            </a:r>
            <a:r>
              <a:rPr lang="en-US" sz="2800" b="1" dirty="0"/>
              <a:t> </a:t>
            </a:r>
            <a:r>
              <a:rPr lang="en-US" sz="2800" b="1" dirty="0" err="1"/>
              <a:t>tích</a:t>
            </a:r>
            <a:r>
              <a:rPr lang="en-US" sz="2800" b="1" dirty="0"/>
              <a:t> </a:t>
            </a:r>
            <a:r>
              <a:rPr lang="en-US" sz="2800" b="1" dirty="0" err="1"/>
              <a:t>dữ</a:t>
            </a:r>
            <a:r>
              <a:rPr lang="en-US" sz="2800" b="1" dirty="0"/>
              <a:t> </a:t>
            </a:r>
            <a:r>
              <a:rPr lang="en-US" sz="2800" b="1" dirty="0" err="1"/>
              <a:t>liệu</a:t>
            </a:r>
            <a:endParaRPr lang="en-US" sz="2800" dirty="0"/>
          </a:p>
        </p:txBody>
      </p:sp>
      <p:pic>
        <p:nvPicPr>
          <p:cNvPr id="16" name="Picture 15">
            <a:extLst>
              <a:ext uri="{FF2B5EF4-FFF2-40B4-BE49-F238E27FC236}">
                <a16:creationId xmlns:a16="http://schemas.microsoft.com/office/drawing/2014/main" id="{4F271E22-5E21-5208-17BC-347C02B08374}"/>
              </a:ext>
            </a:extLst>
          </p:cNvPr>
          <p:cNvPicPr>
            <a:picLocks noChangeAspect="1"/>
          </p:cNvPicPr>
          <p:nvPr/>
        </p:nvPicPr>
        <p:blipFill>
          <a:blip r:embed="rId3"/>
          <a:stretch>
            <a:fillRect/>
          </a:stretch>
        </p:blipFill>
        <p:spPr>
          <a:xfrm>
            <a:off x="7296539" y="4535937"/>
            <a:ext cx="2179062" cy="2179062"/>
          </a:xfrm>
          <a:prstGeom prst="rect">
            <a:avLst/>
          </a:prstGeom>
        </p:spPr>
      </p:pic>
      <p:pic>
        <p:nvPicPr>
          <p:cNvPr id="18" name="Picture 17">
            <a:extLst>
              <a:ext uri="{FF2B5EF4-FFF2-40B4-BE49-F238E27FC236}">
                <a16:creationId xmlns:a16="http://schemas.microsoft.com/office/drawing/2014/main" id="{39140095-D7B0-0A7E-CCA4-10240B3E908B}"/>
              </a:ext>
            </a:extLst>
          </p:cNvPr>
          <p:cNvPicPr>
            <a:picLocks noChangeAspect="1"/>
          </p:cNvPicPr>
          <p:nvPr/>
        </p:nvPicPr>
        <p:blipFill>
          <a:blip r:embed="rId4"/>
          <a:stretch>
            <a:fillRect/>
          </a:stretch>
        </p:blipFill>
        <p:spPr>
          <a:xfrm>
            <a:off x="2801565" y="4748284"/>
            <a:ext cx="2992745" cy="1754367"/>
          </a:xfrm>
          <a:prstGeom prst="rect">
            <a:avLst/>
          </a:prstGeom>
        </p:spPr>
      </p:pic>
    </p:spTree>
    <p:extLst>
      <p:ext uri="{BB962C8B-B14F-4D97-AF65-F5344CB8AC3E}">
        <p14:creationId xmlns:p14="http://schemas.microsoft.com/office/powerpoint/2010/main" val="178370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3" name="Hộp Văn bản 2">
            <a:extLst>
              <a:ext uri="{FF2B5EF4-FFF2-40B4-BE49-F238E27FC236}">
                <a16:creationId xmlns:a16="http://schemas.microsoft.com/office/drawing/2014/main" id="{278A6BFE-533A-D9CB-D45F-E144C2A992C6}"/>
              </a:ext>
            </a:extLst>
          </p:cNvPr>
          <p:cNvSpPr txBox="1"/>
          <p:nvPr/>
        </p:nvSpPr>
        <p:spPr>
          <a:xfrm>
            <a:off x="-1885026" y="971308"/>
            <a:ext cx="6102220" cy="523220"/>
          </a:xfrm>
          <a:prstGeom prst="rect">
            <a:avLst/>
          </a:prstGeom>
          <a:noFill/>
        </p:spPr>
        <p:txBody>
          <a:bodyPr wrap="square">
            <a:spAutoFit/>
          </a:bodyPr>
          <a:lstStyle/>
          <a:p>
            <a:pPr algn="ctr"/>
            <a:r>
              <a:rPr lang="en-US" sz="2800" b="1" dirty="0"/>
              <a:t>	3.3 </a:t>
            </a:r>
            <a:r>
              <a:rPr lang="en-US" sz="2800" b="1" dirty="0" err="1"/>
              <a:t>Kết</a:t>
            </a:r>
            <a:r>
              <a:rPr lang="en-US" sz="2800" b="1" dirty="0"/>
              <a:t> </a:t>
            </a:r>
            <a:r>
              <a:rPr lang="en-US" sz="2800" b="1" dirty="0" err="1"/>
              <a:t>luận</a:t>
            </a:r>
            <a:endParaRPr lang="en-US" sz="2800" b="1" dirty="0"/>
          </a:p>
        </p:txBody>
      </p:sp>
      <p:sp>
        <p:nvSpPr>
          <p:cNvPr id="4" name="Hộp Văn bản 3">
            <a:extLst>
              <a:ext uri="{FF2B5EF4-FFF2-40B4-BE49-F238E27FC236}">
                <a16:creationId xmlns:a16="http://schemas.microsoft.com/office/drawing/2014/main" id="{E1DEB1AB-0259-653A-9831-2522BA608F59}"/>
              </a:ext>
            </a:extLst>
          </p:cNvPr>
          <p:cNvSpPr txBox="1"/>
          <p:nvPr/>
        </p:nvSpPr>
        <p:spPr>
          <a:xfrm>
            <a:off x="583042" y="1529162"/>
            <a:ext cx="11025916" cy="6671826"/>
          </a:xfrm>
          <a:prstGeom prst="rect">
            <a:avLst/>
          </a:prstGeom>
          <a:noFill/>
        </p:spPr>
        <p:txBody>
          <a:bodyPr wrap="square">
            <a:spAutoFit/>
          </a:bodyPr>
          <a:lstStyle/>
          <a:p>
            <a:pPr marL="457200" indent="-457200" algn="l">
              <a:lnSpc>
                <a:spcPct val="150000"/>
              </a:lnSpc>
              <a:buFont typeface="+mj-lt"/>
              <a:buAutoNum type="arabicPeriod"/>
            </a:pPr>
            <a:r>
              <a:rPr lang="en-US" sz="2400" dirty="0">
                <a:cs typeface="Arial" panose="020B0604020202020204" pitchFamily="34" charset="0"/>
              </a:rPr>
              <a:t>Sau </a:t>
            </a:r>
            <a:r>
              <a:rPr lang="en-US" sz="2400" dirty="0" err="1">
                <a:cs typeface="Arial" panose="020B0604020202020204" pitchFamily="34" charset="0"/>
              </a:rPr>
              <a:t>khi</a:t>
            </a:r>
            <a:r>
              <a:rPr lang="en-US" sz="2400" dirty="0">
                <a:cs typeface="Arial" panose="020B0604020202020204" pitchFamily="34" charset="0"/>
              </a:rPr>
              <a:t> </a:t>
            </a:r>
            <a:r>
              <a:rPr lang="en-US" sz="2400" dirty="0" err="1">
                <a:cs typeface="Arial" panose="020B0604020202020204" pitchFamily="34" charset="0"/>
              </a:rPr>
              <a:t>xem</a:t>
            </a:r>
            <a:r>
              <a:rPr lang="en-US" sz="2400" dirty="0">
                <a:cs typeface="Arial" panose="020B0604020202020204" pitchFamily="34" charset="0"/>
              </a:rPr>
              <a:t> </a:t>
            </a:r>
            <a:r>
              <a:rPr lang="en-US" sz="2400" dirty="0" err="1">
                <a:cs typeface="Arial" panose="020B0604020202020204" pitchFamily="34" charset="0"/>
              </a:rPr>
              <a:t>tổng</a:t>
            </a:r>
            <a:r>
              <a:rPr lang="en-US" sz="2400" dirty="0">
                <a:cs typeface="Arial" panose="020B0604020202020204" pitchFamily="34" charset="0"/>
              </a:rPr>
              <a:t> </a:t>
            </a:r>
            <a:r>
              <a:rPr lang="en-US" sz="2400" dirty="0" err="1">
                <a:cs typeface="Arial" panose="020B0604020202020204" pitchFamily="34" charset="0"/>
              </a:rPr>
              <a:t>quan</a:t>
            </a:r>
            <a:r>
              <a:rPr lang="en-US" sz="2400" dirty="0">
                <a:cs typeface="Arial" panose="020B0604020202020204" pitchFamily="34" charset="0"/>
              </a:rPr>
              <a:t> qua </a:t>
            </a:r>
            <a:r>
              <a:rPr lang="en-US" sz="2400" dirty="0" err="1">
                <a:cs typeface="Arial" panose="020B0604020202020204" pitchFamily="34" charset="0"/>
              </a:rPr>
              <a:t>sơ</a:t>
            </a:r>
            <a:r>
              <a:rPr lang="en-US" sz="2400" dirty="0">
                <a:cs typeface="Arial" panose="020B0604020202020204" pitchFamily="34" charset="0"/>
              </a:rPr>
              <a:t> </a:t>
            </a:r>
            <a:r>
              <a:rPr lang="en-US" sz="2400" dirty="0" err="1">
                <a:cs typeface="Arial" panose="020B0604020202020204" pitchFamily="34" charset="0"/>
              </a:rPr>
              <a:t>lược</a:t>
            </a:r>
            <a:r>
              <a:rPr lang="en-US" sz="2400" dirty="0">
                <a:cs typeface="Arial" panose="020B0604020202020204" pitchFamily="34" charset="0"/>
              </a:rPr>
              <a:t> </a:t>
            </a:r>
            <a:r>
              <a:rPr lang="en-US" sz="2400" dirty="0" err="1">
                <a:cs typeface="Arial" panose="020B0604020202020204" pitchFamily="34" charset="0"/>
              </a:rPr>
              <a:t>về</a:t>
            </a:r>
            <a:r>
              <a:rPr lang="en-US" sz="2400" dirty="0">
                <a:cs typeface="Arial" panose="020B0604020202020204" pitchFamily="34" charset="0"/>
              </a:rPr>
              <a:t> </a:t>
            </a:r>
            <a:r>
              <a:rPr lang="en-US" sz="2400" dirty="0" err="1">
                <a:cs typeface="Arial" panose="020B0604020202020204" pitchFamily="34" charset="0"/>
              </a:rPr>
              <a:t>dữ</a:t>
            </a:r>
            <a:r>
              <a:rPr lang="en-US" sz="2400" dirty="0">
                <a:cs typeface="Arial" panose="020B0604020202020204" pitchFamily="34" charset="0"/>
              </a:rPr>
              <a:t> </a:t>
            </a:r>
            <a:r>
              <a:rPr lang="en-US" sz="2400" dirty="0" err="1">
                <a:cs typeface="Arial" panose="020B0604020202020204" pitchFamily="34" charset="0"/>
              </a:rPr>
              <a:t>liệu</a:t>
            </a:r>
            <a:r>
              <a:rPr lang="en-US" sz="2400" dirty="0">
                <a:cs typeface="Arial" panose="020B0604020202020204" pitchFamily="34" charset="0"/>
              </a:rPr>
              <a:t>. </a:t>
            </a:r>
            <a:r>
              <a:rPr lang="vi-VN" sz="2400" b="0" i="0" dirty="0">
                <a:effectLst/>
                <a:cs typeface="Arial" panose="020B0604020202020204" pitchFamily="34" charset="0"/>
              </a:rPr>
              <a:t>Dataset WineQuanlity_White có 1</a:t>
            </a:r>
            <a:r>
              <a:rPr lang="en-US" sz="2400" b="0" i="0" dirty="0">
                <a:effectLst/>
                <a:cs typeface="Arial" panose="020B0604020202020204" pitchFamily="34" charset="0"/>
              </a:rPr>
              <a:t>0</a:t>
            </a:r>
            <a:r>
              <a:rPr lang="vi-VN" sz="2400" b="0" i="0" dirty="0">
                <a:effectLst/>
                <a:cs typeface="Arial" panose="020B0604020202020204" pitchFamily="34" charset="0"/>
              </a:rPr>
              <a:t> thuộc tính và 1 biến</a:t>
            </a:r>
            <a:r>
              <a:rPr lang="en-US" sz="2400" b="0" i="0" dirty="0">
                <a:effectLst/>
                <a:cs typeface="Arial" panose="020B0604020202020204" pitchFamily="34" charset="0"/>
              </a:rPr>
              <a:t> </a:t>
            </a:r>
            <a:r>
              <a:rPr lang="vi-VN" sz="2400" b="0" i="0" dirty="0">
                <a:effectLst/>
                <a:cs typeface="Arial" panose="020B0604020202020204" pitchFamily="34" charset="0"/>
              </a:rPr>
              <a:t>phân lớp với 4898 mẫu dữ liệu</a:t>
            </a:r>
            <a:endParaRPr lang="en-US" sz="2400" b="0" i="0" dirty="0">
              <a:effectLst/>
              <a:cs typeface="Arial" panose="020B0604020202020204" pitchFamily="34" charset="0"/>
            </a:endParaRPr>
          </a:p>
          <a:p>
            <a:pPr marL="457200" indent="-457200">
              <a:lnSpc>
                <a:spcPct val="150000"/>
              </a:lnSpc>
              <a:buFont typeface="+mj-lt"/>
              <a:buAutoNum type="arabicPeriod"/>
            </a:pPr>
            <a:r>
              <a:rPr lang="vi-VN" sz="2400" b="0" i="0" dirty="0">
                <a:effectLst/>
                <a:cs typeface="Arial" panose="020B0604020202020204" pitchFamily="34" charset="0"/>
              </a:rPr>
              <a:t>Tất cả các thuộc tính </a:t>
            </a:r>
            <a:r>
              <a:rPr lang="vi-VN" sz="2400" b="0" i="0" dirty="0" err="1">
                <a:effectLst/>
                <a:cs typeface="Arial" panose="020B0604020202020204" pitchFamily="34" charset="0"/>
              </a:rPr>
              <a:t>dataset</a:t>
            </a:r>
            <a:r>
              <a:rPr lang="vi-VN" sz="2400" b="0" i="0" dirty="0">
                <a:effectLst/>
                <a:cs typeface="Arial" panose="020B0604020202020204" pitchFamily="34" charset="0"/>
              </a:rPr>
              <a:t> đều có định lượng liên tục</a:t>
            </a:r>
          </a:p>
          <a:p>
            <a:pPr marL="457200" indent="-457200" algn="l">
              <a:lnSpc>
                <a:spcPct val="150000"/>
              </a:lnSpc>
              <a:buFont typeface="+mj-lt"/>
              <a:buAutoNum type="arabicPeriod"/>
            </a:pPr>
            <a:r>
              <a:rPr lang="vi-VN" sz="2400" b="0" i="0" dirty="0">
                <a:effectLst/>
                <a:cs typeface="Arial" panose="020B0604020202020204" pitchFamily="34" charset="0"/>
              </a:rPr>
              <a:t>Khống có giá trị nào </a:t>
            </a:r>
            <a:r>
              <a:rPr lang="vi-VN" sz="2400" b="0" i="0" dirty="0" err="1">
                <a:effectLst/>
                <a:cs typeface="Arial" panose="020B0604020202020204" pitchFamily="34" charset="0"/>
              </a:rPr>
              <a:t>null</a:t>
            </a:r>
            <a:r>
              <a:rPr lang="vi-VN" sz="2400" b="0" i="0" dirty="0">
                <a:effectLst/>
                <a:cs typeface="Arial" panose="020B0604020202020204" pitchFamily="34" charset="0"/>
              </a:rPr>
              <a:t> trông mẫu dữ liệu</a:t>
            </a:r>
            <a:endParaRPr lang="en-US" sz="2400" b="0" i="0" dirty="0">
              <a:effectLst/>
              <a:cs typeface="Arial" panose="020B0604020202020204" pitchFamily="34" charset="0"/>
            </a:endParaRPr>
          </a:p>
          <a:p>
            <a:pPr marL="457200" indent="-457200">
              <a:lnSpc>
                <a:spcPct val="150000"/>
              </a:lnSpc>
              <a:buFont typeface="+mj-lt"/>
              <a:buAutoNum type="arabicPeriod"/>
            </a:pPr>
            <a:r>
              <a:rPr lang="vi-VN" sz="2400" b="0" i="0" dirty="0">
                <a:effectLst/>
                <a:cs typeface="Arial" panose="020B0604020202020204" pitchFamily="34" charset="0"/>
              </a:rPr>
              <a:t>Phân bố nhãn (</a:t>
            </a:r>
            <a:r>
              <a:rPr lang="vi-VN" sz="2400" b="0" i="0" dirty="0" err="1">
                <a:effectLst/>
                <a:cs typeface="Arial" panose="020B0604020202020204" pitchFamily="34" charset="0"/>
              </a:rPr>
              <a:t>label</a:t>
            </a:r>
            <a:r>
              <a:rPr lang="vi-VN" sz="2400" b="0" i="0" dirty="0">
                <a:effectLst/>
                <a:cs typeface="Arial" panose="020B0604020202020204" pitchFamily="34" charset="0"/>
              </a:rPr>
              <a:t>) của </a:t>
            </a:r>
            <a:r>
              <a:rPr lang="vi-VN" sz="2400" b="0" i="0" dirty="0" err="1">
                <a:effectLst/>
                <a:cs typeface="Arial" panose="020B0604020202020204" pitchFamily="34" charset="0"/>
              </a:rPr>
              <a:t>dataset</a:t>
            </a:r>
            <a:r>
              <a:rPr lang="vi-VN" sz="2400" b="0" i="0" dirty="0">
                <a:effectLst/>
                <a:cs typeface="Arial" panose="020B0604020202020204" pitchFamily="34" charset="0"/>
              </a:rPr>
              <a:t> không cân bằng. Cụ thể, số lượng mẫu dữ liệu về (6) chiếm khoảng 44,9% trong khi số lượng mẫu dữ liệu về (1) chiếm khoảng 29,7% còn lại các </a:t>
            </a:r>
            <a:r>
              <a:rPr lang="vi-VN" sz="2400" b="0" i="0" dirty="0" err="1">
                <a:effectLst/>
                <a:cs typeface="Arial" panose="020B0604020202020204" pitchFamily="34" charset="0"/>
              </a:rPr>
              <a:t>class</a:t>
            </a:r>
            <a:r>
              <a:rPr lang="vi-VN" sz="2400" b="0" i="0" dirty="0">
                <a:effectLst/>
                <a:cs typeface="Arial" panose="020B0604020202020204" pitchFamily="34" charset="0"/>
              </a:rPr>
              <a:t> khác chiếm số lượng rất nhỏ trong </a:t>
            </a:r>
            <a:r>
              <a:rPr lang="vi-VN" sz="2400" b="0" i="0" dirty="0" err="1">
                <a:effectLst/>
                <a:cs typeface="Arial" panose="020B0604020202020204" pitchFamily="34" charset="0"/>
              </a:rPr>
              <a:t>dataset</a:t>
            </a:r>
            <a:r>
              <a:rPr lang="vi-VN" sz="2400" b="0" i="0" dirty="0">
                <a:effectLst/>
                <a:cs typeface="Arial" panose="020B0604020202020204" pitchFamily="34" charset="0"/>
              </a:rPr>
              <a:t>. Điều này dẫn đến sự thiếu chính xác của mô hình trong việc dự đoán các mẫu dữ liệu thuộc class thiểu số.</a:t>
            </a:r>
            <a:endParaRPr lang="en-US" sz="2400" b="0" i="0" dirty="0">
              <a:effectLst/>
              <a:cs typeface="Arial" panose="020B0604020202020204" pitchFamily="34" charset="0"/>
            </a:endParaRPr>
          </a:p>
          <a:p>
            <a:pPr marL="457200" indent="-457200">
              <a:lnSpc>
                <a:spcPct val="150000"/>
              </a:lnSpc>
              <a:buFont typeface="+mj-lt"/>
              <a:buAutoNum type="arabicPeriod"/>
            </a:pPr>
            <a:endParaRPr lang="vi-VN" sz="2400" b="0" i="0" dirty="0">
              <a:effectLst/>
              <a:cs typeface="Arial" panose="020B0604020202020204" pitchFamily="34" charset="0"/>
            </a:endParaRPr>
          </a:p>
          <a:p>
            <a:pPr marL="457200" indent="-457200" algn="l">
              <a:lnSpc>
                <a:spcPct val="150000"/>
              </a:lnSpc>
              <a:buFont typeface="+mj-lt"/>
              <a:buAutoNum type="arabicPeriod"/>
            </a:pPr>
            <a:endParaRPr lang="vi-VN" sz="2400" b="0" i="0" dirty="0">
              <a:effectLst/>
              <a:cs typeface="Arial" panose="020B0604020202020204" pitchFamily="34" charset="0"/>
            </a:endParaRPr>
          </a:p>
          <a:p>
            <a:pPr marL="457200" indent="-457200" algn="ctr">
              <a:lnSpc>
                <a:spcPct val="150000"/>
              </a:lnSpc>
              <a:buFont typeface="+mj-lt"/>
              <a:buAutoNum type="arabicPeriod"/>
            </a:pPr>
            <a:endParaRPr lang="en-US" sz="2400" dirty="0">
              <a:cs typeface="Arial" panose="020B0604020202020204" pitchFamily="34" charset="0"/>
            </a:endParaRPr>
          </a:p>
        </p:txBody>
      </p:sp>
      <p:cxnSp>
        <p:nvCxnSpPr>
          <p:cNvPr id="2" name="Straight Connector 1">
            <a:extLst>
              <a:ext uri="{FF2B5EF4-FFF2-40B4-BE49-F238E27FC236}">
                <a16:creationId xmlns:a16="http://schemas.microsoft.com/office/drawing/2014/main" id="{DBC57F89-B174-EDF4-D461-1A38980AFB87}"/>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C077899A-B453-D105-0723-53CC5637EDD0}"/>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6" name="Straight Connector 5">
            <a:extLst>
              <a:ext uri="{FF2B5EF4-FFF2-40B4-BE49-F238E27FC236}">
                <a16:creationId xmlns:a16="http://schemas.microsoft.com/office/drawing/2014/main" id="{F3FA1B9F-E2D3-9F32-25C1-51893EF33B6E}"/>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1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3" name="Hộp Văn bản 2">
            <a:extLst>
              <a:ext uri="{FF2B5EF4-FFF2-40B4-BE49-F238E27FC236}">
                <a16:creationId xmlns:a16="http://schemas.microsoft.com/office/drawing/2014/main" id="{278A6BFE-533A-D9CB-D45F-E144C2A992C6}"/>
              </a:ext>
            </a:extLst>
          </p:cNvPr>
          <p:cNvSpPr txBox="1"/>
          <p:nvPr/>
        </p:nvSpPr>
        <p:spPr>
          <a:xfrm>
            <a:off x="-679943" y="999875"/>
            <a:ext cx="6102220" cy="523220"/>
          </a:xfrm>
          <a:prstGeom prst="rect">
            <a:avLst/>
          </a:prstGeom>
          <a:noFill/>
        </p:spPr>
        <p:txBody>
          <a:bodyPr wrap="square">
            <a:spAutoFit/>
          </a:bodyPr>
          <a:lstStyle/>
          <a:p>
            <a:pPr algn="ctr"/>
            <a:r>
              <a:rPr lang="en-US" sz="2800" b="1" dirty="0"/>
              <a:t>3.4 </a:t>
            </a:r>
            <a:r>
              <a:rPr lang="en-US" sz="2800" b="1" dirty="0" err="1"/>
              <a:t>Vấn</a:t>
            </a:r>
            <a:r>
              <a:rPr lang="en-US" sz="2800" b="1" dirty="0"/>
              <a:t> </a:t>
            </a:r>
            <a:r>
              <a:rPr lang="en-US" sz="2800" b="1" dirty="0" err="1"/>
              <a:t>đề</a:t>
            </a:r>
            <a:r>
              <a:rPr lang="en-US" sz="2800" b="1" dirty="0"/>
              <a:t> </a:t>
            </a:r>
            <a:r>
              <a:rPr lang="en-US" sz="2800" b="1" dirty="0" err="1"/>
              <a:t>cần</a:t>
            </a:r>
            <a:r>
              <a:rPr lang="en-US" sz="2800" b="1" dirty="0"/>
              <a:t> </a:t>
            </a:r>
            <a:r>
              <a:rPr lang="en-US" sz="2800" b="1" dirty="0" err="1"/>
              <a:t>xử</a:t>
            </a:r>
            <a:r>
              <a:rPr lang="en-US" sz="2800" b="1" dirty="0"/>
              <a:t> </a:t>
            </a:r>
            <a:r>
              <a:rPr lang="en-US" sz="2800" b="1" dirty="0" err="1"/>
              <a:t>lý</a:t>
            </a:r>
            <a:endParaRPr lang="en-US" sz="2800" b="1" dirty="0"/>
          </a:p>
        </p:txBody>
      </p:sp>
      <p:sp>
        <p:nvSpPr>
          <p:cNvPr id="4" name="Hộp Văn bản 3">
            <a:extLst>
              <a:ext uri="{FF2B5EF4-FFF2-40B4-BE49-F238E27FC236}">
                <a16:creationId xmlns:a16="http://schemas.microsoft.com/office/drawing/2014/main" id="{E1DEB1AB-0259-653A-9831-2522BA608F59}"/>
              </a:ext>
            </a:extLst>
          </p:cNvPr>
          <p:cNvSpPr txBox="1"/>
          <p:nvPr/>
        </p:nvSpPr>
        <p:spPr>
          <a:xfrm>
            <a:off x="704340" y="1778472"/>
            <a:ext cx="11025916" cy="4536819"/>
          </a:xfrm>
          <a:prstGeom prst="rect">
            <a:avLst/>
          </a:prstGeom>
          <a:noFill/>
        </p:spPr>
        <p:txBody>
          <a:bodyPr wrap="square">
            <a:spAutoFit/>
          </a:bodyPr>
          <a:lstStyle/>
          <a:p>
            <a:pPr marL="457200" indent="-457200">
              <a:lnSpc>
                <a:spcPct val="150000"/>
              </a:lnSpc>
              <a:buFont typeface="+mj-lt"/>
              <a:buAutoNum type="arabicPeriod"/>
            </a:pPr>
            <a:r>
              <a:rPr lang="en-US" sz="2800" dirty="0" err="1">
                <a:cs typeface="Arial" panose="020B0604020202020204" pitchFamily="34" charset="0"/>
              </a:rPr>
              <a:t>Chuyển</a:t>
            </a:r>
            <a:r>
              <a:rPr lang="en-US" sz="2800" dirty="0">
                <a:cs typeface="Arial" panose="020B0604020202020204" pitchFamily="34" charset="0"/>
              </a:rPr>
              <a:t> </a:t>
            </a:r>
            <a:r>
              <a:rPr lang="en-US" sz="2800" dirty="0" err="1">
                <a:cs typeface="Arial" panose="020B0604020202020204" pitchFamily="34" charset="0"/>
              </a:rPr>
              <a:t>về</a:t>
            </a:r>
            <a:r>
              <a:rPr lang="en-US" sz="2800" dirty="0">
                <a:cs typeface="Arial" panose="020B0604020202020204" pitchFamily="34" charset="0"/>
              </a:rPr>
              <a:t> </a:t>
            </a:r>
            <a:r>
              <a:rPr lang="en-US" sz="2800" dirty="0" err="1">
                <a:cs typeface="Arial" panose="020B0604020202020204" pitchFamily="34" charset="0"/>
              </a:rPr>
              <a:t>bài</a:t>
            </a:r>
            <a:r>
              <a:rPr lang="en-US" sz="2800" dirty="0">
                <a:cs typeface="Arial" panose="020B0604020202020204" pitchFamily="34" charset="0"/>
              </a:rPr>
              <a:t> </a:t>
            </a:r>
            <a:r>
              <a:rPr lang="en-US" sz="2800" dirty="0" err="1">
                <a:cs typeface="Arial" panose="020B0604020202020204" pitchFamily="34" charset="0"/>
              </a:rPr>
              <a:t>toán</a:t>
            </a:r>
            <a:r>
              <a:rPr lang="en-US" sz="2800" dirty="0">
                <a:cs typeface="Arial" panose="020B0604020202020204" pitchFamily="34" charset="0"/>
              </a:rPr>
              <a:t> </a:t>
            </a:r>
            <a:r>
              <a:rPr lang="en-US" sz="2800" dirty="0" err="1">
                <a:cs typeface="Arial" panose="020B0604020202020204" pitchFamily="34" charset="0"/>
              </a:rPr>
              <a:t>phân</a:t>
            </a:r>
            <a:r>
              <a:rPr lang="en-US" sz="2800" dirty="0">
                <a:cs typeface="Arial" panose="020B0604020202020204" pitchFamily="34" charset="0"/>
              </a:rPr>
              <a:t> </a:t>
            </a:r>
            <a:r>
              <a:rPr lang="en-US" sz="2800" dirty="0" err="1">
                <a:cs typeface="Arial" panose="020B0604020202020204" pitchFamily="34" charset="0"/>
              </a:rPr>
              <a:t>lớp</a:t>
            </a:r>
            <a:r>
              <a:rPr lang="en-US" sz="2800" dirty="0">
                <a:cs typeface="Arial" panose="020B0604020202020204" pitchFamily="34" charset="0"/>
              </a:rPr>
              <a:t> </a:t>
            </a:r>
            <a:r>
              <a:rPr lang="en-US" sz="2800" dirty="0" err="1">
                <a:cs typeface="Arial" panose="020B0604020202020204" pitchFamily="34" charset="0"/>
              </a:rPr>
              <a:t>nhị</a:t>
            </a:r>
            <a:r>
              <a:rPr lang="en-US" sz="2800" dirty="0">
                <a:cs typeface="Arial" panose="020B0604020202020204" pitchFamily="34" charset="0"/>
              </a:rPr>
              <a:t> </a:t>
            </a:r>
            <a:r>
              <a:rPr lang="en-US" sz="2800" dirty="0" err="1">
                <a:cs typeface="Arial" panose="020B0604020202020204" pitchFamily="34" charset="0"/>
              </a:rPr>
              <a:t>phân</a:t>
            </a:r>
            <a:r>
              <a:rPr lang="en-US" sz="2800" dirty="0">
                <a:cs typeface="Arial" panose="020B0604020202020204" pitchFamily="34" charset="0"/>
              </a:rPr>
              <a:t> (</a:t>
            </a:r>
            <a:r>
              <a:rPr lang="en-US" sz="2800" dirty="0" err="1">
                <a:cs typeface="Arial" panose="020B0604020202020204" pitchFamily="34" charset="0"/>
              </a:rPr>
              <a:t>bad,good</a:t>
            </a:r>
            <a:r>
              <a:rPr lang="en-US" sz="2800" dirty="0">
                <a:cs typeface="Arial" panose="020B0604020202020204" pitchFamily="34" charset="0"/>
              </a:rPr>
              <a:t>) </a:t>
            </a:r>
            <a:r>
              <a:rPr lang="en-US" sz="2800" dirty="0" err="1">
                <a:cs typeface="Arial" panose="020B0604020202020204" pitchFamily="34" charset="0"/>
              </a:rPr>
              <a:t>tăng</a:t>
            </a:r>
            <a:r>
              <a:rPr lang="en-US" sz="2800" dirty="0">
                <a:cs typeface="Arial" panose="020B0604020202020204" pitchFamily="34" charset="0"/>
              </a:rPr>
              <a:t> </a:t>
            </a:r>
            <a:r>
              <a:rPr lang="en-US" sz="2800" dirty="0" err="1">
                <a:cs typeface="Arial" panose="020B0604020202020204" pitchFamily="34" charset="0"/>
              </a:rPr>
              <a:t>cân</a:t>
            </a:r>
            <a:r>
              <a:rPr lang="en-US" sz="2800" dirty="0">
                <a:cs typeface="Arial" panose="020B0604020202020204" pitchFamily="34" charset="0"/>
              </a:rPr>
              <a:t> </a:t>
            </a:r>
            <a:r>
              <a:rPr lang="en-US" sz="2800" dirty="0" err="1">
                <a:cs typeface="Arial" panose="020B0604020202020204" pitchFamily="34" charset="0"/>
              </a:rPr>
              <a:t>bằng</a:t>
            </a:r>
            <a:r>
              <a:rPr lang="en-US" sz="2800" dirty="0">
                <a:cs typeface="Arial" panose="020B0604020202020204" pitchFamily="34" charset="0"/>
              </a:rPr>
              <a:t> </a:t>
            </a:r>
            <a:r>
              <a:rPr lang="en-US" sz="2800" dirty="0" err="1">
                <a:cs typeface="Arial" panose="020B0604020202020204" pitchFamily="34" charset="0"/>
              </a:rPr>
              <a:t>dữ</a:t>
            </a:r>
            <a:r>
              <a:rPr lang="en-US" sz="2800" dirty="0">
                <a:cs typeface="Arial" panose="020B0604020202020204" pitchFamily="34" charset="0"/>
              </a:rPr>
              <a:t> </a:t>
            </a:r>
            <a:r>
              <a:rPr lang="en-US" sz="2800" dirty="0" err="1">
                <a:cs typeface="Arial" panose="020B0604020202020204" pitchFamily="34" charset="0"/>
              </a:rPr>
              <a:t>liệu</a:t>
            </a:r>
            <a:endParaRPr lang="en-US" sz="2800" dirty="0">
              <a:cs typeface="Arial" panose="020B0604020202020204" pitchFamily="34" charset="0"/>
            </a:endParaRPr>
          </a:p>
          <a:p>
            <a:pPr marL="457200" indent="-457200">
              <a:lnSpc>
                <a:spcPct val="150000"/>
              </a:lnSpc>
              <a:buFont typeface="+mj-lt"/>
              <a:buAutoNum type="arabicPeriod"/>
            </a:pPr>
            <a:r>
              <a:rPr lang="en-US" sz="2800" dirty="0" err="1">
                <a:cs typeface="Arial" panose="020B0604020202020204" pitchFamily="34" charset="0"/>
              </a:rPr>
              <a:t>Loại</a:t>
            </a:r>
            <a:r>
              <a:rPr lang="en-US" sz="2800" dirty="0">
                <a:cs typeface="Arial" panose="020B0604020202020204" pitchFamily="34" charset="0"/>
              </a:rPr>
              <a:t> </a:t>
            </a:r>
            <a:r>
              <a:rPr lang="en-US" sz="2800" dirty="0" err="1">
                <a:cs typeface="Arial" panose="020B0604020202020204" pitchFamily="34" charset="0"/>
              </a:rPr>
              <a:t>bỏ</a:t>
            </a:r>
            <a:r>
              <a:rPr lang="en-US" sz="2800" dirty="0">
                <a:cs typeface="Arial" panose="020B0604020202020204" pitchFamily="34" charset="0"/>
              </a:rPr>
              <a:t> </a:t>
            </a:r>
            <a:r>
              <a:rPr lang="en-US" sz="2800" dirty="0" err="1">
                <a:cs typeface="Arial" panose="020B0604020202020204" pitchFamily="34" charset="0"/>
              </a:rPr>
              <a:t>những</a:t>
            </a:r>
            <a:r>
              <a:rPr lang="en-US" sz="2800" dirty="0">
                <a:cs typeface="Arial" panose="020B0604020202020204" pitchFamily="34" charset="0"/>
              </a:rPr>
              <a:t> </a:t>
            </a:r>
            <a:r>
              <a:rPr lang="vi-VN" sz="2800" dirty="0">
                <a:cs typeface="Arial" panose="020B0604020202020204" pitchFamily="34" charset="0"/>
              </a:rPr>
              <a:t>đặc trưng</a:t>
            </a:r>
            <a:r>
              <a:rPr lang="en-US" sz="2800" dirty="0">
                <a:cs typeface="Arial" panose="020B0604020202020204" pitchFamily="34" charset="0"/>
              </a:rPr>
              <a:t> </a:t>
            </a:r>
            <a:r>
              <a:rPr lang="en-US" sz="2800" dirty="0" err="1">
                <a:cs typeface="Arial" panose="020B0604020202020204" pitchFamily="34" charset="0"/>
              </a:rPr>
              <a:t>có</a:t>
            </a:r>
            <a:r>
              <a:rPr lang="en-US" sz="2800" dirty="0">
                <a:cs typeface="Arial" panose="020B0604020202020204" pitchFamily="34" charset="0"/>
              </a:rPr>
              <a:t> </a:t>
            </a:r>
            <a:r>
              <a:rPr lang="en-US" sz="2800" dirty="0" err="1">
                <a:cs typeface="Arial" panose="020B0604020202020204" pitchFamily="34" charset="0"/>
              </a:rPr>
              <a:t>đóng</a:t>
            </a:r>
            <a:r>
              <a:rPr lang="en-US" sz="2800" dirty="0">
                <a:cs typeface="Arial" panose="020B0604020202020204" pitchFamily="34" charset="0"/>
              </a:rPr>
              <a:t> </a:t>
            </a:r>
            <a:r>
              <a:rPr lang="en-US" sz="2800" dirty="0" err="1">
                <a:cs typeface="Arial" panose="020B0604020202020204" pitchFamily="34" charset="0"/>
              </a:rPr>
              <a:t>góp</a:t>
            </a:r>
            <a:r>
              <a:rPr lang="en-US" sz="2800" dirty="0">
                <a:cs typeface="Arial" panose="020B0604020202020204" pitchFamily="34" charset="0"/>
              </a:rPr>
              <a:t> </a:t>
            </a:r>
            <a:r>
              <a:rPr lang="en-US" sz="2800" dirty="0" err="1">
                <a:cs typeface="Arial" panose="020B0604020202020204" pitchFamily="34" charset="0"/>
              </a:rPr>
              <a:t>thấp</a:t>
            </a:r>
            <a:r>
              <a:rPr lang="en-US" sz="2800" dirty="0">
                <a:cs typeface="Arial" panose="020B0604020202020204" pitchFamily="34" charset="0"/>
              </a:rPr>
              <a:t> </a:t>
            </a:r>
            <a:r>
              <a:rPr lang="en-US" sz="2800" dirty="0" err="1">
                <a:cs typeface="Arial" panose="020B0604020202020204" pitchFamily="34" charset="0"/>
              </a:rPr>
              <a:t>để</a:t>
            </a:r>
            <a:r>
              <a:rPr lang="vi-VN" sz="2800" dirty="0">
                <a:cs typeface="Arial" panose="020B0604020202020204" pitchFamily="34" charset="0"/>
              </a:rPr>
              <a:t> cải thiện tốc độ huấn luyện</a:t>
            </a:r>
            <a:r>
              <a:rPr lang="en-US" sz="2800" dirty="0">
                <a:cs typeface="Arial" panose="020B0604020202020204" pitchFamily="34" charset="0"/>
              </a:rPr>
              <a:t> </a:t>
            </a:r>
            <a:r>
              <a:rPr lang="en-US" sz="2800" dirty="0" err="1">
                <a:cs typeface="Arial" panose="020B0604020202020204" pitchFamily="34" charset="0"/>
              </a:rPr>
              <a:t>cũng</a:t>
            </a:r>
            <a:r>
              <a:rPr lang="en-US" sz="2800" dirty="0">
                <a:cs typeface="Arial" panose="020B0604020202020204" pitchFamily="34" charset="0"/>
              </a:rPr>
              <a:t> </a:t>
            </a:r>
            <a:r>
              <a:rPr lang="en-US" sz="2800" dirty="0" err="1">
                <a:cs typeface="Arial" panose="020B0604020202020204" pitchFamily="34" charset="0"/>
              </a:rPr>
              <a:t>như</a:t>
            </a:r>
            <a:r>
              <a:rPr lang="en-US" sz="2800" dirty="0">
                <a:cs typeface="Arial" panose="020B0604020202020204" pitchFamily="34" charset="0"/>
              </a:rPr>
              <a:t> </a:t>
            </a:r>
            <a:r>
              <a:rPr lang="en-US" sz="2800" dirty="0" err="1">
                <a:cs typeface="Arial" panose="020B0604020202020204" pitchFamily="34" charset="0"/>
              </a:rPr>
              <a:t>độ</a:t>
            </a:r>
            <a:r>
              <a:rPr lang="en-US" sz="2800" dirty="0">
                <a:cs typeface="Arial" panose="020B0604020202020204" pitchFamily="34" charset="0"/>
              </a:rPr>
              <a:t> </a:t>
            </a:r>
            <a:r>
              <a:rPr lang="en-US" sz="2800" dirty="0" err="1">
                <a:cs typeface="Arial" panose="020B0604020202020204" pitchFamily="34" charset="0"/>
              </a:rPr>
              <a:t>chính</a:t>
            </a:r>
            <a:r>
              <a:rPr lang="en-US" sz="2800" dirty="0">
                <a:cs typeface="Arial" panose="020B0604020202020204" pitchFamily="34" charset="0"/>
              </a:rPr>
              <a:t> </a:t>
            </a:r>
            <a:r>
              <a:rPr lang="en-US" sz="2800" dirty="0" err="1">
                <a:cs typeface="Arial" panose="020B0604020202020204" pitchFamily="34" charset="0"/>
              </a:rPr>
              <a:t>xác</a:t>
            </a:r>
            <a:r>
              <a:rPr lang="vi-VN" sz="2800" dirty="0">
                <a:cs typeface="Arial" panose="020B0604020202020204" pitchFamily="34" charset="0"/>
              </a:rPr>
              <a:t> mô hình.</a:t>
            </a:r>
            <a:r>
              <a:rPr lang="en-US" sz="2800" dirty="0">
                <a:cs typeface="Arial" panose="020B0604020202020204" pitchFamily="34" charset="0"/>
              </a:rPr>
              <a:t> </a:t>
            </a:r>
          </a:p>
          <a:p>
            <a:pPr marL="457200" indent="-457200">
              <a:lnSpc>
                <a:spcPct val="150000"/>
              </a:lnSpc>
              <a:buFont typeface="+mj-lt"/>
              <a:buAutoNum type="arabicPeriod"/>
            </a:pPr>
            <a:r>
              <a:rPr lang="en-US" sz="2800" b="0" i="0" dirty="0" err="1">
                <a:effectLst/>
                <a:cs typeface="Arial" panose="020B0604020202020204" pitchFamily="34" charset="0"/>
              </a:rPr>
              <a:t>Chuẩn</a:t>
            </a:r>
            <a:r>
              <a:rPr lang="en-US" sz="2800" b="0" i="0" dirty="0">
                <a:effectLst/>
                <a:cs typeface="Arial" panose="020B0604020202020204" pitchFamily="34" charset="0"/>
              </a:rPr>
              <a:t> </a:t>
            </a:r>
            <a:r>
              <a:rPr lang="en-US" sz="2800" b="0" i="0" dirty="0" err="1">
                <a:effectLst/>
                <a:cs typeface="Arial" panose="020B0604020202020204" pitchFamily="34" charset="0"/>
              </a:rPr>
              <a:t>hóa</a:t>
            </a:r>
            <a:r>
              <a:rPr lang="en-US" sz="2800" b="0" i="0" dirty="0">
                <a:effectLst/>
                <a:cs typeface="Arial" panose="020B0604020202020204" pitchFamily="34" charset="0"/>
              </a:rPr>
              <a:t> </a:t>
            </a:r>
            <a:r>
              <a:rPr lang="en-US" sz="2800" b="0" i="0" dirty="0" err="1">
                <a:effectLst/>
                <a:cs typeface="Arial" panose="020B0604020202020204" pitchFamily="34" charset="0"/>
              </a:rPr>
              <a:t>dữ</a:t>
            </a:r>
            <a:r>
              <a:rPr lang="en-US" sz="2800" b="0" i="0" dirty="0">
                <a:effectLst/>
                <a:cs typeface="Arial" panose="020B0604020202020204" pitchFamily="34" charset="0"/>
              </a:rPr>
              <a:t> </a:t>
            </a:r>
            <a:r>
              <a:rPr lang="en-US" sz="2800" b="0" i="0" dirty="0" err="1">
                <a:effectLst/>
                <a:cs typeface="Arial" panose="020B0604020202020204" pitchFamily="34" charset="0"/>
              </a:rPr>
              <a:t>liệu</a:t>
            </a:r>
            <a:r>
              <a:rPr lang="en-US" sz="2800" b="0" i="0" dirty="0">
                <a:effectLst/>
                <a:cs typeface="Arial" panose="020B0604020202020204" pitchFamily="34" charset="0"/>
              </a:rPr>
              <a:t> </a:t>
            </a:r>
            <a:r>
              <a:rPr lang="en-US" sz="2800" b="0" i="0" dirty="0" err="1">
                <a:effectLst/>
                <a:cs typeface="Arial" panose="020B0604020202020204" pitchFamily="34" charset="0"/>
              </a:rPr>
              <a:t>các</a:t>
            </a:r>
            <a:r>
              <a:rPr lang="en-US" sz="2800" b="0" i="0" dirty="0">
                <a:effectLst/>
                <a:cs typeface="Arial" panose="020B0604020202020204" pitchFamily="34" charset="0"/>
              </a:rPr>
              <a:t> </a:t>
            </a:r>
            <a:r>
              <a:rPr lang="en-US" sz="2800" b="0" i="0" dirty="0" err="1">
                <a:effectLst/>
                <a:cs typeface="Arial" panose="020B0604020202020204" pitchFamily="34" charset="0"/>
              </a:rPr>
              <a:t>đặc</a:t>
            </a:r>
            <a:r>
              <a:rPr lang="en-US" sz="2800" b="0" i="0" dirty="0">
                <a:effectLst/>
                <a:cs typeface="Arial" panose="020B0604020202020204" pitchFamily="34" charset="0"/>
              </a:rPr>
              <a:t> </a:t>
            </a:r>
            <a:r>
              <a:rPr lang="en-US" sz="2800" b="0" i="0" dirty="0" err="1">
                <a:effectLst/>
                <a:cs typeface="Arial" panose="020B0604020202020204" pitchFamily="34" charset="0"/>
              </a:rPr>
              <a:t>trưng</a:t>
            </a:r>
            <a:endParaRPr lang="vi-VN" sz="2800" b="0" i="0" dirty="0">
              <a:effectLst/>
              <a:cs typeface="Arial" panose="020B0604020202020204" pitchFamily="34" charset="0"/>
            </a:endParaRPr>
          </a:p>
          <a:p>
            <a:pPr marL="457200" indent="-457200" algn="l">
              <a:lnSpc>
                <a:spcPct val="150000"/>
              </a:lnSpc>
              <a:buFont typeface="+mj-lt"/>
              <a:buAutoNum type="arabicPeriod"/>
            </a:pPr>
            <a:endParaRPr lang="vi-VN" sz="2800" b="0" i="0" dirty="0">
              <a:effectLst/>
              <a:cs typeface="Arial" panose="020B0604020202020204" pitchFamily="34" charset="0"/>
            </a:endParaRPr>
          </a:p>
          <a:p>
            <a:pPr marL="457200" indent="-457200" algn="ctr">
              <a:lnSpc>
                <a:spcPct val="150000"/>
              </a:lnSpc>
              <a:buFont typeface="+mj-lt"/>
              <a:buAutoNum type="arabicPeriod"/>
            </a:pPr>
            <a:endParaRPr lang="en-US" sz="2800" dirty="0">
              <a:cs typeface="Arial" panose="020B0604020202020204" pitchFamily="34" charset="0"/>
            </a:endParaRPr>
          </a:p>
        </p:txBody>
      </p:sp>
      <p:cxnSp>
        <p:nvCxnSpPr>
          <p:cNvPr id="2" name="Straight Connector 1">
            <a:extLst>
              <a:ext uri="{FF2B5EF4-FFF2-40B4-BE49-F238E27FC236}">
                <a16:creationId xmlns:a16="http://schemas.microsoft.com/office/drawing/2014/main" id="{DBC57F89-B174-EDF4-D461-1A38980AFB87}"/>
              </a:ext>
              <a:ext uri="{C183D7F6-B498-43B3-948B-1728B52AA6E4}">
                <adec:decorative xmlns:adec="http://schemas.microsoft.com/office/drawing/2017/decorative" val="1"/>
              </a:ext>
            </a:extLst>
          </p:cNvPr>
          <p:cNvCxnSpPr>
            <a:cxnSpLocks/>
          </p:cNvCxnSpPr>
          <p:nvPr/>
        </p:nvCxnSpPr>
        <p:spPr>
          <a:xfrm>
            <a:off x="10360818" y="448253"/>
            <a:ext cx="18311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C077899A-B453-D105-0723-53CC5637EDD0}"/>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PHÂN TÍCH VÀ KIỂM TRA DỮ LIỆU</a:t>
            </a:r>
          </a:p>
        </p:txBody>
      </p:sp>
      <p:cxnSp>
        <p:nvCxnSpPr>
          <p:cNvPr id="6" name="Straight Connector 5">
            <a:extLst>
              <a:ext uri="{FF2B5EF4-FFF2-40B4-BE49-F238E27FC236}">
                <a16:creationId xmlns:a16="http://schemas.microsoft.com/office/drawing/2014/main" id="{F3FA1B9F-E2D3-9F32-25C1-51893EF33B6E}"/>
              </a:ext>
              <a:ext uri="{C183D7F6-B498-43B3-948B-1728B52AA6E4}">
                <adec:decorative xmlns:adec="http://schemas.microsoft.com/office/drawing/2017/decorative" val="1"/>
              </a:ext>
            </a:extLst>
          </p:cNvPr>
          <p:cNvCxnSpPr>
            <a:cxnSpLocks/>
          </p:cNvCxnSpPr>
          <p:nvPr/>
        </p:nvCxnSpPr>
        <p:spPr>
          <a:xfrm>
            <a:off x="0" y="448253"/>
            <a:ext cx="183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830997"/>
          </a:xfrm>
        </p:spPr>
        <p:txBody>
          <a:bodyPr lIns="0" tIns="0" rIns="0" bIns="0" anchor="t">
            <a:spAutoFit/>
          </a:bodyPr>
          <a:lstStyle/>
          <a:p>
            <a:r>
              <a:rPr lang="en-US" b="1" dirty="0">
                <a:solidFill>
                  <a:schemeClr val="bg1"/>
                </a:solidFill>
              </a:rPr>
              <a:t>TIỀN XỬ LÝ DỮ LIỆU</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764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13" name="Rectangle 79">
            <a:extLst>
              <a:ext uri="{FF2B5EF4-FFF2-40B4-BE49-F238E27FC236}">
                <a16:creationId xmlns:a16="http://schemas.microsoft.com/office/drawing/2014/main" id="{4888FBFC-FD55-DA90-3FED-2A5E88E863F2}"/>
              </a:ext>
            </a:extLst>
          </p:cNvPr>
          <p:cNvSpPr/>
          <p:nvPr/>
        </p:nvSpPr>
        <p:spPr>
          <a:xfrm>
            <a:off x="735564" y="1173504"/>
            <a:ext cx="8813007" cy="430887"/>
          </a:xfrm>
          <a:prstGeom prst="rect">
            <a:avLst/>
          </a:prstGeom>
        </p:spPr>
        <p:txBody>
          <a:bodyPr wrap="square" lIns="0" tIns="0" rIns="0" bIns="0" anchor="ctr">
            <a:spAutoFit/>
          </a:bodyPr>
          <a:lstStyle/>
          <a:p>
            <a:r>
              <a:rPr lang="en-US" sz="2800" b="1" i="0" dirty="0">
                <a:effectLst/>
                <a:latin typeface="Arial" panose="020B0604020202020204" pitchFamily="34" charset="0"/>
                <a:cs typeface="Arial" panose="020B0604020202020204" pitchFamily="34" charset="0"/>
              </a:rPr>
              <a:t>4.1 </a:t>
            </a:r>
            <a:r>
              <a:rPr lang="en-US" sz="2800" b="1" dirty="0" err="1">
                <a:latin typeface="Arial" panose="020B0604020202020204" pitchFamily="34" charset="0"/>
                <a:cs typeface="Arial" panose="020B0604020202020204" pitchFamily="34" charset="0"/>
              </a:rPr>
              <a:t>Chuyển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về</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lớp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phân</a:t>
            </a:r>
            <a:endParaRPr lang="en-US" sz="2800" b="1" dirty="0">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477F759A-93B0-6849-93F4-BDC306F66587}"/>
              </a:ext>
              <a:ext uri="{C183D7F6-B498-43B3-948B-1728B52AA6E4}">
                <adec:decorative xmlns:adec="http://schemas.microsoft.com/office/drawing/2017/decorative" val="1"/>
              </a:ext>
            </a:extLst>
          </p:cNvPr>
          <p:cNvCxnSpPr>
            <a:cxnSpLocks/>
          </p:cNvCxnSpPr>
          <p:nvPr/>
        </p:nvCxnSpPr>
        <p:spPr>
          <a:xfrm>
            <a:off x="8742784" y="448253"/>
            <a:ext cx="33970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EFBEB9E-078D-06AA-FB49-73473FE7D998}"/>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TIỀN XỬ LÝ DỮ LIÊU</a:t>
            </a:r>
          </a:p>
        </p:txBody>
      </p:sp>
      <p:cxnSp>
        <p:nvCxnSpPr>
          <p:cNvPr id="5" name="Straight Connector 4">
            <a:extLst>
              <a:ext uri="{FF2B5EF4-FFF2-40B4-BE49-F238E27FC236}">
                <a16:creationId xmlns:a16="http://schemas.microsoft.com/office/drawing/2014/main" id="{8FA4834A-374F-CD7B-FCBE-9B64EAB590C0}"/>
              </a:ext>
              <a:ext uri="{C183D7F6-B498-43B3-948B-1728B52AA6E4}">
                <adec:decorative xmlns:adec="http://schemas.microsoft.com/office/drawing/2017/decorative" val="1"/>
              </a:ext>
            </a:extLst>
          </p:cNvPr>
          <p:cNvCxnSpPr>
            <a:cxnSpLocks/>
          </p:cNvCxnSpPr>
          <p:nvPr/>
        </p:nvCxnSpPr>
        <p:spPr>
          <a:xfrm>
            <a:off x="0" y="448253"/>
            <a:ext cx="34336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000972C-172A-DD0F-FDE7-DE837DE5942A}"/>
              </a:ext>
            </a:extLst>
          </p:cNvPr>
          <p:cNvPicPr>
            <a:picLocks noChangeAspect="1"/>
          </p:cNvPicPr>
          <p:nvPr/>
        </p:nvPicPr>
        <p:blipFill>
          <a:blip r:embed="rId3"/>
          <a:stretch>
            <a:fillRect/>
          </a:stretch>
        </p:blipFill>
        <p:spPr>
          <a:xfrm>
            <a:off x="2403498" y="2351318"/>
            <a:ext cx="7018512" cy="2872621"/>
          </a:xfrm>
          <a:prstGeom prst="rect">
            <a:avLst/>
          </a:prstGeom>
        </p:spPr>
      </p:pic>
    </p:spTree>
    <p:extLst>
      <p:ext uri="{BB962C8B-B14F-4D97-AF65-F5344CB8AC3E}">
        <p14:creationId xmlns:p14="http://schemas.microsoft.com/office/powerpoint/2010/main" val="99947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03976" y="522898"/>
            <a:ext cx="27880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rPr>
              <a:t>PHÂN CÔNG </a:t>
            </a:r>
            <a:r>
              <a:rPr lang="en-US" sz="4000" b="1" dirty="0" err="1">
                <a:solidFill>
                  <a:schemeClr val="tx1">
                    <a:lumMod val="75000"/>
                    <a:lumOff val="25000"/>
                  </a:schemeClr>
                </a:solidFill>
              </a:rPr>
              <a:t>CÔNG</a:t>
            </a:r>
            <a:r>
              <a:rPr lang="en-US" sz="4000" b="1" dirty="0">
                <a:solidFill>
                  <a:schemeClr val="tx1">
                    <a:lumMod val="75000"/>
                    <a:lumOff val="25000"/>
                  </a:schemeClr>
                </a:solidFill>
              </a:rPr>
              <a:t> VIỆC</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8802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6AA86005-6268-A6EB-ACE1-05D1AB99F52B}"/>
              </a:ext>
            </a:extLst>
          </p:cNvPr>
          <p:cNvGraphicFramePr>
            <a:graphicFrameLocks noGrp="1"/>
          </p:cNvGraphicFramePr>
          <p:nvPr>
            <p:extLst>
              <p:ext uri="{D42A27DB-BD31-4B8C-83A1-F6EECF244321}">
                <p14:modId xmlns:p14="http://schemas.microsoft.com/office/powerpoint/2010/main" val="361057777"/>
              </p:ext>
            </p:extLst>
          </p:nvPr>
        </p:nvGraphicFramePr>
        <p:xfrm>
          <a:off x="2032000" y="2052918"/>
          <a:ext cx="8128000" cy="317674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1236824"/>
                    </a:ext>
                  </a:extLst>
                </a:gridCol>
                <a:gridCol w="4064000">
                  <a:extLst>
                    <a:ext uri="{9D8B030D-6E8A-4147-A177-3AD203B41FA5}">
                      <a16:colId xmlns:a16="http://schemas.microsoft.com/office/drawing/2014/main" val="1559603700"/>
                    </a:ext>
                  </a:extLst>
                </a:gridCol>
              </a:tblGrid>
              <a:tr h="502024">
                <a:tc>
                  <a:txBody>
                    <a:bodyPr/>
                    <a:lstStyle/>
                    <a:p>
                      <a:r>
                        <a:rPr lang="en-US" dirty="0" err="1"/>
                        <a:t>Nguyễn</a:t>
                      </a:r>
                      <a:r>
                        <a:rPr lang="en-US" dirty="0"/>
                        <a:t> </a:t>
                      </a:r>
                      <a:r>
                        <a:rPr lang="en-US" dirty="0" err="1"/>
                        <a:t>Ngọc</a:t>
                      </a:r>
                      <a:r>
                        <a:rPr lang="en-US" dirty="0"/>
                        <a:t> Huy - 20130282</a:t>
                      </a:r>
                    </a:p>
                  </a:txBody>
                  <a:tcPr/>
                </a:tc>
                <a:tc>
                  <a:txBody>
                    <a:bodyPr/>
                    <a:lstStyle/>
                    <a:p>
                      <a:r>
                        <a:rPr lang="en-US" dirty="0" err="1"/>
                        <a:t>Nguyễn</a:t>
                      </a:r>
                      <a:r>
                        <a:rPr lang="en-US" dirty="0"/>
                        <a:t> Hà </a:t>
                      </a:r>
                      <a:r>
                        <a:rPr lang="en-US" dirty="0" err="1"/>
                        <a:t>Phước</a:t>
                      </a:r>
                      <a:r>
                        <a:rPr lang="en-US" dirty="0"/>
                        <a:t> </a:t>
                      </a:r>
                      <a:r>
                        <a:rPr lang="en-US" dirty="0" err="1"/>
                        <a:t>Hậu</a:t>
                      </a:r>
                      <a:endParaRPr lang="en-US" dirty="0"/>
                    </a:p>
                  </a:txBody>
                  <a:tcPr/>
                </a:tc>
                <a:extLst>
                  <a:ext uri="{0D108BD9-81ED-4DB2-BD59-A6C34878D82A}">
                    <a16:rowId xmlns:a16="http://schemas.microsoft.com/office/drawing/2014/main" val="2773841691"/>
                  </a:ext>
                </a:extLst>
              </a:tr>
              <a:tr h="2674720">
                <a:tc>
                  <a:txBody>
                    <a:bodyPr/>
                    <a:lstStyle/>
                    <a:p>
                      <a:pPr marL="285750" indent="-285750">
                        <a:buFont typeface="Arial" panose="020B0604020202020204" pitchFamily="34" charset="0"/>
                        <a:buChar char="•"/>
                      </a:pPr>
                      <a:r>
                        <a:rPr lang="en-US" dirty="0" err="1"/>
                        <a:t>Thống</a:t>
                      </a:r>
                      <a:r>
                        <a:rPr lang="en-US" dirty="0"/>
                        <a:t> </a:t>
                      </a:r>
                      <a:r>
                        <a:rPr lang="en-US" dirty="0" err="1"/>
                        <a:t>kê</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a:p>
                      <a:pPr marL="285750" indent="-285750">
                        <a:buFont typeface="Arial" panose="020B0604020202020204" pitchFamily="34" charset="0"/>
                        <a:buChar char="•"/>
                      </a:pP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a:p>
                      <a:pPr marL="285750" indent="-285750">
                        <a:buFont typeface="Arial" panose="020B0604020202020204" pitchFamily="34" charset="0"/>
                        <a:buChar char="•"/>
                      </a:pPr>
                      <a:r>
                        <a:rPr lang="en-US" dirty="0"/>
                        <a:t>Model: SVM, Neural Network, </a:t>
                      </a:r>
                      <a:r>
                        <a:rPr lang="en-US" dirty="0" err="1"/>
                        <a:t>kNN</a:t>
                      </a:r>
                      <a:endParaRPr lang="en-US" dirty="0"/>
                    </a:p>
                  </a:txBody>
                  <a:tcPr/>
                </a:tc>
                <a:tc>
                  <a:txBody>
                    <a:bodyPr/>
                    <a:lstStyle/>
                    <a:p>
                      <a:pPr marL="285750" indent="-285750">
                        <a:buFont typeface="Arial" panose="020B0604020202020204" pitchFamily="34" charset="0"/>
                        <a:buChar char="•"/>
                      </a:pPr>
                      <a:r>
                        <a:rPr lang="en-US" dirty="0"/>
                        <a:t>Load </a:t>
                      </a:r>
                      <a:r>
                        <a:rPr lang="en-US" dirty="0" err="1"/>
                        <a:t>dữ</a:t>
                      </a:r>
                      <a:r>
                        <a:rPr lang="en-US" dirty="0"/>
                        <a:t> </a:t>
                      </a:r>
                      <a:r>
                        <a:rPr lang="en-US" dirty="0" err="1"/>
                        <a:t>liệu</a:t>
                      </a:r>
                      <a:r>
                        <a:rPr lang="en-US" dirty="0"/>
                        <a:t> chia </a:t>
                      </a:r>
                      <a:r>
                        <a:rPr lang="en-US" dirty="0" err="1"/>
                        <a:t>X,y</a:t>
                      </a: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Train Model: </a:t>
                      </a:r>
                      <a:r>
                        <a:rPr lang="en-GB" dirty="0"/>
                        <a:t>Naïve Bayes, </a:t>
                      </a:r>
                      <a:r>
                        <a:rPr lang="en-GB" dirty="0" err="1"/>
                        <a:t>RandomForest</a:t>
                      </a:r>
                      <a:r>
                        <a:rPr lang="en-GB" dirty="0"/>
                        <a:t>, Decision Tree</a:t>
                      </a:r>
                      <a:endParaRPr lang="en-US" dirty="0"/>
                    </a:p>
                  </a:txBody>
                  <a:tcPr/>
                </a:tc>
                <a:extLst>
                  <a:ext uri="{0D108BD9-81ED-4DB2-BD59-A6C34878D82A}">
                    <a16:rowId xmlns:a16="http://schemas.microsoft.com/office/drawing/2014/main" val="697254738"/>
                  </a:ext>
                </a:extLst>
              </a:tr>
            </a:tbl>
          </a:graphicData>
        </a:graphic>
      </p:graphicFrame>
    </p:spTree>
    <p:extLst>
      <p:ext uri="{BB962C8B-B14F-4D97-AF65-F5344CB8AC3E}">
        <p14:creationId xmlns:p14="http://schemas.microsoft.com/office/powerpoint/2010/main" val="3887440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13" name="Rectangle 79">
            <a:extLst>
              <a:ext uri="{FF2B5EF4-FFF2-40B4-BE49-F238E27FC236}">
                <a16:creationId xmlns:a16="http://schemas.microsoft.com/office/drawing/2014/main" id="{4888FBFC-FD55-DA90-3FED-2A5E88E863F2}"/>
              </a:ext>
            </a:extLst>
          </p:cNvPr>
          <p:cNvSpPr/>
          <p:nvPr/>
        </p:nvSpPr>
        <p:spPr>
          <a:xfrm>
            <a:off x="735564" y="1173504"/>
            <a:ext cx="10563807" cy="430887"/>
          </a:xfrm>
          <a:prstGeom prst="rect">
            <a:avLst/>
          </a:prstGeom>
        </p:spPr>
        <p:txBody>
          <a:bodyPr wrap="square" lIns="0" tIns="0" rIns="0" bIns="0" anchor="ctr">
            <a:spAutoFit/>
          </a:bodyPr>
          <a:lstStyle/>
          <a:p>
            <a:r>
              <a:rPr lang="en-US" sz="2800" b="1" i="0" dirty="0">
                <a:effectLst/>
                <a:latin typeface="Arial" panose="020B0604020202020204" pitchFamily="34" charset="0"/>
                <a:cs typeface="Arial" panose="020B0604020202020204" pitchFamily="34" charset="0"/>
              </a:rPr>
              <a:t>4.2 </a:t>
            </a:r>
            <a:r>
              <a:rPr lang="vi-VN" sz="2800" b="1" i="0" dirty="0">
                <a:effectLst/>
                <a:latin typeface="Arial" panose="020B0604020202020204" pitchFamily="34" charset="0"/>
                <a:cs typeface="Arial" panose="020B0604020202020204" pitchFamily="34" charset="0"/>
              </a:rPr>
              <a:t>Lựa chọn đặc trưng có đóng góp thấp</a:t>
            </a:r>
            <a:endParaRPr lang="en-US" sz="2800" b="1" dirty="0">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477F759A-93B0-6849-93F4-BDC306F66587}"/>
              </a:ext>
              <a:ext uri="{C183D7F6-B498-43B3-948B-1728B52AA6E4}">
                <adec:decorative xmlns:adec="http://schemas.microsoft.com/office/drawing/2017/decorative" val="1"/>
              </a:ext>
            </a:extLst>
          </p:cNvPr>
          <p:cNvCxnSpPr>
            <a:cxnSpLocks/>
          </p:cNvCxnSpPr>
          <p:nvPr/>
        </p:nvCxnSpPr>
        <p:spPr>
          <a:xfrm>
            <a:off x="8742784" y="448253"/>
            <a:ext cx="33970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EFBEB9E-078D-06AA-FB49-73473FE7D998}"/>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TIỀN XỬ LÝ DỮ LIÊU</a:t>
            </a:r>
          </a:p>
        </p:txBody>
      </p:sp>
      <p:cxnSp>
        <p:nvCxnSpPr>
          <p:cNvPr id="5" name="Straight Connector 4">
            <a:extLst>
              <a:ext uri="{FF2B5EF4-FFF2-40B4-BE49-F238E27FC236}">
                <a16:creationId xmlns:a16="http://schemas.microsoft.com/office/drawing/2014/main" id="{8FA4834A-374F-CD7B-FCBE-9B64EAB590C0}"/>
              </a:ext>
              <a:ext uri="{C183D7F6-B498-43B3-948B-1728B52AA6E4}">
                <adec:decorative xmlns:adec="http://schemas.microsoft.com/office/drawing/2017/decorative" val="1"/>
              </a:ext>
            </a:extLst>
          </p:cNvPr>
          <p:cNvCxnSpPr>
            <a:cxnSpLocks/>
          </p:cNvCxnSpPr>
          <p:nvPr/>
        </p:nvCxnSpPr>
        <p:spPr>
          <a:xfrm>
            <a:off x="0" y="448253"/>
            <a:ext cx="34336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5C93072-23F1-B641-E787-0F7F2BAFDD42}"/>
              </a:ext>
            </a:extLst>
          </p:cNvPr>
          <p:cNvPicPr>
            <a:picLocks noChangeAspect="1"/>
          </p:cNvPicPr>
          <p:nvPr/>
        </p:nvPicPr>
        <p:blipFill>
          <a:blip r:embed="rId3"/>
          <a:stretch>
            <a:fillRect/>
          </a:stretch>
        </p:blipFill>
        <p:spPr>
          <a:xfrm>
            <a:off x="2340627" y="2683005"/>
            <a:ext cx="8020191" cy="2737430"/>
          </a:xfrm>
          <a:prstGeom prst="rect">
            <a:avLst/>
          </a:prstGeom>
        </p:spPr>
      </p:pic>
    </p:spTree>
    <p:extLst>
      <p:ext uri="{BB962C8B-B14F-4D97-AF65-F5344CB8AC3E}">
        <p14:creationId xmlns:p14="http://schemas.microsoft.com/office/powerpoint/2010/main" val="2906197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13" name="Rectangle 79">
            <a:extLst>
              <a:ext uri="{FF2B5EF4-FFF2-40B4-BE49-F238E27FC236}">
                <a16:creationId xmlns:a16="http://schemas.microsoft.com/office/drawing/2014/main" id="{4888FBFC-FD55-DA90-3FED-2A5E88E863F2}"/>
              </a:ext>
            </a:extLst>
          </p:cNvPr>
          <p:cNvSpPr/>
          <p:nvPr/>
        </p:nvSpPr>
        <p:spPr>
          <a:xfrm>
            <a:off x="735564" y="1173504"/>
            <a:ext cx="10563807" cy="430887"/>
          </a:xfrm>
          <a:prstGeom prst="rect">
            <a:avLst/>
          </a:prstGeom>
        </p:spPr>
        <p:txBody>
          <a:bodyPr wrap="square" lIns="0" tIns="0" rIns="0" bIns="0" anchor="ctr">
            <a:spAutoFit/>
          </a:bodyPr>
          <a:lstStyle/>
          <a:p>
            <a:r>
              <a:rPr lang="en-US" sz="2800" b="1" i="0" dirty="0">
                <a:effectLst/>
                <a:latin typeface="Arial" panose="020B0604020202020204" pitchFamily="34" charset="0"/>
                <a:cs typeface="Arial" panose="020B0604020202020204" pitchFamily="34" charset="0"/>
              </a:rPr>
              <a:t>4.3 </a:t>
            </a:r>
            <a:r>
              <a:rPr lang="vi-VN" sz="2800" b="1" i="0" dirty="0">
                <a:effectLst/>
                <a:latin typeface="Arial" panose="020B0604020202020204" pitchFamily="34" charset="0"/>
                <a:cs typeface="Arial" panose="020B0604020202020204" pitchFamily="34" charset="0"/>
              </a:rPr>
              <a:t>Chuẩn hóa dữ liệu  </a:t>
            </a:r>
            <a:r>
              <a:rPr lang="en-US" sz="2800" b="1" i="0" dirty="0">
                <a:effectLst/>
                <a:latin typeface="Arial" panose="020B0604020202020204" pitchFamily="34" charset="0"/>
                <a:cs typeface="Arial" panose="020B0604020202020204" pitchFamily="34" charset="0"/>
              </a:rPr>
              <a:t> </a:t>
            </a:r>
            <a:endParaRPr lang="en-US" sz="2800" b="1" dirty="0">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477F759A-93B0-6849-93F4-BDC306F66587}"/>
              </a:ext>
              <a:ext uri="{C183D7F6-B498-43B3-948B-1728B52AA6E4}">
                <adec:decorative xmlns:adec="http://schemas.microsoft.com/office/drawing/2017/decorative" val="1"/>
              </a:ext>
            </a:extLst>
          </p:cNvPr>
          <p:cNvCxnSpPr>
            <a:cxnSpLocks/>
          </p:cNvCxnSpPr>
          <p:nvPr/>
        </p:nvCxnSpPr>
        <p:spPr>
          <a:xfrm>
            <a:off x="8742784" y="448253"/>
            <a:ext cx="33970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EFBEB9E-078D-06AA-FB49-73473FE7D998}"/>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latin typeface="+mn-lt"/>
              </a:rPr>
              <a:t>TIỀN XỬ LÝ DỮ LIÊU</a:t>
            </a:r>
          </a:p>
        </p:txBody>
      </p:sp>
      <p:cxnSp>
        <p:nvCxnSpPr>
          <p:cNvPr id="5" name="Straight Connector 4">
            <a:extLst>
              <a:ext uri="{FF2B5EF4-FFF2-40B4-BE49-F238E27FC236}">
                <a16:creationId xmlns:a16="http://schemas.microsoft.com/office/drawing/2014/main" id="{8FA4834A-374F-CD7B-FCBE-9B64EAB590C0}"/>
              </a:ext>
              <a:ext uri="{C183D7F6-B498-43B3-948B-1728B52AA6E4}">
                <adec:decorative xmlns:adec="http://schemas.microsoft.com/office/drawing/2017/decorative" val="1"/>
              </a:ext>
            </a:extLst>
          </p:cNvPr>
          <p:cNvCxnSpPr>
            <a:cxnSpLocks/>
          </p:cNvCxnSpPr>
          <p:nvPr/>
        </p:nvCxnSpPr>
        <p:spPr>
          <a:xfrm>
            <a:off x="0" y="448253"/>
            <a:ext cx="343366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F72F088-9B6B-C4EF-ECB0-25FF55E0EB06}"/>
              </a:ext>
            </a:extLst>
          </p:cNvPr>
          <p:cNvPicPr>
            <a:picLocks noChangeAspect="1"/>
          </p:cNvPicPr>
          <p:nvPr/>
        </p:nvPicPr>
        <p:blipFill>
          <a:blip r:embed="rId3"/>
          <a:stretch>
            <a:fillRect/>
          </a:stretch>
        </p:blipFill>
        <p:spPr>
          <a:xfrm>
            <a:off x="4531132" y="2317491"/>
            <a:ext cx="2762636" cy="609685"/>
          </a:xfrm>
          <a:prstGeom prst="rect">
            <a:avLst/>
          </a:prstGeom>
        </p:spPr>
      </p:pic>
      <p:pic>
        <p:nvPicPr>
          <p:cNvPr id="12" name="Picture 11">
            <a:extLst>
              <a:ext uri="{FF2B5EF4-FFF2-40B4-BE49-F238E27FC236}">
                <a16:creationId xmlns:a16="http://schemas.microsoft.com/office/drawing/2014/main" id="{002F639E-4158-A7D1-8C93-3AAED0013CE6}"/>
              </a:ext>
            </a:extLst>
          </p:cNvPr>
          <p:cNvPicPr>
            <a:picLocks noChangeAspect="1"/>
          </p:cNvPicPr>
          <p:nvPr/>
        </p:nvPicPr>
        <p:blipFill>
          <a:blip r:embed="rId4"/>
          <a:stretch>
            <a:fillRect/>
          </a:stretch>
        </p:blipFill>
        <p:spPr>
          <a:xfrm>
            <a:off x="2680483" y="3336349"/>
            <a:ext cx="5953956" cy="1752845"/>
          </a:xfrm>
          <a:prstGeom prst="rect">
            <a:avLst/>
          </a:prstGeom>
        </p:spPr>
      </p:pic>
    </p:spTree>
    <p:extLst>
      <p:ext uri="{BB962C8B-B14F-4D97-AF65-F5344CB8AC3E}">
        <p14:creationId xmlns:p14="http://schemas.microsoft.com/office/powerpoint/2010/main" val="205639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1661993"/>
          </a:xfrm>
        </p:spPr>
        <p:txBody>
          <a:bodyPr lIns="0" tIns="0" rIns="0" bIns="0" anchor="t">
            <a:spAutoFit/>
          </a:bodyPr>
          <a:lstStyle/>
          <a:p>
            <a:r>
              <a:rPr lang="en-US" b="1" dirty="0">
                <a:solidFill>
                  <a:schemeClr val="bg1"/>
                </a:solidFill>
              </a:rPr>
              <a:t>XÂY DỰNG VÀ ĐÁNH GIÁ MÔ HÌNH</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214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Thuật</a:t>
            </a:r>
            <a:r>
              <a:rPr lang="en-US" b="1" dirty="0"/>
              <a:t> </a:t>
            </a:r>
            <a:r>
              <a:rPr lang="en-US" b="1" dirty="0" err="1"/>
              <a:t>toán</a:t>
            </a:r>
            <a:r>
              <a:rPr lang="en-US" b="1" dirty="0"/>
              <a:t> </a:t>
            </a:r>
            <a:r>
              <a:rPr lang="en-US" b="1" dirty="0" err="1"/>
              <a:t>đề</a:t>
            </a:r>
            <a:r>
              <a:rPr lang="en-US" b="1" dirty="0"/>
              <a:t> </a:t>
            </a:r>
            <a:r>
              <a:rPr lang="en-US" b="1" dirty="0" err="1"/>
              <a:t>nghị</a:t>
            </a:r>
            <a:r>
              <a:rPr lang="en-US" b="1" dirty="0"/>
              <a:t>: </a:t>
            </a:r>
            <a:r>
              <a:rPr lang="en-GB" dirty="0"/>
              <a:t>Neural network, SVM, </a:t>
            </a:r>
            <a:r>
              <a:rPr lang="en-GB" dirty="0" err="1"/>
              <a:t>kNN</a:t>
            </a:r>
            <a:r>
              <a:rPr lang="en-GB" dirty="0"/>
              <a:t>, Naïve Bayes, </a:t>
            </a:r>
            <a:r>
              <a:rPr lang="en-GB" dirty="0" err="1"/>
              <a:t>RandomForest</a:t>
            </a:r>
            <a:r>
              <a:rPr lang="en-GB" dirty="0"/>
              <a:t>, Decision Tree</a:t>
            </a:r>
          </a:p>
          <a:p>
            <a:r>
              <a:rPr lang="en-US" dirty="0" err="1"/>
              <a:t>Thiết</a:t>
            </a:r>
            <a:r>
              <a:rPr lang="en-US" dirty="0"/>
              <a:t> </a:t>
            </a:r>
            <a:r>
              <a:rPr lang="en-US" dirty="0" err="1"/>
              <a:t>lập</a:t>
            </a:r>
            <a:r>
              <a:rPr lang="en-US" dirty="0"/>
              <a:t> </a:t>
            </a:r>
            <a:r>
              <a:rPr lang="en-US" dirty="0" err="1"/>
              <a:t>hàm</a:t>
            </a:r>
            <a:r>
              <a:rPr lang="en-US" dirty="0"/>
              <a:t> </a:t>
            </a:r>
            <a:r>
              <a:rPr lang="en-US" dirty="0" err="1"/>
              <a:t>tổng</a:t>
            </a:r>
            <a:r>
              <a:rPr lang="en-US" dirty="0"/>
              <a:t> </a:t>
            </a:r>
            <a:r>
              <a:rPr lang="en-US" dirty="0" err="1"/>
              <a:t>quát</a:t>
            </a:r>
            <a:r>
              <a:rPr lang="en-US" dirty="0"/>
              <a:t> </a:t>
            </a:r>
            <a:r>
              <a:rPr lang="en-US" sz="2400" dirty="0" err="1">
                <a:solidFill>
                  <a:srgbClr val="00B0F0"/>
                </a:solidFill>
                <a:latin typeface="Consolas" panose="020B0609020204030204" pitchFamily="49" charset="0"/>
              </a:rPr>
              <a:t>build_and_eval_model</a:t>
            </a:r>
            <a:r>
              <a:rPr lang="en-US" sz="2400" dirty="0">
                <a:solidFill>
                  <a:srgbClr val="00B0F0"/>
                </a:solidFill>
                <a:latin typeface="Consolas" panose="020B0609020204030204" pitchFamily="49" charset="0"/>
              </a:rPr>
              <a:t>(</a:t>
            </a:r>
            <a:r>
              <a:rPr lang="en-US" sz="2400" dirty="0" err="1">
                <a:solidFill>
                  <a:srgbClr val="00B0F0"/>
                </a:solidFill>
                <a:latin typeface="Consolas" panose="020B0609020204030204" pitchFamily="49" charset="0"/>
              </a:rPr>
              <a:t>clf</a:t>
            </a:r>
            <a:r>
              <a:rPr lang="en-US" sz="2400" dirty="0">
                <a:solidFill>
                  <a:srgbClr val="00B0F0"/>
                </a:solidFill>
                <a:latin typeface="Consolas" panose="020B0609020204030204" pitchFamily="49" charset="0"/>
              </a:rPr>
              <a:t>)</a:t>
            </a:r>
            <a:r>
              <a:rPr lang="en-US" dirty="0"/>
              <a:t> </a:t>
            </a:r>
            <a:r>
              <a:rPr lang="en-US" dirty="0" err="1"/>
              <a:t>để</a:t>
            </a:r>
            <a:r>
              <a:rPr lang="en-US" dirty="0"/>
              <a:t> </a:t>
            </a:r>
            <a:r>
              <a:rPr lang="en-US" dirty="0" err="1"/>
              <a:t>triển</a:t>
            </a:r>
            <a:r>
              <a:rPr lang="en-US" dirty="0"/>
              <a:t> </a:t>
            </a:r>
            <a:r>
              <a:rPr lang="en-US" dirty="0" err="1"/>
              <a:t>khai</a:t>
            </a:r>
            <a:r>
              <a:rPr lang="en-US" dirty="0"/>
              <a:t> </a:t>
            </a:r>
            <a:r>
              <a:rPr lang="en-US" dirty="0" err="1"/>
              <a:t>cho</a:t>
            </a:r>
            <a:r>
              <a:rPr lang="en-US" dirty="0"/>
              <a:t> </a:t>
            </a:r>
            <a:r>
              <a:rPr lang="en-US" dirty="0" err="1"/>
              <a:t>nhiều</a:t>
            </a:r>
            <a:r>
              <a:rPr lang="en-US" dirty="0"/>
              <a:t> </a:t>
            </a:r>
            <a:r>
              <a:rPr lang="en-US" dirty="0" err="1"/>
              <a:t>thuật</a:t>
            </a:r>
            <a:r>
              <a:rPr lang="en-US" dirty="0"/>
              <a:t> </a:t>
            </a:r>
            <a:r>
              <a:rPr lang="en-US" dirty="0" err="1"/>
              <a:t>toán</a:t>
            </a:r>
            <a:r>
              <a:rPr lang="en-US" dirty="0"/>
              <a:t> </a:t>
            </a:r>
            <a:r>
              <a:rPr lang="en-US" dirty="0" err="1"/>
              <a:t>đã</a:t>
            </a:r>
            <a:r>
              <a:rPr lang="en-US" dirty="0"/>
              <a:t> </a:t>
            </a:r>
            <a:r>
              <a:rPr lang="en-US" dirty="0" err="1"/>
              <a:t>đề</a:t>
            </a:r>
            <a:r>
              <a:rPr lang="en-US" dirty="0"/>
              <a:t> </a:t>
            </a:r>
            <a:r>
              <a:rPr lang="en-US" dirty="0" err="1"/>
              <a:t>cập</a:t>
            </a:r>
            <a:r>
              <a:rPr lang="en-US" dirty="0"/>
              <a:t>.</a:t>
            </a:r>
          </a:p>
          <a:p>
            <a:r>
              <a:rPr lang="en-US" dirty="0"/>
              <a:t> </a:t>
            </a:r>
            <a:r>
              <a:rPr lang="en-US" dirty="0" err="1"/>
              <a:t>Sử</a:t>
            </a:r>
            <a:r>
              <a:rPr lang="en-US" dirty="0"/>
              <a:t> </a:t>
            </a:r>
            <a:r>
              <a:rPr lang="en-US" dirty="0" err="1"/>
              <a:t>dụng</a:t>
            </a:r>
            <a:r>
              <a:rPr lang="en-US" dirty="0"/>
              <a:t> </a:t>
            </a:r>
            <a:r>
              <a:rPr lang="en-US" dirty="0" err="1"/>
              <a:t>kiểm</a:t>
            </a:r>
            <a:r>
              <a:rPr lang="en-US" dirty="0"/>
              <a:t> </a:t>
            </a:r>
            <a:r>
              <a:rPr lang="en-US" dirty="0" err="1"/>
              <a:t>chứng</a:t>
            </a:r>
            <a:r>
              <a:rPr lang="en-US" dirty="0"/>
              <a:t> </a:t>
            </a:r>
            <a:r>
              <a:rPr lang="en-US" dirty="0" err="1"/>
              <a:t>chéo</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mô</a:t>
            </a:r>
            <a:r>
              <a:rPr lang="en-US" dirty="0"/>
              <a:t> </a:t>
            </a:r>
            <a:r>
              <a:rPr lang="en-US" dirty="0" err="1"/>
              <a:t>hình</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spTree>
    <p:extLst>
      <p:ext uri="{BB962C8B-B14F-4D97-AF65-F5344CB8AC3E}">
        <p14:creationId xmlns:p14="http://schemas.microsoft.com/office/powerpoint/2010/main" val="1706487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Hàm</a:t>
            </a:r>
            <a:r>
              <a:rPr lang="en-US" dirty="0"/>
              <a:t> </a:t>
            </a:r>
            <a:r>
              <a:rPr lang="en-US" sz="2800" dirty="0" err="1">
                <a:solidFill>
                  <a:srgbClr val="00B0F0"/>
                </a:solidFill>
                <a:latin typeface="Consolas" panose="020B0609020204030204" pitchFamily="49" charset="0"/>
              </a:rPr>
              <a:t>build_and_eval_model</a:t>
            </a:r>
            <a:r>
              <a:rPr lang="en-US" sz="2800" dirty="0">
                <a:solidFill>
                  <a:srgbClr val="00B0F0"/>
                </a:solidFill>
                <a:latin typeface="Consolas" panose="020B0609020204030204" pitchFamily="49" charset="0"/>
              </a:rPr>
              <a:t>(</a:t>
            </a:r>
            <a:r>
              <a:rPr lang="en-US" sz="2800" dirty="0" err="1">
                <a:solidFill>
                  <a:srgbClr val="00B0F0"/>
                </a:solidFill>
                <a:latin typeface="Consolas" panose="020B0609020204030204" pitchFamily="49" charset="0"/>
              </a:rPr>
              <a:t>clf</a:t>
            </a:r>
            <a:r>
              <a:rPr lang="en-US" sz="2800" dirty="0">
                <a:solidFill>
                  <a:srgbClr val="00B0F0"/>
                </a:solidFill>
                <a:latin typeface="Consolas" panose="020B0609020204030204" pitchFamily="49" charset="0"/>
              </a:rPr>
              <a:t>)</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7" name="Picture 6">
            <a:extLst>
              <a:ext uri="{FF2B5EF4-FFF2-40B4-BE49-F238E27FC236}">
                <a16:creationId xmlns:a16="http://schemas.microsoft.com/office/drawing/2014/main" id="{6F393FA5-5816-990D-6C30-EEB4D16154B1}"/>
              </a:ext>
            </a:extLst>
          </p:cNvPr>
          <p:cNvPicPr>
            <a:picLocks noChangeAspect="1"/>
          </p:cNvPicPr>
          <p:nvPr/>
        </p:nvPicPr>
        <p:blipFill>
          <a:blip r:embed="rId2"/>
          <a:stretch>
            <a:fillRect/>
          </a:stretch>
        </p:blipFill>
        <p:spPr>
          <a:xfrm>
            <a:off x="2832846" y="1529084"/>
            <a:ext cx="5979459" cy="5328916"/>
          </a:xfrm>
          <a:prstGeom prst="rect">
            <a:avLst/>
          </a:prstGeom>
        </p:spPr>
      </p:pic>
    </p:spTree>
    <p:extLst>
      <p:ext uri="{BB962C8B-B14F-4D97-AF65-F5344CB8AC3E}">
        <p14:creationId xmlns:p14="http://schemas.microsoft.com/office/powerpoint/2010/main" val="1950453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3. Xây dựng và đánh giá mô hình</a:t>
            </a:r>
            <a:endParaRPr lang="en-GB"/>
          </a:p>
        </p:txBody>
      </p:sp>
      <p:sp>
        <p:nvSpPr>
          <p:cNvPr id="4" name="Rounded Rectangle 3"/>
          <p:cNvSpPr/>
          <p:nvPr/>
        </p:nvSpPr>
        <p:spPr>
          <a:xfrm>
            <a:off x="1953669" y="3040498"/>
            <a:ext cx="1266784" cy="1225516"/>
          </a:xfrm>
          <a:prstGeom prst="roundRect">
            <a:avLst>
              <a:gd name="adj" fmla="val 1971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wine_df</a:t>
            </a:r>
            <a:endParaRPr lang="en-GB" dirty="0"/>
          </a:p>
        </p:txBody>
      </p:sp>
      <p:sp>
        <p:nvSpPr>
          <p:cNvPr id="5" name="Rounded Rectangle 4"/>
          <p:cNvSpPr/>
          <p:nvPr/>
        </p:nvSpPr>
        <p:spPr>
          <a:xfrm>
            <a:off x="3766426" y="1814982"/>
            <a:ext cx="1266784" cy="1225516"/>
          </a:xfrm>
          <a:prstGeom prst="roundRect">
            <a:avLst>
              <a:gd name="adj" fmla="val 197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GB"/>
          </a:p>
        </p:txBody>
      </p:sp>
      <p:sp>
        <p:nvSpPr>
          <p:cNvPr id="6" name="Rounded Rectangle 5"/>
          <p:cNvSpPr/>
          <p:nvPr/>
        </p:nvSpPr>
        <p:spPr>
          <a:xfrm>
            <a:off x="3766426" y="4078631"/>
            <a:ext cx="1266784" cy="1225516"/>
          </a:xfrm>
          <a:prstGeom prst="roundRect">
            <a:avLst>
              <a:gd name="adj" fmla="val 197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a:t>
            </a:r>
            <a:endParaRPr lang="en-GB"/>
          </a:p>
        </p:txBody>
      </p:sp>
      <p:sp>
        <p:nvSpPr>
          <p:cNvPr id="7" name="Right Arrow 6"/>
          <p:cNvSpPr/>
          <p:nvPr/>
        </p:nvSpPr>
        <p:spPr>
          <a:xfrm rot="19532382">
            <a:off x="3158496" y="2510221"/>
            <a:ext cx="387779" cy="31031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rot="1441946">
            <a:off x="3158496" y="4401651"/>
            <a:ext cx="387779" cy="31031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6743719" y="2123180"/>
            <a:ext cx="1266784" cy="1225516"/>
          </a:xfrm>
          <a:prstGeom prst="roundRect">
            <a:avLst>
              <a:gd name="adj" fmla="val 197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X_train</a:t>
            </a:r>
            <a:endParaRPr lang="en-GB"/>
          </a:p>
        </p:txBody>
      </p:sp>
      <p:sp>
        <p:nvSpPr>
          <p:cNvPr id="10" name="Rounded Rectangle 9"/>
          <p:cNvSpPr/>
          <p:nvPr/>
        </p:nvSpPr>
        <p:spPr>
          <a:xfrm>
            <a:off x="8428140" y="2123180"/>
            <a:ext cx="1266784" cy="1225516"/>
          </a:xfrm>
          <a:prstGeom prst="roundRect">
            <a:avLst>
              <a:gd name="adj" fmla="val 197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y_train</a:t>
            </a:r>
            <a:endParaRPr lang="en-GB"/>
          </a:p>
        </p:txBody>
      </p:sp>
      <p:sp>
        <p:nvSpPr>
          <p:cNvPr id="11" name="Rounded Rectangle 10"/>
          <p:cNvSpPr/>
          <p:nvPr/>
        </p:nvSpPr>
        <p:spPr>
          <a:xfrm>
            <a:off x="6753946" y="3723380"/>
            <a:ext cx="1266784" cy="1225516"/>
          </a:xfrm>
          <a:prstGeom prst="roundRect">
            <a:avLst>
              <a:gd name="adj" fmla="val 197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X_test</a:t>
            </a:r>
            <a:endParaRPr lang="en-GB"/>
          </a:p>
        </p:txBody>
      </p:sp>
      <p:sp>
        <p:nvSpPr>
          <p:cNvPr id="12" name="Rounded Rectangle 11"/>
          <p:cNvSpPr/>
          <p:nvPr/>
        </p:nvSpPr>
        <p:spPr>
          <a:xfrm>
            <a:off x="8438367" y="3723380"/>
            <a:ext cx="1266784" cy="1225516"/>
          </a:xfrm>
          <a:prstGeom prst="roundRect">
            <a:avLst>
              <a:gd name="adj" fmla="val 197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y_test</a:t>
            </a:r>
            <a:endParaRPr lang="en-GB"/>
          </a:p>
        </p:txBody>
      </p:sp>
      <p:sp>
        <p:nvSpPr>
          <p:cNvPr id="13" name="Right Arrow 12"/>
          <p:cNvSpPr/>
          <p:nvPr/>
        </p:nvSpPr>
        <p:spPr>
          <a:xfrm>
            <a:off x="5266078" y="3413066"/>
            <a:ext cx="1116439" cy="31031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6759122" y="1433398"/>
            <a:ext cx="2955104" cy="492443"/>
          </a:xfrm>
          <a:prstGeom prst="rect">
            <a:avLst/>
          </a:prstGeom>
          <a:noFill/>
        </p:spPr>
        <p:txBody>
          <a:bodyPr wrap="none" rtlCol="0">
            <a:spAutoFit/>
          </a:bodyPr>
          <a:lstStyle/>
          <a:p>
            <a:pPr algn="ctr"/>
            <a:r>
              <a:rPr lang="en-US" sz="2600" dirty="0"/>
              <a:t>Training Set (70%)</a:t>
            </a:r>
            <a:endParaRPr lang="en-GB" sz="2600" dirty="0"/>
          </a:p>
        </p:txBody>
      </p:sp>
      <p:sp>
        <p:nvSpPr>
          <p:cNvPr id="15" name="TextBox 14"/>
          <p:cNvSpPr txBox="1"/>
          <p:nvPr/>
        </p:nvSpPr>
        <p:spPr>
          <a:xfrm>
            <a:off x="7049523" y="5140615"/>
            <a:ext cx="2374304" cy="492443"/>
          </a:xfrm>
          <a:prstGeom prst="rect">
            <a:avLst/>
          </a:prstGeom>
          <a:noFill/>
        </p:spPr>
        <p:txBody>
          <a:bodyPr wrap="none" rtlCol="0">
            <a:spAutoFit/>
          </a:bodyPr>
          <a:lstStyle/>
          <a:p>
            <a:pPr algn="ctr"/>
            <a:r>
              <a:rPr lang="en-US" sz="2600"/>
              <a:t>Test Set (30%)</a:t>
            </a:r>
            <a:endParaRPr lang="en-GB" sz="2600"/>
          </a:p>
        </p:txBody>
      </p:sp>
      <p:cxnSp>
        <p:nvCxnSpPr>
          <p:cNvPr id="17" name="Straight Connector 16"/>
          <p:cNvCxnSpPr/>
          <p:nvPr/>
        </p:nvCxnSpPr>
        <p:spPr>
          <a:xfrm>
            <a:off x="6818428" y="3523073"/>
            <a:ext cx="2888529" cy="0"/>
          </a:xfrm>
          <a:prstGeom prst="line">
            <a:avLst/>
          </a:prstGeom>
          <a:ln w="63500">
            <a:solidFill>
              <a:srgbClr val="FF505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57417" y="1344577"/>
            <a:ext cx="684803" cy="369332"/>
          </a:xfrm>
          <a:prstGeom prst="rect">
            <a:avLst/>
          </a:prstGeom>
          <a:noFill/>
        </p:spPr>
        <p:txBody>
          <a:bodyPr wrap="none" rtlCol="0">
            <a:spAutoFit/>
          </a:bodyPr>
          <a:lstStyle/>
          <a:p>
            <a:pPr algn="ctr"/>
            <a:r>
              <a:rPr lang="en-US"/>
              <a:t>input</a:t>
            </a:r>
            <a:endParaRPr lang="en-GB"/>
          </a:p>
        </p:txBody>
      </p:sp>
      <p:sp>
        <p:nvSpPr>
          <p:cNvPr id="20" name="TextBox 19"/>
          <p:cNvSpPr txBox="1"/>
          <p:nvPr/>
        </p:nvSpPr>
        <p:spPr>
          <a:xfrm>
            <a:off x="3986886" y="5372707"/>
            <a:ext cx="825867" cy="369332"/>
          </a:xfrm>
          <a:prstGeom prst="rect">
            <a:avLst/>
          </a:prstGeom>
          <a:noFill/>
        </p:spPr>
        <p:txBody>
          <a:bodyPr wrap="none" rtlCol="0">
            <a:spAutoFit/>
          </a:bodyPr>
          <a:lstStyle/>
          <a:p>
            <a:pPr algn="ctr"/>
            <a:r>
              <a:rPr lang="en-US"/>
              <a:t>output</a:t>
            </a:r>
            <a:endParaRPr lang="en-GB"/>
          </a:p>
        </p:txBody>
      </p:sp>
    </p:spTree>
    <p:extLst>
      <p:ext uri="{BB962C8B-B14F-4D97-AF65-F5344CB8AC3E}">
        <p14:creationId xmlns:p14="http://schemas.microsoft.com/office/powerpoint/2010/main" val="463366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3.1 Neural Network</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6" name="Picture 5">
            <a:extLst>
              <a:ext uri="{FF2B5EF4-FFF2-40B4-BE49-F238E27FC236}">
                <a16:creationId xmlns:a16="http://schemas.microsoft.com/office/drawing/2014/main" id="{1136747E-A4D5-8F59-C01F-4CAB651FF645}"/>
              </a:ext>
            </a:extLst>
          </p:cNvPr>
          <p:cNvPicPr>
            <a:picLocks noChangeAspect="1"/>
          </p:cNvPicPr>
          <p:nvPr/>
        </p:nvPicPr>
        <p:blipFill>
          <a:blip r:embed="rId2"/>
          <a:stretch>
            <a:fillRect/>
          </a:stretch>
        </p:blipFill>
        <p:spPr>
          <a:xfrm>
            <a:off x="2521972" y="1737134"/>
            <a:ext cx="7148056" cy="4605147"/>
          </a:xfrm>
          <a:prstGeom prst="rect">
            <a:avLst/>
          </a:prstGeom>
        </p:spPr>
      </p:pic>
    </p:spTree>
    <p:extLst>
      <p:ext uri="{BB962C8B-B14F-4D97-AF65-F5344CB8AC3E}">
        <p14:creationId xmlns:p14="http://schemas.microsoft.com/office/powerpoint/2010/main" val="3477189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3.2 SVM</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5" name="Picture 4">
            <a:extLst>
              <a:ext uri="{FF2B5EF4-FFF2-40B4-BE49-F238E27FC236}">
                <a16:creationId xmlns:a16="http://schemas.microsoft.com/office/drawing/2014/main" id="{8AC3CEC0-FD5C-89AE-5696-1C8121B01952}"/>
              </a:ext>
            </a:extLst>
          </p:cNvPr>
          <p:cNvPicPr>
            <a:picLocks noChangeAspect="1"/>
          </p:cNvPicPr>
          <p:nvPr/>
        </p:nvPicPr>
        <p:blipFill>
          <a:blip r:embed="rId2"/>
          <a:stretch>
            <a:fillRect/>
          </a:stretch>
        </p:blipFill>
        <p:spPr>
          <a:xfrm>
            <a:off x="1866121" y="1736325"/>
            <a:ext cx="8234587" cy="4965425"/>
          </a:xfrm>
          <a:prstGeom prst="rect">
            <a:avLst/>
          </a:prstGeom>
        </p:spPr>
      </p:pic>
    </p:spTree>
    <p:extLst>
      <p:ext uri="{BB962C8B-B14F-4D97-AF65-F5344CB8AC3E}">
        <p14:creationId xmlns:p14="http://schemas.microsoft.com/office/powerpoint/2010/main" val="2378327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3.3 </a:t>
            </a:r>
            <a:r>
              <a:rPr lang="en-US" sz="2600" b="1" dirty="0" err="1"/>
              <a:t>kNN</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6" name="Picture 5">
            <a:extLst>
              <a:ext uri="{FF2B5EF4-FFF2-40B4-BE49-F238E27FC236}">
                <a16:creationId xmlns:a16="http://schemas.microsoft.com/office/drawing/2014/main" id="{D766EDE7-5CDF-BC43-C62D-F489D66476D0}"/>
              </a:ext>
            </a:extLst>
          </p:cNvPr>
          <p:cNvPicPr>
            <a:picLocks noChangeAspect="1"/>
          </p:cNvPicPr>
          <p:nvPr/>
        </p:nvPicPr>
        <p:blipFill>
          <a:blip r:embed="rId2"/>
          <a:stretch>
            <a:fillRect/>
          </a:stretch>
        </p:blipFill>
        <p:spPr>
          <a:xfrm>
            <a:off x="1774080" y="1604052"/>
            <a:ext cx="8159745" cy="4967800"/>
          </a:xfrm>
          <a:prstGeom prst="rect">
            <a:avLst/>
          </a:prstGeom>
        </p:spPr>
      </p:pic>
    </p:spTree>
    <p:extLst>
      <p:ext uri="{BB962C8B-B14F-4D97-AF65-F5344CB8AC3E}">
        <p14:creationId xmlns:p14="http://schemas.microsoft.com/office/powerpoint/2010/main" val="2651517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3.4 </a:t>
            </a:r>
            <a:r>
              <a:rPr lang="en-US" sz="2600" b="1" dirty="0" err="1"/>
              <a:t>GaussianNB</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5" name="Picture 4">
            <a:extLst>
              <a:ext uri="{FF2B5EF4-FFF2-40B4-BE49-F238E27FC236}">
                <a16:creationId xmlns:a16="http://schemas.microsoft.com/office/drawing/2014/main" id="{0722CEE0-3401-E88B-1F9C-2FE815289B02}"/>
              </a:ext>
            </a:extLst>
          </p:cNvPr>
          <p:cNvPicPr>
            <a:picLocks noChangeAspect="1"/>
          </p:cNvPicPr>
          <p:nvPr/>
        </p:nvPicPr>
        <p:blipFill>
          <a:blip r:embed="rId2"/>
          <a:stretch>
            <a:fillRect/>
          </a:stretch>
        </p:blipFill>
        <p:spPr>
          <a:xfrm>
            <a:off x="1588919" y="1729329"/>
            <a:ext cx="8099762" cy="4905276"/>
          </a:xfrm>
          <a:prstGeom prst="rect">
            <a:avLst/>
          </a:prstGeom>
        </p:spPr>
      </p:pic>
    </p:spTree>
    <p:extLst>
      <p:ext uri="{BB962C8B-B14F-4D97-AF65-F5344CB8AC3E}">
        <p14:creationId xmlns:p14="http://schemas.microsoft.com/office/powerpoint/2010/main" val="196843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23393" y="2820499"/>
            <a:ext cx="1881346"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04. </a:t>
            </a:r>
            <a:r>
              <a:rPr lang="en-US" sz="1600" dirty="0" err="1"/>
              <a:t>Tiền</a:t>
            </a:r>
            <a:r>
              <a:rPr lang="en-US" sz="1600" dirty="0"/>
              <a:t> </a:t>
            </a:r>
            <a:r>
              <a:rPr lang="en-US" sz="1600" dirty="0" err="1"/>
              <a:t>xử</a:t>
            </a:r>
            <a:r>
              <a:rPr lang="en-US" sz="1600" dirty="0"/>
              <a:t> </a:t>
            </a:r>
            <a:r>
              <a:rPr lang="en-US" sz="1600" dirty="0" err="1"/>
              <a:t>lý</a:t>
            </a:r>
            <a:r>
              <a:rPr lang="en-US" sz="1600" dirty="0"/>
              <a:t> </a:t>
            </a:r>
            <a:r>
              <a:rPr lang="en-US" sz="1600" dirty="0" err="1"/>
              <a:t>dữ</a:t>
            </a:r>
            <a:r>
              <a:rPr lang="en-US" sz="1600" dirty="0"/>
              <a:t> </a:t>
            </a:r>
            <a:r>
              <a:rPr lang="en-US" sz="1600" dirty="0" err="1"/>
              <a:t>liệu</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05. </a:t>
            </a:r>
            <a:r>
              <a:rPr lang="en-US" sz="1600" dirty="0" err="1"/>
              <a:t>Xây</a:t>
            </a:r>
            <a:r>
              <a:rPr lang="en-US" sz="1600" dirty="0"/>
              <a:t> </a:t>
            </a:r>
            <a:r>
              <a:rPr lang="en-US" sz="1600" dirty="0" err="1"/>
              <a:t>dựng</a:t>
            </a:r>
            <a:r>
              <a:rPr lang="en-US" sz="1600" dirty="0"/>
              <a:t> </a:t>
            </a:r>
            <a:r>
              <a:rPr lang="en-US" sz="1600" dirty="0" err="1"/>
              <a:t>mô</a:t>
            </a:r>
            <a:r>
              <a:rPr lang="en-US" sz="1600" dirty="0"/>
              <a:t> </a:t>
            </a:r>
            <a:r>
              <a:rPr lang="en-US" sz="1600" dirty="0" err="1"/>
              <a:t>hình</a:t>
            </a:r>
            <a:r>
              <a:rPr lang="en-US" sz="1600" dirty="0"/>
              <a:t> </a:t>
            </a:r>
            <a:r>
              <a:rPr lang="en-US" sz="1600" dirty="0" err="1"/>
              <a:t>và</a:t>
            </a:r>
            <a:endParaRPr lang="en-US" sz="1600" dirty="0"/>
          </a:p>
          <a:p>
            <a:pPr algn="ctr"/>
            <a:r>
              <a:rPr lang="en-US" sz="1600" dirty="0" err="1"/>
              <a:t>Đanh</a:t>
            </a:r>
            <a:r>
              <a:rPr lang="en-US" sz="1600" dirty="0"/>
              <a:t> </a:t>
            </a:r>
            <a:r>
              <a:rPr lang="en-US" sz="1600" dirty="0" err="1"/>
              <a:t>giá</a:t>
            </a:r>
            <a:r>
              <a:rPr lang="en-US" sz="1600" dirty="0"/>
              <a:t> </a:t>
            </a:r>
            <a:r>
              <a:rPr lang="en-US" sz="1600" dirty="0" err="1"/>
              <a:t>kết</a:t>
            </a:r>
            <a:r>
              <a:rPr lang="en-US" sz="1600" dirty="0"/>
              <a:t> </a:t>
            </a:r>
            <a:r>
              <a:rPr lang="en-US" sz="1600" dirty="0" err="1"/>
              <a:t>quả</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06. </a:t>
            </a:r>
            <a:r>
              <a:rPr lang="en-US" sz="1600" dirty="0" err="1"/>
              <a:t>Kết</a:t>
            </a:r>
            <a:r>
              <a:rPr lang="en-US" sz="1600" dirty="0"/>
              <a:t> </a:t>
            </a:r>
            <a:r>
              <a:rPr lang="en-US" sz="1600" dirty="0" err="1"/>
              <a:t>luận</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01. </a:t>
            </a:r>
            <a:r>
              <a:rPr lang="en-US" sz="1600" dirty="0" err="1"/>
              <a:t>Giới</a:t>
            </a:r>
            <a:r>
              <a:rPr lang="en-US" sz="1600" dirty="0"/>
              <a:t> </a:t>
            </a:r>
            <a:r>
              <a:rPr lang="en-US" sz="1600" dirty="0" err="1"/>
              <a:t>thiệu</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02. Thông tin </a:t>
            </a:r>
            <a:r>
              <a:rPr lang="en-US" sz="1600" dirty="0" err="1"/>
              <a:t>dữ</a:t>
            </a:r>
            <a:r>
              <a:rPr lang="en-US" sz="1600" dirty="0"/>
              <a:t> </a:t>
            </a:r>
            <a:r>
              <a:rPr lang="en-US" sz="1600" dirty="0" err="1"/>
              <a:t>liệu</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03. </a:t>
            </a:r>
            <a:r>
              <a:rPr lang="en-US" sz="1600" dirty="0" err="1"/>
              <a:t>Phân</a:t>
            </a:r>
            <a:r>
              <a:rPr lang="en-US" sz="1600" dirty="0"/>
              <a:t> </a:t>
            </a:r>
            <a:r>
              <a:rPr lang="en-US" sz="1600" dirty="0" err="1"/>
              <a:t>tích</a:t>
            </a:r>
            <a:r>
              <a:rPr lang="en-US" sz="1600" dirty="0"/>
              <a:t> </a:t>
            </a:r>
            <a:r>
              <a:rPr lang="en-US" sz="1600" dirty="0" err="1"/>
              <a:t>khám</a:t>
            </a:r>
            <a:r>
              <a:rPr lang="en-US" sz="1600" dirty="0"/>
              <a:t> </a:t>
            </a:r>
            <a:r>
              <a:rPr lang="en-US" sz="1600" dirty="0" err="1"/>
              <a:t>phá</a:t>
            </a:r>
            <a:r>
              <a:rPr lang="en-US" sz="1600" dirty="0"/>
              <a:t>,</a:t>
            </a:r>
          </a:p>
          <a:p>
            <a:pPr algn="ctr"/>
            <a:r>
              <a:rPr lang="en-US" sz="1600" dirty="0"/>
              <a:t> </a:t>
            </a:r>
            <a:r>
              <a:rPr lang="en-US" sz="1600" dirty="0" err="1"/>
              <a:t>kiểm</a:t>
            </a:r>
            <a:r>
              <a:rPr lang="en-US" sz="1600" dirty="0"/>
              <a:t> </a:t>
            </a:r>
            <a:r>
              <a:rPr lang="en-US" sz="1600" dirty="0" err="1"/>
              <a:t>tra</a:t>
            </a:r>
            <a:r>
              <a:rPr lang="en-US" sz="1600" dirty="0"/>
              <a:t> </a:t>
            </a:r>
            <a:r>
              <a:rPr lang="en-US" sz="1600" dirty="0" err="1"/>
              <a:t>dữ</a:t>
            </a:r>
            <a:r>
              <a:rPr lang="en-US" sz="1600" dirty="0"/>
              <a:t> </a:t>
            </a:r>
            <a:r>
              <a:rPr lang="en-US" sz="1600" dirty="0" err="1"/>
              <a:t>liệu</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3.5 </a:t>
            </a:r>
            <a:r>
              <a:rPr lang="en-US" sz="2600" b="1" dirty="0" err="1"/>
              <a:t>RandomForestClassifier</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6" name="Picture 5">
            <a:extLst>
              <a:ext uri="{FF2B5EF4-FFF2-40B4-BE49-F238E27FC236}">
                <a16:creationId xmlns:a16="http://schemas.microsoft.com/office/drawing/2014/main" id="{2A579709-28B4-9F60-0D8B-3757A4724099}"/>
              </a:ext>
            </a:extLst>
          </p:cNvPr>
          <p:cNvPicPr>
            <a:picLocks noChangeAspect="1"/>
          </p:cNvPicPr>
          <p:nvPr/>
        </p:nvPicPr>
        <p:blipFill>
          <a:blip r:embed="rId2"/>
          <a:stretch>
            <a:fillRect/>
          </a:stretch>
        </p:blipFill>
        <p:spPr>
          <a:xfrm>
            <a:off x="1801602" y="1718833"/>
            <a:ext cx="8382304" cy="5086158"/>
          </a:xfrm>
          <a:prstGeom prst="rect">
            <a:avLst/>
          </a:prstGeom>
        </p:spPr>
      </p:pic>
    </p:spTree>
    <p:extLst>
      <p:ext uri="{BB962C8B-B14F-4D97-AF65-F5344CB8AC3E}">
        <p14:creationId xmlns:p14="http://schemas.microsoft.com/office/powerpoint/2010/main" val="2151758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3.6 Decision Tree</a:t>
            </a:r>
            <a:endParaRPr lang="en-GB" dirty="0"/>
          </a:p>
        </p:txBody>
      </p:sp>
      <p:sp>
        <p:nvSpPr>
          <p:cNvPr id="3" name="Title 2"/>
          <p:cNvSpPr>
            <a:spLocks noGrp="1"/>
          </p:cNvSpPr>
          <p:nvPr>
            <p:ph type="title"/>
          </p:nvPr>
        </p:nvSpPr>
        <p:spPr/>
        <p:txBody>
          <a:bodyPr/>
          <a:lstStyle/>
          <a:p>
            <a:r>
              <a:rPr lang="en-US"/>
              <a:t>3. Xây dựng và đánh giá mô hình</a:t>
            </a:r>
            <a:endParaRPr lang="en-GB"/>
          </a:p>
        </p:txBody>
      </p:sp>
      <p:pic>
        <p:nvPicPr>
          <p:cNvPr id="5" name="Picture 4">
            <a:extLst>
              <a:ext uri="{FF2B5EF4-FFF2-40B4-BE49-F238E27FC236}">
                <a16:creationId xmlns:a16="http://schemas.microsoft.com/office/drawing/2014/main" id="{ED0189F8-4ABE-E19D-B925-1255B53EBD62}"/>
              </a:ext>
            </a:extLst>
          </p:cNvPr>
          <p:cNvPicPr>
            <a:picLocks noChangeAspect="1"/>
          </p:cNvPicPr>
          <p:nvPr/>
        </p:nvPicPr>
        <p:blipFill>
          <a:blip r:embed="rId2"/>
          <a:stretch>
            <a:fillRect/>
          </a:stretch>
        </p:blipFill>
        <p:spPr>
          <a:xfrm>
            <a:off x="1694330" y="1585175"/>
            <a:ext cx="8476280" cy="5157063"/>
          </a:xfrm>
          <a:prstGeom prst="rect">
            <a:avLst/>
          </a:prstGeom>
        </p:spPr>
      </p:pic>
    </p:spTree>
    <p:extLst>
      <p:ext uri="{BB962C8B-B14F-4D97-AF65-F5344CB8AC3E}">
        <p14:creationId xmlns:p14="http://schemas.microsoft.com/office/powerpoint/2010/main" val="1528830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830997"/>
          </a:xfrm>
        </p:spPr>
        <p:txBody>
          <a:bodyPr lIns="0" tIns="0" rIns="0" bIns="0" anchor="t">
            <a:spAutoFit/>
          </a:bodyPr>
          <a:lstStyle/>
          <a:p>
            <a:r>
              <a:rPr lang="en-US" b="1" dirty="0">
                <a:solidFill>
                  <a:schemeClr val="bg1"/>
                </a:solidFill>
              </a:rPr>
              <a:t>KẾT LUẬN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7708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4.1 </a:t>
            </a:r>
            <a:r>
              <a:rPr lang="en-US" sz="2600" b="1" dirty="0" err="1"/>
              <a:t>Đánh</a:t>
            </a:r>
            <a:r>
              <a:rPr lang="en-US" sz="2600" b="1" dirty="0"/>
              <a:t> </a:t>
            </a:r>
            <a:r>
              <a:rPr lang="en-US" sz="2600" b="1" dirty="0" err="1"/>
              <a:t>giá</a:t>
            </a:r>
            <a:r>
              <a:rPr lang="en-US" sz="2600" b="1" dirty="0"/>
              <a:t> </a:t>
            </a:r>
            <a:r>
              <a:rPr lang="en-US" sz="2600" b="1" dirty="0" err="1"/>
              <a:t>giữa</a:t>
            </a:r>
            <a:r>
              <a:rPr lang="en-US" sz="2600" b="1" dirty="0"/>
              <a:t> </a:t>
            </a:r>
            <a:r>
              <a:rPr lang="en-US" sz="2600" b="1" dirty="0" err="1"/>
              <a:t>các</a:t>
            </a:r>
            <a:r>
              <a:rPr lang="en-US" sz="2600" b="1" dirty="0"/>
              <a:t> </a:t>
            </a:r>
            <a:r>
              <a:rPr lang="en-US" sz="2600" b="1" dirty="0" err="1"/>
              <a:t>mô</a:t>
            </a:r>
            <a:r>
              <a:rPr lang="en-US" sz="2600" b="1" dirty="0"/>
              <a:t> </a:t>
            </a:r>
            <a:r>
              <a:rPr lang="en-US" sz="2600" b="1" dirty="0" err="1"/>
              <a:t>hình</a:t>
            </a:r>
            <a:endParaRPr lang="en-GB" dirty="0"/>
          </a:p>
        </p:txBody>
      </p:sp>
      <p:sp>
        <p:nvSpPr>
          <p:cNvPr id="3" name="Title 2"/>
          <p:cNvSpPr>
            <a:spLocks noGrp="1"/>
          </p:cNvSpPr>
          <p:nvPr>
            <p:ph type="title"/>
          </p:nvPr>
        </p:nvSpPr>
        <p:spPr/>
        <p:txBody>
          <a:bodyPr/>
          <a:lstStyle/>
          <a:p>
            <a:r>
              <a:rPr lang="en-US" dirty="0"/>
              <a:t>4. </a:t>
            </a:r>
            <a:r>
              <a:rPr lang="en-US" dirty="0" err="1"/>
              <a:t>Kết</a:t>
            </a:r>
            <a:r>
              <a:rPr lang="en-US" dirty="0"/>
              <a:t> </a:t>
            </a:r>
            <a:r>
              <a:rPr lang="en-US" dirty="0" err="1"/>
              <a:t>luận</a:t>
            </a:r>
            <a:endParaRPr lang="en-GB" dirty="0"/>
          </a:p>
        </p:txBody>
      </p:sp>
      <p:pic>
        <p:nvPicPr>
          <p:cNvPr id="6" name="Picture 5">
            <a:extLst>
              <a:ext uri="{FF2B5EF4-FFF2-40B4-BE49-F238E27FC236}">
                <a16:creationId xmlns:a16="http://schemas.microsoft.com/office/drawing/2014/main" id="{EEF5749B-1820-305A-673D-872C2618A530}"/>
              </a:ext>
            </a:extLst>
          </p:cNvPr>
          <p:cNvPicPr>
            <a:picLocks noChangeAspect="1"/>
          </p:cNvPicPr>
          <p:nvPr/>
        </p:nvPicPr>
        <p:blipFill>
          <a:blip r:embed="rId2"/>
          <a:stretch>
            <a:fillRect/>
          </a:stretch>
        </p:blipFill>
        <p:spPr>
          <a:xfrm>
            <a:off x="1028023" y="1554896"/>
            <a:ext cx="10135953" cy="5016956"/>
          </a:xfrm>
          <a:prstGeom prst="rect">
            <a:avLst/>
          </a:prstGeom>
        </p:spPr>
      </p:pic>
    </p:spTree>
    <p:extLst>
      <p:ext uri="{BB962C8B-B14F-4D97-AF65-F5344CB8AC3E}">
        <p14:creationId xmlns:p14="http://schemas.microsoft.com/office/powerpoint/2010/main" val="2327865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600" b="1" dirty="0"/>
              <a:t>4.2 </a:t>
            </a:r>
            <a:r>
              <a:rPr lang="en-US" sz="2600" b="1" dirty="0" err="1"/>
              <a:t>Tổng</a:t>
            </a:r>
            <a:r>
              <a:rPr lang="en-US" sz="2600" b="1" dirty="0"/>
              <a:t> </a:t>
            </a:r>
            <a:r>
              <a:rPr lang="en-US" sz="2600" b="1" dirty="0" err="1"/>
              <a:t>kết</a:t>
            </a:r>
            <a:endParaRPr lang="en-GB" dirty="0"/>
          </a:p>
        </p:txBody>
      </p:sp>
      <p:sp>
        <p:nvSpPr>
          <p:cNvPr id="3" name="Title 2"/>
          <p:cNvSpPr>
            <a:spLocks noGrp="1"/>
          </p:cNvSpPr>
          <p:nvPr>
            <p:ph type="title"/>
          </p:nvPr>
        </p:nvSpPr>
        <p:spPr/>
        <p:txBody>
          <a:bodyPr/>
          <a:lstStyle/>
          <a:p>
            <a:r>
              <a:rPr lang="en-US" dirty="0"/>
              <a:t>4. </a:t>
            </a:r>
            <a:r>
              <a:rPr lang="en-US" dirty="0" err="1"/>
              <a:t>Kết</a:t>
            </a:r>
            <a:r>
              <a:rPr lang="en-US" dirty="0"/>
              <a:t> </a:t>
            </a:r>
            <a:r>
              <a:rPr lang="en-US" dirty="0" err="1"/>
              <a:t>luận</a:t>
            </a:r>
            <a:endParaRPr lang="en-GB" dirty="0"/>
          </a:p>
        </p:txBody>
      </p:sp>
      <p:sp>
        <p:nvSpPr>
          <p:cNvPr id="4" name="Rectangle 1">
            <a:extLst>
              <a:ext uri="{FF2B5EF4-FFF2-40B4-BE49-F238E27FC236}">
                <a16:creationId xmlns:a16="http://schemas.microsoft.com/office/drawing/2014/main" id="{859C5A79-81E3-8749-6BBE-2791E1E391BD}"/>
              </a:ext>
            </a:extLst>
          </p:cNvPr>
          <p:cNvSpPr>
            <a:spLocks noChangeArrowheads="1"/>
          </p:cNvSpPr>
          <p:nvPr/>
        </p:nvSpPr>
        <p:spPr bwMode="auto">
          <a:xfrm>
            <a:off x="1184988" y="2347025"/>
            <a:ext cx="102356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rgbClr val="212121"/>
                </a:solidFill>
                <a:effectLst/>
              </a:rPr>
              <a:t>Kết</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quả</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thấy</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được</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độ</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chính</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cao</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khi</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dùng</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RandomForestClasssifier</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và</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kNN</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và</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thấp</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nhất</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đối</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với</a:t>
            </a:r>
            <a:r>
              <a:rPr kumimoji="0" lang="en-US" altLang="en-US" sz="2400" b="0" i="0" u="none" strike="noStrike" cap="none" normalizeH="0" baseline="0" dirty="0">
                <a:ln>
                  <a:noFill/>
                </a:ln>
                <a:solidFill>
                  <a:srgbClr val="212121"/>
                </a:solidFill>
                <a:effectLst/>
              </a:rPr>
              <a:t> </a:t>
            </a:r>
            <a:r>
              <a:rPr kumimoji="0" lang="en-US" altLang="en-US" sz="2400" b="0" i="0" u="none" strike="noStrike" cap="none" normalizeH="0" baseline="0" dirty="0" err="1">
                <a:ln>
                  <a:noFill/>
                </a:ln>
                <a:solidFill>
                  <a:srgbClr val="212121"/>
                </a:solidFill>
                <a:effectLst/>
              </a:rPr>
              <a:t>GaussianNB</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rPr>
              <a:t>GaussianNB</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nhận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được</a:t>
            </a:r>
            <a:r>
              <a:rPr kumimoji="0" lang="en-US" altLang="en-US" sz="2400" b="0" i="0" u="none" strike="noStrike" cap="none" normalizeH="0" baseline="0" dirty="0">
                <a:ln>
                  <a:noFill/>
                </a:ln>
                <a:solidFill>
                  <a:schemeClr val="tx1"/>
                </a:solidFill>
                <a:effectLst/>
              </a:rPr>
              <a:t> score </a:t>
            </a:r>
            <a:r>
              <a:rPr kumimoji="0" lang="en-US" altLang="en-US" sz="2400" b="0" i="0" u="none" strike="noStrike" cap="none" normalizeH="0" baseline="0" dirty="0" err="1">
                <a:ln>
                  <a:noFill/>
                </a:ln>
                <a:solidFill>
                  <a:schemeClr val="tx1"/>
                </a:solidFill>
                <a:effectLst/>
              </a:rPr>
              <a:t>thấp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vì</a:t>
            </a:r>
            <a:r>
              <a:rPr kumimoji="0" lang="en-US" altLang="en-US" sz="2400" b="0" i="0" u="none" strike="noStrike" cap="none" normalizeH="0" baseline="0" dirty="0">
                <a:ln>
                  <a:noFill/>
                </a:ln>
                <a:solidFill>
                  <a:schemeClr val="tx1"/>
                </a:solidFill>
                <a:effectLst/>
              </a:rPr>
              <a:t> dataset </a:t>
            </a:r>
            <a:r>
              <a:rPr kumimoji="0" lang="en-US" altLang="en-US" sz="2400" b="0" i="0" u="none" strike="noStrike" cap="none" normalizeH="0" baseline="0" dirty="0" err="1">
                <a:ln>
                  <a:noFill/>
                </a:ln>
                <a:solidFill>
                  <a:schemeClr val="tx1"/>
                </a:solidFill>
                <a:effectLst/>
              </a:rPr>
              <a:t>gặp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trường</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hợp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các</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lớp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có</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phân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bố</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quá</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quá</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khác</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biệt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812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830997"/>
          </a:xfrm>
        </p:spPr>
        <p:txBody>
          <a:bodyPr lIns="0" tIns="0" rIns="0" bIns="0" anchor="t">
            <a:spAutoFit/>
          </a:bodyPr>
          <a:lstStyle/>
          <a:p>
            <a:r>
              <a:rPr lang="en-US" b="1" dirty="0">
                <a:solidFill>
                  <a:schemeClr val="bg1"/>
                </a:solidFill>
              </a:rPr>
              <a:t>GIỚI THIỆU</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787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err="1">
                <a:solidFill>
                  <a:schemeClr val="tx1">
                    <a:lumMod val="75000"/>
                    <a:lumOff val="25000"/>
                  </a:schemeClr>
                </a:solidFill>
              </a:rPr>
              <a:t>Giới</a:t>
            </a:r>
            <a:r>
              <a:rPr lang="en-US" sz="4000" b="1" dirty="0">
                <a:solidFill>
                  <a:schemeClr val="tx1">
                    <a:lumMod val="75000"/>
                    <a:lumOff val="25000"/>
                  </a:schemeClr>
                </a:solidFill>
              </a:rPr>
              <a:t> </a:t>
            </a:r>
            <a:r>
              <a:rPr lang="en-US" sz="4000" b="1" dirty="0" err="1">
                <a:solidFill>
                  <a:schemeClr val="tx1">
                    <a:lumMod val="75000"/>
                    <a:lumOff val="25000"/>
                  </a:schemeClr>
                </a:solidFill>
              </a:rPr>
              <a:t>thiệu</a:t>
            </a:r>
            <a:endParaRPr lang="en-US" sz="40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130384" y="2267216"/>
            <a:ext cx="10353404" cy="301621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vi-VN" sz="2800" dirty="0">
                <a:solidFill>
                  <a:schemeClr val="tx1">
                    <a:lumMod val="75000"/>
                    <a:lumOff val="25000"/>
                  </a:schemeClr>
                </a:solidFill>
                <a:cs typeface="Segoe UI" panose="020B0502040204020203" pitchFamily="34" charset="0"/>
              </a:rPr>
              <a:t>Mục tiêu của bộ dữ liệu này là giúp các nhà sản xuất và chuyên gia về rượu vang phân tích, đánh giá và cải thiện chất lượng rượu vang trắng của họ. Đồng thời, nó cũng hỗ trợ các nhà nghiên cứu, kỹ sư và các chuyên gia dữ liệu trong việc phát triển các mô hình dự đoán chất lượng rượu vang trắng dựa trên các chỉ số này. </a:t>
            </a:r>
            <a:r>
              <a:rPr lang="en-US" sz="2800" dirty="0">
                <a:solidFill>
                  <a:schemeClr val="tx1">
                    <a:lumMod val="75000"/>
                    <a:lumOff val="25000"/>
                  </a:schemeClr>
                </a:solidFill>
                <a:cs typeface="Segoe UI" panose="020B0502040204020203" pitchFamily="34" charset="0"/>
              </a:rPr>
              <a:t>Lorem ipsum dolor sit </a:t>
            </a:r>
            <a:r>
              <a:rPr lang="en-US" sz="2800" dirty="0" err="1">
                <a:solidFill>
                  <a:schemeClr val="tx1">
                    <a:lumMod val="75000"/>
                    <a:lumOff val="25000"/>
                  </a:schemeClr>
                </a:solidFill>
                <a:cs typeface="Segoe UI" panose="020B0502040204020203" pitchFamily="34" charset="0"/>
              </a:rPr>
              <a:t>amet</a:t>
            </a:r>
            <a:r>
              <a:rPr lang="en-US" sz="2800" dirty="0">
                <a:solidFill>
                  <a:schemeClr val="tx1">
                    <a:lumMod val="75000"/>
                    <a:lumOff val="25000"/>
                  </a:schemeClr>
                </a:solidFill>
                <a:cs typeface="Segoe UI" panose="020B0502040204020203" pitchFamily="34" charset="0"/>
              </a:rPr>
              <a:t>, </a:t>
            </a:r>
            <a:r>
              <a:rPr lang="en-US" sz="2800" dirty="0" err="1">
                <a:solidFill>
                  <a:schemeClr val="tx1">
                    <a:lumMod val="75000"/>
                    <a:lumOff val="25000"/>
                  </a:schemeClr>
                </a:solidFill>
                <a:cs typeface="Segoe UI" panose="020B0502040204020203" pitchFamily="34" charset="0"/>
              </a:rPr>
              <a:t>consectetur</a:t>
            </a:r>
            <a:r>
              <a:rPr lang="en-US" sz="2800" dirty="0">
                <a:solidFill>
                  <a:schemeClr val="tx1">
                    <a:lumMod val="75000"/>
                    <a:lumOff val="25000"/>
                  </a:schemeClr>
                </a:solidFill>
                <a:cs typeface="Segoe UI" panose="020B0502040204020203" pitchFamily="34" charset="0"/>
              </a:rPr>
              <a:t> </a:t>
            </a:r>
            <a:r>
              <a:rPr lang="en-US" sz="2800" dirty="0" err="1">
                <a:solidFill>
                  <a:schemeClr val="tx1">
                    <a:lumMod val="75000"/>
                    <a:lumOff val="25000"/>
                  </a:schemeClr>
                </a:solidFill>
                <a:cs typeface="Segoe UI" panose="020B0502040204020203" pitchFamily="34" charset="0"/>
              </a:rPr>
              <a:t>adipiscing</a:t>
            </a:r>
            <a:r>
              <a:rPr lang="en-US" sz="2800" dirty="0">
                <a:solidFill>
                  <a:schemeClr val="tx1">
                    <a:lumMod val="75000"/>
                    <a:lumOff val="25000"/>
                  </a:schemeClr>
                </a:solidFill>
                <a:cs typeface="Segoe UI" panose="020B0502040204020203" pitchFamily="34" charset="0"/>
              </a:rPr>
              <a:t> </a:t>
            </a:r>
            <a:r>
              <a:rPr lang="en-US" sz="2800" dirty="0" err="1">
                <a:solidFill>
                  <a:schemeClr val="tx1">
                    <a:lumMod val="75000"/>
                    <a:lumOff val="25000"/>
                  </a:schemeClr>
                </a:solidFill>
                <a:cs typeface="Segoe UI" panose="020B0502040204020203" pitchFamily="34" charset="0"/>
              </a:rPr>
              <a:t>elit</a:t>
            </a:r>
            <a:r>
              <a:rPr lang="en-US" sz="2800" dirty="0">
                <a:solidFill>
                  <a:schemeClr val="tx1">
                    <a:lumMod val="75000"/>
                    <a:lumOff val="25000"/>
                  </a:schemeClr>
                </a:solidFill>
                <a:cs typeface="Segoe UI" panose="020B0502040204020203" pitchFamily="34" charset="0"/>
              </a:rPr>
              <a:t>, sed do </a:t>
            </a:r>
            <a:r>
              <a:rPr lang="en-US" sz="2800" dirty="0" err="1">
                <a:solidFill>
                  <a:schemeClr val="tx1">
                    <a:lumMod val="75000"/>
                    <a:lumOff val="25000"/>
                  </a:schemeClr>
                </a:solidFill>
                <a:cs typeface="Segoe UI" panose="020B0502040204020203" pitchFamily="34" charset="0"/>
              </a:rPr>
              <a:t>eiusmod</a:t>
            </a:r>
            <a:r>
              <a:rPr lang="en-US" sz="2800" dirty="0">
                <a:solidFill>
                  <a:schemeClr val="tx1">
                    <a:lumMod val="75000"/>
                    <a:lumOff val="25000"/>
                  </a:schemeClr>
                </a:solidFill>
                <a:cs typeface="Segoe UI" panose="020B0502040204020203" pitchFamily="34" charset="0"/>
              </a:rPr>
              <a:t> </a:t>
            </a:r>
            <a:r>
              <a:rPr lang="en-US" sz="2800" dirty="0" err="1">
                <a:solidFill>
                  <a:schemeClr val="tx1">
                    <a:lumMod val="75000"/>
                    <a:lumOff val="25000"/>
                  </a:schemeClr>
                </a:solidFill>
                <a:cs typeface="Segoe UI" panose="020B0502040204020203" pitchFamily="34" charset="0"/>
              </a:rPr>
              <a:t>tempor</a:t>
            </a:r>
            <a:r>
              <a:rPr lang="en-US" sz="2800" dirty="0">
                <a:solidFill>
                  <a:schemeClr val="tx1">
                    <a:lumMod val="75000"/>
                    <a:lumOff val="25000"/>
                  </a:schemeClr>
                </a:solidFill>
                <a:cs typeface="Segoe UI" panose="020B0502040204020203" pitchFamily="34" charset="0"/>
              </a:rPr>
              <a:t> </a:t>
            </a:r>
            <a:r>
              <a:rPr lang="en-US" sz="2800" dirty="0" err="1">
                <a:solidFill>
                  <a:schemeClr val="tx1">
                    <a:lumMod val="75000"/>
                    <a:lumOff val="25000"/>
                  </a:schemeClr>
                </a:solidFill>
                <a:cs typeface="Segoe UI" panose="020B0502040204020203" pitchFamily="34" charset="0"/>
              </a:rPr>
              <a:t>incididunt</a:t>
            </a:r>
            <a:r>
              <a:rPr lang="en-US" sz="2800" dirty="0">
                <a:solidFill>
                  <a:schemeClr val="tx1">
                    <a:lumMod val="75000"/>
                    <a:lumOff val="25000"/>
                  </a:schemeClr>
                </a:solidFill>
                <a:cs typeface="Segoe UI" panose="020B0502040204020203" pitchFamily="34" charset="0"/>
              </a:rPr>
              <a:t>.</a:t>
            </a:r>
          </a:p>
        </p:txBody>
      </p:sp>
      <p:sp>
        <p:nvSpPr>
          <p:cNvPr id="4" name="TextBox 3">
            <a:extLst>
              <a:ext uri="{FF2B5EF4-FFF2-40B4-BE49-F238E27FC236}">
                <a16:creationId xmlns:a16="http://schemas.microsoft.com/office/drawing/2014/main" id="{C9CCB8A8-D3AA-5E54-38AA-09A912659301}"/>
              </a:ext>
            </a:extLst>
          </p:cNvPr>
          <p:cNvSpPr txBox="1"/>
          <p:nvPr/>
        </p:nvSpPr>
        <p:spPr>
          <a:xfrm>
            <a:off x="-1136277" y="1066084"/>
            <a:ext cx="6100482" cy="523220"/>
          </a:xfrm>
          <a:prstGeom prst="rect">
            <a:avLst/>
          </a:prstGeom>
          <a:noFill/>
        </p:spPr>
        <p:txBody>
          <a:bodyPr wrap="square">
            <a:spAutoFit/>
          </a:bodyPr>
          <a:lstStyle/>
          <a:p>
            <a:pPr algn="ctr"/>
            <a:r>
              <a:rPr lang="en-US" sz="2800" b="1" dirty="0">
                <a:latin typeface="+mj-lt"/>
              </a:rPr>
              <a:t>1. </a:t>
            </a:r>
            <a:r>
              <a:rPr lang="en-US" sz="2800" b="1" dirty="0" err="1">
                <a:latin typeface="+mj-lt"/>
              </a:rPr>
              <a:t>Mục</a:t>
            </a:r>
            <a:r>
              <a:rPr lang="en-US" sz="2800" b="1" dirty="0">
                <a:latin typeface="+mj-lt"/>
              </a:rPr>
              <a:t> </a:t>
            </a:r>
            <a:r>
              <a:rPr lang="en-US" sz="2800" b="1" dirty="0" err="1">
                <a:latin typeface="+mj-lt"/>
              </a:rPr>
              <a:t>tiêu</a:t>
            </a:r>
            <a:endParaRPr lang="en-US" sz="2800" b="1" dirty="0">
              <a:latin typeface="+mj-lt"/>
            </a:endParaRPr>
          </a:p>
        </p:txBody>
      </p:sp>
    </p:spTree>
    <p:extLst>
      <p:ext uri="{BB962C8B-B14F-4D97-AF65-F5344CB8AC3E}">
        <p14:creationId xmlns:p14="http://schemas.microsoft.com/office/powerpoint/2010/main" val="13477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err="1">
                <a:solidFill>
                  <a:schemeClr val="tx1">
                    <a:lumMod val="75000"/>
                    <a:lumOff val="25000"/>
                  </a:schemeClr>
                </a:solidFill>
              </a:rPr>
              <a:t>Giới</a:t>
            </a:r>
            <a:r>
              <a:rPr lang="en-US" sz="4000" b="1" dirty="0">
                <a:solidFill>
                  <a:schemeClr val="tx1">
                    <a:lumMod val="75000"/>
                    <a:lumOff val="25000"/>
                  </a:schemeClr>
                </a:solidFill>
              </a:rPr>
              <a:t> </a:t>
            </a:r>
            <a:r>
              <a:rPr lang="en-US" sz="4000" b="1" dirty="0" err="1">
                <a:solidFill>
                  <a:schemeClr val="tx1">
                    <a:lumMod val="75000"/>
                    <a:lumOff val="25000"/>
                  </a:schemeClr>
                </a:solidFill>
              </a:rPr>
              <a:t>thiệu</a:t>
            </a:r>
            <a:endParaRPr lang="en-US" sz="40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318642" y="2567225"/>
            <a:ext cx="10353404" cy="1723549"/>
          </a:xfrm>
          <a:prstGeom prst="rect">
            <a:avLst/>
          </a:prstGeom>
        </p:spPr>
        <p:txBody>
          <a:bodyPr wrap="square" lIns="0" tIns="0" rIns="0" bIns="0" anchor="t">
            <a:spAutoFit/>
          </a:bodyPr>
          <a:lstStyle/>
          <a:p>
            <a:r>
              <a:rPr lang="en-US" sz="2800" dirty="0" err="1"/>
              <a:t>Sử</a:t>
            </a:r>
            <a:r>
              <a:rPr lang="en-US" sz="2800" dirty="0"/>
              <a:t> </a:t>
            </a:r>
            <a:r>
              <a:rPr lang="en-US" sz="2800" dirty="0" err="1"/>
              <a:t>dụng</a:t>
            </a:r>
            <a:r>
              <a:rPr lang="en-US" sz="2800" dirty="0"/>
              <a:t> </a:t>
            </a:r>
            <a:r>
              <a:rPr lang="en-US" sz="2800" dirty="0" err="1"/>
              <a:t>bộ</a:t>
            </a:r>
            <a:r>
              <a:rPr lang="en-US" sz="2800" dirty="0"/>
              <a:t> d</a:t>
            </a:r>
            <a:r>
              <a:rPr lang="vi-VN" sz="2800" dirty="0"/>
              <a:t>ữ liệu (dataset) Winequality White</a:t>
            </a:r>
            <a:r>
              <a:rPr lang="en-US" sz="2800" dirty="0"/>
              <a:t>.</a:t>
            </a:r>
          </a:p>
          <a:p>
            <a:r>
              <a:rPr lang="vi-VN" sz="2800" dirty="0"/>
              <a:t>Thuật toán máy học được sử dụng để xây dựng các mô hình gồm có: Neural network, SVM, kNN, Naïve Bayes, RandomForest, Decision Tree</a:t>
            </a:r>
          </a:p>
        </p:txBody>
      </p:sp>
      <p:sp>
        <p:nvSpPr>
          <p:cNvPr id="4" name="TextBox 3">
            <a:extLst>
              <a:ext uri="{FF2B5EF4-FFF2-40B4-BE49-F238E27FC236}">
                <a16:creationId xmlns:a16="http://schemas.microsoft.com/office/drawing/2014/main" id="{C9CCB8A8-D3AA-5E54-38AA-09A912659301}"/>
              </a:ext>
            </a:extLst>
          </p:cNvPr>
          <p:cNvSpPr txBox="1"/>
          <p:nvPr/>
        </p:nvSpPr>
        <p:spPr>
          <a:xfrm>
            <a:off x="-1136277" y="1066084"/>
            <a:ext cx="6100482" cy="523220"/>
          </a:xfrm>
          <a:prstGeom prst="rect">
            <a:avLst/>
          </a:prstGeom>
          <a:noFill/>
        </p:spPr>
        <p:txBody>
          <a:bodyPr wrap="square">
            <a:spAutoFit/>
          </a:bodyPr>
          <a:lstStyle/>
          <a:p>
            <a:pPr algn="ctr"/>
            <a:r>
              <a:rPr lang="en-US" sz="2800" b="1" dirty="0">
                <a:latin typeface="+mj-lt"/>
              </a:rPr>
              <a:t>2. </a:t>
            </a:r>
            <a:r>
              <a:rPr lang="en-US" sz="2800" b="1" dirty="0" err="1">
                <a:latin typeface="+mj-lt"/>
              </a:rPr>
              <a:t>Giới</a:t>
            </a:r>
            <a:r>
              <a:rPr lang="en-US" sz="2800" b="1" dirty="0">
                <a:latin typeface="+mj-lt"/>
              </a:rPr>
              <a:t> </a:t>
            </a:r>
            <a:r>
              <a:rPr lang="en-US" sz="2800" b="1" dirty="0" err="1">
                <a:latin typeface="+mj-lt"/>
              </a:rPr>
              <a:t>hạn</a:t>
            </a:r>
            <a:endParaRPr lang="en-US" sz="2800" b="1" dirty="0">
              <a:latin typeface="+mj-lt"/>
            </a:endParaRPr>
          </a:p>
        </p:txBody>
      </p:sp>
    </p:spTree>
    <p:extLst>
      <p:ext uri="{BB962C8B-B14F-4D97-AF65-F5344CB8AC3E}">
        <p14:creationId xmlns:p14="http://schemas.microsoft.com/office/powerpoint/2010/main" val="45973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830997"/>
          </a:xfrm>
        </p:spPr>
        <p:txBody>
          <a:bodyPr lIns="0" tIns="0" rIns="0" bIns="0" anchor="t">
            <a:spAutoFit/>
          </a:bodyPr>
          <a:lstStyle/>
          <a:p>
            <a:r>
              <a:rPr lang="en-US" b="1" dirty="0">
                <a:solidFill>
                  <a:schemeClr val="bg1"/>
                </a:solidFill>
              </a:rPr>
              <a:t>THÔNG TIN DỮ LIỆU</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838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48057" y="522898"/>
            <a:ext cx="32439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1555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ctr"/>
            <a:r>
              <a:rPr lang="en-US" sz="4000" b="1" dirty="0">
                <a:solidFill>
                  <a:schemeClr val="tx1">
                    <a:lumMod val="75000"/>
                    <a:lumOff val="25000"/>
                  </a:schemeClr>
                </a:solidFill>
              </a:rPr>
              <a:t>THÔNG TIN DỮ LIỆU</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893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947289" y="1138451"/>
            <a:ext cx="10781290" cy="430887"/>
          </a:xfrm>
          <a:prstGeom prst="rect">
            <a:avLst/>
          </a:prstGeom>
        </p:spPr>
        <p:txBody>
          <a:bodyPr wrap="square" lIns="0" tIns="0" rIns="0" bIns="0" anchor="t">
            <a:spAutoFit/>
          </a:bodyPr>
          <a:lstStyle/>
          <a:p>
            <a:r>
              <a:rPr lang="en-US" sz="2800" dirty="0" err="1"/>
              <a:t>Bộ</a:t>
            </a:r>
            <a:r>
              <a:rPr lang="en-US" sz="2800" dirty="0"/>
              <a:t> </a:t>
            </a:r>
            <a:r>
              <a:rPr lang="en-US" sz="2800" dirty="0" err="1"/>
              <a:t>dữ</a:t>
            </a:r>
            <a:r>
              <a:rPr lang="en-US" sz="2800" dirty="0"/>
              <a:t> </a:t>
            </a:r>
            <a:r>
              <a:rPr lang="en-US" sz="2800" dirty="0" err="1"/>
              <a:t>liệu</a:t>
            </a:r>
            <a:r>
              <a:rPr lang="en-US" sz="2800" dirty="0"/>
              <a:t> </a:t>
            </a:r>
            <a:r>
              <a:rPr lang="vi-VN" sz="2800" dirty="0"/>
              <a:t>Winequality White</a:t>
            </a:r>
            <a:r>
              <a:rPr lang="en-US" sz="2800" dirty="0"/>
              <a:t> </a:t>
            </a:r>
            <a:r>
              <a:rPr lang="en-US" sz="2800" dirty="0" err="1"/>
              <a:t>có</a:t>
            </a:r>
            <a:r>
              <a:rPr lang="en-US" sz="2800" dirty="0"/>
              <a:t> 4898 </a:t>
            </a:r>
            <a:r>
              <a:rPr lang="en-US" sz="2800" dirty="0" err="1"/>
              <a:t>mẫu</a:t>
            </a:r>
            <a:r>
              <a:rPr lang="en-US" sz="2800" dirty="0"/>
              <a:t> </a:t>
            </a:r>
            <a:r>
              <a:rPr lang="en-US" sz="2800" dirty="0" err="1"/>
              <a:t>dữ</a:t>
            </a:r>
            <a:r>
              <a:rPr lang="en-US" sz="2800" dirty="0"/>
              <a:t> </a:t>
            </a:r>
            <a:r>
              <a:rPr lang="en-US" sz="2800" dirty="0" err="1"/>
              <a:t>liệu</a:t>
            </a:r>
            <a:r>
              <a:rPr lang="en-US" sz="2800" dirty="0"/>
              <a:t> </a:t>
            </a:r>
            <a:r>
              <a:rPr lang="en-US" sz="2800" dirty="0" err="1"/>
              <a:t>và</a:t>
            </a:r>
            <a:r>
              <a:rPr lang="en-US" sz="2800" dirty="0"/>
              <a:t> 11 </a:t>
            </a:r>
            <a:r>
              <a:rPr lang="en-US" sz="2800" dirty="0" err="1"/>
              <a:t>thuộc</a:t>
            </a:r>
            <a:r>
              <a:rPr lang="en-US" sz="2800" dirty="0"/>
              <a:t> </a:t>
            </a:r>
            <a:r>
              <a:rPr lang="en-US" sz="2800" dirty="0" err="1"/>
              <a:t>tính</a:t>
            </a:r>
            <a:r>
              <a:rPr lang="en-US" sz="2800" dirty="0"/>
              <a:t>  </a:t>
            </a:r>
            <a:endParaRPr lang="vi-VN" sz="2800" dirty="0"/>
          </a:p>
        </p:txBody>
      </p:sp>
      <p:sp>
        <p:nvSpPr>
          <p:cNvPr id="5" name="Hộp Văn bản 4">
            <a:extLst>
              <a:ext uri="{FF2B5EF4-FFF2-40B4-BE49-F238E27FC236}">
                <a16:creationId xmlns:a16="http://schemas.microsoft.com/office/drawing/2014/main" id="{0E3A4CD3-4B16-DAAB-A017-22AA1F8D58BE}"/>
              </a:ext>
            </a:extLst>
          </p:cNvPr>
          <p:cNvSpPr txBox="1"/>
          <p:nvPr/>
        </p:nvSpPr>
        <p:spPr>
          <a:xfrm>
            <a:off x="1225137" y="1835064"/>
            <a:ext cx="9741726" cy="5109091"/>
          </a:xfrm>
          <a:prstGeom prst="rect">
            <a:avLst/>
          </a:prstGeom>
          <a:noFill/>
        </p:spPr>
        <p:txBody>
          <a:bodyPr wrap="square">
            <a:spAutoFit/>
          </a:bodyPr>
          <a:lstStyle/>
          <a:p>
            <a:pPr marL="342900" indent="-342900">
              <a:spcBef>
                <a:spcPts val="1200"/>
              </a:spcBef>
              <a:buClr>
                <a:schemeClr val="tx2"/>
              </a:buClr>
              <a:buFont typeface="+mj-lt"/>
              <a:buAutoNum type="arabicPeriod"/>
            </a:pPr>
            <a:r>
              <a:rPr lang="vi-VN" sz="1800" dirty="0" err="1">
                <a:cs typeface="Segoe UI" panose="020B0502040204020203" pitchFamily="34" charset="0"/>
              </a:rPr>
              <a:t>fixed</a:t>
            </a:r>
            <a:r>
              <a:rPr lang="vi-VN" sz="1800" dirty="0">
                <a:cs typeface="Segoe UI" panose="020B0502040204020203" pitchFamily="34" charset="0"/>
              </a:rPr>
              <a:t> </a:t>
            </a:r>
            <a:r>
              <a:rPr lang="vi-VN" sz="1800" dirty="0" err="1">
                <a:cs typeface="Segoe UI" panose="020B0502040204020203" pitchFamily="34" charset="0"/>
              </a:rPr>
              <a:t>acidity</a:t>
            </a:r>
            <a:r>
              <a:rPr lang="vi-VN" sz="1800" dirty="0">
                <a:cs typeface="Segoe UI" panose="020B0502040204020203" pitchFamily="34" charset="0"/>
              </a:rPr>
              <a:t>: nồng độ </a:t>
            </a:r>
            <a:r>
              <a:rPr lang="vi-VN" sz="1800" dirty="0" err="1">
                <a:cs typeface="Segoe UI" panose="020B0502040204020203" pitchFamily="34" charset="0"/>
              </a:rPr>
              <a:t>acid</a:t>
            </a:r>
            <a:r>
              <a:rPr lang="vi-VN" sz="1800" dirty="0">
                <a:cs typeface="Segoe UI" panose="020B0502040204020203" pitchFamily="34" charset="0"/>
              </a:rPr>
              <a:t> cố định trong rượu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volatile</a:t>
            </a:r>
            <a:r>
              <a:rPr lang="vi-VN" sz="1800" dirty="0">
                <a:cs typeface="Segoe UI" panose="020B0502040204020203" pitchFamily="34" charset="0"/>
              </a:rPr>
              <a:t> </a:t>
            </a:r>
            <a:r>
              <a:rPr lang="vi-VN" sz="1800" dirty="0" err="1">
                <a:cs typeface="Segoe UI" panose="020B0502040204020203" pitchFamily="34" charset="0"/>
              </a:rPr>
              <a:t>acidity</a:t>
            </a:r>
            <a:r>
              <a:rPr lang="vi-VN" sz="1800" dirty="0">
                <a:cs typeface="Segoe UI" panose="020B0502040204020203" pitchFamily="34" charset="0"/>
              </a:rPr>
              <a:t>: nồng độ </a:t>
            </a:r>
            <a:r>
              <a:rPr lang="vi-VN" sz="1800" dirty="0" err="1">
                <a:cs typeface="Segoe UI" panose="020B0502040204020203" pitchFamily="34" charset="0"/>
              </a:rPr>
              <a:t>acid</a:t>
            </a:r>
            <a:r>
              <a:rPr lang="vi-VN" sz="1800" dirty="0">
                <a:cs typeface="Segoe UI" panose="020B0502040204020203" pitchFamily="34" charset="0"/>
              </a:rPr>
              <a:t> bốc hơi trong rượu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citric</a:t>
            </a:r>
            <a:r>
              <a:rPr lang="vi-VN" sz="1800" dirty="0">
                <a:cs typeface="Segoe UI" panose="020B0502040204020203" pitchFamily="34" charset="0"/>
              </a:rPr>
              <a:t> </a:t>
            </a:r>
            <a:r>
              <a:rPr lang="vi-VN" sz="1800" dirty="0" err="1">
                <a:cs typeface="Segoe UI" panose="020B0502040204020203" pitchFamily="34" charset="0"/>
              </a:rPr>
              <a:t>acid</a:t>
            </a:r>
            <a:r>
              <a:rPr lang="vi-VN" sz="1800" dirty="0">
                <a:cs typeface="Segoe UI" panose="020B0502040204020203" pitchFamily="34" charset="0"/>
              </a:rPr>
              <a:t>: nồng độ </a:t>
            </a:r>
            <a:r>
              <a:rPr lang="vi-VN" sz="1800" dirty="0" err="1">
                <a:cs typeface="Segoe UI" panose="020B0502040204020203" pitchFamily="34" charset="0"/>
              </a:rPr>
              <a:t>acid</a:t>
            </a:r>
            <a:r>
              <a:rPr lang="vi-VN" sz="1800" dirty="0">
                <a:cs typeface="Segoe UI" panose="020B0502040204020203" pitchFamily="34" charset="0"/>
              </a:rPr>
              <a:t> </a:t>
            </a:r>
            <a:r>
              <a:rPr lang="vi-VN" sz="1800" dirty="0" err="1">
                <a:cs typeface="Segoe UI" panose="020B0502040204020203" pitchFamily="34" charset="0"/>
              </a:rPr>
              <a:t>citric</a:t>
            </a:r>
            <a:r>
              <a:rPr lang="vi-VN" sz="1800" dirty="0">
                <a:cs typeface="Segoe UI" panose="020B0502040204020203" pitchFamily="34" charset="0"/>
              </a:rPr>
              <a:t> trong rượu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residual</a:t>
            </a:r>
            <a:r>
              <a:rPr lang="vi-VN" sz="1800" dirty="0">
                <a:cs typeface="Segoe UI" panose="020B0502040204020203" pitchFamily="34" charset="0"/>
              </a:rPr>
              <a:t> </a:t>
            </a:r>
            <a:r>
              <a:rPr lang="vi-VN" sz="1800" dirty="0" err="1">
                <a:cs typeface="Segoe UI" panose="020B0502040204020203" pitchFamily="34" charset="0"/>
              </a:rPr>
              <a:t>sugar</a:t>
            </a:r>
            <a:r>
              <a:rPr lang="vi-VN" sz="1800" dirty="0">
                <a:cs typeface="Segoe UI" panose="020B0502040204020203" pitchFamily="34" charset="0"/>
              </a:rPr>
              <a:t>: nồng độ đường còn lại sau khi rượu được sản xuất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chlorides</a:t>
            </a:r>
            <a:r>
              <a:rPr lang="vi-VN" sz="1800" dirty="0">
                <a:cs typeface="Segoe UI" panose="020B0502040204020203" pitchFamily="34" charset="0"/>
              </a:rPr>
              <a:t>: nồng độ muối trong rượu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free</a:t>
            </a:r>
            <a:r>
              <a:rPr lang="vi-VN" sz="1800" dirty="0">
                <a:cs typeface="Segoe UI" panose="020B0502040204020203" pitchFamily="34" charset="0"/>
              </a:rPr>
              <a:t> </a:t>
            </a:r>
            <a:r>
              <a:rPr lang="vi-VN" sz="1800" dirty="0" err="1">
                <a:cs typeface="Segoe UI" panose="020B0502040204020203" pitchFamily="34" charset="0"/>
              </a:rPr>
              <a:t>sulfur</a:t>
            </a:r>
            <a:r>
              <a:rPr lang="vi-VN" sz="1800" dirty="0">
                <a:cs typeface="Segoe UI" panose="020B0502040204020203" pitchFamily="34" charset="0"/>
              </a:rPr>
              <a:t> </a:t>
            </a:r>
            <a:r>
              <a:rPr lang="vi-VN" sz="1800" dirty="0" err="1">
                <a:cs typeface="Segoe UI" panose="020B0502040204020203" pitchFamily="34" charset="0"/>
              </a:rPr>
              <a:t>dioxide</a:t>
            </a:r>
            <a:r>
              <a:rPr lang="vi-VN" sz="1800" dirty="0">
                <a:cs typeface="Segoe UI" panose="020B0502040204020203" pitchFamily="34" charset="0"/>
              </a:rPr>
              <a:t>: lượng SO2 tự do có trong rượu (tính bằng </a:t>
            </a:r>
            <a:r>
              <a:rPr lang="vi-VN" sz="1800" dirty="0" err="1">
                <a:cs typeface="Segoe UI" panose="020B0502040204020203" pitchFamily="34" charset="0"/>
              </a:rPr>
              <a:t>mg</a:t>
            </a:r>
            <a:r>
              <a:rPr lang="vi-VN" sz="1800" dirty="0">
                <a:cs typeface="Segoe UI" panose="020B0502040204020203" pitchFamily="34" charset="0"/>
              </a:rPr>
              <a:t>/L)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total</a:t>
            </a:r>
            <a:r>
              <a:rPr lang="vi-VN" sz="1800" dirty="0">
                <a:cs typeface="Segoe UI" panose="020B0502040204020203" pitchFamily="34" charset="0"/>
              </a:rPr>
              <a:t> </a:t>
            </a:r>
            <a:r>
              <a:rPr lang="vi-VN" sz="1800" dirty="0" err="1">
                <a:cs typeface="Segoe UI" panose="020B0502040204020203" pitchFamily="34" charset="0"/>
              </a:rPr>
              <a:t>sulfur</a:t>
            </a:r>
            <a:r>
              <a:rPr lang="vi-VN" sz="1800" dirty="0">
                <a:cs typeface="Segoe UI" panose="020B0502040204020203" pitchFamily="34" charset="0"/>
              </a:rPr>
              <a:t> </a:t>
            </a:r>
            <a:r>
              <a:rPr lang="vi-VN" sz="1800" dirty="0" err="1">
                <a:cs typeface="Segoe UI" panose="020B0502040204020203" pitchFamily="34" charset="0"/>
              </a:rPr>
              <a:t>dioxide</a:t>
            </a:r>
            <a:r>
              <a:rPr lang="vi-VN" sz="1800" dirty="0">
                <a:cs typeface="Segoe UI" panose="020B0502040204020203" pitchFamily="34" charset="0"/>
              </a:rPr>
              <a:t>: tổng lượng SO2 có trong rượu (tính bằng </a:t>
            </a:r>
            <a:r>
              <a:rPr lang="vi-VN" sz="1800" dirty="0" err="1">
                <a:cs typeface="Segoe UI" panose="020B0502040204020203" pitchFamily="34" charset="0"/>
              </a:rPr>
              <a:t>mg</a:t>
            </a:r>
            <a:r>
              <a:rPr lang="vi-VN" sz="1800" dirty="0">
                <a:cs typeface="Segoe UI" panose="020B0502040204020203" pitchFamily="34" charset="0"/>
              </a:rPr>
              <a:t>/L)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density</a:t>
            </a:r>
            <a:r>
              <a:rPr lang="vi-VN" sz="1800" dirty="0">
                <a:cs typeface="Segoe UI" panose="020B0502040204020203" pitchFamily="34" charset="0"/>
              </a:rPr>
              <a:t>: trọng lượng riêng của rượu (tính bằng g/</a:t>
            </a:r>
            <a:r>
              <a:rPr lang="vi-VN" sz="1800" dirty="0" err="1">
                <a:cs typeface="Segoe UI" panose="020B0502040204020203" pitchFamily="34" charset="0"/>
              </a:rPr>
              <a:t>mL</a:t>
            </a:r>
            <a:r>
              <a:rPr lang="vi-VN" sz="1800" dirty="0">
                <a:cs typeface="Segoe UI" panose="020B0502040204020203" pitchFamily="34" charset="0"/>
              </a:rPr>
              <a:t>)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pH</a:t>
            </a:r>
            <a:r>
              <a:rPr lang="vi-VN" sz="1800" dirty="0">
                <a:cs typeface="Segoe UI" panose="020B0502040204020203" pitchFamily="34" charset="0"/>
              </a:rPr>
              <a:t>: độ </a:t>
            </a:r>
            <a:r>
              <a:rPr lang="vi-VN" sz="1800" dirty="0" err="1">
                <a:cs typeface="Segoe UI" panose="020B0502040204020203" pitchFamily="34" charset="0"/>
              </a:rPr>
              <a:t>axit</a:t>
            </a:r>
            <a:r>
              <a:rPr lang="vi-VN" sz="1800" dirty="0">
                <a:cs typeface="Segoe UI" panose="020B0502040204020203" pitchFamily="34" charset="0"/>
              </a:rPr>
              <a:t> hoạt động của rượu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sulphates</a:t>
            </a:r>
            <a:r>
              <a:rPr lang="vi-VN" sz="1800" dirty="0">
                <a:cs typeface="Segoe UI" panose="020B0502040204020203" pitchFamily="34" charset="0"/>
              </a:rPr>
              <a:t>: nồng độ </a:t>
            </a:r>
            <a:r>
              <a:rPr lang="vi-VN" sz="1800" dirty="0" err="1">
                <a:cs typeface="Segoe UI" panose="020B0502040204020203" pitchFamily="34" charset="0"/>
              </a:rPr>
              <a:t>sulfat</a:t>
            </a:r>
            <a:r>
              <a:rPr lang="vi-VN" sz="1800" dirty="0">
                <a:cs typeface="Segoe UI" panose="020B0502040204020203" pitchFamily="34" charset="0"/>
              </a:rPr>
              <a:t> có trong rượu (tính bằng g/L) </a:t>
            </a:r>
            <a:endParaRPr lang="en-US" sz="1800" dirty="0">
              <a:cs typeface="Segoe UI" panose="020B0502040204020203" pitchFamily="34" charset="0"/>
            </a:endParaRPr>
          </a:p>
          <a:p>
            <a:pPr marL="342900" indent="-342900">
              <a:spcBef>
                <a:spcPts val="1200"/>
              </a:spcBef>
              <a:buClr>
                <a:schemeClr val="tx2"/>
              </a:buClr>
              <a:buFont typeface="+mj-lt"/>
              <a:buAutoNum type="arabicPeriod"/>
            </a:pPr>
            <a:r>
              <a:rPr lang="vi-VN" sz="1800" dirty="0" err="1">
                <a:cs typeface="Segoe UI" panose="020B0502040204020203" pitchFamily="34" charset="0"/>
              </a:rPr>
              <a:t>alcohol</a:t>
            </a:r>
            <a:r>
              <a:rPr lang="vi-VN" sz="1800" dirty="0">
                <a:cs typeface="Segoe UI" panose="020B0502040204020203" pitchFamily="34" charset="0"/>
              </a:rPr>
              <a:t>: nồng độ cồn trong rượu (tính bằng %</a:t>
            </a:r>
            <a:r>
              <a:rPr lang="vi-VN" sz="1800" dirty="0" err="1">
                <a:cs typeface="Segoe UI" panose="020B0502040204020203" pitchFamily="34" charset="0"/>
              </a:rPr>
              <a:t>vol</a:t>
            </a:r>
            <a:r>
              <a:rPr lang="vi-VN" sz="1800" dirty="0">
                <a:cs typeface="Segoe UI" panose="020B0502040204020203" pitchFamily="34" charset="0"/>
              </a:rPr>
              <a:t>)</a:t>
            </a:r>
            <a:endParaRPr lang="en-US" sz="1800" dirty="0">
              <a:cs typeface="Segoe UI" panose="020B0502040204020203" pitchFamily="34" charset="0"/>
            </a:endParaRPr>
          </a:p>
          <a:p>
            <a:pPr marL="342900" indent="-342900">
              <a:spcBef>
                <a:spcPts val="1200"/>
              </a:spcBef>
              <a:buClr>
                <a:schemeClr val="tx2"/>
              </a:buClr>
              <a:buFont typeface="+mj-lt"/>
              <a:buAutoNum type="arabicPeriod"/>
            </a:pPr>
            <a:endParaRPr lang="en-US" sz="1800" dirty="0">
              <a:cs typeface="Segoe UI" panose="020B0502040204020203" pitchFamily="34" charset="0"/>
            </a:endParaRPr>
          </a:p>
        </p:txBody>
      </p:sp>
    </p:spTree>
    <p:extLst>
      <p:ext uri="{BB962C8B-B14F-4D97-AF65-F5344CB8AC3E}">
        <p14:creationId xmlns:p14="http://schemas.microsoft.com/office/powerpoint/2010/main" val="88553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tDnDi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232259"/>
            <a:ext cx="9144000" cy="1661993"/>
          </a:xfrm>
        </p:spPr>
        <p:txBody>
          <a:bodyPr lIns="0" tIns="0" rIns="0" bIns="0" anchor="t">
            <a:spAutoFit/>
          </a:bodyPr>
          <a:lstStyle/>
          <a:p>
            <a:r>
              <a:rPr lang="en-US" b="1" dirty="0">
                <a:solidFill>
                  <a:schemeClr val="bg1"/>
                </a:solidFill>
              </a:rPr>
              <a:t>PHÂN TÍCH VÀ KIỂM TRA DỮ LIỆU</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4056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4962066"/>
      </p:ext>
    </p:extLst>
  </p:cSld>
  <p:clrMapOvr>
    <a:masterClrMapping/>
  </p:clrMapOvr>
</p:sld>
</file>

<file path=ppt/theme/theme1.xml><?xml version="1.0" encoding="utf-8"?>
<a:theme xmlns:a="http://schemas.openxmlformats.org/drawingml/2006/main" name="Chủ đề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1260</TotalTime>
  <Words>1303</Words>
  <Application>Microsoft Office PowerPoint</Application>
  <PresentationFormat>Widescreen</PresentationFormat>
  <Paragraphs>192</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Consolas</vt:lpstr>
      <vt:lpstr>Segoe UI</vt:lpstr>
      <vt:lpstr>Segoe UI Light</vt:lpstr>
      <vt:lpstr>Wingdings</vt:lpstr>
      <vt:lpstr>Chủ đề Office</vt:lpstr>
      <vt:lpstr>ĐỒ ÁN MÔN MÁY HỌC Chủ đề: Winequality White</vt:lpstr>
      <vt:lpstr>Project analysis slide 8</vt:lpstr>
      <vt:lpstr>Project analysis slide 2</vt:lpstr>
      <vt:lpstr>GIỚI THIỆU</vt:lpstr>
      <vt:lpstr>Project analysis slide 8</vt:lpstr>
      <vt:lpstr>Project analysis slide 8</vt:lpstr>
      <vt:lpstr>THÔNG TIN DỮ LIỆU</vt:lpstr>
      <vt:lpstr>Project analysis slide 8</vt:lpstr>
      <vt:lpstr>PHÂN TÍCH VÀ KIỂM TRA DỮ LIỆU</vt:lpstr>
      <vt:lpstr>Project analysis slide 4</vt:lpstr>
      <vt:lpstr>Project analysis slide 8</vt:lpstr>
      <vt:lpstr>Project analysis slide 8</vt:lpstr>
      <vt:lpstr>Project analysis slide 8</vt:lpstr>
      <vt:lpstr>Project analysis slide 8</vt:lpstr>
      <vt:lpstr>Project analysis slide 8</vt:lpstr>
      <vt:lpstr>Project analysis slide 4</vt:lpstr>
      <vt:lpstr>Project analysis slide 4</vt:lpstr>
      <vt:lpstr>TIỀN XỬ LÝ DỮ LIỆU</vt:lpstr>
      <vt:lpstr>Project analysis slide 4</vt:lpstr>
      <vt:lpstr>Project analysis slide 4</vt:lpstr>
      <vt:lpstr>Project analysis slide 4</vt:lpstr>
      <vt:lpstr>XÂY DỰNG VÀ ĐÁNH GIÁ MÔ HÌNH</vt:lpstr>
      <vt:lpstr>3. Xây dựng và đánh giá mô hình</vt:lpstr>
      <vt:lpstr>3. Xây dựng và đánh giá mô hình</vt:lpstr>
      <vt:lpstr>3. Xây dựng và đánh giá mô hình</vt:lpstr>
      <vt:lpstr>3. Xây dựng và đánh giá mô hình</vt:lpstr>
      <vt:lpstr>3. Xây dựng và đánh giá mô hình</vt:lpstr>
      <vt:lpstr>3. Xây dựng và đánh giá mô hình</vt:lpstr>
      <vt:lpstr>3. Xây dựng và đánh giá mô hình</vt:lpstr>
      <vt:lpstr>3. Xây dựng và đánh giá mô hình</vt:lpstr>
      <vt:lpstr>3. Xây dựng và đánh giá mô hình</vt:lpstr>
      <vt:lpstr>KẾT LUẬN</vt:lpstr>
      <vt:lpstr>4. Kết luận</vt:lpstr>
      <vt:lpstr>4. 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máy học Chủ đề: Winequality White</dc:title>
  <dc:creator>Wellcome Asshole</dc:creator>
  <cp:lastModifiedBy>84348889823</cp:lastModifiedBy>
  <cp:revision>46</cp:revision>
  <dcterms:created xsi:type="dcterms:W3CDTF">2023-05-16T01:36:19Z</dcterms:created>
  <dcterms:modified xsi:type="dcterms:W3CDTF">2023-05-19T15:35:58Z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