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9" r:id="rId3"/>
    <p:sldId id="300" r:id="rId4"/>
    <p:sldId id="303" r:id="rId5"/>
    <p:sldId id="304" r:id="rId6"/>
    <p:sldId id="305" r:id="rId7"/>
    <p:sldId id="306" r:id="rId8"/>
    <p:sldId id="307" r:id="rId9"/>
    <p:sldId id="308" r:id="rId10"/>
    <p:sldId id="309" r:id="rId11"/>
    <p:sldId id="310" r:id="rId12"/>
    <p:sldId id="311" r:id="rId13"/>
    <p:sldId id="312" r:id="rId14"/>
    <p:sldId id="313" r:id="rId15"/>
    <p:sldId id="314" r:id="rId16"/>
    <p:sldId id="316" r:id="rId17"/>
    <p:sldId id="317" r:id="rId18"/>
    <p:sldId id="318" r:id="rId19"/>
    <p:sldId id="320" r:id="rId20"/>
    <p:sldId id="321" r:id="rId21"/>
    <p:sldId id="323" r:id="rId22"/>
    <p:sldId id="322" r:id="rId23"/>
    <p:sldId id="324" r:id="rId24"/>
    <p:sldId id="325" r:id="rId25"/>
    <p:sldId id="326" r:id="rId26"/>
    <p:sldId id="327" r:id="rId27"/>
    <p:sldId id="328" r:id="rId28"/>
    <p:sldId id="329" r:id="rId29"/>
    <p:sldId id="330" r:id="rId30"/>
    <p:sldId id="331" r:id="rId31"/>
    <p:sldId id="332" r:id="rId32"/>
    <p:sldId id="333" r:id="rId33"/>
    <p:sldId id="334" r:id="rId34"/>
    <p:sldId id="336" r:id="rId35"/>
    <p:sldId id="337" r:id="rId36"/>
    <p:sldId id="338" r:id="rId37"/>
    <p:sldId id="339" r:id="rId38"/>
    <p:sldId id="335"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Rubik Black" panose="020B0604020202020204" charset="-79"/>
      <p:bold r:id="rId45"/>
      <p:boldItalic r:id="rId46"/>
    </p:embeddedFont>
    <p:embeddedFont>
      <p:font typeface="Charmonman" panose="020B0604020202020204" charset="-34"/>
      <p:regular r:id="rId47"/>
      <p:bold r:id="rId48"/>
    </p:embeddedFont>
    <p:embeddedFont>
      <p:font typeface="Bebas Neue" panose="020B0604020202020204" charset="0"/>
      <p:regular r:id="rId49"/>
    </p:embeddedFont>
    <p:embeddedFont>
      <p:font typeface="Karla" panose="020B0604020202020204" charset="0"/>
      <p:regular r:id="rId50"/>
      <p:bold r:id="rId51"/>
      <p:italic r:id="rId52"/>
      <p:boldItalic r:id="rId53"/>
    </p:embeddedFont>
    <p:embeddedFont>
      <p:font typeface="Pacifico" panose="020B0604020202020204" charset="0"/>
      <p:regular r:id="rId54"/>
    </p:embeddedFont>
    <p:embeddedFont>
      <p:font typeface="Lobster"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6D61A-4185-4A34-8BFC-5D6B24D4A81E}">
  <a:tblStyle styleId="{EC06D61A-4185-4A34-8BFC-5D6B24D4A8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099E79-AD3E-421F-813C-A5724A42D8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96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98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07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73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048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16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01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026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94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6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4e0c60b85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4e0c60b8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0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96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28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85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320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005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965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661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870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92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27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82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471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415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00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782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37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007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749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92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66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84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3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8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2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14e1613f9b3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4e1613f9b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367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18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1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56" name="Google Shape;256;p16"/>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259" name="Google Shape;259;p16"/>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0" name="Google Shape;260;p16"/>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3" name="Google Shape;73;p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74" name="Google Shape;74;p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76" name="Google Shape;76;p5"/>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9" r:id="rId8"/>
    <p:sldLayoutId id="2147483660" r:id="rId9"/>
    <p:sldLayoutId id="2147483662"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401008"/>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solidFill>
                  <a:schemeClr val="accent1">
                    <a:lumMod val="50000"/>
                  </a:schemeClr>
                </a:solidFill>
                <a:latin typeface="Lobster" panose="00000500000000000000" pitchFamily="2" charset="0"/>
                <a:cs typeface="Charmonman" panose="00000500000000000000" pitchFamily="2" charset="-34"/>
              </a:rPr>
              <a:t>Tiểu luận chuyên ngành</a:t>
            </a:r>
            <a:r>
              <a:rPr lang="en" sz="4000" dirty="0">
                <a:latin typeface="Charmonman" panose="00000500000000000000" pitchFamily="2" charset="-34"/>
                <a:cs typeface="Charmonman" panose="00000500000000000000" pitchFamily="2" charset="-34"/>
              </a:rPr>
              <a:t/>
            </a:r>
            <a:br>
              <a:rPr lang="en" sz="4000" dirty="0">
                <a:latin typeface="Charmonman" panose="00000500000000000000" pitchFamily="2" charset="-34"/>
                <a:cs typeface="Charmonman" panose="00000500000000000000" pitchFamily="2" charset="-34"/>
              </a:rPr>
            </a:br>
            <a:r>
              <a:rPr lang="en" sz="1400" b="1" u="sng" dirty="0">
                <a:latin typeface="Pacifico" panose="00000500000000000000" pitchFamily="2" charset="0"/>
                <a:cs typeface="Charmonman" panose="00000500000000000000" pitchFamily="2" charset="-34"/>
              </a:rPr>
              <a:t>Đề tài</a:t>
            </a:r>
            <a:r>
              <a:rPr lang="en" sz="1400" b="1" dirty="0">
                <a:latin typeface="Pacifico" panose="00000500000000000000" pitchFamily="2" charset="0"/>
                <a:cs typeface="Charmonman" panose="00000500000000000000" pitchFamily="2" charset="-34"/>
              </a:rPr>
              <a:t>: </a:t>
            </a:r>
            <a:r>
              <a:rPr lang="en" sz="1400" dirty="0">
                <a:latin typeface="Pacifico" panose="00000500000000000000" pitchFamily="2" charset="0"/>
                <a:cs typeface="Charmonman" panose="00000500000000000000" pitchFamily="2" charset="-34"/>
              </a:rPr>
              <a:t>Xây dựng Website bán sách với </a:t>
            </a:r>
            <a:r>
              <a:rPr lang="en" sz="1400" dirty="0">
                <a:solidFill>
                  <a:schemeClr val="accent3">
                    <a:lumMod val="50000"/>
                  </a:schemeClr>
                </a:solidFill>
                <a:latin typeface="Pacifico" panose="00000500000000000000" pitchFamily="2" charset="0"/>
                <a:cs typeface="Charmonman" panose="00000500000000000000" pitchFamily="2" charset="-34"/>
              </a:rPr>
              <a:t>Java Spring Boot</a:t>
            </a:r>
            <a:endParaRPr sz="1100" dirty="0">
              <a:solidFill>
                <a:schemeClr val="tx1"/>
              </a:solidFill>
              <a:latin typeface="Lobster" panose="00000500000000000000" pitchFamily="2" charset="0"/>
              <a:cs typeface="Charmonman" panose="00000500000000000000" pitchFamily="2" charset="-34"/>
            </a:endParaRP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panose="020B0609020204030204" pitchFamily="49" charset="0"/>
              </a:rPr>
              <a:t>GVHD: ThS. Lê Thị Minh Châu</a:t>
            </a:r>
            <a:endParaRPr sz="1200">
              <a:latin typeface="Consolas" panose="020B0609020204030204" pitchFamily="49" charset="0"/>
            </a:endParaRPr>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13;p29">
            <a:extLst>
              <a:ext uri="{FF2B5EF4-FFF2-40B4-BE49-F238E27FC236}">
                <a16:creationId xmlns:a16="http://schemas.microsoft.com/office/drawing/2014/main" id="{F95AAC05-13FC-53CB-C3B3-90308DDADB90}"/>
              </a:ext>
            </a:extLst>
          </p:cNvPr>
          <p:cNvSpPr txBox="1">
            <a:spLocks/>
          </p:cNvSpPr>
          <p:nvPr/>
        </p:nvSpPr>
        <p:spPr>
          <a:xfrm>
            <a:off x="1828800" y="535000"/>
            <a:ext cx="54864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r>
              <a:rPr lang="en-US" sz="1100">
                <a:solidFill>
                  <a:schemeClr val="tx1">
                    <a:lumMod val="50000"/>
                    <a:lumOff val="50000"/>
                  </a:schemeClr>
                </a:solidFill>
                <a:latin typeface="Lobster" panose="00000500000000000000" pitchFamily="2" charset="0"/>
              </a:rPr>
              <a:t>Trường Đại Học Sư Phạm Kĩ Thuật TP.HCM</a:t>
            </a:r>
          </a:p>
          <a:p>
            <a:pPr marL="0" indent="0"/>
            <a:r>
              <a:rPr lang="en-US" sz="900">
                <a:solidFill>
                  <a:schemeClr val="tx1">
                    <a:lumMod val="50000"/>
                    <a:lumOff val="50000"/>
                  </a:schemeClr>
                </a:solidFill>
                <a:latin typeface="Lobster" panose="00000500000000000000" pitchFamily="2" charset="0"/>
              </a:rPr>
              <a:t>Khoa Công nghệ thông tin </a:t>
            </a:r>
            <a:endParaRPr lang="en-US" sz="900">
              <a:solidFill>
                <a:schemeClr val="tx1">
                  <a:lumMod val="50000"/>
                  <a:lumOff val="50000"/>
                </a:schemeClr>
              </a:solidFill>
            </a:endParaRPr>
          </a:p>
        </p:txBody>
      </p:sp>
      <p:pic>
        <p:nvPicPr>
          <p:cNvPr id="1030" name="Picture 6" descr="ITUTE · GitHub">
            <a:extLst>
              <a:ext uri="{FF2B5EF4-FFF2-40B4-BE49-F238E27FC236}">
                <a16:creationId xmlns:a16="http://schemas.microsoft.com/office/drawing/2014/main" id="{4B1505A4-A52A-8E45-FA92-1FF0A917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753" y="941160"/>
            <a:ext cx="1210493" cy="121049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76;p33">
            <a:extLst>
              <a:ext uri="{FF2B5EF4-FFF2-40B4-BE49-F238E27FC236}">
                <a16:creationId xmlns:a16="http://schemas.microsoft.com/office/drawing/2014/main" id="{80D43744-6FED-629A-1186-11C378DE5CD8}"/>
              </a:ext>
            </a:extLst>
          </p:cNvPr>
          <p:cNvSpPr txBox="1">
            <a:spLocks/>
          </p:cNvSpPr>
          <p:nvPr/>
        </p:nvSpPr>
        <p:spPr>
          <a:xfrm>
            <a:off x="2057399" y="4249343"/>
            <a:ext cx="50292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endParaRPr lang="en-US" sz="800">
              <a:latin typeface="Consolas" panose="020B0609020204030204" pitchFamily="49" charset="0"/>
            </a:endParaRPr>
          </a:p>
          <a:p>
            <a:pPr marL="0" indent="0"/>
            <a:r>
              <a:rPr lang="en-US" sz="800">
                <a:latin typeface="Consolas" panose="020B0609020204030204" pitchFamily="49" charset="0"/>
              </a:rPr>
              <a:t>TP.HCM, ngày 7 tháng 7 năm 2023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Use Case tổng quát dành cho </a:t>
            </a:r>
            <a:r>
              <a:rPr lang="en-US" sz="1400" b="1">
                <a:latin typeface="Consolas" panose="020B0609020204030204" pitchFamily="49" charset="0"/>
              </a:rPr>
              <a:t>Admin</a:t>
            </a:r>
            <a:endParaRPr sz="1400" b="1">
              <a:latin typeface="Consolas" panose="020B0609020204030204" pitchFamily="49" charset="0"/>
            </a:endParaRPr>
          </a:p>
        </p:txBody>
      </p:sp>
      <p:pic>
        <p:nvPicPr>
          <p:cNvPr id="2" name="Picture 1">
            <a:extLst>
              <a:ext uri="{FF2B5EF4-FFF2-40B4-BE49-F238E27FC236}">
                <a16:creationId xmlns:a16="http://schemas.microsoft.com/office/drawing/2014/main" id="{C370873A-7719-31D3-5A3D-8C038E234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27" y="107542"/>
            <a:ext cx="8465946" cy="4491493"/>
          </a:xfrm>
          <a:prstGeom prst="rect">
            <a:avLst/>
          </a:prstGeom>
        </p:spPr>
      </p:pic>
    </p:spTree>
    <p:extLst>
      <p:ext uri="{BB962C8B-B14F-4D97-AF65-F5344CB8AC3E}">
        <p14:creationId xmlns:p14="http://schemas.microsoft.com/office/powerpoint/2010/main" val="264501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Use Case tổng quát dành cho </a:t>
            </a:r>
            <a:r>
              <a:rPr lang="en-US" sz="1400" b="1">
                <a:latin typeface="Consolas" panose="020B0609020204030204" pitchFamily="49" charset="0"/>
              </a:rPr>
              <a:t>Nhân viên</a:t>
            </a:r>
            <a:endParaRPr sz="1400" b="1">
              <a:latin typeface="Consolas" panose="020B0609020204030204" pitchFamily="49" charset="0"/>
            </a:endParaRPr>
          </a:p>
        </p:txBody>
      </p:sp>
      <p:pic>
        <p:nvPicPr>
          <p:cNvPr id="12" name="Picture 11">
            <a:extLst>
              <a:ext uri="{FF2B5EF4-FFF2-40B4-BE49-F238E27FC236}">
                <a16:creationId xmlns:a16="http://schemas.microsoft.com/office/drawing/2014/main" id="{671E1067-EFC8-C574-68B3-8461CAD88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669" y="61915"/>
            <a:ext cx="6622662" cy="4649432"/>
          </a:xfrm>
          <a:prstGeom prst="rect">
            <a:avLst/>
          </a:prstGeom>
        </p:spPr>
      </p:pic>
    </p:spTree>
    <p:extLst>
      <p:ext uri="{BB962C8B-B14F-4D97-AF65-F5344CB8AC3E}">
        <p14:creationId xmlns:p14="http://schemas.microsoft.com/office/powerpoint/2010/main" val="3121463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Use Case tổng quát dành cho </a:t>
            </a:r>
            <a:r>
              <a:rPr lang="en-US" sz="1400" b="1">
                <a:latin typeface="Consolas" panose="020B0609020204030204" pitchFamily="49" charset="0"/>
              </a:rPr>
              <a:t>User</a:t>
            </a:r>
            <a:endParaRPr sz="1400" b="1">
              <a:latin typeface="Consolas" panose="020B0609020204030204" pitchFamily="49" charset="0"/>
            </a:endParaRPr>
          </a:p>
        </p:txBody>
      </p:sp>
      <p:pic>
        <p:nvPicPr>
          <p:cNvPr id="2" name="image22.jpeg">
            <a:extLst>
              <a:ext uri="{FF2B5EF4-FFF2-40B4-BE49-F238E27FC236}">
                <a16:creationId xmlns:a16="http://schemas.microsoft.com/office/drawing/2014/main" id="{1BF6D643-5E78-1810-7736-96ABE65A1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81" y="267790"/>
            <a:ext cx="8735438" cy="4151706"/>
          </a:xfrm>
          <a:prstGeom prst="rect">
            <a:avLst/>
          </a:prstGeom>
        </p:spPr>
      </p:pic>
    </p:spTree>
    <p:extLst>
      <p:ext uri="{BB962C8B-B14F-4D97-AF65-F5344CB8AC3E}">
        <p14:creationId xmlns:p14="http://schemas.microsoft.com/office/powerpoint/2010/main" val="2695864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Lược đồ luồng dữ liệu</a:t>
            </a:r>
            <a:endParaRPr sz="1400" b="1">
              <a:latin typeface="Consolas" panose="020B0609020204030204" pitchFamily="49" charset="0"/>
            </a:endParaRPr>
          </a:p>
        </p:txBody>
      </p:sp>
      <p:pic>
        <p:nvPicPr>
          <p:cNvPr id="12" name="Picture 11">
            <a:extLst>
              <a:ext uri="{FF2B5EF4-FFF2-40B4-BE49-F238E27FC236}">
                <a16:creationId xmlns:a16="http://schemas.microsoft.com/office/drawing/2014/main" id="{B805CF45-DBE2-5DE4-3536-052BADD040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014" y="61915"/>
            <a:ext cx="7707971" cy="4636410"/>
          </a:xfrm>
          <a:prstGeom prst="rect">
            <a:avLst/>
          </a:prstGeom>
          <a:noFill/>
          <a:ln>
            <a:noFill/>
          </a:ln>
        </p:spPr>
      </p:pic>
    </p:spTree>
    <p:extLst>
      <p:ext uri="{BB962C8B-B14F-4D97-AF65-F5344CB8AC3E}">
        <p14:creationId xmlns:p14="http://schemas.microsoft.com/office/powerpoint/2010/main" val="2449043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Lược đồ luồng dữ liệu</a:t>
            </a:r>
            <a:endParaRPr sz="1400" b="1">
              <a:latin typeface="Consolas" panose="020B0609020204030204" pitchFamily="49" charset="0"/>
            </a:endParaRPr>
          </a:p>
        </p:txBody>
      </p:sp>
      <p:pic>
        <p:nvPicPr>
          <p:cNvPr id="2" name="Picture 1">
            <a:extLst>
              <a:ext uri="{FF2B5EF4-FFF2-40B4-BE49-F238E27FC236}">
                <a16:creationId xmlns:a16="http://schemas.microsoft.com/office/drawing/2014/main" id="{09B51C3F-A000-166D-B5A5-882EC8BA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258" y="61915"/>
            <a:ext cx="8500056" cy="4570262"/>
          </a:xfrm>
          <a:prstGeom prst="rect">
            <a:avLst/>
          </a:prstGeom>
          <a:noFill/>
          <a:ln>
            <a:noFill/>
          </a:ln>
        </p:spPr>
      </p:pic>
    </p:spTree>
    <p:extLst>
      <p:ext uri="{BB962C8B-B14F-4D97-AF65-F5344CB8AC3E}">
        <p14:creationId xmlns:p14="http://schemas.microsoft.com/office/powerpoint/2010/main" val="2986629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Lược đồ luồng dữ liệu</a:t>
            </a:r>
            <a:endParaRPr sz="1400" b="1">
              <a:latin typeface="Consolas" panose="020B0609020204030204" pitchFamily="49" charset="0"/>
            </a:endParaRPr>
          </a:p>
        </p:txBody>
      </p:sp>
      <p:pic>
        <p:nvPicPr>
          <p:cNvPr id="12" name="Picture 11">
            <a:extLst>
              <a:ext uri="{FF2B5EF4-FFF2-40B4-BE49-F238E27FC236}">
                <a16:creationId xmlns:a16="http://schemas.microsoft.com/office/drawing/2014/main" id="{C0A498B1-211F-0E75-BB58-52C5372F95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669" y="469900"/>
            <a:ext cx="8274662" cy="4074963"/>
          </a:xfrm>
          <a:prstGeom prst="rect">
            <a:avLst/>
          </a:prstGeom>
          <a:noFill/>
          <a:ln>
            <a:noFill/>
          </a:ln>
        </p:spPr>
      </p:pic>
    </p:spTree>
    <p:extLst>
      <p:ext uri="{BB962C8B-B14F-4D97-AF65-F5344CB8AC3E}">
        <p14:creationId xmlns:p14="http://schemas.microsoft.com/office/powerpoint/2010/main" val="1022180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707336" y="4770485"/>
            <a:ext cx="77139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a:latin typeface="Consolas" panose="020B0609020204030204" pitchFamily="49" charset="0"/>
              </a:rPr>
              <a:t>Class Diagram</a:t>
            </a:r>
            <a:endParaRPr sz="1400" b="1">
              <a:latin typeface="Consolas" panose="020B0609020204030204" pitchFamily="49" charset="0"/>
            </a:endParaRPr>
          </a:p>
        </p:txBody>
      </p:sp>
      <p:pic>
        <p:nvPicPr>
          <p:cNvPr id="12" name="Picture 11">
            <a:extLst>
              <a:ext uri="{FF2B5EF4-FFF2-40B4-BE49-F238E27FC236}">
                <a16:creationId xmlns:a16="http://schemas.microsoft.com/office/drawing/2014/main" id="{2F90DFAE-7F91-92D5-0E27-CFF4DA892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555" y="0"/>
            <a:ext cx="5430890" cy="4744132"/>
          </a:xfrm>
          <a:prstGeom prst="rect">
            <a:avLst/>
          </a:prstGeom>
        </p:spPr>
      </p:pic>
    </p:spTree>
    <p:extLst>
      <p:ext uri="{BB962C8B-B14F-4D97-AF65-F5344CB8AC3E}">
        <p14:creationId xmlns:p14="http://schemas.microsoft.com/office/powerpoint/2010/main" val="2559118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03</a:t>
            </a:r>
            <a:endParaRPr sz="6000"/>
          </a:p>
        </p:txBody>
      </p:sp>
      <p:sp>
        <p:nvSpPr>
          <p:cNvPr id="546" name="Google Shape;546;p32"/>
          <p:cNvSpPr txBox="1">
            <a:spLocks noGrp="1"/>
          </p:cNvSpPr>
          <p:nvPr>
            <p:ph type="title"/>
          </p:nvPr>
        </p:nvSpPr>
        <p:spPr>
          <a:xfrm>
            <a:off x="1828840" y="2171855"/>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Consolas" panose="020B0609020204030204" pitchFamily="49" charset="0"/>
              </a:rPr>
              <a:t>Demo</a:t>
            </a:r>
            <a:endParaRPr sz="3600" b="1">
              <a:latin typeface="Consolas" panose="020B0609020204030204" pitchFamily="49"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5290" y="3926506"/>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Web Application</a:t>
            </a:r>
            <a:endParaRPr>
              <a:latin typeface="Pacifico" panose="00000500000000000000" pitchFamily="2" charset="0"/>
              <a:cs typeface="Charmonman" panose="00000500000000000000" pitchFamily="2" charset="-34"/>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1763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04</a:t>
            </a:r>
            <a:endParaRPr sz="6000"/>
          </a:p>
        </p:txBody>
      </p:sp>
      <p:sp>
        <p:nvSpPr>
          <p:cNvPr id="546" name="Google Shape;546;p32"/>
          <p:cNvSpPr txBox="1">
            <a:spLocks noGrp="1"/>
          </p:cNvSpPr>
          <p:nvPr>
            <p:ph type="title"/>
          </p:nvPr>
        </p:nvSpPr>
        <p:spPr>
          <a:xfrm>
            <a:off x="1828840" y="2171855"/>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Consolas" panose="020B0609020204030204" pitchFamily="49" charset="0"/>
              </a:rPr>
              <a:t>Kết luận</a:t>
            </a:r>
            <a:endParaRPr sz="3600" b="1">
              <a:latin typeface="Consolas" panose="020B0609020204030204" pitchFamily="49"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5290" y="3926506"/>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Sau một thời gian nghiên cứu, và thực hiện đề tài,</a:t>
            </a:r>
          </a:p>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nhóm đã đạt được những kết quả sau:</a:t>
            </a:r>
            <a:endParaRPr>
              <a:latin typeface="Pacifico" panose="00000500000000000000" pitchFamily="2" charset="0"/>
              <a:cs typeface="Charmonman" panose="00000500000000000000" pitchFamily="2" charset="-34"/>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2342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3"/>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Pacifico" panose="00000500000000000000" pitchFamily="2" charset="0"/>
              </a:rPr>
              <a:t>Về lý thuyết</a:t>
            </a:r>
            <a:endParaRPr>
              <a:latin typeface="Pacifico" panose="00000500000000000000" pitchFamily="2" charset="0"/>
            </a:endParaRPr>
          </a:p>
        </p:txBody>
      </p:sp>
      <p:sp>
        <p:nvSpPr>
          <p:cNvPr id="896" name="Google Shape;896;p43"/>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a:latin typeface="Consolas" panose="020B0609020204030204" pitchFamily="49" charset="0"/>
              </a:rPr>
              <a:t>Đã nghiên cứu được các kiến thức cũng như các vấn đề liên quan trong việc </a:t>
            </a:r>
            <a:r>
              <a:rPr lang="en-US" b="1">
                <a:latin typeface="Consolas" panose="020B0609020204030204" pitchFamily="49" charset="0"/>
              </a:rPr>
              <a:t>xây dựng Web API</a:t>
            </a:r>
            <a:r>
              <a:rPr lang="en-US">
                <a:latin typeface="Consolas" panose="020B0609020204030204" pitchFamily="49" charset="0"/>
              </a:rPr>
              <a:t> bằng </a:t>
            </a:r>
            <a:r>
              <a:rPr lang="en-US" b="1">
                <a:solidFill>
                  <a:schemeClr val="accent1">
                    <a:lumMod val="50000"/>
                  </a:schemeClr>
                </a:solidFill>
                <a:latin typeface="Consolas" panose="020B0609020204030204" pitchFamily="49" charset="0"/>
              </a:rPr>
              <a:t>Java</a:t>
            </a:r>
            <a:r>
              <a:rPr lang="en-US">
                <a:latin typeface="Consolas" panose="020B0609020204030204" pitchFamily="49" charset="0"/>
              </a:rPr>
              <a:t> với </a:t>
            </a:r>
            <a:r>
              <a:rPr lang="en-US" b="1">
                <a:solidFill>
                  <a:srgbClr val="00B050"/>
                </a:solidFill>
                <a:latin typeface="Consolas" panose="020B0609020204030204" pitchFamily="49" charset="0"/>
              </a:rPr>
              <a:t>Spring Boot</a:t>
            </a:r>
            <a:r>
              <a:rPr lang="en-US">
                <a:latin typeface="Consolas" panose="020B0609020204030204" pitchFamily="49" charset="0"/>
              </a:rPr>
              <a:t>.</a:t>
            </a:r>
          </a:p>
          <a:p>
            <a:pPr marL="139700" lvl="0" indent="0" algn="just" rtl="0">
              <a:spcBef>
                <a:spcPts val="0"/>
              </a:spcBef>
              <a:spcAft>
                <a:spcPts val="0"/>
              </a:spcAft>
              <a:buSzPts val="1400"/>
              <a:buNone/>
            </a:pPr>
            <a:endParaRPr lang="en-US">
              <a:latin typeface="Consolas" panose="020B0609020204030204" pitchFamily="49" charset="0"/>
            </a:endParaRPr>
          </a:p>
          <a:p>
            <a:pPr marL="139700" lvl="0" indent="0" algn="just" rtl="0">
              <a:spcBef>
                <a:spcPts val="0"/>
              </a:spcBef>
              <a:spcAft>
                <a:spcPts val="0"/>
              </a:spcAft>
              <a:buSzPts val="1400"/>
              <a:buNone/>
            </a:pPr>
            <a:r>
              <a:rPr lang="en-US">
                <a:latin typeface="Consolas" panose="020B0609020204030204" pitchFamily="49" charset="0"/>
              </a:rPr>
              <a:t>Đã nghiên cứu và áp dụng được </a:t>
            </a:r>
            <a:r>
              <a:rPr lang="en-US" b="1">
                <a:latin typeface="Consolas" panose="020B0609020204030204" pitchFamily="49" charset="0"/>
              </a:rPr>
              <a:t>HTML</a:t>
            </a:r>
            <a:r>
              <a:rPr lang="en-US">
                <a:latin typeface="Consolas" panose="020B0609020204030204" pitchFamily="49" charset="0"/>
              </a:rPr>
              <a:t>, </a:t>
            </a:r>
            <a:r>
              <a:rPr lang="en-US" b="1">
                <a:latin typeface="Consolas" panose="020B0609020204030204" pitchFamily="49" charset="0"/>
              </a:rPr>
              <a:t>CSS</a:t>
            </a:r>
            <a:r>
              <a:rPr lang="en-US">
                <a:latin typeface="Consolas" panose="020B0609020204030204" pitchFamily="49" charset="0"/>
              </a:rPr>
              <a:t>, </a:t>
            </a:r>
            <a:r>
              <a:rPr lang="en-US" b="1">
                <a:latin typeface="Consolas" panose="020B0609020204030204" pitchFamily="49" charset="0"/>
              </a:rPr>
              <a:t>JQuery</a:t>
            </a:r>
            <a:r>
              <a:rPr lang="en-US">
                <a:latin typeface="Consolas" panose="020B0609020204030204" pitchFamily="49" charset="0"/>
              </a:rPr>
              <a:t>, </a:t>
            </a:r>
            <a:r>
              <a:rPr lang="en-US" b="1">
                <a:latin typeface="Consolas" panose="020B0609020204030204" pitchFamily="49" charset="0"/>
              </a:rPr>
              <a:t>JavaScript</a:t>
            </a:r>
            <a:r>
              <a:rPr lang="en-US">
                <a:latin typeface="Consolas" panose="020B0609020204030204" pitchFamily="49" charset="0"/>
              </a:rPr>
              <a:t>, </a:t>
            </a:r>
            <a:r>
              <a:rPr lang="en-US" b="1">
                <a:latin typeface="Consolas" panose="020B0609020204030204" pitchFamily="49" charset="0"/>
              </a:rPr>
              <a:t>Bootstrap</a:t>
            </a:r>
            <a:r>
              <a:rPr lang="en-US">
                <a:latin typeface="Consolas" panose="020B0609020204030204" pitchFamily="49" charset="0"/>
              </a:rPr>
              <a:t>, </a:t>
            </a:r>
            <a:r>
              <a:rPr lang="en-US" b="1">
                <a:latin typeface="Consolas" panose="020B0609020204030204" pitchFamily="49" charset="0"/>
              </a:rPr>
              <a:t>Thymeleaf</a:t>
            </a:r>
            <a:r>
              <a:rPr lang="en-US">
                <a:latin typeface="Consolas" panose="020B0609020204030204" pitchFamily="49" charset="0"/>
              </a:rPr>
              <a:t> và </a:t>
            </a:r>
            <a:r>
              <a:rPr lang="en-US" b="1">
                <a:latin typeface="Consolas" panose="020B0609020204030204" pitchFamily="49" charset="0"/>
              </a:rPr>
              <a:t>AngularJS</a:t>
            </a:r>
            <a:r>
              <a:rPr lang="en-US">
                <a:latin typeface="Consolas" panose="020B0609020204030204" pitchFamily="49" charset="0"/>
              </a:rPr>
              <a:t> cho phần giao diện người dùng của đề tài.</a:t>
            </a:r>
            <a:endParaRPr>
              <a:latin typeface="Consolas" panose="020B0609020204030204" pitchFamily="49" charset="0"/>
            </a:endParaRPr>
          </a:p>
        </p:txBody>
      </p:sp>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1" name="Google Shape;931;p43"/>
          <p:cNvSpPr/>
          <p:nvPr/>
        </p:nvSpPr>
        <p:spPr>
          <a:xfrm>
            <a:off x="5047325"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272757"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4160539" y="104461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114;p49">
            <a:extLst>
              <a:ext uri="{FF2B5EF4-FFF2-40B4-BE49-F238E27FC236}">
                <a16:creationId xmlns:a16="http://schemas.microsoft.com/office/drawing/2014/main" id="{09F61259-8A35-45D1-CDFA-A48C7ADA9335}"/>
              </a:ext>
            </a:extLst>
          </p:cNvPr>
          <p:cNvGrpSpPr/>
          <p:nvPr/>
        </p:nvGrpSpPr>
        <p:grpSpPr>
          <a:xfrm>
            <a:off x="8177500" y="535000"/>
            <a:ext cx="502800" cy="502800"/>
            <a:chOff x="1627550" y="2017350"/>
            <a:chExt cx="502800" cy="502800"/>
          </a:xfrm>
        </p:grpSpPr>
        <p:sp>
          <p:nvSpPr>
            <p:cNvPr id="3" name="Google Shape;1115;p49">
              <a:extLst>
                <a:ext uri="{FF2B5EF4-FFF2-40B4-BE49-F238E27FC236}">
                  <a16:creationId xmlns:a16="http://schemas.microsoft.com/office/drawing/2014/main" id="{5B6F0C23-9157-AC5B-3711-B750717E5F8E}"/>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6;p49">
              <a:extLst>
                <a:ext uri="{FF2B5EF4-FFF2-40B4-BE49-F238E27FC236}">
                  <a16:creationId xmlns:a16="http://schemas.microsoft.com/office/drawing/2014/main" id="{237E9BF2-E405-5443-C042-8C2E8DC33C93}"/>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87;p31">
            <a:extLst>
              <a:ext uri="{FF2B5EF4-FFF2-40B4-BE49-F238E27FC236}">
                <a16:creationId xmlns:a16="http://schemas.microsoft.com/office/drawing/2014/main" id="{22074537-6538-CC0F-961D-6E6B92485792}"/>
              </a:ext>
            </a:extLst>
          </p:cNvPr>
          <p:cNvGrpSpPr/>
          <p:nvPr/>
        </p:nvGrpSpPr>
        <p:grpSpPr>
          <a:xfrm>
            <a:off x="5395050" y="130698"/>
            <a:ext cx="3672750" cy="935857"/>
            <a:chOff x="4754850" y="1600325"/>
            <a:chExt cx="3771900" cy="1412550"/>
          </a:xfrm>
        </p:grpSpPr>
        <p:sp>
          <p:nvSpPr>
            <p:cNvPr id="6" name="Google Shape;488;p31">
              <a:extLst>
                <a:ext uri="{FF2B5EF4-FFF2-40B4-BE49-F238E27FC236}">
                  <a16:creationId xmlns:a16="http://schemas.microsoft.com/office/drawing/2014/main" id="{6615E8F6-65A3-A324-73F3-5D68BBC850D7}"/>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31">
              <a:extLst>
                <a:ext uri="{FF2B5EF4-FFF2-40B4-BE49-F238E27FC236}">
                  <a16:creationId xmlns:a16="http://schemas.microsoft.com/office/drawing/2014/main" id="{65C0960A-8255-6E8D-2B4B-DF699BBCAAF6}"/>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490;p31">
              <a:extLst>
                <a:ext uri="{FF2B5EF4-FFF2-40B4-BE49-F238E27FC236}">
                  <a16:creationId xmlns:a16="http://schemas.microsoft.com/office/drawing/2014/main" id="{FB2282F4-9536-6E05-B846-E91F66769ED3}"/>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9" name="Google Shape;495;p31">
            <a:extLst>
              <a:ext uri="{FF2B5EF4-FFF2-40B4-BE49-F238E27FC236}">
                <a16:creationId xmlns:a16="http://schemas.microsoft.com/office/drawing/2014/main" id="{21684FFE-34E3-337A-61A2-482472DF09EF}"/>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0" name="Google Shape;498;p31">
            <a:extLst>
              <a:ext uri="{FF2B5EF4-FFF2-40B4-BE49-F238E27FC236}">
                <a16:creationId xmlns:a16="http://schemas.microsoft.com/office/drawing/2014/main" id="{8C9A3530-8C05-36F3-EF80-4FE94CE10EB7}"/>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109207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44"/>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obster" panose="00000500000000000000" pitchFamily="2" charset="0"/>
              </a:rPr>
              <a:t>Sinh viên thực hiện</a:t>
            </a:r>
            <a:endParaRPr b="1">
              <a:latin typeface="Lobster" panose="00000500000000000000" pitchFamily="2" charset="0"/>
            </a:endParaRPr>
          </a:p>
        </p:txBody>
      </p:sp>
      <p:grpSp>
        <p:nvGrpSpPr>
          <p:cNvPr id="942" name="Google Shape;942;p44"/>
          <p:cNvGrpSpPr/>
          <p:nvPr/>
        </p:nvGrpSpPr>
        <p:grpSpPr>
          <a:xfrm>
            <a:off x="4754842" y="1601102"/>
            <a:ext cx="3763405" cy="2916165"/>
            <a:chOff x="4754842" y="1601102"/>
            <a:chExt cx="3763405" cy="2916165"/>
          </a:xfrm>
        </p:grpSpPr>
        <p:sp>
          <p:nvSpPr>
            <p:cNvPr id="943"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4"/>
            <p:cNvGrpSpPr/>
            <p:nvPr/>
          </p:nvGrpSpPr>
          <p:grpSpPr>
            <a:xfrm>
              <a:off x="4754842" y="1601102"/>
              <a:ext cx="3674345" cy="2824800"/>
              <a:chOff x="715067" y="1600275"/>
              <a:chExt cx="3674345" cy="2824800"/>
            </a:xfrm>
          </p:grpSpPr>
          <p:grpSp>
            <p:nvGrpSpPr>
              <p:cNvPr id="945" name="Google Shape;945;p44"/>
              <p:cNvGrpSpPr/>
              <p:nvPr/>
            </p:nvGrpSpPr>
            <p:grpSpPr>
              <a:xfrm>
                <a:off x="715067" y="1600275"/>
                <a:ext cx="3674345" cy="2824800"/>
                <a:chOff x="715100" y="1600339"/>
                <a:chExt cx="3674713" cy="2824800"/>
              </a:xfrm>
            </p:grpSpPr>
            <p:sp>
              <p:nvSpPr>
                <p:cNvPr id="94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48" name="Google Shape;948;p44"/>
              <p:cNvGrpSpPr/>
              <p:nvPr/>
            </p:nvGrpSpPr>
            <p:grpSpPr>
              <a:xfrm>
                <a:off x="3452549" y="1691675"/>
                <a:ext cx="845101" cy="183000"/>
                <a:chOff x="1605849" y="363963"/>
                <a:chExt cx="845101" cy="183000"/>
              </a:xfrm>
            </p:grpSpPr>
            <p:sp>
              <p:nvSpPr>
                <p:cNvPr id="949"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4"/>
                <p:cNvGrpSpPr/>
                <p:nvPr/>
              </p:nvGrpSpPr>
              <p:grpSpPr>
                <a:xfrm>
                  <a:off x="2267950" y="363963"/>
                  <a:ext cx="183000" cy="183000"/>
                  <a:chOff x="8225400" y="367488"/>
                  <a:chExt cx="183000" cy="183000"/>
                </a:xfrm>
              </p:grpSpPr>
              <p:cxnSp>
                <p:nvCxnSpPr>
                  <p:cNvPr id="951"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5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954" name="Google Shape;954;p44"/>
          <p:cNvGrpSpPr/>
          <p:nvPr/>
        </p:nvGrpSpPr>
        <p:grpSpPr>
          <a:xfrm>
            <a:off x="715067" y="1600275"/>
            <a:ext cx="3763405" cy="2916165"/>
            <a:chOff x="715067" y="1600275"/>
            <a:chExt cx="3763405" cy="2916165"/>
          </a:xfrm>
        </p:grpSpPr>
        <p:sp>
          <p:nvSpPr>
            <p:cNvPr id="955" name="Google Shape;955;p44"/>
            <p:cNvSpPr/>
            <p:nvPr/>
          </p:nvSpPr>
          <p:spPr>
            <a:xfrm>
              <a:off x="804672" y="1691640"/>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44"/>
            <p:cNvGrpSpPr/>
            <p:nvPr/>
          </p:nvGrpSpPr>
          <p:grpSpPr>
            <a:xfrm>
              <a:off x="715067" y="1600275"/>
              <a:ext cx="3674345" cy="2824800"/>
              <a:chOff x="715067" y="1600275"/>
              <a:chExt cx="3674345" cy="2824800"/>
            </a:xfrm>
          </p:grpSpPr>
          <p:grpSp>
            <p:nvGrpSpPr>
              <p:cNvPr id="957" name="Google Shape;957;p44"/>
              <p:cNvGrpSpPr/>
              <p:nvPr/>
            </p:nvGrpSpPr>
            <p:grpSpPr>
              <a:xfrm>
                <a:off x="715067" y="1600275"/>
                <a:ext cx="3674345" cy="2824800"/>
                <a:chOff x="715100" y="1600339"/>
                <a:chExt cx="3674713" cy="2824800"/>
              </a:xfrm>
            </p:grpSpPr>
            <p:sp>
              <p:nvSpPr>
                <p:cNvPr id="958" name="Google Shape;958;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60" name="Google Shape;960;p44"/>
              <p:cNvGrpSpPr/>
              <p:nvPr/>
            </p:nvGrpSpPr>
            <p:grpSpPr>
              <a:xfrm>
                <a:off x="3452549" y="1691675"/>
                <a:ext cx="845101" cy="183000"/>
                <a:chOff x="1605849" y="363963"/>
                <a:chExt cx="845101" cy="183000"/>
              </a:xfrm>
            </p:grpSpPr>
            <p:sp>
              <p:nvSpPr>
                <p:cNvPr id="961" name="Google Shape;961;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4"/>
                <p:cNvGrpSpPr/>
                <p:nvPr/>
              </p:nvGrpSpPr>
              <p:grpSpPr>
                <a:xfrm>
                  <a:off x="2267950" y="363963"/>
                  <a:ext cx="183000" cy="183000"/>
                  <a:chOff x="8225400" y="367488"/>
                  <a:chExt cx="183000" cy="183000"/>
                </a:xfrm>
              </p:grpSpPr>
              <p:cxnSp>
                <p:nvCxnSpPr>
                  <p:cNvPr id="963" name="Google Shape;963;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64" name="Google Shape;964;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65" name="Google Shape;965;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pic>
        <p:nvPicPr>
          <p:cNvPr id="966" name="Google Shape;966;p44"/>
          <p:cNvPicPr preferRelativeResize="0"/>
          <p:nvPr/>
        </p:nvPicPr>
        <p:blipFill rotWithShape="1">
          <a:blip r:embed="rId3">
            <a:alphaModFix/>
          </a:blip>
          <a:srcRect l="14688" t="9148" r="48013" b="34928"/>
          <a:stretch/>
        </p:blipFill>
        <p:spPr>
          <a:xfrm>
            <a:off x="4937839" y="2147800"/>
            <a:ext cx="1566300" cy="1566300"/>
          </a:xfrm>
          <a:prstGeom prst="rect">
            <a:avLst/>
          </a:prstGeom>
          <a:noFill/>
          <a:ln w="28575" cap="flat" cmpd="sng">
            <a:solidFill>
              <a:schemeClr val="dk1"/>
            </a:solidFill>
            <a:prstDash val="solid"/>
            <a:round/>
            <a:headEnd type="none" w="sm" len="sm"/>
            <a:tailEnd type="none" w="sm" len="sm"/>
          </a:ln>
        </p:spPr>
      </p:pic>
      <p:pic>
        <p:nvPicPr>
          <p:cNvPr id="967" name="Google Shape;967;p44"/>
          <p:cNvPicPr preferRelativeResize="0"/>
          <p:nvPr/>
        </p:nvPicPr>
        <p:blipFill rotWithShape="1">
          <a:blip r:embed="rId4">
            <a:alphaModFix/>
          </a:blip>
          <a:srcRect l="32457" r="32746" b="47832"/>
          <a:stretch/>
        </p:blipFill>
        <p:spPr>
          <a:xfrm>
            <a:off x="898075" y="2147800"/>
            <a:ext cx="1562824" cy="1562824"/>
          </a:xfrm>
          <a:prstGeom prst="rect">
            <a:avLst/>
          </a:prstGeom>
          <a:noFill/>
          <a:ln w="28575" cap="flat" cmpd="sng">
            <a:solidFill>
              <a:schemeClr val="dk1"/>
            </a:solidFill>
            <a:prstDash val="solid"/>
            <a:round/>
            <a:headEnd type="none" w="sm" len="sm"/>
            <a:tailEnd type="none" w="sm" len="sm"/>
          </a:ln>
        </p:spPr>
      </p:pic>
      <p:sp>
        <p:nvSpPr>
          <p:cNvPr id="968" name="Google Shape;968;p44"/>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19110377</a:t>
            </a:r>
            <a:endParaRPr/>
          </a:p>
        </p:txBody>
      </p:sp>
      <p:sp>
        <p:nvSpPr>
          <p:cNvPr id="969" name="Google Shape;969;p44"/>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latin typeface="Consolas" panose="020B0609020204030204" pitchFamily="49" charset="0"/>
              </a:rPr>
              <a:t>Trịnh Ngọc Khánh</a:t>
            </a:r>
            <a:endParaRPr sz="1800" b="1">
              <a:latin typeface="Consolas" panose="020B0609020204030204" pitchFamily="49" charset="0"/>
            </a:endParaRPr>
          </a:p>
        </p:txBody>
      </p:sp>
      <p:sp>
        <p:nvSpPr>
          <p:cNvPr id="970" name="Google Shape;970;p44"/>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latin typeface="Consolas" panose="020B0609020204030204" pitchFamily="49" charset="0"/>
              </a:rPr>
              <a:t>Nguyễn Anh Phú</a:t>
            </a:r>
            <a:endParaRPr sz="1800" b="1">
              <a:latin typeface="Consolas" panose="020B0609020204030204" pitchFamily="49" charset="0"/>
            </a:endParaRPr>
          </a:p>
        </p:txBody>
      </p:sp>
      <p:sp>
        <p:nvSpPr>
          <p:cNvPr id="971" name="Google Shape;971;p44"/>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19110429</a:t>
            </a:r>
            <a:endParaRPr/>
          </a:p>
        </p:txBody>
      </p:sp>
      <p:sp>
        <p:nvSpPr>
          <p:cNvPr id="972" name="Google Shape;972;p44"/>
          <p:cNvSpPr txBox="1"/>
          <p:nvPr/>
        </p:nvSpPr>
        <p:spPr>
          <a:xfrm>
            <a:off x="3017388" y="3885067"/>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Meet</a:t>
            </a:r>
            <a:endParaRPr b="1">
              <a:solidFill>
                <a:schemeClr val="dk1"/>
              </a:solidFill>
              <a:latin typeface="Karla"/>
              <a:ea typeface="Karla"/>
              <a:cs typeface="Karla"/>
              <a:sym typeface="Karla"/>
            </a:endParaRPr>
          </a:p>
        </p:txBody>
      </p:sp>
      <p:grpSp>
        <p:nvGrpSpPr>
          <p:cNvPr id="973" name="Google Shape;973;p44"/>
          <p:cNvGrpSpPr/>
          <p:nvPr/>
        </p:nvGrpSpPr>
        <p:grpSpPr>
          <a:xfrm>
            <a:off x="7057653" y="3885067"/>
            <a:ext cx="1439836" cy="613750"/>
            <a:chOff x="1921813" y="3795717"/>
            <a:chExt cx="1439836" cy="613750"/>
          </a:xfrm>
        </p:grpSpPr>
        <p:sp>
          <p:nvSpPr>
            <p:cNvPr id="974" name="Google Shape;974;p44"/>
            <p:cNvSpPr txBox="1"/>
            <p:nvPr/>
          </p:nvSpPr>
          <p:spPr>
            <a:xfrm>
              <a:off x="1921813" y="3795717"/>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Meet</a:t>
              </a:r>
              <a:endParaRPr b="1">
                <a:solidFill>
                  <a:schemeClr val="dk1"/>
                </a:solidFill>
                <a:latin typeface="Karla"/>
                <a:ea typeface="Karla"/>
                <a:cs typeface="Karla"/>
                <a:sym typeface="Karla"/>
              </a:endParaRPr>
            </a:p>
          </p:txBody>
        </p:sp>
        <p:sp>
          <p:nvSpPr>
            <p:cNvPr id="975" name="Google Shape;975;p44"/>
            <p:cNvSpPr/>
            <p:nvPr/>
          </p:nvSpPr>
          <p:spPr>
            <a:xfrm rot="-2700000">
              <a:off x="2920191" y="3968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44"/>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715160" y="10241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59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3"/>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Pacifico" panose="00000500000000000000" pitchFamily="2" charset="0"/>
              </a:rPr>
              <a:t>Chức năng</a:t>
            </a:r>
            <a:endParaRPr>
              <a:latin typeface="Pacifico" panose="00000500000000000000" pitchFamily="2" charset="0"/>
            </a:endParaRPr>
          </a:p>
        </p:txBody>
      </p:sp>
      <p:sp>
        <p:nvSpPr>
          <p:cNvPr id="896" name="Google Shape;896;p43"/>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b="1">
                <a:latin typeface="Consolas" panose="020B0609020204030204" pitchFamily="49" charset="0"/>
              </a:rPr>
              <a:t>Giao diện người dùng</a:t>
            </a:r>
            <a:r>
              <a:rPr lang="en-US">
                <a:latin typeface="Consolas" panose="020B0609020204030204" pitchFamily="49" charset="0"/>
              </a:rPr>
              <a:t> được thiết kế </a:t>
            </a:r>
            <a:r>
              <a:rPr lang="en-US">
                <a:solidFill>
                  <a:srgbClr val="00B050"/>
                </a:solidFill>
                <a:latin typeface="Consolas" panose="020B0609020204030204" pitchFamily="49" charset="0"/>
              </a:rPr>
              <a:t>đẹp mắt</a:t>
            </a:r>
            <a:r>
              <a:rPr lang="en-US">
                <a:latin typeface="Consolas" panose="020B0609020204030204" pitchFamily="49" charset="0"/>
              </a:rPr>
              <a:t>, </a:t>
            </a:r>
            <a:r>
              <a:rPr lang="en-US">
                <a:solidFill>
                  <a:srgbClr val="00B050"/>
                </a:solidFill>
                <a:latin typeface="Consolas" panose="020B0609020204030204" pitchFamily="49" charset="0"/>
              </a:rPr>
              <a:t>dễ sử dụng</a:t>
            </a:r>
            <a:r>
              <a:rPr lang="en-US">
                <a:latin typeface="Consolas" panose="020B0609020204030204" pitchFamily="49" charset="0"/>
              </a:rPr>
              <a:t> và </a:t>
            </a:r>
            <a:r>
              <a:rPr lang="en-US">
                <a:solidFill>
                  <a:srgbClr val="00B050"/>
                </a:solidFill>
                <a:latin typeface="Consolas" panose="020B0609020204030204" pitchFamily="49" charset="0"/>
              </a:rPr>
              <a:t>tương thích trên nhiều thiết bị</a:t>
            </a:r>
            <a:r>
              <a:rPr lang="en-US">
                <a:latin typeface="Consolas" panose="020B0609020204030204" pitchFamily="49" charset="0"/>
              </a:rPr>
              <a:t>, giúp người dùng dễ dàng tìm kiếm và duyệt sách theo nhu cầu cá nhân.</a:t>
            </a:r>
          </a:p>
          <a:p>
            <a:pPr marL="139700" lvl="0" indent="0" algn="just" rtl="0">
              <a:spcBef>
                <a:spcPts val="0"/>
              </a:spcBef>
              <a:spcAft>
                <a:spcPts val="0"/>
              </a:spcAft>
              <a:buSzPts val="1400"/>
              <a:buNone/>
            </a:pPr>
            <a:endParaRPr lang="en-US">
              <a:latin typeface="Consolas" panose="020B0609020204030204" pitchFamily="49" charset="0"/>
            </a:endParaRPr>
          </a:p>
          <a:p>
            <a:pPr marL="139700" lvl="0" indent="0" algn="just" rtl="0">
              <a:spcBef>
                <a:spcPts val="0"/>
              </a:spcBef>
              <a:spcAft>
                <a:spcPts val="0"/>
              </a:spcAft>
              <a:buSzPts val="1400"/>
              <a:buNone/>
            </a:pPr>
            <a:r>
              <a:rPr lang="en-US" b="1">
                <a:latin typeface="Consolas" panose="020B0609020204030204" pitchFamily="49" charset="0"/>
              </a:rPr>
              <a:t>Các chức năng chính của website</a:t>
            </a:r>
            <a:r>
              <a:rPr lang="en-US">
                <a:latin typeface="Consolas" panose="020B0609020204030204" pitchFamily="49" charset="0"/>
              </a:rPr>
              <a:t>: duyệt và tìm kiếm sách, xem chi tiết sách, đặt hàng và thanh toán, quản lý đơn hàng, đánh giá và nhận xét.</a:t>
            </a:r>
            <a:endParaRPr>
              <a:latin typeface="Consolas" panose="020B0609020204030204" pitchFamily="49" charset="0"/>
            </a:endParaRPr>
          </a:p>
        </p:txBody>
      </p:sp>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420925"/>
              <a:ext cx="1356472" cy="509050"/>
              <a:chOff x="6343699" y="3416675"/>
              <a:chExt cx="1356472" cy="509050"/>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1" name="Google Shape;931;p43"/>
          <p:cNvSpPr/>
          <p:nvPr/>
        </p:nvSpPr>
        <p:spPr>
          <a:xfrm>
            <a:off x="5047325"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272757"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4160539" y="104461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114;p49">
            <a:extLst>
              <a:ext uri="{FF2B5EF4-FFF2-40B4-BE49-F238E27FC236}">
                <a16:creationId xmlns:a16="http://schemas.microsoft.com/office/drawing/2014/main" id="{09F61259-8A35-45D1-CDFA-A48C7ADA9335}"/>
              </a:ext>
            </a:extLst>
          </p:cNvPr>
          <p:cNvGrpSpPr/>
          <p:nvPr/>
        </p:nvGrpSpPr>
        <p:grpSpPr>
          <a:xfrm>
            <a:off x="8177500" y="535000"/>
            <a:ext cx="502800" cy="502800"/>
            <a:chOff x="1627550" y="2017350"/>
            <a:chExt cx="502800" cy="502800"/>
          </a:xfrm>
        </p:grpSpPr>
        <p:sp>
          <p:nvSpPr>
            <p:cNvPr id="3" name="Google Shape;1115;p49">
              <a:extLst>
                <a:ext uri="{FF2B5EF4-FFF2-40B4-BE49-F238E27FC236}">
                  <a16:creationId xmlns:a16="http://schemas.microsoft.com/office/drawing/2014/main" id="{5B6F0C23-9157-AC5B-3711-B750717E5F8E}"/>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6;p49">
              <a:extLst>
                <a:ext uri="{FF2B5EF4-FFF2-40B4-BE49-F238E27FC236}">
                  <a16:creationId xmlns:a16="http://schemas.microsoft.com/office/drawing/2014/main" id="{237E9BF2-E405-5443-C042-8C2E8DC33C93}"/>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87;p31">
            <a:extLst>
              <a:ext uri="{FF2B5EF4-FFF2-40B4-BE49-F238E27FC236}">
                <a16:creationId xmlns:a16="http://schemas.microsoft.com/office/drawing/2014/main" id="{22074537-6538-CC0F-961D-6E6B92485792}"/>
              </a:ext>
            </a:extLst>
          </p:cNvPr>
          <p:cNvGrpSpPr/>
          <p:nvPr/>
        </p:nvGrpSpPr>
        <p:grpSpPr>
          <a:xfrm>
            <a:off x="5395050" y="130698"/>
            <a:ext cx="3672750" cy="935857"/>
            <a:chOff x="4754850" y="1600325"/>
            <a:chExt cx="3771900" cy="1412550"/>
          </a:xfrm>
        </p:grpSpPr>
        <p:sp>
          <p:nvSpPr>
            <p:cNvPr id="6" name="Google Shape;488;p31">
              <a:extLst>
                <a:ext uri="{FF2B5EF4-FFF2-40B4-BE49-F238E27FC236}">
                  <a16:creationId xmlns:a16="http://schemas.microsoft.com/office/drawing/2014/main" id="{6615E8F6-65A3-A324-73F3-5D68BBC850D7}"/>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9;p31">
              <a:extLst>
                <a:ext uri="{FF2B5EF4-FFF2-40B4-BE49-F238E27FC236}">
                  <a16:creationId xmlns:a16="http://schemas.microsoft.com/office/drawing/2014/main" id="{65C0960A-8255-6E8D-2B4B-DF699BBCAAF6}"/>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490;p31">
              <a:extLst>
                <a:ext uri="{FF2B5EF4-FFF2-40B4-BE49-F238E27FC236}">
                  <a16:creationId xmlns:a16="http://schemas.microsoft.com/office/drawing/2014/main" id="{FB2282F4-9536-6E05-B846-E91F66769ED3}"/>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9" name="Google Shape;495;p31">
            <a:extLst>
              <a:ext uri="{FF2B5EF4-FFF2-40B4-BE49-F238E27FC236}">
                <a16:creationId xmlns:a16="http://schemas.microsoft.com/office/drawing/2014/main" id="{21684FFE-34E3-337A-61A2-482472DF09EF}"/>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0" name="Google Shape;498;p31">
            <a:extLst>
              <a:ext uri="{FF2B5EF4-FFF2-40B4-BE49-F238E27FC236}">
                <a16:creationId xmlns:a16="http://schemas.microsoft.com/office/drawing/2014/main" id="{8C9A3530-8C05-36F3-EF80-4FE94CE10EB7}"/>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4183739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B050"/>
                </a:solidFill>
                <a:latin typeface="Lobster" panose="00000500000000000000" pitchFamily="2" charset="0"/>
              </a:rPr>
              <a:t>Ưu điểm</a:t>
            </a:r>
            <a:endParaRPr>
              <a:solidFill>
                <a:srgbClr val="00B050"/>
              </a:solidFill>
              <a:latin typeface="Lobster" panose="00000500000000000000" pitchFamily="2" charset="0"/>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9294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39488"/>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 sz="1100" b="1">
                <a:latin typeface="Consolas" panose="020B0609020204030204" pitchFamily="49" charset="0"/>
              </a:rPr>
              <a:t>Tìm kiếm và lọc sản phẩm: </a:t>
            </a:r>
            <a:r>
              <a:rPr lang="en" sz="1100">
                <a:latin typeface="Consolas" panose="020B0609020204030204" pitchFamily="49" charset="0"/>
              </a:rPr>
              <a:t>khách hàng có thể dễ dàng tìm kiếm sách theo các tiêu chí như: </a:t>
            </a:r>
            <a:r>
              <a:rPr lang="en" sz="1100" b="1">
                <a:latin typeface="Consolas" panose="020B0609020204030204" pitchFamily="49" charset="0"/>
              </a:rPr>
              <a:t>danh mục</a:t>
            </a:r>
            <a:r>
              <a:rPr lang="en" sz="1100">
                <a:latin typeface="Consolas" panose="020B0609020204030204" pitchFamily="49" charset="0"/>
              </a:rPr>
              <a:t>, </a:t>
            </a:r>
            <a:r>
              <a:rPr lang="en" sz="1100" b="1">
                <a:latin typeface="Consolas" panose="020B0609020204030204" pitchFamily="49" charset="0"/>
              </a:rPr>
              <a:t>nhà xuất bản</a:t>
            </a:r>
            <a:r>
              <a:rPr lang="en" sz="1100">
                <a:latin typeface="Consolas" panose="020B0609020204030204" pitchFamily="49" charset="0"/>
              </a:rPr>
              <a:t>, </a:t>
            </a:r>
            <a:r>
              <a:rPr lang="en" sz="1100" b="1">
                <a:latin typeface="Consolas" panose="020B0609020204030204" pitchFamily="49" charset="0"/>
              </a:rPr>
              <a:t>từ khóa</a:t>
            </a:r>
            <a:r>
              <a:rPr lang="en" sz="1100">
                <a:latin typeface="Consolas" panose="020B0609020204030204" pitchFamily="49" charset="0"/>
              </a:rPr>
              <a:t>. Ngoài ra, cung cấp các lựa chọn lọc để khách hàng có thể </a:t>
            </a:r>
            <a:r>
              <a:rPr lang="en" sz="1100">
                <a:solidFill>
                  <a:srgbClr val="00B050"/>
                </a:solidFill>
                <a:latin typeface="Consolas" panose="020B0609020204030204" pitchFamily="49" charset="0"/>
              </a:rPr>
              <a:t>thu hẹp kết quả tìm kiếm</a:t>
            </a:r>
            <a:r>
              <a:rPr lang="en" sz="1100">
                <a:latin typeface="Consolas" panose="020B0609020204030204" pitchFamily="49" charset="0"/>
              </a:rPr>
              <a:t> dựa trên đánh giá.</a:t>
            </a: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854812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2039642"/>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 sz="1100" b="1">
                <a:latin typeface="Consolas" panose="020B0609020204030204" pitchFamily="49" charset="0"/>
              </a:rPr>
              <a:t>Có trang blog riêng cho website: </a:t>
            </a:r>
            <a:r>
              <a:rPr lang="en" sz="1100">
                <a:latin typeface="Consolas" panose="020B0609020204030204" pitchFamily="49" charset="0"/>
              </a:rPr>
              <a:t>Để cung cấp các bài viết review nhằm tạo niềm tin và thu hút khách hàng quay trở lại trang web.</a:t>
            </a: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3619160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 sz="1100" b="1">
                <a:latin typeface="Consolas" panose="020B0609020204030204" pitchFamily="49" charset="0"/>
              </a:rPr>
              <a:t>Chức năng “Yêu thích sản phẩm”: C</a:t>
            </a:r>
            <a:r>
              <a:rPr lang="en" sz="1100">
                <a:latin typeface="Consolas" panose="020B0609020204030204" pitchFamily="49" charset="0"/>
              </a:rPr>
              <a:t>ho phép khách hàng </a:t>
            </a:r>
            <a:r>
              <a:rPr lang="en" sz="1100">
                <a:solidFill>
                  <a:srgbClr val="00B050"/>
                </a:solidFill>
                <a:latin typeface="Consolas" panose="020B0609020204030204" pitchFamily="49" charset="0"/>
              </a:rPr>
              <a:t>lưu trữ </a:t>
            </a:r>
            <a:r>
              <a:rPr lang="en" sz="1100">
                <a:latin typeface="Consolas" panose="020B0609020204030204" pitchFamily="49" charset="0"/>
              </a:rPr>
              <a:t>và </a:t>
            </a:r>
            <a:r>
              <a:rPr lang="en" sz="1100">
                <a:solidFill>
                  <a:srgbClr val="00B050"/>
                </a:solidFill>
                <a:latin typeface="Consolas" panose="020B0609020204030204" pitchFamily="49" charset="0"/>
              </a:rPr>
              <a:t>theo dõi</a:t>
            </a:r>
            <a:r>
              <a:rPr lang="en" sz="1100">
                <a:latin typeface="Consolas" panose="020B0609020204030204" pitchFamily="49" charset="0"/>
              </a:rPr>
              <a:t> các sản phẩm mà họ quan tâm một cách dễ dàng. Điều này giúp họ không bỏ lỡ bất kỳ sản phẩm nào và dễ dàng truy cập lại chúng sau này.</a:t>
            </a: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3116166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 sz="1100" b="1">
                <a:latin typeface="Consolas" panose="020B0609020204030204" pitchFamily="49" charset="0"/>
              </a:rPr>
              <a:t>Chi tiết sản phẩm: </a:t>
            </a:r>
            <a:r>
              <a:rPr lang="en" sz="1100">
                <a:latin typeface="Consolas" panose="020B0609020204030204" pitchFamily="49" charset="0"/>
              </a:rPr>
              <a:t>C</a:t>
            </a:r>
            <a:r>
              <a:rPr lang="en-US" sz="1100">
                <a:latin typeface="Consolas" panose="020B0609020204030204" pitchFamily="49" charset="0"/>
              </a:rPr>
              <a:t>u</a:t>
            </a:r>
            <a:r>
              <a:rPr lang="en" sz="1100">
                <a:latin typeface="Consolas" panose="020B0609020204030204" pitchFamily="49" charset="0"/>
              </a:rPr>
              <a:t>ng cấp thông tin chi tiết về từng cuốn sách bao gồm </a:t>
            </a:r>
            <a:r>
              <a:rPr lang="en" sz="1100">
                <a:solidFill>
                  <a:srgbClr val="00B050"/>
                </a:solidFill>
                <a:latin typeface="Consolas" panose="020B0609020204030204" pitchFamily="49" charset="0"/>
              </a:rPr>
              <a:t>hình ảnh</a:t>
            </a:r>
            <a:r>
              <a:rPr lang="en" sz="1100">
                <a:latin typeface="Consolas" panose="020B0609020204030204" pitchFamily="49" charset="0"/>
              </a:rPr>
              <a:t>, </a:t>
            </a:r>
            <a:r>
              <a:rPr lang="en" sz="1100">
                <a:solidFill>
                  <a:srgbClr val="00B050"/>
                </a:solidFill>
                <a:latin typeface="Consolas" panose="020B0609020204030204" pitchFamily="49" charset="0"/>
              </a:rPr>
              <a:t>mô tả</a:t>
            </a:r>
            <a:r>
              <a:rPr lang="en" sz="1100">
                <a:latin typeface="Consolas" panose="020B0609020204030204" pitchFamily="49" charset="0"/>
              </a:rPr>
              <a:t>, </a:t>
            </a:r>
            <a:r>
              <a:rPr lang="en" sz="1100">
                <a:solidFill>
                  <a:srgbClr val="00B050"/>
                </a:solidFill>
                <a:latin typeface="Consolas" panose="020B0609020204030204" pitchFamily="49" charset="0"/>
              </a:rPr>
              <a:t>tác giả</a:t>
            </a:r>
            <a:r>
              <a:rPr lang="en" sz="1100">
                <a:latin typeface="Consolas" panose="020B0609020204030204" pitchFamily="49" charset="0"/>
              </a:rPr>
              <a:t>, </a:t>
            </a:r>
            <a:r>
              <a:rPr lang="en" sz="1100">
                <a:solidFill>
                  <a:srgbClr val="00B050"/>
                </a:solidFill>
                <a:latin typeface="Consolas" panose="020B0609020204030204" pitchFamily="49" charset="0"/>
              </a:rPr>
              <a:t>nhà xuất bản</a:t>
            </a:r>
            <a:r>
              <a:rPr lang="en" sz="1100">
                <a:latin typeface="Consolas" panose="020B0609020204030204" pitchFamily="49" charset="0"/>
              </a:rPr>
              <a:t>, </a:t>
            </a:r>
            <a:r>
              <a:rPr lang="en" sz="1100">
                <a:solidFill>
                  <a:srgbClr val="00B050"/>
                </a:solidFill>
                <a:latin typeface="Consolas" panose="020B0609020204030204" pitchFamily="49" charset="0"/>
              </a:rPr>
              <a:t>giá cả</a:t>
            </a:r>
            <a:r>
              <a:rPr lang="en" sz="1100">
                <a:latin typeface="Consolas" panose="020B0609020204030204" pitchFamily="49" charset="0"/>
              </a:rPr>
              <a:t>, </a:t>
            </a:r>
            <a:r>
              <a:rPr lang="en" sz="1100">
                <a:solidFill>
                  <a:srgbClr val="00B050"/>
                </a:solidFill>
                <a:latin typeface="Consolas" panose="020B0609020204030204" pitchFamily="49" charset="0"/>
              </a:rPr>
              <a:t>bình luận </a:t>
            </a:r>
            <a:r>
              <a:rPr lang="en" sz="1100">
                <a:latin typeface="Consolas" panose="020B0609020204030204" pitchFamily="49" charset="0"/>
              </a:rPr>
              <a:t>của khách hàng, và thông tin liên quan khác. Điều này giúp người mua có cái nhìn rõ về sản phẩm trước khi quyết định mua.</a:t>
            </a: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2786568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100" b="1">
                <a:latin typeface="Consolas" panose="020B0609020204030204" pitchFamily="49" charset="0"/>
              </a:rPr>
              <a:t>Bình luận và nhận xét: </a:t>
            </a:r>
            <a:r>
              <a:rPr lang="en-US" sz="1100">
                <a:latin typeface="Consolas" panose="020B0609020204030204" pitchFamily="49" charset="0"/>
              </a:rPr>
              <a:t>Cho phép khách hàng </a:t>
            </a:r>
            <a:r>
              <a:rPr lang="en-US" sz="1100">
                <a:solidFill>
                  <a:srgbClr val="00B050"/>
                </a:solidFill>
                <a:latin typeface="Consolas" panose="020B0609020204030204" pitchFamily="49" charset="0"/>
              </a:rPr>
              <a:t>bình luận </a:t>
            </a:r>
            <a:r>
              <a:rPr lang="en-US" sz="1100">
                <a:latin typeface="Consolas" panose="020B0609020204030204" pitchFamily="49" charset="0"/>
              </a:rPr>
              <a:t>và </a:t>
            </a:r>
            <a:r>
              <a:rPr lang="en-US" sz="1100">
                <a:solidFill>
                  <a:srgbClr val="00B050"/>
                </a:solidFill>
                <a:latin typeface="Consolas" panose="020B0609020204030204" pitchFamily="49" charset="0"/>
              </a:rPr>
              <a:t>viết nhận xét </a:t>
            </a:r>
            <a:r>
              <a:rPr lang="en-US" sz="1100">
                <a:latin typeface="Consolas" panose="020B0609020204030204" pitchFamily="49" charset="0"/>
              </a:rPr>
              <a:t>về sách họ đã mua. Điều này giúp tăng tính tin cậy và giá trị của sản phẩm trong mắt khách hàng khác.</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4017147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100" b="1">
                <a:latin typeface="Consolas" panose="020B0609020204030204" pitchFamily="49" charset="0"/>
              </a:rPr>
              <a:t>Đánh giá trang web: </a:t>
            </a:r>
            <a:r>
              <a:rPr lang="en-US" sz="1100">
                <a:latin typeface="Consolas" panose="020B0609020204030204" pitchFamily="49" charset="0"/>
              </a:rPr>
              <a:t>Cho phép khách hàng có thể </a:t>
            </a:r>
            <a:r>
              <a:rPr lang="en-US" sz="1100">
                <a:solidFill>
                  <a:srgbClr val="00B050"/>
                </a:solidFill>
                <a:latin typeface="Consolas" panose="020B0609020204030204" pitchFamily="49" charset="0"/>
              </a:rPr>
              <a:t>đánh giá về trang web </a:t>
            </a:r>
            <a:r>
              <a:rPr lang="en-US" sz="1100">
                <a:latin typeface="Consolas" panose="020B0609020204030204" pitchFamily="49" charset="0"/>
              </a:rPr>
              <a:t>để để thu thập phản hồi từ khách hàng và cải thiện trải nghiệm mua sắm.</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1136297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1100" b="1">
                <a:latin typeface="Consolas" panose="020B0609020204030204" pitchFamily="49" charset="0"/>
              </a:rPr>
              <a:t>Giỏ hàng và thanh toán: </a:t>
            </a:r>
            <a:r>
              <a:rPr lang="vi-VN" sz="1100">
                <a:latin typeface="Consolas" panose="020B0609020204030204" pitchFamily="49" charset="0"/>
              </a:rPr>
              <a:t>có chức năng giỏ hàng để khách hàng có thể thêm nhiều sản phẩm và quản lý đơn hàng của mình.</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1893801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885950"/>
            <a:ext cx="5486400" cy="13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1100" b="1">
                <a:latin typeface="Consolas" panose="020B0609020204030204" pitchFamily="49" charset="0"/>
              </a:rPr>
              <a:t>Khuyến mãi và giảm giá: </a:t>
            </a:r>
            <a:r>
              <a:rPr lang="vi-VN" sz="1100">
                <a:latin typeface="Consolas" panose="020B0609020204030204" pitchFamily="49" charset="0"/>
              </a:rPr>
              <a:t>có chức năng cho phép khách hàng </a:t>
            </a:r>
            <a:r>
              <a:rPr lang="vi-VN" sz="1100">
                <a:solidFill>
                  <a:srgbClr val="00B050"/>
                </a:solidFill>
                <a:latin typeface="Consolas" panose="020B0609020204030204" pitchFamily="49" charset="0"/>
              </a:rPr>
              <a:t>áp dụng mã giảm giá</a:t>
            </a:r>
            <a:r>
              <a:rPr lang="vi-VN" sz="1100">
                <a:latin typeface="Consolas" panose="020B0609020204030204" pitchFamily="49" charset="0"/>
              </a:rPr>
              <a:t>, </a:t>
            </a:r>
            <a:r>
              <a:rPr lang="vi-VN" sz="1100">
                <a:solidFill>
                  <a:srgbClr val="00B050"/>
                </a:solidFill>
                <a:latin typeface="Consolas" panose="020B0609020204030204" pitchFamily="49" charset="0"/>
              </a:rPr>
              <a:t>khuyến mãi</a:t>
            </a:r>
            <a:r>
              <a:rPr lang="vi-VN" sz="1100">
                <a:latin typeface="Consolas" panose="020B0609020204030204" pitchFamily="49" charset="0"/>
              </a:rPr>
              <a:t> để thu hút khách hàng. Cập nhật thường xuyên các chương trình khuyến mãi mới và thông báo cho khách hàng qua email hoặc thông báo trên trang web.</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3922179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17" y="1939786"/>
            <a:ext cx="2377500" cy="8235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nsolas" panose="020B0609020204030204" pitchFamily="49" charset="0"/>
              </a:rPr>
              <a:t>GIỚI THIỆU, KHẢO SÁT</a:t>
            </a:r>
            <a:endParaRPr b="1">
              <a:latin typeface="Consolas" panose="020B0609020204030204" pitchFamily="49" charset="0"/>
            </a:endParaRPr>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harmonman" panose="00000500000000000000" pitchFamily="2" charset="-34"/>
                <a:cs typeface="Charmonman" panose="00000500000000000000" pitchFamily="2" charset="-34"/>
              </a:rPr>
              <a:t>Mục lục</a:t>
            </a:r>
            <a:endParaRPr b="1">
              <a:latin typeface="Charmonman" panose="00000500000000000000" pitchFamily="2" charset="-34"/>
              <a:cs typeface="Charmonman" panose="00000500000000000000" pitchFamily="2" charset="-34"/>
            </a:endParaRPr>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5;p31">
            <a:extLst>
              <a:ext uri="{FF2B5EF4-FFF2-40B4-BE49-F238E27FC236}">
                <a16:creationId xmlns:a16="http://schemas.microsoft.com/office/drawing/2014/main" id="{11338B8A-8B0D-CB66-4A5F-4896CBB4641C}"/>
              </a:ext>
            </a:extLst>
          </p:cNvPr>
          <p:cNvSpPr txBox="1">
            <a:spLocks/>
          </p:cNvSpPr>
          <p:nvPr/>
        </p:nvSpPr>
        <p:spPr>
          <a:xfrm>
            <a:off x="5997459" y="1939786"/>
            <a:ext cx="2377500" cy="823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a:latin typeface="Consolas" panose="020B0609020204030204" pitchFamily="49" charset="0"/>
              </a:rPr>
              <a:t>PhTÍCH &amp; ThKẾ HỆ THỐNG</a:t>
            </a:r>
          </a:p>
        </p:txBody>
      </p:sp>
      <p:sp>
        <p:nvSpPr>
          <p:cNvPr id="18" name="Google Shape;495;p31">
            <a:extLst>
              <a:ext uri="{FF2B5EF4-FFF2-40B4-BE49-F238E27FC236}">
                <a16:creationId xmlns:a16="http://schemas.microsoft.com/office/drawing/2014/main" id="{0B3C2ED7-75ED-04F3-B0B2-C9B283BA2498}"/>
              </a:ext>
            </a:extLst>
          </p:cNvPr>
          <p:cNvSpPr txBox="1">
            <a:spLocks/>
          </p:cNvSpPr>
          <p:nvPr/>
        </p:nvSpPr>
        <p:spPr>
          <a:xfrm>
            <a:off x="1957917" y="3524016"/>
            <a:ext cx="2377500" cy="823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a:latin typeface="Consolas" panose="020B0609020204030204" pitchFamily="49" charset="0"/>
              </a:rPr>
              <a:t>DEMO</a:t>
            </a:r>
          </a:p>
        </p:txBody>
      </p:sp>
      <p:sp>
        <p:nvSpPr>
          <p:cNvPr id="19" name="Google Shape;495;p31">
            <a:extLst>
              <a:ext uri="{FF2B5EF4-FFF2-40B4-BE49-F238E27FC236}">
                <a16:creationId xmlns:a16="http://schemas.microsoft.com/office/drawing/2014/main" id="{4BE6C27A-9DF2-2345-2B83-B6E1ABAF33CB}"/>
              </a:ext>
            </a:extLst>
          </p:cNvPr>
          <p:cNvSpPr txBox="1">
            <a:spLocks/>
          </p:cNvSpPr>
          <p:nvPr/>
        </p:nvSpPr>
        <p:spPr>
          <a:xfrm>
            <a:off x="6051400" y="3523337"/>
            <a:ext cx="2377500" cy="823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a:latin typeface="Consolas" panose="020B0609020204030204" pitchFamily="49" charset="0"/>
              </a:rPr>
              <a:t>KẾT LUẬN</a:t>
            </a:r>
          </a:p>
        </p:txBody>
      </p:sp>
    </p:spTree>
    <p:extLst>
      <p:ext uri="{BB962C8B-B14F-4D97-AF65-F5344CB8AC3E}">
        <p14:creationId xmlns:p14="http://schemas.microsoft.com/office/powerpoint/2010/main" val="1825640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2066163"/>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vi-VN" sz="1100" b="1">
                <a:latin typeface="Consolas" panose="020B0609020204030204" pitchFamily="49" charset="0"/>
              </a:rPr>
              <a:t>Thanh toán online: </a:t>
            </a:r>
            <a:r>
              <a:rPr lang="vi-VN" sz="1100">
                <a:latin typeface="Consolas" panose="020B0609020204030204" pitchFamily="49" charset="0"/>
              </a:rPr>
              <a:t>hỗ trợ phương thức thanh toán trực tuyến bằng </a:t>
            </a:r>
            <a:r>
              <a:rPr lang="vi-VN" sz="1100">
                <a:solidFill>
                  <a:srgbClr val="00B050"/>
                </a:solidFill>
                <a:latin typeface="Consolas" panose="020B0609020204030204" pitchFamily="49" charset="0"/>
              </a:rPr>
              <a:t>PayPal</a:t>
            </a:r>
            <a:r>
              <a:rPr lang="vi-VN" sz="1100">
                <a:latin typeface="Consolas" panose="020B0609020204030204" pitchFamily="49" charset="0"/>
              </a:rPr>
              <a:t> mang nhiều lợi ích cho người dùng.</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1642298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982139"/>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vi-VN" sz="1100" b="1">
                <a:latin typeface="Consolas" panose="020B0609020204030204" pitchFamily="49" charset="0"/>
              </a:rPr>
              <a:t>Chức năng chuyển đổi tiền tệ: </a:t>
            </a:r>
            <a:r>
              <a:rPr lang="vi-VN" sz="1100">
                <a:latin typeface="Consolas" panose="020B0609020204030204" pitchFamily="49" charset="0"/>
              </a:rPr>
              <a:t>sử dụng </a:t>
            </a:r>
            <a:r>
              <a:rPr lang="en-US" sz="1100">
                <a:solidFill>
                  <a:srgbClr val="00B050"/>
                </a:solidFill>
                <a:latin typeface="Consolas" panose="020B0609020204030204" pitchFamily="49" charset="0"/>
              </a:rPr>
              <a:t>API</a:t>
            </a:r>
            <a:r>
              <a:rPr lang="vi-VN" sz="1100">
                <a:solidFill>
                  <a:srgbClr val="00B050"/>
                </a:solidFill>
                <a:latin typeface="Consolas" panose="020B0609020204030204" pitchFamily="49" charset="0"/>
              </a:rPr>
              <a:t> </a:t>
            </a:r>
            <a:r>
              <a:rPr lang="vi-VN" sz="1100">
                <a:latin typeface="Consolas" panose="020B0609020204030204" pitchFamily="49" charset="0"/>
              </a:rPr>
              <a:t>của </a:t>
            </a:r>
            <a:r>
              <a:rPr lang="vi-VN" sz="1100">
                <a:solidFill>
                  <a:srgbClr val="00B050"/>
                </a:solidFill>
                <a:latin typeface="Consolas" panose="020B0609020204030204" pitchFamily="49" charset="0"/>
              </a:rPr>
              <a:t>Open Exchange Rates </a:t>
            </a:r>
            <a:r>
              <a:rPr lang="vi-VN" sz="1100">
                <a:latin typeface="Consolas" panose="020B0609020204030204" pitchFamily="49" charset="0"/>
              </a:rPr>
              <a:t>để hỗ trợ chuyển đổi tiền tệ VND sang USD giúp khách hàng thuận tiện cho việc thanh toán online bằng USD</a:t>
            </a:r>
            <a:r>
              <a:rPr lang="en-US" sz="1100">
                <a:latin typeface="Consolas" panose="020B0609020204030204" pitchFamily="49" charset="0"/>
              </a:rPr>
              <a:t>.</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2389889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982139"/>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vi-VN" sz="1100">
                <a:latin typeface="Consolas" panose="020B0609020204030204" pitchFamily="49" charset="0"/>
              </a:rPr>
              <a:t>Có gửi </a:t>
            </a:r>
            <a:r>
              <a:rPr lang="vi-VN" sz="1100">
                <a:solidFill>
                  <a:srgbClr val="00B050"/>
                </a:solidFill>
                <a:latin typeface="Consolas" panose="020B0609020204030204" pitchFamily="49" charset="0"/>
              </a:rPr>
              <a:t>mail xác thực </a:t>
            </a:r>
            <a:r>
              <a:rPr lang="vi-VN" sz="1100">
                <a:latin typeface="Consolas" panose="020B0609020204030204" pitchFamily="49" charset="0"/>
              </a:rPr>
              <a:t>khi khách hàng đăng ký tài khoản hoặc đặt hàng: giúp </a:t>
            </a:r>
            <a:r>
              <a:rPr lang="vi-VN" sz="1100">
                <a:solidFill>
                  <a:srgbClr val="00B050"/>
                </a:solidFill>
                <a:latin typeface="Consolas" panose="020B0609020204030204" pitchFamily="49" charset="0"/>
              </a:rPr>
              <a:t>đảm bảo tính chính xác </a:t>
            </a:r>
            <a:r>
              <a:rPr lang="vi-VN" sz="1100">
                <a:latin typeface="Consolas" panose="020B0609020204030204" pitchFamily="49" charset="0"/>
              </a:rPr>
              <a:t>và </a:t>
            </a:r>
            <a:r>
              <a:rPr lang="vi-VN" sz="1100">
                <a:solidFill>
                  <a:srgbClr val="00B050"/>
                </a:solidFill>
                <a:latin typeface="Consolas" panose="020B0609020204030204" pitchFamily="49" charset="0"/>
              </a:rPr>
              <a:t>xác thực thông tin </a:t>
            </a:r>
            <a:r>
              <a:rPr lang="vi-VN" sz="1100">
                <a:latin typeface="Consolas" panose="020B0609020204030204" pitchFamily="49" charset="0"/>
              </a:rPr>
              <a:t>của khách hàng</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359204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0B050"/>
                </a:solidFill>
                <a:latin typeface="Pacifico" panose="00000500000000000000" pitchFamily="2" charset="0"/>
              </a:rPr>
              <a:t>Một số điểm nổi bật của đề tài</a:t>
            </a:r>
            <a:endParaRPr sz="1800">
              <a:solidFill>
                <a:srgbClr val="00B050"/>
              </a:solidFill>
              <a:latin typeface="Pacifico" panose="00000500000000000000" pitchFamily="2" charset="0"/>
            </a:endParaRPr>
          </a:p>
        </p:txBody>
      </p:sp>
      <p:sp>
        <p:nvSpPr>
          <p:cNvPr id="1210" name="Google Shape;1210;p51"/>
          <p:cNvSpPr txBox="1">
            <a:spLocks noGrp="1"/>
          </p:cNvSpPr>
          <p:nvPr>
            <p:ph type="subTitle" idx="1"/>
          </p:nvPr>
        </p:nvSpPr>
        <p:spPr>
          <a:xfrm>
            <a:off x="1828800" y="1982139"/>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vi-VN" sz="1100" b="1">
                <a:latin typeface="Consolas" panose="020B0609020204030204" pitchFamily="49" charset="0"/>
              </a:rPr>
              <a:t>Xem lịch sử đơn hàng: </a:t>
            </a:r>
            <a:r>
              <a:rPr lang="en-US" sz="1100">
                <a:latin typeface="Consolas" panose="020B0609020204030204" pitchFamily="49" charset="0"/>
              </a:rPr>
              <a:t>G</a:t>
            </a:r>
            <a:r>
              <a:rPr lang="vi-VN" sz="1100">
                <a:latin typeface="Consolas" panose="020B0609020204030204" pitchFamily="49" charset="0"/>
              </a:rPr>
              <a:t>iúp khách hàng có thể </a:t>
            </a:r>
            <a:r>
              <a:rPr lang="vi-VN" sz="1100">
                <a:solidFill>
                  <a:srgbClr val="00B050"/>
                </a:solidFill>
                <a:latin typeface="Consolas" panose="020B0609020204030204" pitchFamily="49" charset="0"/>
              </a:rPr>
              <a:t>theo dõi đơn hàng </a:t>
            </a:r>
            <a:r>
              <a:rPr lang="vi-VN" sz="1100">
                <a:latin typeface="Consolas" panose="020B0609020204030204" pitchFamily="49" charset="0"/>
              </a:rPr>
              <a:t>của mình. Cung cấp thông tin về tiến trình giao hàng</a:t>
            </a:r>
            <a:r>
              <a:rPr lang="en-US" sz="1100">
                <a:latin typeface="Consolas" panose="020B0609020204030204" pitchFamily="49" charset="0"/>
              </a:rPr>
              <a:t>.</a:t>
            </a: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1881723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lumMod val="50000"/>
                  </a:schemeClr>
                </a:solidFill>
                <a:latin typeface="Lobster" panose="00000500000000000000" pitchFamily="2" charset="0"/>
              </a:rPr>
              <a:t>Nhược điểm</a:t>
            </a:r>
            <a:endParaRPr>
              <a:solidFill>
                <a:schemeClr val="accent1">
                  <a:lumMod val="50000"/>
                </a:schemeClr>
              </a:solidFill>
              <a:latin typeface="Lobster" panose="00000500000000000000" pitchFamily="2" charset="0"/>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8303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accent1">
                    <a:lumMod val="50000"/>
                  </a:schemeClr>
                </a:solidFill>
                <a:latin typeface="Pacifico" panose="00000500000000000000" pitchFamily="2" charset="0"/>
              </a:rPr>
              <a:t>Một số hạn chế</a:t>
            </a:r>
            <a:endParaRPr sz="1800">
              <a:solidFill>
                <a:schemeClr val="accent1">
                  <a:lumMod val="50000"/>
                </a:schemeClr>
              </a:solidFill>
              <a:latin typeface="Pacifico" panose="00000500000000000000" pitchFamily="2" charset="0"/>
            </a:endParaRPr>
          </a:p>
        </p:txBody>
      </p:sp>
      <p:sp>
        <p:nvSpPr>
          <p:cNvPr id="1210" name="Google Shape;1210;p51"/>
          <p:cNvSpPr txBox="1">
            <a:spLocks noGrp="1"/>
          </p:cNvSpPr>
          <p:nvPr>
            <p:ph type="subTitle" idx="1"/>
          </p:nvPr>
        </p:nvSpPr>
        <p:spPr>
          <a:xfrm>
            <a:off x="1828800" y="1982139"/>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100">
                <a:latin typeface="Consolas" panose="020B0609020204030204" pitchFamily="49" charset="0"/>
                <a:sym typeface="Wingdings" panose="05000000000000000000" pitchFamily="2" charset="2"/>
              </a:rPr>
              <a:t> </a:t>
            </a:r>
            <a:r>
              <a:rPr lang="en-US" sz="1100">
                <a:solidFill>
                  <a:schemeClr val="accent1">
                    <a:lumMod val="50000"/>
                  </a:schemeClr>
                </a:solidFill>
                <a:latin typeface="Consolas" panose="020B0609020204030204" pitchFamily="49" charset="0"/>
              </a:rPr>
              <a:t>Chưa</a:t>
            </a:r>
            <a:r>
              <a:rPr lang="en-US" sz="1100">
                <a:latin typeface="Consolas" panose="020B0609020204030204" pitchFamily="49" charset="0"/>
              </a:rPr>
              <a:t> có tính năng so sánh sản phẩm</a:t>
            </a:r>
          </a:p>
          <a:p>
            <a:pPr marL="0" lvl="0" indent="0" algn="l" rtl="0">
              <a:spcBef>
                <a:spcPts val="0"/>
              </a:spcBef>
              <a:spcAft>
                <a:spcPts val="0"/>
              </a:spcAft>
            </a:pPr>
            <a:endParaRPr lang="en-US" sz="1100">
              <a:latin typeface="Consolas" panose="020B0609020204030204" pitchFamily="49" charset="0"/>
            </a:endParaRPr>
          </a:p>
          <a:p>
            <a:pPr marL="0" lvl="0" indent="0" algn="l" rtl="0">
              <a:spcBef>
                <a:spcPts val="0"/>
              </a:spcBef>
              <a:spcAft>
                <a:spcPts val="0"/>
              </a:spcAft>
            </a:pPr>
            <a:r>
              <a:rPr lang="en-US" sz="1100">
                <a:latin typeface="Consolas" panose="020B0609020204030204" pitchFamily="49" charset="0"/>
                <a:sym typeface="Wingdings" panose="05000000000000000000" pitchFamily="2" charset="2"/>
              </a:rPr>
              <a:t> </a:t>
            </a:r>
            <a:r>
              <a:rPr lang="en-US" sz="1100">
                <a:solidFill>
                  <a:schemeClr val="accent1">
                    <a:lumMod val="50000"/>
                  </a:schemeClr>
                </a:solidFill>
                <a:latin typeface="Consolas" panose="020B0609020204030204" pitchFamily="49" charset="0"/>
              </a:rPr>
              <a:t>Chưa</a:t>
            </a:r>
            <a:r>
              <a:rPr lang="en-US" sz="1100">
                <a:latin typeface="Consolas" panose="020B0609020204030204" pitchFamily="49" charset="0"/>
              </a:rPr>
              <a:t> tích hợp được deep learning vào gợi ý tìm kiếm sản phẩm</a:t>
            </a:r>
          </a:p>
          <a:p>
            <a:pPr marL="0" lvl="0" indent="0" algn="l" rtl="0">
              <a:spcBef>
                <a:spcPts val="0"/>
              </a:spcBef>
              <a:spcAft>
                <a:spcPts val="0"/>
              </a:spcAft>
            </a:pP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3838528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8800" y="1152508"/>
            <a:ext cx="5486400"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lumMod val="50000"/>
                  </a:schemeClr>
                </a:solidFill>
                <a:latin typeface="Lobster" panose="00000500000000000000" pitchFamily="2" charset="0"/>
              </a:rPr>
              <a:t>Hướng</a:t>
            </a:r>
            <a:br>
              <a:rPr lang="en">
                <a:solidFill>
                  <a:schemeClr val="bg1">
                    <a:lumMod val="50000"/>
                  </a:schemeClr>
                </a:solidFill>
                <a:latin typeface="Lobster" panose="00000500000000000000" pitchFamily="2" charset="0"/>
              </a:rPr>
            </a:br>
            <a:r>
              <a:rPr lang="en">
                <a:solidFill>
                  <a:schemeClr val="bg1">
                    <a:lumMod val="50000"/>
                  </a:schemeClr>
                </a:solidFill>
                <a:latin typeface="Lobster" panose="00000500000000000000" pitchFamily="2" charset="0"/>
              </a:rPr>
              <a:t>phát triển</a:t>
            </a:r>
            <a:endParaRPr>
              <a:solidFill>
                <a:schemeClr val="bg1">
                  <a:lumMod val="50000"/>
                </a:schemeClr>
              </a:solidFill>
              <a:latin typeface="Lobster" panose="00000500000000000000" pitchFamily="2" charset="0"/>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5748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3293217"/>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bg1">
                    <a:lumMod val="50000"/>
                  </a:schemeClr>
                </a:solidFill>
                <a:latin typeface="Pacifico" panose="00000500000000000000" pitchFamily="2" charset="0"/>
              </a:rPr>
              <a:t>Hướng phát triển</a:t>
            </a:r>
            <a:endParaRPr sz="1800">
              <a:solidFill>
                <a:schemeClr val="bg1">
                  <a:lumMod val="50000"/>
                </a:schemeClr>
              </a:solidFill>
              <a:latin typeface="Pacifico" panose="00000500000000000000" pitchFamily="2" charset="0"/>
            </a:endParaRPr>
          </a:p>
        </p:txBody>
      </p:sp>
      <p:sp>
        <p:nvSpPr>
          <p:cNvPr id="1210" name="Google Shape;1210;p51"/>
          <p:cNvSpPr txBox="1">
            <a:spLocks noGrp="1"/>
          </p:cNvSpPr>
          <p:nvPr>
            <p:ph type="subTitle" idx="1"/>
          </p:nvPr>
        </p:nvSpPr>
        <p:spPr>
          <a:xfrm>
            <a:off x="1828800" y="1982139"/>
            <a:ext cx="54864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100">
                <a:solidFill>
                  <a:schemeClr val="bg1">
                    <a:lumMod val="50000"/>
                  </a:schemeClr>
                </a:solidFill>
                <a:latin typeface="Consolas" panose="020B0609020204030204" pitchFamily="49" charset="0"/>
              </a:rPr>
              <a:t>Bổ sung </a:t>
            </a:r>
            <a:r>
              <a:rPr lang="en-US" sz="1100">
                <a:latin typeface="Consolas" panose="020B0609020204030204" pitchFamily="49" charset="0"/>
              </a:rPr>
              <a:t>thêm các tính năng nâng cao như:</a:t>
            </a:r>
          </a:p>
          <a:p>
            <a:pPr marL="0" lvl="0" indent="0" algn="l" rtl="0">
              <a:spcBef>
                <a:spcPts val="0"/>
              </a:spcBef>
              <a:spcAft>
                <a:spcPts val="0"/>
              </a:spcAft>
            </a:pPr>
            <a:endParaRPr lang="en-US" sz="1100">
              <a:latin typeface="Consolas" panose="020B0609020204030204" pitchFamily="49" charset="0"/>
            </a:endParaRPr>
          </a:p>
          <a:p>
            <a:pPr marL="0" lvl="0" indent="0" algn="l" rtl="0">
              <a:spcBef>
                <a:spcPts val="0"/>
              </a:spcBef>
              <a:spcAft>
                <a:spcPts val="0"/>
              </a:spcAft>
            </a:pPr>
            <a:r>
              <a:rPr lang="en-US" sz="1100">
                <a:latin typeface="Consolas" panose="020B0609020204030204" pitchFamily="49" charset="0"/>
                <a:sym typeface="Wingdings" panose="05000000000000000000" pitchFamily="2" charset="2"/>
              </a:rPr>
              <a:t> </a:t>
            </a:r>
            <a:r>
              <a:rPr lang="en-US" sz="1100">
                <a:latin typeface="Consolas" panose="020B0609020204030204" pitchFamily="49" charset="0"/>
              </a:rPr>
              <a:t>So sánh sản phẩm</a:t>
            </a:r>
          </a:p>
          <a:p>
            <a:pPr marL="0" lvl="0" indent="0" algn="l" rtl="0">
              <a:spcBef>
                <a:spcPts val="0"/>
              </a:spcBef>
              <a:spcAft>
                <a:spcPts val="0"/>
              </a:spcAft>
            </a:pPr>
            <a:endParaRPr lang="en-US" sz="1100">
              <a:latin typeface="Consolas" panose="020B0609020204030204" pitchFamily="49" charset="0"/>
            </a:endParaRPr>
          </a:p>
          <a:p>
            <a:pPr marL="0" lvl="0" indent="0" algn="l" rtl="0">
              <a:spcBef>
                <a:spcPts val="0"/>
              </a:spcBef>
              <a:spcAft>
                <a:spcPts val="0"/>
              </a:spcAft>
            </a:pPr>
            <a:r>
              <a:rPr lang="en-US" sz="1100">
                <a:latin typeface="Consolas" panose="020B0609020204030204" pitchFamily="49" charset="0"/>
                <a:sym typeface="Wingdings" panose="05000000000000000000" pitchFamily="2" charset="2"/>
              </a:rPr>
              <a:t> Tích hợp deep learning vào gợi ý và tìm kiếm sản phẩm</a:t>
            </a:r>
            <a:endParaRPr lang="en-US" sz="1100">
              <a:latin typeface="Consolas" panose="020B0609020204030204" pitchFamily="49" charset="0"/>
            </a:endParaRPr>
          </a:p>
          <a:p>
            <a:pPr marL="0" lvl="0" indent="0" algn="l" rtl="0">
              <a:spcBef>
                <a:spcPts val="0"/>
              </a:spcBef>
              <a:spcAft>
                <a:spcPts val="0"/>
              </a:spcAft>
            </a:pPr>
            <a:endParaRPr lang="en" sz="1100">
              <a:latin typeface="Consolas" panose="020B0609020204030204" pitchFamily="49" charset="0"/>
            </a:endParaRPr>
          </a:p>
        </p:txBody>
      </p:sp>
      <p:sp>
        <p:nvSpPr>
          <p:cNvPr id="1211" name="Google Shape;1211;p51"/>
          <p:cNvSpPr/>
          <p:nvPr/>
        </p:nvSpPr>
        <p:spPr>
          <a:xfrm rot="-2700000">
            <a:off x="6667953" y="3605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34;p43">
            <a:extLst>
              <a:ext uri="{FF2B5EF4-FFF2-40B4-BE49-F238E27FC236}">
                <a16:creationId xmlns:a16="http://schemas.microsoft.com/office/drawing/2014/main" id="{760006EC-801C-77CB-21D3-E9DCC2C14A63}"/>
              </a:ext>
            </a:extLst>
          </p:cNvPr>
          <p:cNvGrpSpPr/>
          <p:nvPr/>
        </p:nvGrpSpPr>
        <p:grpSpPr>
          <a:xfrm>
            <a:off x="8118400" y="475791"/>
            <a:ext cx="621000" cy="621000"/>
            <a:chOff x="416300" y="4058211"/>
            <a:chExt cx="621000" cy="621000"/>
          </a:xfrm>
        </p:grpSpPr>
        <p:sp>
          <p:nvSpPr>
            <p:cNvPr id="4" name="Google Shape;935;p43">
              <a:extLst>
                <a:ext uri="{FF2B5EF4-FFF2-40B4-BE49-F238E27FC236}">
                  <a16:creationId xmlns:a16="http://schemas.microsoft.com/office/drawing/2014/main" id="{04CDFE58-E6A4-1675-8624-7EFA7BADDF90}"/>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3">
              <a:extLst>
                <a:ext uri="{FF2B5EF4-FFF2-40B4-BE49-F238E27FC236}">
                  <a16:creationId xmlns:a16="http://schemas.microsoft.com/office/drawing/2014/main" id="{3301E9D2-A6E2-FC9F-4E10-36C49D68D41D}"/>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14;p49">
            <a:extLst>
              <a:ext uri="{FF2B5EF4-FFF2-40B4-BE49-F238E27FC236}">
                <a16:creationId xmlns:a16="http://schemas.microsoft.com/office/drawing/2014/main" id="{5DB76F5D-3299-E9AD-AE12-31FC9939957A}"/>
              </a:ext>
            </a:extLst>
          </p:cNvPr>
          <p:cNvGrpSpPr/>
          <p:nvPr/>
        </p:nvGrpSpPr>
        <p:grpSpPr>
          <a:xfrm>
            <a:off x="8177500" y="535000"/>
            <a:ext cx="502800" cy="502800"/>
            <a:chOff x="1627550" y="2017350"/>
            <a:chExt cx="502800" cy="502800"/>
          </a:xfrm>
        </p:grpSpPr>
        <p:sp>
          <p:nvSpPr>
            <p:cNvPr id="7" name="Google Shape;1115;p49">
              <a:extLst>
                <a:ext uri="{FF2B5EF4-FFF2-40B4-BE49-F238E27FC236}">
                  <a16:creationId xmlns:a16="http://schemas.microsoft.com/office/drawing/2014/main" id="{B3210A43-D9DF-D7B3-4031-6CF13EB0DB8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6;p49">
              <a:extLst>
                <a:ext uri="{FF2B5EF4-FFF2-40B4-BE49-F238E27FC236}">
                  <a16:creationId xmlns:a16="http://schemas.microsoft.com/office/drawing/2014/main" id="{E14DCE27-72F2-B445-55AF-ADD14694A281}"/>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87;p31">
            <a:extLst>
              <a:ext uri="{FF2B5EF4-FFF2-40B4-BE49-F238E27FC236}">
                <a16:creationId xmlns:a16="http://schemas.microsoft.com/office/drawing/2014/main" id="{3EAAB088-BA5E-ECC0-25FB-CDCACDB63ED5}"/>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BAAEBAC2-922A-21D2-C9B8-F2F8AC84571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485CDB86-A827-7DDD-9525-734EC0473C63}"/>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B20FC9EA-6870-759A-4FBB-B92DB8425440}"/>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6BEFEFD4-8394-AB9C-0C4D-450FFA44D994}"/>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KẾT LUẬN</a:t>
            </a:r>
          </a:p>
        </p:txBody>
      </p:sp>
      <p:sp>
        <p:nvSpPr>
          <p:cNvPr id="14" name="Google Shape;498;p31">
            <a:extLst>
              <a:ext uri="{FF2B5EF4-FFF2-40B4-BE49-F238E27FC236}">
                <a16:creationId xmlns:a16="http://schemas.microsoft.com/office/drawing/2014/main" id="{F5973380-03F3-37C8-7705-E7B7EAD349BC}"/>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04</a:t>
            </a:r>
          </a:p>
        </p:txBody>
      </p:sp>
    </p:spTree>
    <p:extLst>
      <p:ext uri="{BB962C8B-B14F-4D97-AF65-F5344CB8AC3E}">
        <p14:creationId xmlns:p14="http://schemas.microsoft.com/office/powerpoint/2010/main" val="2365230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8800" y="1307100"/>
            <a:ext cx="5486400" cy="12022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10;p51">
            <a:extLst>
              <a:ext uri="{FF2B5EF4-FFF2-40B4-BE49-F238E27FC236}">
                <a16:creationId xmlns:a16="http://schemas.microsoft.com/office/drawing/2014/main" id="{39C4568B-4802-1B5F-60D4-AEA3383D7555}"/>
              </a:ext>
            </a:extLst>
          </p:cNvPr>
          <p:cNvSpPr txBox="1">
            <a:spLocks/>
          </p:cNvSpPr>
          <p:nvPr/>
        </p:nvSpPr>
        <p:spPr>
          <a:xfrm>
            <a:off x="1824673" y="2963958"/>
            <a:ext cx="5486400" cy="137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a:latin typeface="Consolas" panose="020B0609020204030204" pitchFamily="49" charset="0"/>
                <a:sym typeface="Wingdings" panose="05000000000000000000" pitchFamily="2" charset="2"/>
              </a:rPr>
              <a:t>Nhóm sinh viên thực hiện:</a:t>
            </a:r>
          </a:p>
          <a:p>
            <a:pPr algn="ctr"/>
            <a:endParaRPr lang="en-US" sz="1100">
              <a:latin typeface="Consolas" panose="020B0609020204030204" pitchFamily="49" charset="0"/>
              <a:sym typeface="Wingdings" panose="05000000000000000000" pitchFamily="2" charset="2"/>
            </a:endParaRPr>
          </a:p>
          <a:p>
            <a:pPr algn="ctr"/>
            <a:r>
              <a:rPr lang="en-US" sz="1100" b="1">
                <a:latin typeface="Consolas" panose="020B0609020204030204" pitchFamily="49" charset="0"/>
                <a:sym typeface="Wingdings" panose="05000000000000000000" pitchFamily="2" charset="2"/>
              </a:rPr>
              <a:t>Trịnh Ngọc Khánh – 19110377</a:t>
            </a:r>
          </a:p>
          <a:p>
            <a:pPr algn="ctr"/>
            <a:r>
              <a:rPr lang="en-US" sz="1100" b="1">
                <a:latin typeface="Consolas" panose="020B0609020204030204" pitchFamily="49" charset="0"/>
                <a:sym typeface="Wingdings" panose="05000000000000000000" pitchFamily="2" charset="2"/>
              </a:rPr>
              <a:t>Nguyễn Anh Phú - 19110429</a:t>
            </a:r>
            <a:endParaRPr lang="en" sz="1100" b="1">
              <a:latin typeface="Consolas" panose="020B0609020204030204" pitchFamily="49" charset="0"/>
            </a:endParaRPr>
          </a:p>
        </p:txBody>
      </p:sp>
    </p:spTree>
    <p:extLst>
      <p:ext uri="{BB962C8B-B14F-4D97-AF65-F5344CB8AC3E}">
        <p14:creationId xmlns:p14="http://schemas.microsoft.com/office/powerpoint/2010/main" val="378725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01</a:t>
            </a:r>
            <a:endParaRPr sz="6000"/>
          </a:p>
        </p:txBody>
      </p:sp>
      <p:sp>
        <p:nvSpPr>
          <p:cNvPr id="546" name="Google Shape;546;p32"/>
          <p:cNvSpPr txBox="1">
            <a:spLocks noGrp="1"/>
          </p:cNvSpPr>
          <p:nvPr>
            <p:ph type="title"/>
          </p:nvPr>
        </p:nvSpPr>
        <p:spPr>
          <a:xfrm>
            <a:off x="1828840" y="2171855"/>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Consolas" panose="020B0609020204030204" pitchFamily="49" charset="0"/>
              </a:rPr>
              <a:t>Giới thiệu, khảo sát</a:t>
            </a:r>
            <a:endParaRPr sz="3600" b="1">
              <a:latin typeface="Consolas" panose="020B0609020204030204" pitchFamily="49"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5290" y="3899852"/>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Giới thiệu đề tài, hiện trạng thực tế và</a:t>
            </a:r>
          </a:p>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các nền tảng công nghệ sử dụng</a:t>
            </a:r>
            <a:endParaRPr>
              <a:latin typeface="Pacifico" panose="00000500000000000000" pitchFamily="2" charset="0"/>
              <a:cs typeface="Charmonman" panose="00000500000000000000" pitchFamily="2" charset="-34"/>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5285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380602"/>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Lobster" panose="00000500000000000000" pitchFamily="2" charset="0"/>
              </a:rPr>
              <a:t>Xây dựng website bán hàng trực tuyến</a:t>
            </a:r>
            <a:endParaRPr sz="2400" b="1">
              <a:latin typeface="Lobster" panose="00000500000000000000" pitchFamily="2" charset="0"/>
            </a:endParaRPr>
          </a:p>
        </p:txBody>
      </p:sp>
      <p:sp>
        <p:nvSpPr>
          <p:cNvPr id="576" name="Google Shape;576;p33"/>
          <p:cNvSpPr txBox="1">
            <a:spLocks noGrp="1"/>
          </p:cNvSpPr>
          <p:nvPr>
            <p:ph type="subTitle" idx="1"/>
          </p:nvPr>
        </p:nvSpPr>
        <p:spPr>
          <a:xfrm>
            <a:off x="1694876" y="2317913"/>
            <a:ext cx="5754247" cy="91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latin typeface="Consolas" panose="020B0609020204030204" pitchFamily="49" charset="0"/>
              </a:rPr>
              <a:t>Ý tưởng chính là xây dựng một </a:t>
            </a:r>
            <a:r>
              <a:rPr lang="en" sz="1200" b="1">
                <a:latin typeface="Consolas" panose="020B0609020204030204" pitchFamily="49" charset="0"/>
              </a:rPr>
              <a:t>website bán sách online</a:t>
            </a:r>
            <a:r>
              <a:rPr lang="en" sz="1200">
                <a:latin typeface="Consolas" panose="020B0609020204030204" pitchFamily="49" charset="0"/>
              </a:rPr>
              <a:t>, sẽ không cần phải mở cửa hàng mà vẫn có thể thực hiện hoạt động mua bán</a:t>
            </a:r>
          </a:p>
          <a:p>
            <a:pPr marL="0" lvl="0" indent="0" algn="just" rtl="0">
              <a:spcBef>
                <a:spcPts val="0"/>
              </a:spcBef>
              <a:spcAft>
                <a:spcPts val="0"/>
              </a:spcAft>
              <a:buNone/>
            </a:pPr>
            <a:endParaRPr lang="en" sz="1200">
              <a:latin typeface="Consolas" panose="020B0609020204030204" pitchFamily="49" charset="0"/>
            </a:endParaRPr>
          </a:p>
          <a:p>
            <a:pPr marL="0" lvl="0" indent="0" algn="just" rtl="0">
              <a:spcBef>
                <a:spcPts val="0"/>
              </a:spcBef>
              <a:spcAft>
                <a:spcPts val="0"/>
              </a:spcAft>
              <a:buNone/>
            </a:pPr>
            <a:r>
              <a:rPr lang="en" sz="1200">
                <a:latin typeface="Consolas" panose="020B0609020204030204" pitchFamily="49" charset="0"/>
                <a:sym typeface="Wingdings" panose="05000000000000000000" pitchFamily="2" charset="2"/>
              </a:rPr>
              <a:t> </a:t>
            </a:r>
            <a:r>
              <a:rPr lang="en" sz="1200">
                <a:solidFill>
                  <a:srgbClr val="00B050"/>
                </a:solidFill>
                <a:latin typeface="Consolas" panose="020B0609020204030204" pitchFamily="49" charset="0"/>
                <a:sym typeface="Wingdings" panose="05000000000000000000" pitchFamily="2" charset="2"/>
              </a:rPr>
              <a:t>Tiết kiệm chi phí, nhân lực, thuận tiện hơn trong việc mua bán.</a:t>
            </a:r>
          </a:p>
          <a:p>
            <a:pPr marL="0" lvl="0" indent="0" algn="just" rtl="0">
              <a:spcBef>
                <a:spcPts val="0"/>
              </a:spcBef>
              <a:spcAft>
                <a:spcPts val="0"/>
              </a:spcAft>
              <a:buNone/>
            </a:pPr>
            <a:endParaRPr lang="en" sz="1200">
              <a:latin typeface="Consolas" panose="020B0609020204030204" pitchFamily="49" charset="0"/>
              <a:sym typeface="Wingdings" panose="05000000000000000000" pitchFamily="2" charset="2"/>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08578" y="155891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87;p31">
            <a:extLst>
              <a:ext uri="{FF2B5EF4-FFF2-40B4-BE49-F238E27FC236}">
                <a16:creationId xmlns:a16="http://schemas.microsoft.com/office/drawing/2014/main" id="{AB82E594-3F1F-316F-99D7-317C6CACBEDD}"/>
              </a:ext>
            </a:extLst>
          </p:cNvPr>
          <p:cNvGrpSpPr/>
          <p:nvPr/>
        </p:nvGrpSpPr>
        <p:grpSpPr>
          <a:xfrm>
            <a:off x="5395050" y="130698"/>
            <a:ext cx="3672750" cy="935857"/>
            <a:chOff x="4754850" y="1600325"/>
            <a:chExt cx="3771900" cy="1412550"/>
          </a:xfrm>
        </p:grpSpPr>
        <p:sp>
          <p:nvSpPr>
            <p:cNvPr id="3" name="Google Shape;488;p31">
              <a:extLst>
                <a:ext uri="{FF2B5EF4-FFF2-40B4-BE49-F238E27FC236}">
                  <a16:creationId xmlns:a16="http://schemas.microsoft.com/office/drawing/2014/main" id="{F4DE8F11-7AF9-B8B2-BBC0-6D43E7CFAD6D}"/>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9;p31">
              <a:extLst>
                <a:ext uri="{FF2B5EF4-FFF2-40B4-BE49-F238E27FC236}">
                  <a16:creationId xmlns:a16="http://schemas.microsoft.com/office/drawing/2014/main" id="{1639188E-5F35-2BB3-E016-F8366FC8CDCA}"/>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490;p31">
              <a:extLst>
                <a:ext uri="{FF2B5EF4-FFF2-40B4-BE49-F238E27FC236}">
                  <a16:creationId xmlns:a16="http://schemas.microsoft.com/office/drawing/2014/main" id="{68A82BD5-615A-6160-E895-46E240CE2122}"/>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 name="Google Shape;495;p31">
            <a:extLst>
              <a:ext uri="{FF2B5EF4-FFF2-40B4-BE49-F238E27FC236}">
                <a16:creationId xmlns:a16="http://schemas.microsoft.com/office/drawing/2014/main" id="{537B7A71-AC6B-0A89-BD3F-00670A018691}"/>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GIỚI THIỆU, KHẢO SÁT</a:t>
            </a:r>
          </a:p>
        </p:txBody>
      </p:sp>
      <p:sp>
        <p:nvSpPr>
          <p:cNvPr id="7" name="Google Shape;498;p31">
            <a:extLst>
              <a:ext uri="{FF2B5EF4-FFF2-40B4-BE49-F238E27FC236}">
                <a16:creationId xmlns:a16="http://schemas.microsoft.com/office/drawing/2014/main" id="{5452366E-A2FC-C219-6348-C6274FAF17A7}"/>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01</a:t>
            </a:r>
          </a:p>
        </p:txBody>
      </p:sp>
    </p:spTree>
    <p:extLst>
      <p:ext uri="{BB962C8B-B14F-4D97-AF65-F5344CB8AC3E}">
        <p14:creationId xmlns:p14="http://schemas.microsoft.com/office/powerpoint/2010/main" val="1364961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380602"/>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Lobster" panose="00000500000000000000" pitchFamily="2" charset="0"/>
              </a:rPr>
              <a:t>Nền tảng công nghệ &amp; công cụ</a:t>
            </a:r>
            <a:endParaRPr sz="2400" b="1">
              <a:latin typeface="Lobster" panose="00000500000000000000" pitchFamily="2" charset="0"/>
            </a:endParaRPr>
          </a:p>
        </p:txBody>
      </p:sp>
      <p:sp>
        <p:nvSpPr>
          <p:cNvPr id="576" name="Google Shape;576;p33"/>
          <p:cNvSpPr txBox="1">
            <a:spLocks noGrp="1"/>
          </p:cNvSpPr>
          <p:nvPr>
            <p:ph type="subTitle" idx="1"/>
          </p:nvPr>
        </p:nvSpPr>
        <p:spPr>
          <a:xfrm>
            <a:off x="1895475" y="2014562"/>
            <a:ext cx="5581650" cy="914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RDBMS: </a:t>
            </a:r>
            <a:r>
              <a:rPr lang="en-US" sz="1200">
                <a:latin typeface="Consolas" panose="020B0609020204030204" pitchFamily="49" charset="0"/>
                <a:sym typeface="Wingdings" panose="05000000000000000000" pitchFamily="2" charset="2"/>
              </a:rPr>
              <a:t>Microsoft SQL Server.</a:t>
            </a:r>
          </a:p>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Tools: </a:t>
            </a:r>
            <a:r>
              <a:rPr lang="en-US" sz="1200">
                <a:latin typeface="Consolas" panose="020B0609020204030204" pitchFamily="49" charset="0"/>
                <a:sym typeface="Wingdings" panose="05000000000000000000" pitchFamily="2" charset="2"/>
              </a:rPr>
              <a:t>Eclipse, Spring Tool Suite, Visual Studio Code, Postman.</a:t>
            </a:r>
          </a:p>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Ngôn ngữ lập trình: </a:t>
            </a:r>
            <a:r>
              <a:rPr lang="en-US" sz="1200">
                <a:latin typeface="Consolas" panose="020B0609020204030204" pitchFamily="49" charset="0"/>
                <a:sym typeface="Wingdings" panose="05000000000000000000" pitchFamily="2" charset="2"/>
              </a:rPr>
              <a:t>Java (JDK 11), JavaScript (ES6).</a:t>
            </a:r>
          </a:p>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Front-end:</a:t>
            </a:r>
            <a:r>
              <a:rPr lang="en-US" sz="1200">
                <a:latin typeface="Consolas" panose="020B0609020204030204" pitchFamily="49" charset="0"/>
                <a:sym typeface="Wingdings" panose="05000000000000000000" pitchFamily="2" charset="2"/>
              </a:rPr>
              <a:t> HTML, CSS, JQuery, JavaScript, Bootstrap, Thymeleaf, AngularJS.</a:t>
            </a:r>
          </a:p>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Back-end:</a:t>
            </a:r>
            <a:r>
              <a:rPr lang="en-US" sz="1200">
                <a:latin typeface="Consolas" panose="020B0609020204030204" pitchFamily="49" charset="0"/>
                <a:sym typeface="Wingdings" panose="05000000000000000000" pitchFamily="2" charset="2"/>
              </a:rPr>
              <a:t> Spring Boot, Spring Data JPA, Spring Security, Hibernate.</a:t>
            </a:r>
          </a:p>
          <a:p>
            <a:pPr marL="171450" lvl="0" indent="-171450" algn="l" rtl="0">
              <a:spcBef>
                <a:spcPts val="0"/>
              </a:spcBef>
              <a:spcAft>
                <a:spcPts val="0"/>
              </a:spcAft>
              <a:buFontTx/>
              <a:buChar char="-"/>
            </a:pPr>
            <a:r>
              <a:rPr lang="en-US" sz="1200" b="1">
                <a:latin typeface="Consolas" panose="020B0609020204030204" pitchFamily="49" charset="0"/>
                <a:sym typeface="Wingdings" panose="05000000000000000000" pitchFamily="2" charset="2"/>
              </a:rPr>
              <a:t>RESTful API: </a:t>
            </a:r>
            <a:r>
              <a:rPr lang="en-US" sz="1200">
                <a:latin typeface="Consolas" panose="020B0609020204030204" pitchFamily="49" charset="0"/>
                <a:sym typeface="Wingdings" panose="05000000000000000000" pitchFamily="2" charset="2"/>
              </a:rPr>
              <a:t>Spring Boot.</a:t>
            </a:r>
            <a:endParaRPr lang="en" sz="1200">
              <a:latin typeface="Consolas" panose="020B0609020204030204" pitchFamily="49" charset="0"/>
              <a:sym typeface="Wingdings" panose="05000000000000000000" pitchFamily="2" charset="2"/>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08578" y="155891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87;p31">
            <a:extLst>
              <a:ext uri="{FF2B5EF4-FFF2-40B4-BE49-F238E27FC236}">
                <a16:creationId xmlns:a16="http://schemas.microsoft.com/office/drawing/2014/main" id="{AB82E594-3F1F-316F-99D7-317C6CACBEDD}"/>
              </a:ext>
            </a:extLst>
          </p:cNvPr>
          <p:cNvGrpSpPr/>
          <p:nvPr/>
        </p:nvGrpSpPr>
        <p:grpSpPr>
          <a:xfrm>
            <a:off x="5395050" y="130698"/>
            <a:ext cx="3672750" cy="935857"/>
            <a:chOff x="4754850" y="1600325"/>
            <a:chExt cx="3771900" cy="1412550"/>
          </a:xfrm>
        </p:grpSpPr>
        <p:sp>
          <p:nvSpPr>
            <p:cNvPr id="3" name="Google Shape;488;p31">
              <a:extLst>
                <a:ext uri="{FF2B5EF4-FFF2-40B4-BE49-F238E27FC236}">
                  <a16:creationId xmlns:a16="http://schemas.microsoft.com/office/drawing/2014/main" id="{F4DE8F11-7AF9-B8B2-BBC0-6D43E7CFAD6D}"/>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9;p31">
              <a:extLst>
                <a:ext uri="{FF2B5EF4-FFF2-40B4-BE49-F238E27FC236}">
                  <a16:creationId xmlns:a16="http://schemas.microsoft.com/office/drawing/2014/main" id="{1639188E-5F35-2BB3-E016-F8366FC8CDCA}"/>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490;p31">
              <a:extLst>
                <a:ext uri="{FF2B5EF4-FFF2-40B4-BE49-F238E27FC236}">
                  <a16:creationId xmlns:a16="http://schemas.microsoft.com/office/drawing/2014/main" id="{68A82BD5-615A-6160-E895-46E240CE2122}"/>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 name="Google Shape;495;p31">
            <a:extLst>
              <a:ext uri="{FF2B5EF4-FFF2-40B4-BE49-F238E27FC236}">
                <a16:creationId xmlns:a16="http://schemas.microsoft.com/office/drawing/2014/main" id="{537B7A71-AC6B-0A89-BD3F-00670A018691}"/>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GIỚI THIỆU, KHẢO SÁT</a:t>
            </a:r>
          </a:p>
        </p:txBody>
      </p:sp>
      <p:sp>
        <p:nvSpPr>
          <p:cNvPr id="7" name="Google Shape;498;p31">
            <a:extLst>
              <a:ext uri="{FF2B5EF4-FFF2-40B4-BE49-F238E27FC236}">
                <a16:creationId xmlns:a16="http://schemas.microsoft.com/office/drawing/2014/main" id="{5452366E-A2FC-C219-6348-C6274FAF17A7}"/>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01</a:t>
            </a:r>
          </a:p>
        </p:txBody>
      </p:sp>
    </p:spTree>
    <p:extLst>
      <p:ext uri="{BB962C8B-B14F-4D97-AF65-F5344CB8AC3E}">
        <p14:creationId xmlns:p14="http://schemas.microsoft.com/office/powerpoint/2010/main" val="2527560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380602"/>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Lobster" panose="00000500000000000000" pitchFamily="2" charset="0"/>
              </a:rPr>
              <a:t>Libaries // Frameworks</a:t>
            </a:r>
            <a:endParaRPr sz="2400" b="1">
              <a:latin typeface="Lobster" panose="00000500000000000000" pitchFamily="2" charset="0"/>
            </a:endParaRPr>
          </a:p>
        </p:txBody>
      </p:sp>
      <p:sp>
        <p:nvSpPr>
          <p:cNvPr id="576" name="Google Shape;576;p33"/>
          <p:cNvSpPr txBox="1">
            <a:spLocks noGrp="1"/>
          </p:cNvSpPr>
          <p:nvPr>
            <p:ph type="subTitle" idx="1"/>
          </p:nvPr>
        </p:nvSpPr>
        <p:spPr>
          <a:xfrm>
            <a:off x="1781175" y="2280662"/>
            <a:ext cx="5581650" cy="914400"/>
          </a:xfrm>
          <a:prstGeom prst="rect">
            <a:avLst/>
          </a:prstGeom>
        </p:spPr>
        <p:txBody>
          <a:bodyPr spcFirstLastPara="1" wrap="square" lIns="91425" tIns="91425" rIns="91425" bIns="91425" numCol="2" anchor="t" anchorCtr="0">
            <a:noAutofit/>
          </a:bodyPr>
          <a:lstStyle/>
          <a:p>
            <a:pPr marL="0" lvl="0" indent="0" rtl="0">
              <a:spcBef>
                <a:spcPts val="0"/>
              </a:spcBef>
              <a:spcAft>
                <a:spcPts val="0"/>
              </a:spcAft>
            </a:pPr>
            <a:r>
              <a:rPr lang="en" sz="1200">
                <a:latin typeface="Consolas" panose="020B0609020204030204" pitchFamily="49" charset="0"/>
                <a:sym typeface="Wingdings" panose="05000000000000000000" pitchFamily="2" charset="2"/>
              </a:rPr>
              <a:t>Spring Boot</a:t>
            </a:r>
          </a:p>
          <a:p>
            <a:pPr marL="0" lvl="0" indent="0" rtl="0">
              <a:spcBef>
                <a:spcPts val="0"/>
              </a:spcBef>
              <a:spcAft>
                <a:spcPts val="0"/>
              </a:spcAft>
            </a:pPr>
            <a:r>
              <a:rPr lang="en" sz="1200">
                <a:latin typeface="Consolas" panose="020B0609020204030204" pitchFamily="49" charset="0"/>
                <a:sym typeface="Wingdings" panose="05000000000000000000" pitchFamily="2" charset="2"/>
              </a:rPr>
              <a:t>Apache Tomcat</a:t>
            </a:r>
          </a:p>
          <a:p>
            <a:pPr marL="0" lvl="0" indent="0" rtl="0">
              <a:spcBef>
                <a:spcPts val="0"/>
              </a:spcBef>
              <a:spcAft>
                <a:spcPts val="0"/>
              </a:spcAft>
            </a:pPr>
            <a:r>
              <a:rPr lang="en" sz="1200">
                <a:latin typeface="Consolas" panose="020B0609020204030204" pitchFamily="49" charset="0"/>
                <a:sym typeface="Wingdings" panose="05000000000000000000" pitchFamily="2" charset="2"/>
              </a:rPr>
              <a:t>Spring Security</a:t>
            </a:r>
          </a:p>
          <a:p>
            <a:pPr marL="0" lvl="0" indent="0" rtl="0">
              <a:spcBef>
                <a:spcPts val="0"/>
              </a:spcBef>
              <a:spcAft>
                <a:spcPts val="0"/>
              </a:spcAft>
            </a:pPr>
            <a:r>
              <a:rPr lang="en" sz="1200">
                <a:latin typeface="Consolas" panose="020B0609020204030204" pitchFamily="49" charset="0"/>
                <a:sym typeface="Wingdings" panose="05000000000000000000" pitchFamily="2" charset="2"/>
              </a:rPr>
              <a:t>Apache Maven</a:t>
            </a:r>
          </a:p>
          <a:p>
            <a:pPr marL="0" lvl="0" indent="0" rtl="0">
              <a:spcBef>
                <a:spcPts val="0"/>
              </a:spcBef>
              <a:spcAft>
                <a:spcPts val="0"/>
              </a:spcAft>
            </a:pPr>
            <a:r>
              <a:rPr lang="en" sz="1200">
                <a:latin typeface="Consolas" panose="020B0609020204030204" pitchFamily="49" charset="0"/>
                <a:sym typeface="Wingdings" panose="05000000000000000000" pitchFamily="2" charset="2"/>
              </a:rPr>
              <a:t>RESTful Web Service</a:t>
            </a:r>
          </a:p>
          <a:p>
            <a:pPr marL="0" lvl="0" indent="0" rtl="0">
              <a:spcBef>
                <a:spcPts val="0"/>
              </a:spcBef>
              <a:spcAft>
                <a:spcPts val="0"/>
              </a:spcAft>
            </a:pPr>
            <a:r>
              <a:rPr lang="en" sz="1200">
                <a:latin typeface="Consolas" panose="020B0609020204030204" pitchFamily="49" charset="0"/>
                <a:sym typeface="Wingdings" panose="05000000000000000000" pitchFamily="2" charset="2"/>
              </a:rPr>
              <a:t>jQuery</a:t>
            </a:r>
          </a:p>
          <a:p>
            <a:pPr marL="0" lvl="0" indent="0" rtl="0">
              <a:spcBef>
                <a:spcPts val="0"/>
              </a:spcBef>
              <a:spcAft>
                <a:spcPts val="0"/>
              </a:spcAft>
            </a:pPr>
            <a:r>
              <a:rPr lang="en" sz="1200">
                <a:latin typeface="Consolas" panose="020B0609020204030204" pitchFamily="49" charset="0"/>
                <a:sym typeface="Wingdings" panose="05000000000000000000" pitchFamily="2" charset="2"/>
              </a:rPr>
              <a:t>Bootstrap</a:t>
            </a:r>
          </a:p>
          <a:p>
            <a:pPr marL="0" lvl="0" indent="0" rtl="0">
              <a:spcBef>
                <a:spcPts val="0"/>
              </a:spcBef>
              <a:spcAft>
                <a:spcPts val="0"/>
              </a:spcAft>
            </a:pPr>
            <a:r>
              <a:rPr lang="en" sz="1200">
                <a:latin typeface="Consolas" panose="020B0609020204030204" pitchFamily="49" charset="0"/>
                <a:sym typeface="Wingdings" panose="05000000000000000000" pitchFamily="2" charset="2"/>
              </a:rPr>
              <a:t>Thymeleaf </a:t>
            </a: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08578" y="155891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87;p31">
            <a:extLst>
              <a:ext uri="{FF2B5EF4-FFF2-40B4-BE49-F238E27FC236}">
                <a16:creationId xmlns:a16="http://schemas.microsoft.com/office/drawing/2014/main" id="{AB82E594-3F1F-316F-99D7-317C6CACBEDD}"/>
              </a:ext>
            </a:extLst>
          </p:cNvPr>
          <p:cNvGrpSpPr/>
          <p:nvPr/>
        </p:nvGrpSpPr>
        <p:grpSpPr>
          <a:xfrm>
            <a:off x="5395050" y="130698"/>
            <a:ext cx="3672750" cy="935857"/>
            <a:chOff x="4754850" y="1600325"/>
            <a:chExt cx="3771900" cy="1412550"/>
          </a:xfrm>
        </p:grpSpPr>
        <p:sp>
          <p:nvSpPr>
            <p:cNvPr id="3" name="Google Shape;488;p31">
              <a:extLst>
                <a:ext uri="{FF2B5EF4-FFF2-40B4-BE49-F238E27FC236}">
                  <a16:creationId xmlns:a16="http://schemas.microsoft.com/office/drawing/2014/main" id="{F4DE8F11-7AF9-B8B2-BBC0-6D43E7CFAD6D}"/>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9;p31">
              <a:extLst>
                <a:ext uri="{FF2B5EF4-FFF2-40B4-BE49-F238E27FC236}">
                  <a16:creationId xmlns:a16="http://schemas.microsoft.com/office/drawing/2014/main" id="{1639188E-5F35-2BB3-E016-F8366FC8CDCA}"/>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490;p31">
              <a:extLst>
                <a:ext uri="{FF2B5EF4-FFF2-40B4-BE49-F238E27FC236}">
                  <a16:creationId xmlns:a16="http://schemas.microsoft.com/office/drawing/2014/main" id="{68A82BD5-615A-6160-E895-46E240CE2122}"/>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 name="Google Shape;495;p31">
            <a:extLst>
              <a:ext uri="{FF2B5EF4-FFF2-40B4-BE49-F238E27FC236}">
                <a16:creationId xmlns:a16="http://schemas.microsoft.com/office/drawing/2014/main" id="{537B7A71-AC6B-0A89-BD3F-00670A018691}"/>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GIỚI THIỆU, KHẢO SÁT</a:t>
            </a:r>
          </a:p>
        </p:txBody>
      </p:sp>
      <p:sp>
        <p:nvSpPr>
          <p:cNvPr id="7" name="Google Shape;498;p31">
            <a:extLst>
              <a:ext uri="{FF2B5EF4-FFF2-40B4-BE49-F238E27FC236}">
                <a16:creationId xmlns:a16="http://schemas.microsoft.com/office/drawing/2014/main" id="{5452366E-A2FC-C219-6348-C6274FAF17A7}"/>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01</a:t>
            </a:r>
          </a:p>
        </p:txBody>
      </p:sp>
    </p:spTree>
    <p:extLst>
      <p:ext uri="{BB962C8B-B14F-4D97-AF65-F5344CB8AC3E}">
        <p14:creationId xmlns:p14="http://schemas.microsoft.com/office/powerpoint/2010/main" val="270381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3" name="Google Shape;1093;p49"/>
          <p:cNvGrpSpPr/>
          <p:nvPr/>
        </p:nvGrpSpPr>
        <p:grpSpPr>
          <a:xfrm>
            <a:off x="4754850" y="1251997"/>
            <a:ext cx="3763400" cy="3725700"/>
            <a:chOff x="4754850" y="887475"/>
            <a:chExt cx="3763400" cy="3725700"/>
          </a:xfrm>
        </p:grpSpPr>
        <p:sp>
          <p:nvSpPr>
            <p:cNvPr id="1094" name="Google Shape;1094;p49"/>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49"/>
            <p:cNvGrpSpPr/>
            <p:nvPr/>
          </p:nvGrpSpPr>
          <p:grpSpPr>
            <a:xfrm>
              <a:off x="4754850" y="887475"/>
              <a:ext cx="3674404" cy="3616200"/>
              <a:chOff x="4754850" y="887475"/>
              <a:chExt cx="3674404" cy="3616200"/>
            </a:xfrm>
          </p:grpSpPr>
          <p:sp>
            <p:nvSpPr>
              <p:cNvPr id="1096" name="Google Shape;1096;p49"/>
              <p:cNvSpPr/>
              <p:nvPr/>
            </p:nvSpPr>
            <p:spPr>
              <a:xfrm>
                <a:off x="4754850" y="887475"/>
                <a:ext cx="3673800"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7" name="Google Shape;1097;p49"/>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98" name="Google Shape;1098;p49"/>
              <p:cNvGrpSpPr/>
              <p:nvPr/>
            </p:nvGrpSpPr>
            <p:grpSpPr>
              <a:xfrm>
                <a:off x="7492324" y="978977"/>
                <a:ext cx="845101" cy="183000"/>
                <a:chOff x="1605849" y="363963"/>
                <a:chExt cx="845101" cy="183000"/>
              </a:xfrm>
            </p:grpSpPr>
            <p:sp>
              <p:nvSpPr>
                <p:cNvPr id="1099" name="Google Shape;1099;p49"/>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9"/>
                <p:cNvGrpSpPr/>
                <p:nvPr/>
              </p:nvGrpSpPr>
              <p:grpSpPr>
                <a:xfrm>
                  <a:off x="2267950" y="363963"/>
                  <a:ext cx="183000" cy="183000"/>
                  <a:chOff x="8225400" y="367488"/>
                  <a:chExt cx="183000" cy="183000"/>
                </a:xfrm>
              </p:grpSpPr>
              <p:cxnSp>
                <p:nvCxnSpPr>
                  <p:cNvPr id="1101" name="Google Shape;1101;p4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02" name="Google Shape;1102;p4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103" name="Google Shape;1103;p49"/>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105" name="Google Shape;1105;p49"/>
          <p:cNvSpPr txBox="1">
            <a:spLocks noGrp="1"/>
          </p:cNvSpPr>
          <p:nvPr>
            <p:ph type="subTitle" idx="1"/>
          </p:nvPr>
        </p:nvSpPr>
        <p:spPr>
          <a:xfrm>
            <a:off x="691518" y="1034085"/>
            <a:ext cx="3674100" cy="9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Consolas" panose="020B0609020204030204" pitchFamily="49" charset="0"/>
              </a:rPr>
              <a:t>Q</a:t>
            </a:r>
            <a:r>
              <a:rPr lang="en-US" sz="1100" b="1">
                <a:latin typeface="Consolas" panose="020B0609020204030204" pitchFamily="49" charset="0"/>
              </a:rPr>
              <a:t>u</a:t>
            </a:r>
            <a:r>
              <a:rPr lang="en" sz="1100" b="1">
                <a:latin typeface="Consolas" panose="020B0609020204030204" pitchFamily="49" charset="0"/>
              </a:rPr>
              <a:t>ản trị viên (Admin): </a:t>
            </a:r>
            <a:r>
              <a:rPr lang="en" sz="1100">
                <a:latin typeface="Consolas" panose="020B0609020204030204" pitchFamily="49" charset="0"/>
              </a:rPr>
              <a:t>Trực tiếp quản lý trang web, chịu trách nhiệm vận hành website, quản lý các accounts, xem các doanh thu thống kê (theo ngày, tháng,...)</a:t>
            </a:r>
          </a:p>
          <a:p>
            <a:pPr marL="0" lvl="0" indent="0" algn="l" rtl="0">
              <a:spcBef>
                <a:spcPts val="0"/>
              </a:spcBef>
              <a:spcAft>
                <a:spcPts val="0"/>
              </a:spcAft>
              <a:buNone/>
            </a:pPr>
            <a:endParaRPr lang="en" sz="1100">
              <a:latin typeface="Consolas" panose="020B0609020204030204" pitchFamily="49" charset="0"/>
            </a:endParaRPr>
          </a:p>
          <a:p>
            <a:pPr marL="0" lvl="0" indent="0" algn="l" rtl="0">
              <a:spcBef>
                <a:spcPts val="0"/>
              </a:spcBef>
              <a:spcAft>
                <a:spcPts val="0"/>
              </a:spcAft>
              <a:buNone/>
            </a:pPr>
            <a:r>
              <a:rPr lang="en" sz="1100" b="1">
                <a:latin typeface="Consolas" panose="020B0609020204030204" pitchFamily="49" charset="0"/>
              </a:rPr>
              <a:t>Nhân viên: </a:t>
            </a:r>
            <a:r>
              <a:rPr lang="en" sz="1100">
                <a:latin typeface="Consolas" panose="020B0609020204030204" pitchFamily="49" charset="0"/>
              </a:rPr>
              <a:t>Quản lý các hãng sản xuất, danh mục, sản phẩm, đơn hàng, đánh giá, blog</a:t>
            </a:r>
          </a:p>
          <a:p>
            <a:pPr marL="0" lvl="0" indent="0" algn="l" rtl="0">
              <a:spcBef>
                <a:spcPts val="0"/>
              </a:spcBef>
              <a:spcAft>
                <a:spcPts val="0"/>
              </a:spcAft>
              <a:buNone/>
            </a:pPr>
            <a:endParaRPr lang="en" sz="1100">
              <a:latin typeface="Consolas" panose="020B0609020204030204" pitchFamily="49" charset="0"/>
            </a:endParaRPr>
          </a:p>
          <a:p>
            <a:pPr marL="0" lvl="0" indent="0" algn="l" rtl="0">
              <a:spcBef>
                <a:spcPts val="0"/>
              </a:spcBef>
              <a:spcAft>
                <a:spcPts val="0"/>
              </a:spcAft>
              <a:buNone/>
            </a:pPr>
            <a:r>
              <a:rPr lang="en" sz="1100" b="1">
                <a:latin typeface="Consolas" panose="020B0609020204030204" pitchFamily="49" charset="0"/>
              </a:rPr>
              <a:t>Người dùng (User): </a:t>
            </a:r>
            <a:r>
              <a:rPr lang="en" sz="1100">
                <a:latin typeface="Consolas" panose="020B0609020204030204" pitchFamily="49" charset="0"/>
              </a:rPr>
              <a:t>Có thể xem chi tiết sản phẩm, thêm sản phẩm vào giỏ hàng, đặt hàng, quản lý giỏ hàng, thích, bình luận sản phẩm và cập nhật các thông tin cá nhân</a:t>
            </a:r>
            <a:endParaRPr sz="1100">
              <a:latin typeface="Consolas" panose="020B0609020204030204" pitchFamily="49" charset="0"/>
            </a:endParaRPr>
          </a:p>
        </p:txBody>
      </p:sp>
      <p:sp>
        <p:nvSpPr>
          <p:cNvPr id="1106" name="Google Shape;1106;p49"/>
          <p:cNvSpPr/>
          <p:nvPr/>
        </p:nvSpPr>
        <p:spPr>
          <a:xfrm>
            <a:off x="1501058" y="39688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715089" y="366468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9"/>
          <p:cNvGrpSpPr/>
          <p:nvPr/>
        </p:nvGrpSpPr>
        <p:grpSpPr>
          <a:xfrm>
            <a:off x="5037791" y="2017577"/>
            <a:ext cx="3108869" cy="2451545"/>
            <a:chOff x="4992012" y="1988941"/>
            <a:chExt cx="3200400" cy="2519574"/>
          </a:xfrm>
        </p:grpSpPr>
        <p:sp>
          <p:nvSpPr>
            <p:cNvPr id="1109" name="Google Shape;1109;p49"/>
            <p:cNvSpPr/>
            <p:nvPr/>
          </p:nvSpPr>
          <p:spPr>
            <a:xfrm>
              <a:off x="4992012" y="1988941"/>
              <a:ext cx="3200400" cy="2136300"/>
            </a:xfrm>
            <a:prstGeom prst="roundRect">
              <a:avLst>
                <a:gd name="adj" fmla="val 662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538881" y="3911740"/>
              <a:ext cx="106800" cy="106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5151750" y="2144425"/>
              <a:ext cx="2880300" cy="1619400"/>
            </a:xfrm>
            <a:prstGeom prst="roundRect">
              <a:avLst>
                <a:gd name="adj"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5983800" y="4127123"/>
              <a:ext cx="1216207" cy="381392"/>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9"/>
          <p:cNvGrpSpPr/>
          <p:nvPr/>
        </p:nvGrpSpPr>
        <p:grpSpPr>
          <a:xfrm>
            <a:off x="8177500" y="535000"/>
            <a:ext cx="502800" cy="502800"/>
            <a:chOff x="1627550" y="2017350"/>
            <a:chExt cx="502800" cy="502800"/>
          </a:xfrm>
        </p:grpSpPr>
        <p:sp>
          <p:nvSpPr>
            <p:cNvPr id="1115" name="Google Shape;1115;p49"/>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p:cNvGrpSpPr/>
          <p:nvPr/>
        </p:nvGrpSpPr>
        <p:grpSpPr>
          <a:xfrm>
            <a:off x="3563251" y="3497697"/>
            <a:ext cx="836668" cy="1371596"/>
            <a:chOff x="2771692" y="3497697"/>
            <a:chExt cx="836668" cy="1371596"/>
          </a:xfrm>
        </p:grpSpPr>
        <p:sp>
          <p:nvSpPr>
            <p:cNvPr id="1118" name="Google Shape;1118;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49"/>
          <p:cNvSpPr/>
          <p:nvPr/>
        </p:nvSpPr>
        <p:spPr>
          <a:xfrm>
            <a:off x="1964428" y="3780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5956F4C-3456-7544-812C-37DBF4C04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0" y="2313301"/>
            <a:ext cx="2733874" cy="1176084"/>
          </a:xfrm>
          <a:prstGeom prst="rect">
            <a:avLst/>
          </a:prstGeom>
        </p:spPr>
      </p:pic>
      <p:grpSp>
        <p:nvGrpSpPr>
          <p:cNvPr id="9" name="Google Shape;487;p31">
            <a:extLst>
              <a:ext uri="{FF2B5EF4-FFF2-40B4-BE49-F238E27FC236}">
                <a16:creationId xmlns:a16="http://schemas.microsoft.com/office/drawing/2014/main" id="{DAFD0C4E-4775-22BB-C441-2C673338068A}"/>
              </a:ext>
            </a:extLst>
          </p:cNvPr>
          <p:cNvGrpSpPr/>
          <p:nvPr/>
        </p:nvGrpSpPr>
        <p:grpSpPr>
          <a:xfrm>
            <a:off x="5395050" y="130698"/>
            <a:ext cx="3672750" cy="935857"/>
            <a:chOff x="4754850" y="1600325"/>
            <a:chExt cx="3771900" cy="1412550"/>
          </a:xfrm>
        </p:grpSpPr>
        <p:sp>
          <p:nvSpPr>
            <p:cNvPr id="10" name="Google Shape;488;p31">
              <a:extLst>
                <a:ext uri="{FF2B5EF4-FFF2-40B4-BE49-F238E27FC236}">
                  <a16:creationId xmlns:a16="http://schemas.microsoft.com/office/drawing/2014/main" id="{37C72BE9-1FB7-EB2B-E29D-182B71960A42}"/>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9;p31">
              <a:extLst>
                <a:ext uri="{FF2B5EF4-FFF2-40B4-BE49-F238E27FC236}">
                  <a16:creationId xmlns:a16="http://schemas.microsoft.com/office/drawing/2014/main" id="{3E9F5993-ADBE-4D38-49DF-FE0D0AD7FD8C}"/>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90;p31">
              <a:extLst>
                <a:ext uri="{FF2B5EF4-FFF2-40B4-BE49-F238E27FC236}">
                  <a16:creationId xmlns:a16="http://schemas.microsoft.com/office/drawing/2014/main" id="{A14B436E-A8EF-04B5-464A-D29947DD5DCE}"/>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3" name="Google Shape;495;p31">
            <a:extLst>
              <a:ext uri="{FF2B5EF4-FFF2-40B4-BE49-F238E27FC236}">
                <a16:creationId xmlns:a16="http://schemas.microsoft.com/office/drawing/2014/main" id="{184E528C-E360-ED04-163D-38354C5D9063}"/>
              </a:ext>
            </a:extLst>
          </p:cNvPr>
          <p:cNvSpPr txBox="1">
            <a:spLocks/>
          </p:cNvSpPr>
          <p:nvPr/>
        </p:nvSpPr>
        <p:spPr>
          <a:xfrm>
            <a:off x="6623910" y="356165"/>
            <a:ext cx="2315004" cy="5456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sz="1200" b="1">
                <a:latin typeface="Consolas" panose="020B0609020204030204" pitchFamily="49" charset="0"/>
              </a:rPr>
              <a:t>GIỚI THIỆU, KHẢO SÁT</a:t>
            </a:r>
          </a:p>
        </p:txBody>
      </p:sp>
      <p:sp>
        <p:nvSpPr>
          <p:cNvPr id="14" name="Google Shape;498;p31">
            <a:extLst>
              <a:ext uri="{FF2B5EF4-FFF2-40B4-BE49-F238E27FC236}">
                <a16:creationId xmlns:a16="http://schemas.microsoft.com/office/drawing/2014/main" id="{0FFFEAAB-11BE-64C7-6DDA-0154E6720BD2}"/>
              </a:ext>
            </a:extLst>
          </p:cNvPr>
          <p:cNvSpPr txBox="1">
            <a:spLocks/>
          </p:cNvSpPr>
          <p:nvPr/>
        </p:nvSpPr>
        <p:spPr>
          <a:xfrm>
            <a:off x="5432897" y="263630"/>
            <a:ext cx="1157356" cy="7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 sz="2800"/>
              <a:t>01</a:t>
            </a:r>
          </a:p>
        </p:txBody>
      </p:sp>
    </p:spTree>
    <p:extLst>
      <p:ext uri="{BB962C8B-B14F-4D97-AF65-F5344CB8AC3E}">
        <p14:creationId xmlns:p14="http://schemas.microsoft.com/office/powerpoint/2010/main" val="95119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02</a:t>
            </a:r>
            <a:endParaRPr sz="6000"/>
          </a:p>
        </p:txBody>
      </p:sp>
      <p:sp>
        <p:nvSpPr>
          <p:cNvPr id="546" name="Google Shape;546;p32"/>
          <p:cNvSpPr txBox="1">
            <a:spLocks noGrp="1"/>
          </p:cNvSpPr>
          <p:nvPr>
            <p:ph type="title"/>
          </p:nvPr>
        </p:nvSpPr>
        <p:spPr>
          <a:xfrm>
            <a:off x="1828840" y="2171855"/>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Consolas" panose="020B0609020204030204" pitchFamily="49" charset="0"/>
              </a:rPr>
              <a:t>PTích &amp; ThKế hệ thống</a:t>
            </a:r>
            <a:endParaRPr sz="3600" b="1">
              <a:latin typeface="Consolas" panose="020B0609020204030204" pitchFamily="49"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5290" y="3926506"/>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acifico" panose="00000500000000000000" pitchFamily="2" charset="0"/>
                <a:cs typeface="Charmonman" panose="00000500000000000000" pitchFamily="2" charset="-34"/>
              </a:rPr>
              <a:t>Lược đồ Use Case, Class Diagram, Thiết kế cơ sở dữ liệu</a:t>
            </a:r>
            <a:endParaRPr>
              <a:latin typeface="Pacifico" panose="00000500000000000000" pitchFamily="2" charset="0"/>
              <a:cs typeface="Charmonman" panose="00000500000000000000" pitchFamily="2" charset="-34"/>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5596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1285</Words>
  <Application>Microsoft Office PowerPoint</Application>
  <PresentationFormat>On-screen Show (16:9)</PresentationFormat>
  <Paragraphs>158</Paragraphs>
  <Slides>38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Consolas</vt:lpstr>
      <vt:lpstr>Rubik Black</vt:lpstr>
      <vt:lpstr>Arial</vt:lpstr>
      <vt:lpstr>Wingdings</vt:lpstr>
      <vt:lpstr>Charmonman</vt:lpstr>
      <vt:lpstr>Bebas Neue</vt:lpstr>
      <vt:lpstr>Karla</vt:lpstr>
      <vt:lpstr>Pacifico</vt:lpstr>
      <vt:lpstr>Lobster</vt:lpstr>
      <vt:lpstr>Soft Colors UI Design for Agencies by Slidesgo</vt:lpstr>
      <vt:lpstr>Tiểu luận chuyên ngành Đề tài: Xây dựng Website bán sách với Java Spring Boot</vt:lpstr>
      <vt:lpstr>Sinh viên thực hiện</vt:lpstr>
      <vt:lpstr>01</vt:lpstr>
      <vt:lpstr>01</vt:lpstr>
      <vt:lpstr>Xây dựng website bán hàng trực tuyến</vt:lpstr>
      <vt:lpstr>Nền tảng công nghệ &amp; công cụ</vt:lpstr>
      <vt:lpstr>Libaries // Frameworks</vt:lpstr>
      <vt:lpstr>PowerPoint Presentation</vt:lpstr>
      <vt:lpstr>02</vt:lpstr>
      <vt:lpstr>Use Case tổng quát dành cho Admin</vt:lpstr>
      <vt:lpstr>Use Case tổng quát dành cho Nhân viên</vt:lpstr>
      <vt:lpstr>Use Case tổng quát dành cho User</vt:lpstr>
      <vt:lpstr>Lược đồ luồng dữ liệu</vt:lpstr>
      <vt:lpstr>Lược đồ luồng dữ liệu</vt:lpstr>
      <vt:lpstr>Lược đồ luồng dữ liệu</vt:lpstr>
      <vt:lpstr>Class Diagram</vt:lpstr>
      <vt:lpstr>03</vt:lpstr>
      <vt:lpstr>04</vt:lpstr>
      <vt:lpstr>Về lý thuyết</vt:lpstr>
      <vt:lpstr>Chức năng</vt:lpstr>
      <vt:lpstr>Ưu điểm</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Một số điểm nổi bật của đề tài</vt:lpstr>
      <vt:lpstr>Nhược điểm</vt:lpstr>
      <vt:lpstr>Một số hạn chế</vt:lpstr>
      <vt:lpstr>Hướng phát triển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chuyên ngành Đề tài: Xây dựng Website bán sách với Java Spring Boot</dc:title>
  <cp:lastModifiedBy>Phu Nguyen Anh</cp:lastModifiedBy>
  <cp:revision>5</cp:revision>
  <dcterms:modified xsi:type="dcterms:W3CDTF">2023-07-07T06:56:57Z</dcterms:modified>
</cp:coreProperties>
</file>