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68" r:id="rId3"/>
    <p:sldId id="266" r:id="rId4"/>
    <p:sldId id="281" r:id="rId5"/>
    <p:sldId id="272" r:id="rId6"/>
    <p:sldId id="270" r:id="rId7"/>
    <p:sldId id="273" r:id="rId8"/>
    <p:sldId id="274" r:id="rId9"/>
    <p:sldId id="282" r:id="rId10"/>
    <p:sldId id="275" r:id="rId11"/>
    <p:sldId id="287" r:id="rId12"/>
    <p:sldId id="280" r:id="rId13"/>
    <p:sldId id="278" r:id="rId14"/>
    <p:sldId id="279" r:id="rId15"/>
    <p:sldId id="283" r:id="rId16"/>
    <p:sldId id="286"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512" autoAdjust="0"/>
  </p:normalViewPr>
  <p:slideViewPr>
    <p:cSldViewPr snapToGrid="0">
      <p:cViewPr varScale="1">
        <p:scale>
          <a:sx n="89" d="100"/>
          <a:sy n="89" d="100"/>
        </p:scale>
        <p:origin x="1374"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3/22/2023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3/22/2023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891696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Latent Dirichlet Allocation (LDA) is </a:t>
            </a:r>
            <a:r>
              <a:rPr lang="en-US" b="1" dirty="0"/>
              <a:t>an example of topic model and is used to classify text in a document to a particular topic</a:t>
            </a:r>
            <a:r>
              <a:rPr lang="en-US" dirty="0"/>
              <a:t>. It builds a topic per document model and words per topic model, modeled as Dirichlet distributions.</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270943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902545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Check balance of classes</a:t>
            </a:r>
          </a:p>
          <a:p>
            <a:r>
              <a:rPr lang="en-US" dirty="0">
                <a:effectLst/>
              </a:rPr>
              <a:t>sum(y)/</a:t>
            </a:r>
            <a:r>
              <a:rPr lang="en-US" dirty="0" err="1">
                <a:effectLst/>
              </a:rPr>
              <a:t>len</a:t>
            </a:r>
            <a:r>
              <a:rPr lang="en-US" dirty="0">
                <a:effectLst/>
              </a:rPr>
              <a:t>(y)</a:t>
            </a:r>
          </a:p>
          <a:p>
            <a:r>
              <a:rPr lang="en-US" dirty="0"/>
              <a:t>0.0552329062387738</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82926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720175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594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28777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3632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29385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01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F21A4-E71B-4D3A-AF45-E989C23A7BB1}" type="datetimeFigureOut">
              <a:rPr lang="en-US" smtClean="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96009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61064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CF21A4-E71B-4D3A-AF45-E989C23A7BB1}" type="datetimeFigureOut">
              <a:rPr lang="en-US" smtClean="0"/>
              <a:t>3/22/2023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15108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CF21A4-E71B-4D3A-AF45-E989C23A7BB1}" type="datetimeFigureOut">
              <a:rPr lang="en-US" smtClean="0"/>
              <a:t>3/22/2023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1745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CF21A4-E71B-4D3A-AF45-E989C23A7BB1}" type="datetimeFigureOut">
              <a:rPr lang="en-US" smtClean="0"/>
              <a:t>3/22/2023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382716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56989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CF21A4-E71B-4D3A-AF45-E989C23A7BB1}" type="datetimeFigureOut">
              <a:rPr lang="en-US" smtClean="0"/>
              <a:t>3/22/2023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AF1B4E-90EC-4A51-B6E5-B702C054ECB0}"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87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kaggle.com/datasets/michaelpawlus/fundraising-data?select=data_science_for_fundraising_donor_data.cs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kaggle.com/datasets/michaelpawlus/fundraising-data?select=data_science_for_fundraising_contact_reports.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Garamond" panose="02020404030301010803" pitchFamily="18" charset="0"/>
                <a:cs typeface="Segoe UI" panose="020B0502040204020203" pitchFamily="34" charset="0"/>
              </a:rPr>
              <a:t>Data Science Projects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8" y="3737166"/>
            <a:ext cx="5609219" cy="576738"/>
          </a:xfrm>
        </p:spPr>
        <p:txBody>
          <a:bodyPr anchor="b">
            <a:normAutofit/>
          </a:bodyPr>
          <a:lstStyle/>
          <a:p>
            <a:pPr algn="l"/>
            <a:r>
              <a:rPr lang="en-US" sz="2000" dirty="0">
                <a:latin typeface="Garamond" panose="02020404030301010803" pitchFamily="18" charset="0"/>
              </a:rPr>
              <a:t>Ngoc Le</a:t>
            </a: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0605C-C6E2-AB2E-2280-E8067110D215}"/>
              </a:ext>
            </a:extLst>
          </p:cNvPr>
          <p:cNvSpPr>
            <a:spLocks noGrp="1"/>
          </p:cNvSpPr>
          <p:nvPr>
            <p:ph type="title"/>
          </p:nvPr>
        </p:nvSpPr>
        <p:spPr>
          <a:xfrm>
            <a:off x="457200" y="594358"/>
            <a:ext cx="2963732" cy="3956127"/>
          </a:xfrm>
        </p:spPr>
        <p:txBody>
          <a:bodyPr>
            <a:normAutofit fontScale="90000"/>
          </a:bodyPr>
          <a:lstStyle/>
          <a:p>
            <a:r>
              <a:rPr lang="en-US" sz="3600" dirty="0">
                <a:latin typeface="Garamond" panose="02020404030301010803" pitchFamily="18" charset="0"/>
              </a:rPr>
              <a:t>Created LDA model showing potential topics within the text.</a:t>
            </a:r>
            <a:br>
              <a:rPr lang="en-US" sz="3600" dirty="0">
                <a:latin typeface="Garamond" panose="02020404030301010803" pitchFamily="18" charset="0"/>
              </a:rPr>
            </a:br>
            <a:br>
              <a:rPr lang="en-US" sz="3600" dirty="0">
                <a:latin typeface="Garamond" panose="02020404030301010803" pitchFamily="18" charset="0"/>
              </a:rPr>
            </a:br>
            <a:r>
              <a:rPr lang="en-US" sz="3600" dirty="0">
                <a:latin typeface="Garamond" panose="02020404030301010803" pitchFamily="18" charset="0"/>
              </a:rPr>
              <a:t>This visualization is interactive in </a:t>
            </a:r>
            <a:r>
              <a:rPr lang="en-US" sz="3600" dirty="0" err="1">
                <a:latin typeface="Garamond" panose="02020404030301010803" pitchFamily="18" charset="0"/>
              </a:rPr>
              <a:t>Jupyter</a:t>
            </a:r>
            <a:r>
              <a:rPr lang="en-US" sz="3600" dirty="0">
                <a:latin typeface="Garamond" panose="02020404030301010803" pitchFamily="18" charset="0"/>
              </a:rPr>
              <a:t> Notebooks.</a:t>
            </a:r>
          </a:p>
        </p:txBody>
      </p:sp>
      <p:pic>
        <p:nvPicPr>
          <p:cNvPr id="6" name="Picture 5">
            <a:extLst>
              <a:ext uri="{FF2B5EF4-FFF2-40B4-BE49-F238E27FC236}">
                <a16:creationId xmlns:a16="http://schemas.microsoft.com/office/drawing/2014/main" id="{B3B76C4D-AF6F-D3CB-54A4-BE4657EBEB9E}"/>
              </a:ext>
            </a:extLst>
          </p:cNvPr>
          <p:cNvPicPr>
            <a:picLocks noChangeAspect="1"/>
          </p:cNvPicPr>
          <p:nvPr/>
        </p:nvPicPr>
        <p:blipFill>
          <a:blip r:embed="rId3"/>
          <a:stretch>
            <a:fillRect/>
          </a:stretch>
        </p:blipFill>
        <p:spPr>
          <a:xfrm>
            <a:off x="3851237" y="816713"/>
            <a:ext cx="8077201" cy="4562975"/>
          </a:xfrm>
          <a:prstGeom prst="rect">
            <a:avLst/>
          </a:prstGeom>
        </p:spPr>
      </p:pic>
      <p:sp>
        <p:nvSpPr>
          <p:cNvPr id="3" name="TextBox 2">
            <a:extLst>
              <a:ext uri="{FF2B5EF4-FFF2-40B4-BE49-F238E27FC236}">
                <a16:creationId xmlns:a16="http://schemas.microsoft.com/office/drawing/2014/main" id="{E4FC876F-08DD-8515-2B48-D4AE0ADBF76C}"/>
              </a:ext>
            </a:extLst>
          </p:cNvPr>
          <p:cNvSpPr txBox="1"/>
          <p:nvPr/>
        </p:nvSpPr>
        <p:spPr>
          <a:xfrm>
            <a:off x="4173968" y="6088828"/>
            <a:ext cx="2987164" cy="369332"/>
          </a:xfrm>
          <a:prstGeom prst="rect">
            <a:avLst/>
          </a:prstGeom>
          <a:noFill/>
        </p:spPr>
        <p:txBody>
          <a:bodyPr wrap="none" rtlCol="0">
            <a:spAutoFit/>
          </a:bodyPr>
          <a:lstStyle/>
          <a:p>
            <a:r>
              <a:rPr lang="en-US" dirty="0"/>
              <a:t>Example top words for topic 3</a:t>
            </a:r>
          </a:p>
        </p:txBody>
      </p:sp>
    </p:spTree>
    <p:extLst>
      <p:ext uri="{BB962C8B-B14F-4D97-AF65-F5344CB8AC3E}">
        <p14:creationId xmlns:p14="http://schemas.microsoft.com/office/powerpoint/2010/main" val="143508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934484" y="456631"/>
            <a:ext cx="8726343" cy="1469965"/>
          </a:xfrm>
        </p:spPr>
        <p:txBody>
          <a:bodyPr anchor="ctr">
            <a:normAutofit/>
          </a:bodyPr>
          <a:lstStyle/>
          <a:p>
            <a:r>
              <a:rPr lang="en-US" sz="3600" dirty="0">
                <a:latin typeface="Garamond" panose="02020404030301010803" pitchFamily="18" charset="0"/>
                <a:cs typeface="Segoe UI" panose="020B0502040204020203" pitchFamily="34" charset="0"/>
              </a:rPr>
              <a:t>Project 2: Predictive Models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934484" y="1926596"/>
            <a:ext cx="5406902" cy="3538289"/>
          </a:xfrm>
        </p:spPr>
        <p:txBody>
          <a:bodyPr vert="horz" lIns="91440" tIns="45720" rIns="91440" bIns="45720" rtlCol="0" anchor="t">
            <a:noAutofit/>
          </a:bodyPr>
          <a:lstStyle/>
          <a:p>
            <a:pPr marL="0" indent="0" rtl="0">
              <a:buNone/>
            </a:pPr>
            <a:r>
              <a:rPr lang="en-US" sz="1400" dirty="0">
                <a:latin typeface="Garamond" panose="02020404030301010803" pitchFamily="18" charset="0"/>
              </a:rPr>
              <a:t>Project Summary:</a:t>
            </a:r>
          </a:p>
          <a:p>
            <a:r>
              <a:rPr lang="en-US" sz="1400" dirty="0">
                <a:latin typeface="Garamond" panose="02020404030301010803" pitchFamily="18" charset="0"/>
                <a:cs typeface="Segoe UI" panose="020B0502040204020203" pitchFamily="34" charset="0"/>
              </a:rPr>
              <a:t>Performed exploratory data analysis to understand the current donors and constituent base.</a:t>
            </a:r>
          </a:p>
          <a:p>
            <a:r>
              <a:rPr lang="en-US" sz="1400" dirty="0">
                <a:latin typeface="Garamond" panose="02020404030301010803" pitchFamily="18" charset="0"/>
                <a:cs typeface="Segoe UI" panose="020B0502040204020203" pitchFamily="34" charset="0"/>
              </a:rPr>
              <a:t>Created and evaluated 3 models: Logistic regression, KNN, and </a:t>
            </a:r>
            <a:r>
              <a:rPr lang="en-US" sz="1400" dirty="0" err="1">
                <a:latin typeface="Garamond" panose="02020404030301010803" pitchFamily="18" charset="0"/>
                <a:cs typeface="Segoe UI" panose="020B0502040204020203" pitchFamily="34" charset="0"/>
              </a:rPr>
              <a:t>XGBoost</a:t>
            </a:r>
            <a:endParaRPr lang="en-US" sz="1400" dirty="0">
              <a:latin typeface="Garamond" panose="02020404030301010803" pitchFamily="18" charset="0"/>
              <a:cs typeface="Segoe UI" panose="020B0502040204020203" pitchFamily="34" charset="0"/>
            </a:endParaRPr>
          </a:p>
          <a:p>
            <a:pPr rtl="0">
              <a:buFont typeface="Arial" panose="020B0604020202020204" pitchFamily="34" charset="0"/>
              <a:buChar char="•"/>
            </a:pPr>
            <a:endParaRPr lang="en-US" sz="1400" dirty="0">
              <a:latin typeface="Garamond" panose="02020404030301010803" pitchFamily="18"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8351" y="267697"/>
            <a:ext cx="1097280" cy="1097280"/>
          </a:xfrm>
          <a:prstGeom prst="rect">
            <a:avLst/>
          </a:prstGeom>
        </p:spPr>
      </p:pic>
    </p:spTree>
    <p:extLst>
      <p:ext uri="{BB962C8B-B14F-4D97-AF65-F5344CB8AC3E}">
        <p14:creationId xmlns:p14="http://schemas.microsoft.com/office/powerpoint/2010/main" val="519243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6EBB-40C9-9BD1-2E41-D2251023AF69}"/>
              </a:ext>
            </a:extLst>
          </p:cNvPr>
          <p:cNvSpPr>
            <a:spLocks noGrp="1"/>
          </p:cNvSpPr>
          <p:nvPr>
            <p:ph type="title"/>
          </p:nvPr>
        </p:nvSpPr>
        <p:spPr/>
        <p:txBody>
          <a:bodyPr/>
          <a:lstStyle/>
          <a:p>
            <a:r>
              <a:rPr lang="en-US" dirty="0">
                <a:latin typeface="Garamond" panose="02020404030301010803" pitchFamily="18" charset="0"/>
              </a:rPr>
              <a:t>Data source</a:t>
            </a:r>
          </a:p>
        </p:txBody>
      </p:sp>
      <p:sp>
        <p:nvSpPr>
          <p:cNvPr id="3" name="Content Placeholder 2">
            <a:extLst>
              <a:ext uri="{FF2B5EF4-FFF2-40B4-BE49-F238E27FC236}">
                <a16:creationId xmlns:a16="http://schemas.microsoft.com/office/drawing/2014/main" id="{A58874C0-4ACE-09B4-678C-BDC8000CA139}"/>
              </a:ext>
            </a:extLst>
          </p:cNvPr>
          <p:cNvSpPr>
            <a:spLocks noGrp="1"/>
          </p:cNvSpPr>
          <p:nvPr>
            <p:ph idx="1"/>
          </p:nvPr>
        </p:nvSpPr>
        <p:spPr>
          <a:xfrm>
            <a:off x="1097280" y="2014817"/>
            <a:ext cx="5982148" cy="4091081"/>
          </a:xfrm>
        </p:spPr>
        <p:txBody>
          <a:bodyPr>
            <a:normAutofit/>
          </a:bodyPr>
          <a:lstStyle/>
          <a:p>
            <a:pPr rtl="0"/>
            <a:r>
              <a:rPr lang="en-US" sz="1800" dirty="0">
                <a:latin typeface="Garamond" panose="02020404030301010803" pitchFamily="18" charset="0"/>
              </a:rPr>
              <a:t>The data was sourced from Kaggle.</a:t>
            </a:r>
          </a:p>
          <a:p>
            <a:pPr rtl="0"/>
            <a:r>
              <a:rPr lang="en-US" sz="1800" dirty="0">
                <a:latin typeface="Garamond" panose="02020404030301010803" pitchFamily="18" charset="0"/>
              </a:rPr>
              <a:t>A 34,000 row sample constituent data set from the book: Data Science for Fundraising.</a:t>
            </a:r>
          </a:p>
          <a:p>
            <a:pPr rtl="0"/>
            <a:r>
              <a:rPr lang="en-US" sz="1800" dirty="0" err="1">
                <a:latin typeface="Garamond" panose="02020404030301010803" pitchFamily="18" charset="0"/>
              </a:rPr>
              <a:t>Pawlus</a:t>
            </a:r>
            <a:r>
              <a:rPr lang="en-US" sz="1800" dirty="0">
                <a:latin typeface="Garamond" panose="02020404030301010803" pitchFamily="18" charset="0"/>
              </a:rPr>
              <a:t>, M. Fundraising Data, Version 1. Retrieved December 18, 2022 from </a:t>
            </a:r>
            <a:r>
              <a:rPr lang="en-US" sz="1800" dirty="0">
                <a:latin typeface="Garamond" panose="02020404030301010803" pitchFamily="18" charset="0"/>
                <a:hlinkClick r:id="rId2"/>
              </a:rPr>
              <a:t>https://www.kaggle.com/datasets/michaelpawlus/fundraising-data?select=data_science_for_fundraising_donor_data.csv</a:t>
            </a:r>
            <a:r>
              <a:rPr lang="en-US" sz="1800" dirty="0">
                <a:latin typeface="Garamond" panose="02020404030301010803" pitchFamily="18" charset="0"/>
              </a:rPr>
              <a:t>.</a:t>
            </a:r>
          </a:p>
          <a:p>
            <a:endParaRPr lang="en-US" sz="1800" dirty="0">
              <a:latin typeface="Garamond" panose="02020404030301010803" pitchFamily="18" charset="0"/>
            </a:endParaRPr>
          </a:p>
        </p:txBody>
      </p:sp>
      <p:pic>
        <p:nvPicPr>
          <p:cNvPr id="5" name="Picture 4">
            <a:extLst>
              <a:ext uri="{FF2B5EF4-FFF2-40B4-BE49-F238E27FC236}">
                <a16:creationId xmlns:a16="http://schemas.microsoft.com/office/drawing/2014/main" id="{CED12391-8DD2-C530-7A7C-9ADFAE1065AA}"/>
              </a:ext>
            </a:extLst>
          </p:cNvPr>
          <p:cNvPicPr>
            <a:picLocks noChangeAspect="1"/>
          </p:cNvPicPr>
          <p:nvPr/>
        </p:nvPicPr>
        <p:blipFill>
          <a:blip r:embed="rId3"/>
          <a:stretch>
            <a:fillRect/>
          </a:stretch>
        </p:blipFill>
        <p:spPr>
          <a:xfrm>
            <a:off x="7238426" y="752101"/>
            <a:ext cx="4115374" cy="5353797"/>
          </a:xfrm>
          <a:prstGeom prst="rect">
            <a:avLst/>
          </a:prstGeom>
        </p:spPr>
      </p:pic>
    </p:spTree>
    <p:extLst>
      <p:ext uri="{BB962C8B-B14F-4D97-AF65-F5344CB8AC3E}">
        <p14:creationId xmlns:p14="http://schemas.microsoft.com/office/powerpoint/2010/main" val="1473898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D92F-DC23-647E-CE96-EF0CE3CD051D}"/>
              </a:ext>
            </a:extLst>
          </p:cNvPr>
          <p:cNvSpPr>
            <a:spLocks noGrp="1"/>
          </p:cNvSpPr>
          <p:nvPr>
            <p:ph type="title"/>
          </p:nvPr>
        </p:nvSpPr>
        <p:spPr>
          <a:xfrm>
            <a:off x="1097280" y="286603"/>
            <a:ext cx="9111727" cy="1101133"/>
          </a:xfrm>
        </p:spPr>
        <p:txBody>
          <a:bodyPr>
            <a:normAutofit/>
          </a:bodyPr>
          <a:lstStyle/>
          <a:p>
            <a:r>
              <a:rPr lang="en-US" sz="3600" dirty="0">
                <a:latin typeface="Garamond" panose="02020404030301010803" pitchFamily="18" charset="0"/>
              </a:rPr>
              <a:t>Exploratory analysis</a:t>
            </a:r>
          </a:p>
        </p:txBody>
      </p:sp>
      <p:pic>
        <p:nvPicPr>
          <p:cNvPr id="7" name="Picture 6">
            <a:extLst>
              <a:ext uri="{FF2B5EF4-FFF2-40B4-BE49-F238E27FC236}">
                <a16:creationId xmlns:a16="http://schemas.microsoft.com/office/drawing/2014/main" id="{4AF81DD2-B2DC-3346-BF17-A79E47241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836" y="2198987"/>
            <a:ext cx="4278098" cy="3576937"/>
          </a:xfrm>
          <a:prstGeom prst="rect">
            <a:avLst/>
          </a:prstGeom>
        </p:spPr>
      </p:pic>
      <p:sp>
        <p:nvSpPr>
          <p:cNvPr id="10" name="TextBox 9">
            <a:extLst>
              <a:ext uri="{FF2B5EF4-FFF2-40B4-BE49-F238E27FC236}">
                <a16:creationId xmlns:a16="http://schemas.microsoft.com/office/drawing/2014/main" id="{FA8E2333-B1DE-BDE9-C678-B41C8DCF7019}"/>
              </a:ext>
            </a:extLst>
          </p:cNvPr>
          <p:cNvSpPr txBox="1"/>
          <p:nvPr/>
        </p:nvSpPr>
        <p:spPr>
          <a:xfrm>
            <a:off x="5302625" y="596779"/>
            <a:ext cx="5792096" cy="923330"/>
          </a:xfrm>
          <a:prstGeom prst="rect">
            <a:avLst/>
          </a:prstGeom>
          <a:noFill/>
        </p:spPr>
        <p:txBody>
          <a:bodyPr wrap="square" rtlCol="0">
            <a:spAutoFit/>
          </a:bodyPr>
          <a:lstStyle/>
          <a:p>
            <a:r>
              <a:rPr lang="en-US" dirty="0">
                <a:latin typeface="Garamond" panose="02020404030301010803" pitchFamily="18" charset="0"/>
              </a:rPr>
              <a:t>1,845 donors have so far donated in the current fiscal year.</a:t>
            </a:r>
          </a:p>
          <a:p>
            <a:r>
              <a:rPr lang="en-US" dirty="0">
                <a:latin typeface="Garamond" panose="02020404030301010803" pitchFamily="18" charset="0"/>
              </a:rPr>
              <a:t>Of these, 92% or 1,689 people that have donated this year were not donors last year.</a:t>
            </a:r>
          </a:p>
        </p:txBody>
      </p:sp>
      <p:pic>
        <p:nvPicPr>
          <p:cNvPr id="3" name="Picture 2">
            <a:extLst>
              <a:ext uri="{FF2B5EF4-FFF2-40B4-BE49-F238E27FC236}">
                <a16:creationId xmlns:a16="http://schemas.microsoft.com/office/drawing/2014/main" id="{FB8C728D-8063-589F-2CDF-9DCF36A7D3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198987"/>
            <a:ext cx="4514625" cy="3922384"/>
          </a:xfrm>
          <a:prstGeom prst="rect">
            <a:avLst/>
          </a:prstGeom>
        </p:spPr>
      </p:pic>
    </p:spTree>
    <p:extLst>
      <p:ext uri="{BB962C8B-B14F-4D97-AF65-F5344CB8AC3E}">
        <p14:creationId xmlns:p14="http://schemas.microsoft.com/office/powerpoint/2010/main" val="1563897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CC792E-B2EC-37E9-F886-B0B1C23EEA15}"/>
              </a:ext>
            </a:extLst>
          </p:cNvPr>
          <p:cNvSpPr>
            <a:spLocks noGrp="1"/>
          </p:cNvSpPr>
          <p:nvPr>
            <p:ph type="title"/>
          </p:nvPr>
        </p:nvSpPr>
        <p:spPr/>
        <p:txBody>
          <a:bodyPr>
            <a:normAutofit/>
          </a:bodyPr>
          <a:lstStyle/>
          <a:p>
            <a:r>
              <a:rPr lang="en-US" sz="3600" dirty="0">
                <a:latin typeface="Garamond" panose="02020404030301010803" pitchFamily="18" charset="0"/>
              </a:rPr>
              <a:t>Model # 1: Creating and reviewing logistic regression</a:t>
            </a:r>
          </a:p>
        </p:txBody>
      </p:sp>
      <p:pic>
        <p:nvPicPr>
          <p:cNvPr id="9" name="Picture 8">
            <a:extLst>
              <a:ext uri="{FF2B5EF4-FFF2-40B4-BE49-F238E27FC236}">
                <a16:creationId xmlns:a16="http://schemas.microsoft.com/office/drawing/2014/main" id="{7B2128EF-EF55-1FE4-CCAA-034A9FAEB65D}"/>
              </a:ext>
            </a:extLst>
          </p:cNvPr>
          <p:cNvPicPr>
            <a:picLocks noChangeAspect="1"/>
          </p:cNvPicPr>
          <p:nvPr/>
        </p:nvPicPr>
        <p:blipFill>
          <a:blip r:embed="rId2"/>
          <a:stretch>
            <a:fillRect/>
          </a:stretch>
        </p:blipFill>
        <p:spPr>
          <a:xfrm>
            <a:off x="1269402" y="1893765"/>
            <a:ext cx="4160488" cy="1959400"/>
          </a:xfrm>
          <a:prstGeom prst="rect">
            <a:avLst/>
          </a:prstGeom>
        </p:spPr>
      </p:pic>
      <p:pic>
        <p:nvPicPr>
          <p:cNvPr id="11" name="Picture 10">
            <a:extLst>
              <a:ext uri="{FF2B5EF4-FFF2-40B4-BE49-F238E27FC236}">
                <a16:creationId xmlns:a16="http://schemas.microsoft.com/office/drawing/2014/main" id="{5D04A851-2047-51E6-DE17-8CAE27A501BC}"/>
              </a:ext>
            </a:extLst>
          </p:cNvPr>
          <p:cNvPicPr>
            <a:picLocks noChangeAspect="1"/>
          </p:cNvPicPr>
          <p:nvPr/>
        </p:nvPicPr>
        <p:blipFill>
          <a:blip r:embed="rId3"/>
          <a:stretch>
            <a:fillRect/>
          </a:stretch>
        </p:blipFill>
        <p:spPr>
          <a:xfrm>
            <a:off x="1390245" y="4292829"/>
            <a:ext cx="4039644" cy="1976663"/>
          </a:xfrm>
          <a:prstGeom prst="rect">
            <a:avLst/>
          </a:prstGeom>
        </p:spPr>
      </p:pic>
      <p:pic>
        <p:nvPicPr>
          <p:cNvPr id="13" name="Picture 12">
            <a:extLst>
              <a:ext uri="{FF2B5EF4-FFF2-40B4-BE49-F238E27FC236}">
                <a16:creationId xmlns:a16="http://schemas.microsoft.com/office/drawing/2014/main" id="{42B22FED-8FBE-90A4-FC21-E259D78F24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0155" y="2080314"/>
            <a:ext cx="3479365" cy="3098413"/>
          </a:xfrm>
          <a:prstGeom prst="rect">
            <a:avLst/>
          </a:prstGeom>
        </p:spPr>
      </p:pic>
    </p:spTree>
    <p:extLst>
      <p:ext uri="{BB962C8B-B14F-4D97-AF65-F5344CB8AC3E}">
        <p14:creationId xmlns:p14="http://schemas.microsoft.com/office/powerpoint/2010/main" val="334833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CC792E-B2EC-37E9-F886-B0B1C23EEA15}"/>
              </a:ext>
            </a:extLst>
          </p:cNvPr>
          <p:cNvSpPr>
            <a:spLocks noGrp="1"/>
          </p:cNvSpPr>
          <p:nvPr>
            <p:ph type="title"/>
          </p:nvPr>
        </p:nvSpPr>
        <p:spPr/>
        <p:txBody>
          <a:bodyPr>
            <a:normAutofit/>
          </a:bodyPr>
          <a:lstStyle/>
          <a:p>
            <a:r>
              <a:rPr lang="en-US" sz="3600" dirty="0">
                <a:latin typeface="Garamond" panose="02020404030301010803" pitchFamily="18" charset="0"/>
              </a:rPr>
              <a:t>Model # 2: Creating and reviewing KNN</a:t>
            </a:r>
          </a:p>
        </p:txBody>
      </p:sp>
      <p:pic>
        <p:nvPicPr>
          <p:cNvPr id="3" name="Picture 2">
            <a:extLst>
              <a:ext uri="{FF2B5EF4-FFF2-40B4-BE49-F238E27FC236}">
                <a16:creationId xmlns:a16="http://schemas.microsoft.com/office/drawing/2014/main" id="{D3784E5C-7668-5F64-45C0-EDB5F8675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1068" y="1690688"/>
            <a:ext cx="3479365" cy="3085714"/>
          </a:xfrm>
          <a:prstGeom prst="rect">
            <a:avLst/>
          </a:prstGeom>
        </p:spPr>
      </p:pic>
      <p:pic>
        <p:nvPicPr>
          <p:cNvPr id="6" name="Picture 5">
            <a:extLst>
              <a:ext uri="{FF2B5EF4-FFF2-40B4-BE49-F238E27FC236}">
                <a16:creationId xmlns:a16="http://schemas.microsoft.com/office/drawing/2014/main" id="{CE2B996E-5126-167C-5A36-6CD49263C7A1}"/>
              </a:ext>
            </a:extLst>
          </p:cNvPr>
          <p:cNvPicPr>
            <a:picLocks noChangeAspect="1"/>
          </p:cNvPicPr>
          <p:nvPr/>
        </p:nvPicPr>
        <p:blipFill>
          <a:blip r:embed="rId3"/>
          <a:stretch>
            <a:fillRect/>
          </a:stretch>
        </p:blipFill>
        <p:spPr>
          <a:xfrm>
            <a:off x="1097280" y="1938161"/>
            <a:ext cx="4458322" cy="1733792"/>
          </a:xfrm>
          <a:prstGeom prst="rect">
            <a:avLst/>
          </a:prstGeom>
        </p:spPr>
      </p:pic>
      <p:sp>
        <p:nvSpPr>
          <p:cNvPr id="7" name="TextBox 6">
            <a:extLst>
              <a:ext uri="{FF2B5EF4-FFF2-40B4-BE49-F238E27FC236}">
                <a16:creationId xmlns:a16="http://schemas.microsoft.com/office/drawing/2014/main" id="{BB95C941-F342-A964-FB17-E44ED41937A2}"/>
              </a:ext>
            </a:extLst>
          </p:cNvPr>
          <p:cNvSpPr txBox="1"/>
          <p:nvPr/>
        </p:nvSpPr>
        <p:spPr>
          <a:xfrm>
            <a:off x="1097280" y="4034117"/>
            <a:ext cx="6423212" cy="646331"/>
          </a:xfrm>
          <a:prstGeom prst="rect">
            <a:avLst/>
          </a:prstGeom>
          <a:noFill/>
        </p:spPr>
        <p:txBody>
          <a:bodyPr wrap="square" rtlCol="0">
            <a:spAutoFit/>
          </a:bodyPr>
          <a:lstStyle/>
          <a:p>
            <a:r>
              <a:rPr lang="en-US" dirty="0">
                <a:latin typeface="Garamond" panose="02020404030301010803" pitchFamily="18" charset="0"/>
              </a:rPr>
              <a:t>KNN model is not performing better than logistic regression on finding donors (predicted and true label 1)</a:t>
            </a:r>
          </a:p>
        </p:txBody>
      </p:sp>
    </p:spTree>
    <p:extLst>
      <p:ext uri="{BB962C8B-B14F-4D97-AF65-F5344CB8AC3E}">
        <p14:creationId xmlns:p14="http://schemas.microsoft.com/office/powerpoint/2010/main" val="3586696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CC792E-B2EC-37E9-F886-B0B1C23EEA15}"/>
              </a:ext>
            </a:extLst>
          </p:cNvPr>
          <p:cNvSpPr>
            <a:spLocks noGrp="1"/>
          </p:cNvSpPr>
          <p:nvPr>
            <p:ph type="title"/>
          </p:nvPr>
        </p:nvSpPr>
        <p:spPr/>
        <p:txBody>
          <a:bodyPr>
            <a:normAutofit/>
          </a:bodyPr>
          <a:lstStyle/>
          <a:p>
            <a:r>
              <a:rPr lang="en-US" sz="3600" dirty="0">
                <a:latin typeface="Garamond" panose="02020404030301010803" pitchFamily="18" charset="0"/>
              </a:rPr>
              <a:t>Model # 3: Creating and reviewing </a:t>
            </a:r>
            <a:r>
              <a:rPr lang="en-US" sz="3600" dirty="0" err="1">
                <a:latin typeface="Garamond" panose="02020404030301010803" pitchFamily="18" charset="0"/>
              </a:rPr>
              <a:t>XGBoost</a:t>
            </a:r>
            <a:endParaRPr lang="en-US" sz="3600" dirty="0">
              <a:latin typeface="Garamond" panose="02020404030301010803" pitchFamily="18" charset="0"/>
            </a:endParaRPr>
          </a:p>
        </p:txBody>
      </p:sp>
      <p:sp>
        <p:nvSpPr>
          <p:cNvPr id="7" name="TextBox 6">
            <a:extLst>
              <a:ext uri="{FF2B5EF4-FFF2-40B4-BE49-F238E27FC236}">
                <a16:creationId xmlns:a16="http://schemas.microsoft.com/office/drawing/2014/main" id="{BB95C941-F342-A964-FB17-E44ED41937A2}"/>
              </a:ext>
            </a:extLst>
          </p:cNvPr>
          <p:cNvSpPr txBox="1"/>
          <p:nvPr/>
        </p:nvSpPr>
        <p:spPr>
          <a:xfrm>
            <a:off x="1097280" y="5026932"/>
            <a:ext cx="6423212" cy="923330"/>
          </a:xfrm>
          <a:prstGeom prst="rect">
            <a:avLst/>
          </a:prstGeom>
          <a:noFill/>
        </p:spPr>
        <p:txBody>
          <a:bodyPr wrap="square" rtlCol="0">
            <a:spAutoFit/>
          </a:bodyPr>
          <a:lstStyle/>
          <a:p>
            <a:r>
              <a:rPr lang="en-US" dirty="0">
                <a:latin typeface="Garamond" panose="02020404030301010803" pitchFamily="18" charset="0"/>
              </a:rPr>
              <a:t>Although </a:t>
            </a:r>
            <a:r>
              <a:rPr lang="en-US" dirty="0" err="1">
                <a:latin typeface="Garamond" panose="02020404030301010803" pitchFamily="18" charset="0"/>
              </a:rPr>
              <a:t>XGBoost</a:t>
            </a:r>
            <a:r>
              <a:rPr lang="en-US" dirty="0">
                <a:latin typeface="Garamond" panose="02020404030301010803" pitchFamily="18" charset="0"/>
              </a:rPr>
              <a:t> is finding more donors than KNN model, it is not performing better than logistic regression on finding donors (predicted and true label 1)</a:t>
            </a:r>
          </a:p>
        </p:txBody>
      </p:sp>
      <p:pic>
        <p:nvPicPr>
          <p:cNvPr id="4" name="Picture 3">
            <a:extLst>
              <a:ext uri="{FF2B5EF4-FFF2-40B4-BE49-F238E27FC236}">
                <a16:creationId xmlns:a16="http://schemas.microsoft.com/office/drawing/2014/main" id="{CBC89075-144F-847C-2510-EDFEFE142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175457"/>
            <a:ext cx="4900056" cy="2730031"/>
          </a:xfrm>
          <a:prstGeom prst="rect">
            <a:avLst/>
          </a:prstGeom>
        </p:spPr>
      </p:pic>
      <p:pic>
        <p:nvPicPr>
          <p:cNvPr id="9" name="Picture 8">
            <a:extLst>
              <a:ext uri="{FF2B5EF4-FFF2-40B4-BE49-F238E27FC236}">
                <a16:creationId xmlns:a16="http://schemas.microsoft.com/office/drawing/2014/main" id="{AEB03A68-E299-8700-D2E1-0914D77ED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2670" y="1838002"/>
            <a:ext cx="4429613" cy="3181996"/>
          </a:xfrm>
          <a:prstGeom prst="rect">
            <a:avLst/>
          </a:prstGeom>
        </p:spPr>
      </p:pic>
    </p:spTree>
    <p:extLst>
      <p:ext uri="{BB962C8B-B14F-4D97-AF65-F5344CB8AC3E}">
        <p14:creationId xmlns:p14="http://schemas.microsoft.com/office/powerpoint/2010/main" val="3415865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0406-43A1-B39A-5505-C01715DF0432}"/>
              </a:ext>
            </a:extLst>
          </p:cNvPr>
          <p:cNvSpPr>
            <a:spLocks noGrp="1"/>
          </p:cNvSpPr>
          <p:nvPr>
            <p:ph type="title"/>
          </p:nvPr>
        </p:nvSpPr>
        <p:spPr>
          <a:xfrm>
            <a:off x="457200" y="594359"/>
            <a:ext cx="3200400" cy="1169895"/>
          </a:xfrm>
        </p:spPr>
        <p:txBody>
          <a:bodyPr>
            <a:normAutofit/>
          </a:bodyPr>
          <a:lstStyle/>
          <a:p>
            <a:r>
              <a:rPr lang="en-US" sz="3600" dirty="0">
                <a:latin typeface="Garamond" panose="02020404030301010803" pitchFamily="18" charset="0"/>
              </a:rPr>
              <a:t>Evaluating the models</a:t>
            </a:r>
          </a:p>
        </p:txBody>
      </p:sp>
      <p:sp>
        <p:nvSpPr>
          <p:cNvPr id="4" name="Text Placeholder 3">
            <a:extLst>
              <a:ext uri="{FF2B5EF4-FFF2-40B4-BE49-F238E27FC236}">
                <a16:creationId xmlns:a16="http://schemas.microsoft.com/office/drawing/2014/main" id="{A4457FAA-A61F-8576-961C-DD18C5033E91}"/>
              </a:ext>
            </a:extLst>
          </p:cNvPr>
          <p:cNvSpPr>
            <a:spLocks noGrp="1"/>
          </p:cNvSpPr>
          <p:nvPr>
            <p:ph type="body" sz="half" idx="2"/>
          </p:nvPr>
        </p:nvSpPr>
        <p:spPr>
          <a:xfrm>
            <a:off x="457200" y="1936376"/>
            <a:ext cx="3200400" cy="4368828"/>
          </a:xfrm>
        </p:spPr>
        <p:txBody>
          <a:bodyPr>
            <a:normAutofit fontScale="92500" lnSpcReduction="20000"/>
          </a:bodyPr>
          <a:lstStyle/>
          <a:p>
            <a:r>
              <a:rPr lang="en-US" sz="1600" dirty="0">
                <a:latin typeface="Garamond" panose="02020404030301010803" pitchFamily="18" charset="0"/>
              </a:rPr>
              <a:t>All three models performances were similar looking at cumulative response curve. However, logistic regression performed the best on this data set with the features engineered on finding true positive (actual donors). A drawback is that it also found many false positives for donors. This should be reviewed for implications of reaching out to donors who will not donate.</a:t>
            </a:r>
          </a:p>
          <a:p>
            <a:r>
              <a:rPr lang="en-US" sz="1600" dirty="0">
                <a:latin typeface="Garamond" panose="02020404030301010803" pitchFamily="18" charset="0"/>
              </a:rPr>
              <a:t>In reviewing the data, this organization had a very large churn where more than 92% of their donors did not donate the previous year. This makes it hard to learn and identify donor behavior. The donors could also be influenced by seasonality because they donate later in the year than at the point of this data collection.</a:t>
            </a:r>
          </a:p>
          <a:p>
            <a:r>
              <a:rPr lang="en-US" sz="1600" dirty="0">
                <a:latin typeface="Garamond" panose="02020404030301010803" pitchFamily="18" charset="0"/>
              </a:rPr>
              <a:t>More data and feature engineering could result in better performance especially giving data broken out by more fiscal years.</a:t>
            </a:r>
          </a:p>
        </p:txBody>
      </p:sp>
      <p:pic>
        <p:nvPicPr>
          <p:cNvPr id="6" name="Picture 5">
            <a:extLst>
              <a:ext uri="{FF2B5EF4-FFF2-40B4-BE49-F238E27FC236}">
                <a16:creationId xmlns:a16="http://schemas.microsoft.com/office/drawing/2014/main" id="{2443C952-3C2D-9A14-B82D-891EE2D33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4198" y="485133"/>
            <a:ext cx="4119295" cy="2943867"/>
          </a:xfrm>
          <a:prstGeom prst="rect">
            <a:avLst/>
          </a:prstGeom>
        </p:spPr>
      </p:pic>
      <p:pic>
        <p:nvPicPr>
          <p:cNvPr id="8" name="Picture 7">
            <a:extLst>
              <a:ext uri="{FF2B5EF4-FFF2-40B4-BE49-F238E27FC236}">
                <a16:creationId xmlns:a16="http://schemas.microsoft.com/office/drawing/2014/main" id="{A838DDB5-1C3C-AE9F-D878-DFDB5D18F5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0526" y="3568849"/>
            <a:ext cx="4312967" cy="3058686"/>
          </a:xfrm>
          <a:prstGeom prst="rect">
            <a:avLst/>
          </a:prstGeom>
        </p:spPr>
      </p:pic>
    </p:spTree>
    <p:extLst>
      <p:ext uri="{BB962C8B-B14F-4D97-AF65-F5344CB8AC3E}">
        <p14:creationId xmlns:p14="http://schemas.microsoft.com/office/powerpoint/2010/main" val="356827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p:txBody>
          <a:bodyPr/>
          <a:lstStyle/>
          <a:p>
            <a:r>
              <a:rPr lang="en-US" dirty="0">
                <a:latin typeface="Garamond" panose="02020404030301010803" pitchFamily="18" charset="0"/>
                <a:cs typeface="Segoe UI" panose="020B0502040204020203" pitchFamily="34" charset="0"/>
              </a:rPr>
              <a:t>Projects for higher-ed engagement</a:t>
            </a:r>
          </a:p>
        </p:txBody>
      </p:sp>
      <p:sp>
        <p:nvSpPr>
          <p:cNvPr id="5" name="TextBox 4">
            <a:extLst>
              <a:ext uri="{FF2B5EF4-FFF2-40B4-BE49-F238E27FC236}">
                <a16:creationId xmlns:a16="http://schemas.microsoft.com/office/drawing/2014/main" id="{25AD4F61-E023-4530-BF03-8BC2D825D0BF}"/>
              </a:ext>
            </a:extLst>
          </p:cNvPr>
          <p:cNvSpPr txBox="1"/>
          <p:nvPr/>
        </p:nvSpPr>
        <p:spPr>
          <a:xfrm>
            <a:off x="1200324" y="5337178"/>
            <a:ext cx="5057937" cy="646331"/>
          </a:xfrm>
          <a:prstGeom prst="rect">
            <a:avLst/>
          </a:prstGeom>
          <a:noFill/>
        </p:spPr>
        <p:txBody>
          <a:bodyPr wrap="square" rtlCol="0">
            <a:spAutoFit/>
          </a:bodyPr>
          <a:lstStyle/>
          <a:p>
            <a:r>
              <a:rPr lang="en-US" dirty="0">
                <a:latin typeface="Garamond" panose="02020404030301010803" pitchFamily="18" charset="0"/>
                <a:cs typeface="Segoe UI" panose="020B0502040204020203" pitchFamily="34" charset="0"/>
              </a:rPr>
              <a:t>1.  Text analysis to understand the sentiment and topics around contact reports</a:t>
            </a:r>
          </a:p>
        </p:txBody>
      </p:sp>
      <p:sp>
        <p:nvSpPr>
          <p:cNvPr id="7" name="TextBox 6">
            <a:extLst>
              <a:ext uri="{FF2B5EF4-FFF2-40B4-BE49-F238E27FC236}">
                <a16:creationId xmlns:a16="http://schemas.microsoft.com/office/drawing/2014/main" id="{E5564556-59F0-4D0A-A6CD-ADF8F4D7428B}"/>
              </a:ext>
            </a:extLst>
          </p:cNvPr>
          <p:cNvSpPr txBox="1"/>
          <p:nvPr/>
        </p:nvSpPr>
        <p:spPr>
          <a:xfrm>
            <a:off x="6258261" y="5337178"/>
            <a:ext cx="5004995" cy="646331"/>
          </a:xfrm>
          <a:prstGeom prst="rect">
            <a:avLst/>
          </a:prstGeom>
          <a:noFill/>
        </p:spPr>
        <p:txBody>
          <a:bodyPr wrap="square" rtlCol="0">
            <a:spAutoFit/>
          </a:bodyPr>
          <a:lstStyle/>
          <a:p>
            <a:r>
              <a:rPr lang="en-US" dirty="0">
                <a:latin typeface="Garamond" panose="02020404030301010803" pitchFamily="18" charset="0"/>
                <a:cs typeface="Segoe UI" panose="020B0502040204020203" pitchFamily="34" charset="0"/>
              </a:rPr>
              <a:t>2.  Modeling on constituent base to predict donors for current fiscal year. </a:t>
            </a:r>
          </a:p>
        </p:txBody>
      </p:sp>
      <p:pic>
        <p:nvPicPr>
          <p:cNvPr id="10" name="Picture 9">
            <a:extLst>
              <a:ext uri="{FF2B5EF4-FFF2-40B4-BE49-F238E27FC236}">
                <a16:creationId xmlns:a16="http://schemas.microsoft.com/office/drawing/2014/main" id="{0C4F0893-3560-5254-4B75-C0A26E673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167" y="1755486"/>
            <a:ext cx="3242250" cy="3347027"/>
          </a:xfrm>
          <a:prstGeom prst="rect">
            <a:avLst/>
          </a:prstGeom>
        </p:spPr>
      </p:pic>
      <p:pic>
        <p:nvPicPr>
          <p:cNvPr id="12" name="Picture 11">
            <a:extLst>
              <a:ext uri="{FF2B5EF4-FFF2-40B4-BE49-F238E27FC236}">
                <a16:creationId xmlns:a16="http://schemas.microsoft.com/office/drawing/2014/main" id="{9B535C60-1EA4-6B72-0910-AF9834522D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908651"/>
            <a:ext cx="5457663" cy="3040698"/>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934484" y="456631"/>
            <a:ext cx="8726343" cy="1469965"/>
          </a:xfrm>
        </p:spPr>
        <p:txBody>
          <a:bodyPr anchor="ctr">
            <a:normAutofit/>
          </a:bodyPr>
          <a:lstStyle/>
          <a:p>
            <a:r>
              <a:rPr lang="en-US" sz="3600" dirty="0">
                <a:latin typeface="Garamond" panose="02020404030301010803" pitchFamily="18" charset="0"/>
                <a:cs typeface="Segoe UI" panose="020B0502040204020203" pitchFamily="34" charset="0"/>
              </a:rPr>
              <a:t>Project 1: Text analysis</a:t>
            </a:r>
            <a:br>
              <a:rPr lang="en-US" sz="3600" dirty="0">
                <a:latin typeface="Garamond" panose="02020404030301010803" pitchFamily="18" charset="0"/>
                <a:cs typeface="Segoe UI" panose="020B0502040204020203" pitchFamily="34" charset="0"/>
              </a:rPr>
            </a:br>
            <a:r>
              <a:rPr lang="en-US" sz="3600" dirty="0">
                <a:latin typeface="Garamond" panose="02020404030301010803" pitchFamily="18" charset="0"/>
                <a:cs typeface="Segoe UI" panose="020B0502040204020203" pitchFamily="34" charset="0"/>
              </a:rPr>
              <a:t>Sentiment analysis and topic modeling</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934484" y="1916816"/>
            <a:ext cx="5406902" cy="3538289"/>
          </a:xfrm>
        </p:spPr>
        <p:txBody>
          <a:bodyPr vert="horz" lIns="91440" tIns="45720" rIns="91440" bIns="45720" rtlCol="0" anchor="t">
            <a:noAutofit/>
          </a:bodyPr>
          <a:lstStyle/>
          <a:p>
            <a:pPr marL="0" indent="0" rtl="0">
              <a:buNone/>
            </a:pPr>
            <a:r>
              <a:rPr lang="en-US" sz="1400" dirty="0">
                <a:latin typeface="Garamond" panose="02020404030301010803" pitchFamily="18" charset="0"/>
              </a:rPr>
              <a:t>Project Summary:</a:t>
            </a:r>
          </a:p>
          <a:p>
            <a:pPr rtl="0">
              <a:buFont typeface="Arial" panose="020B0604020202020204" pitchFamily="34" charset="0"/>
              <a:buChar char="•"/>
            </a:pPr>
            <a:r>
              <a:rPr lang="en-US" sz="1400" dirty="0">
                <a:latin typeface="Garamond" panose="02020404030301010803" pitchFamily="18" charset="0"/>
              </a:rPr>
              <a:t>Created two models that perform sentiment analysis on contact reports to predict the interaction as positive, neutral, or negative using NLP packages VADER and </a:t>
            </a:r>
            <a:r>
              <a:rPr lang="en-US" sz="1400" dirty="0" err="1">
                <a:latin typeface="Garamond" panose="02020404030301010803" pitchFamily="18" charset="0"/>
              </a:rPr>
              <a:t>TextBlob</a:t>
            </a:r>
            <a:r>
              <a:rPr lang="en-US" sz="1400" dirty="0">
                <a:latin typeface="Garamond" panose="02020404030301010803" pitchFamily="18" charset="0"/>
              </a:rPr>
              <a:t>. </a:t>
            </a:r>
          </a:p>
          <a:p>
            <a:pPr rtl="0">
              <a:buFont typeface="Arial" panose="020B0604020202020204" pitchFamily="34" charset="0"/>
              <a:buChar char="•"/>
            </a:pPr>
            <a:r>
              <a:rPr lang="en-US" sz="1400" dirty="0">
                <a:latin typeface="Garamond" panose="02020404030301010803" pitchFamily="18" charset="0"/>
              </a:rPr>
              <a:t>Created logistic regression models on sentiment scores to predict sentiment of future contact reports.</a:t>
            </a:r>
          </a:p>
          <a:p>
            <a:pPr rtl="0">
              <a:buFont typeface="Arial" panose="020B0604020202020204" pitchFamily="34" charset="0"/>
              <a:buChar char="•"/>
            </a:pPr>
            <a:r>
              <a:rPr lang="en-US" sz="1400" dirty="0">
                <a:latin typeface="Garamond" panose="02020404030301010803" pitchFamily="18" charset="0"/>
              </a:rPr>
              <a:t>Visualized the text data accordingly to respective sentiment with </a:t>
            </a:r>
            <a:r>
              <a:rPr lang="en-US" sz="1400" dirty="0" err="1">
                <a:latin typeface="Garamond" panose="02020404030301010803" pitchFamily="18" charset="0"/>
              </a:rPr>
              <a:t>wordclouds</a:t>
            </a:r>
            <a:r>
              <a:rPr lang="en-US" sz="1400" dirty="0">
                <a:latin typeface="Garamond" panose="02020404030301010803" pitchFamily="18" charset="0"/>
              </a:rPr>
              <a:t>.</a:t>
            </a:r>
          </a:p>
          <a:p>
            <a:pPr rtl="0">
              <a:buFont typeface="Arial" panose="020B0604020202020204" pitchFamily="34" charset="0"/>
              <a:buChar char="•"/>
            </a:pPr>
            <a:r>
              <a:rPr lang="en-US" sz="1400" dirty="0">
                <a:latin typeface="Garamond" panose="02020404030301010803" pitchFamily="18" charset="0"/>
              </a:rPr>
              <a:t>Performed topic modeling on negative contact reports to understand the themes and areas of concern.</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8351" y="267697"/>
            <a:ext cx="1097280" cy="1097280"/>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EDD1-FBF7-F94A-5997-300A9B9E227B}"/>
              </a:ext>
            </a:extLst>
          </p:cNvPr>
          <p:cNvSpPr>
            <a:spLocks noGrp="1"/>
          </p:cNvSpPr>
          <p:nvPr>
            <p:ph type="title"/>
          </p:nvPr>
        </p:nvSpPr>
        <p:spPr/>
        <p:txBody>
          <a:bodyPr>
            <a:normAutofit/>
          </a:bodyPr>
          <a:lstStyle/>
          <a:p>
            <a:r>
              <a:rPr lang="en-US" sz="3600" dirty="0">
                <a:latin typeface="Garamond" panose="02020404030301010803" pitchFamily="18" charset="0"/>
              </a:rPr>
              <a:t>Data Source</a:t>
            </a:r>
          </a:p>
        </p:txBody>
      </p:sp>
      <p:sp>
        <p:nvSpPr>
          <p:cNvPr id="3" name="Content Placeholder 2">
            <a:extLst>
              <a:ext uri="{FF2B5EF4-FFF2-40B4-BE49-F238E27FC236}">
                <a16:creationId xmlns:a16="http://schemas.microsoft.com/office/drawing/2014/main" id="{96A24B19-CE33-3C1A-5268-6D065FF44591}"/>
              </a:ext>
            </a:extLst>
          </p:cNvPr>
          <p:cNvSpPr>
            <a:spLocks noGrp="1"/>
          </p:cNvSpPr>
          <p:nvPr>
            <p:ph idx="1"/>
          </p:nvPr>
        </p:nvSpPr>
        <p:spPr>
          <a:xfrm>
            <a:off x="1201598" y="1960562"/>
            <a:ext cx="10515600" cy="1325563"/>
          </a:xfrm>
        </p:spPr>
        <p:txBody>
          <a:bodyPr>
            <a:normAutofit/>
          </a:bodyPr>
          <a:lstStyle/>
          <a:p>
            <a:r>
              <a:rPr lang="en-US" sz="1800" dirty="0">
                <a:latin typeface="Garamond" panose="02020404030301010803" pitchFamily="18" charset="0"/>
              </a:rPr>
              <a:t>A 196 row sample constituent data set with contact reports from the book: Data Science for Fundraising.</a:t>
            </a:r>
          </a:p>
          <a:p>
            <a:r>
              <a:rPr lang="en-US" sz="1800" dirty="0" err="1">
                <a:latin typeface="Garamond" panose="02020404030301010803" pitchFamily="18" charset="0"/>
              </a:rPr>
              <a:t>Pawlus</a:t>
            </a:r>
            <a:r>
              <a:rPr lang="en-US" sz="1800" dirty="0">
                <a:latin typeface="Garamond" panose="02020404030301010803" pitchFamily="18" charset="0"/>
              </a:rPr>
              <a:t>, M. Fundraising Data, Version 1. Retrieved December 18, 2022 from </a:t>
            </a:r>
            <a:r>
              <a:rPr lang="en-US" sz="1800" dirty="0">
                <a:latin typeface="Garamond" panose="02020404030301010803" pitchFamily="18" charset="0"/>
                <a:hlinkClick r:id="rId2"/>
              </a:rPr>
              <a:t>https://www.kaggle.com/datasets/michaelpawlus/fundraising-data?select=data_science_for_fundraising_contact_reports.csv</a:t>
            </a:r>
            <a:r>
              <a:rPr lang="en-US" sz="1800" dirty="0">
                <a:latin typeface="Garamond" panose="02020404030301010803" pitchFamily="18" charset="0"/>
              </a:rPr>
              <a:t>.</a:t>
            </a:r>
          </a:p>
          <a:p>
            <a:endParaRPr lang="en-US" sz="1800" dirty="0">
              <a:latin typeface="Garamond" panose="02020404030301010803" pitchFamily="18" charset="0"/>
            </a:endParaRPr>
          </a:p>
        </p:txBody>
      </p:sp>
      <p:pic>
        <p:nvPicPr>
          <p:cNvPr id="7" name="Picture 6">
            <a:extLst>
              <a:ext uri="{FF2B5EF4-FFF2-40B4-BE49-F238E27FC236}">
                <a16:creationId xmlns:a16="http://schemas.microsoft.com/office/drawing/2014/main" id="{20ABB124-9D05-2529-DF85-6671FD0AB5FE}"/>
              </a:ext>
            </a:extLst>
          </p:cNvPr>
          <p:cNvPicPr>
            <a:picLocks noChangeAspect="1"/>
          </p:cNvPicPr>
          <p:nvPr/>
        </p:nvPicPr>
        <p:blipFill>
          <a:blip r:embed="rId3"/>
          <a:stretch>
            <a:fillRect/>
          </a:stretch>
        </p:blipFill>
        <p:spPr>
          <a:xfrm>
            <a:off x="1201598" y="3286125"/>
            <a:ext cx="3334215" cy="2486372"/>
          </a:xfrm>
          <a:prstGeom prst="rect">
            <a:avLst/>
          </a:prstGeom>
        </p:spPr>
      </p:pic>
    </p:spTree>
    <p:extLst>
      <p:ext uri="{BB962C8B-B14F-4D97-AF65-F5344CB8AC3E}">
        <p14:creationId xmlns:p14="http://schemas.microsoft.com/office/powerpoint/2010/main" val="355532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7EC2E5-579F-3B9B-8101-E755B8D94D82}"/>
              </a:ext>
            </a:extLst>
          </p:cNvPr>
          <p:cNvSpPr>
            <a:spLocks noGrp="1"/>
          </p:cNvSpPr>
          <p:nvPr>
            <p:ph type="title"/>
          </p:nvPr>
        </p:nvSpPr>
        <p:spPr>
          <a:xfrm>
            <a:off x="1097280" y="297362"/>
            <a:ext cx="10058400" cy="673812"/>
          </a:xfrm>
        </p:spPr>
        <p:txBody>
          <a:bodyPr>
            <a:normAutofit/>
          </a:bodyPr>
          <a:lstStyle/>
          <a:p>
            <a:r>
              <a:rPr lang="en-US" sz="3600" dirty="0">
                <a:latin typeface="Garamond" panose="02020404030301010803" pitchFamily="18" charset="0"/>
              </a:rPr>
              <a:t>VADER model using </a:t>
            </a:r>
            <a:r>
              <a:rPr lang="en-US" sz="3600" dirty="0" err="1">
                <a:latin typeface="Garamond" panose="02020404030301010803" pitchFamily="18" charset="0"/>
              </a:rPr>
              <a:t>SentimentIntensityAnalyzer</a:t>
            </a:r>
            <a:endParaRPr lang="en-US" sz="3600" dirty="0">
              <a:latin typeface="Garamond" panose="02020404030301010803" pitchFamily="18" charset="0"/>
            </a:endParaRPr>
          </a:p>
        </p:txBody>
      </p:sp>
      <p:graphicFrame>
        <p:nvGraphicFramePr>
          <p:cNvPr id="12" name="Table 11">
            <a:extLst>
              <a:ext uri="{FF2B5EF4-FFF2-40B4-BE49-F238E27FC236}">
                <a16:creationId xmlns:a16="http://schemas.microsoft.com/office/drawing/2014/main" id="{B6E8D22C-3421-60B1-142A-BC7BEE96A67B}"/>
              </a:ext>
            </a:extLst>
          </p:cNvPr>
          <p:cNvGraphicFramePr>
            <a:graphicFrameLocks noGrp="1"/>
          </p:cNvGraphicFramePr>
          <p:nvPr>
            <p:extLst>
              <p:ext uri="{D42A27DB-BD31-4B8C-83A1-F6EECF244321}">
                <p14:modId xmlns:p14="http://schemas.microsoft.com/office/powerpoint/2010/main" val="495282042"/>
              </p:ext>
            </p:extLst>
          </p:nvPr>
        </p:nvGraphicFramePr>
        <p:xfrm>
          <a:off x="838200" y="1486405"/>
          <a:ext cx="10515597" cy="3441731"/>
        </p:xfrm>
        <a:graphic>
          <a:graphicData uri="http://schemas.openxmlformats.org/drawingml/2006/table">
            <a:tbl>
              <a:tblPr>
                <a:tableStyleId>{5C22544A-7EE6-4342-B048-85BDC9FD1C3A}</a:tableStyleId>
              </a:tblPr>
              <a:tblGrid>
                <a:gridCol w="974381">
                  <a:extLst>
                    <a:ext uri="{9D8B030D-6E8A-4147-A177-3AD203B41FA5}">
                      <a16:colId xmlns:a16="http://schemas.microsoft.com/office/drawing/2014/main" val="3634698322"/>
                    </a:ext>
                  </a:extLst>
                </a:gridCol>
                <a:gridCol w="974381">
                  <a:extLst>
                    <a:ext uri="{9D8B030D-6E8A-4147-A177-3AD203B41FA5}">
                      <a16:colId xmlns:a16="http://schemas.microsoft.com/office/drawing/2014/main" val="1811715485"/>
                    </a:ext>
                  </a:extLst>
                </a:gridCol>
                <a:gridCol w="771787">
                  <a:extLst>
                    <a:ext uri="{9D8B030D-6E8A-4147-A177-3AD203B41FA5}">
                      <a16:colId xmlns:a16="http://schemas.microsoft.com/office/drawing/2014/main" val="2203322864"/>
                    </a:ext>
                  </a:extLst>
                </a:gridCol>
                <a:gridCol w="974381">
                  <a:extLst>
                    <a:ext uri="{9D8B030D-6E8A-4147-A177-3AD203B41FA5}">
                      <a16:colId xmlns:a16="http://schemas.microsoft.com/office/drawing/2014/main" val="4161540033"/>
                    </a:ext>
                  </a:extLst>
                </a:gridCol>
                <a:gridCol w="974381">
                  <a:extLst>
                    <a:ext uri="{9D8B030D-6E8A-4147-A177-3AD203B41FA5}">
                      <a16:colId xmlns:a16="http://schemas.microsoft.com/office/drawing/2014/main" val="3906382023"/>
                    </a:ext>
                  </a:extLst>
                </a:gridCol>
                <a:gridCol w="974381">
                  <a:extLst>
                    <a:ext uri="{9D8B030D-6E8A-4147-A177-3AD203B41FA5}">
                      <a16:colId xmlns:a16="http://schemas.microsoft.com/office/drawing/2014/main" val="3616139712"/>
                    </a:ext>
                  </a:extLst>
                </a:gridCol>
                <a:gridCol w="974381">
                  <a:extLst>
                    <a:ext uri="{9D8B030D-6E8A-4147-A177-3AD203B41FA5}">
                      <a16:colId xmlns:a16="http://schemas.microsoft.com/office/drawing/2014/main" val="1272839678"/>
                    </a:ext>
                  </a:extLst>
                </a:gridCol>
                <a:gridCol w="974381">
                  <a:extLst>
                    <a:ext uri="{9D8B030D-6E8A-4147-A177-3AD203B41FA5}">
                      <a16:colId xmlns:a16="http://schemas.microsoft.com/office/drawing/2014/main" val="2590617605"/>
                    </a:ext>
                  </a:extLst>
                </a:gridCol>
                <a:gridCol w="974381">
                  <a:extLst>
                    <a:ext uri="{9D8B030D-6E8A-4147-A177-3AD203B41FA5}">
                      <a16:colId xmlns:a16="http://schemas.microsoft.com/office/drawing/2014/main" val="4148998625"/>
                    </a:ext>
                  </a:extLst>
                </a:gridCol>
                <a:gridCol w="974381">
                  <a:extLst>
                    <a:ext uri="{9D8B030D-6E8A-4147-A177-3AD203B41FA5}">
                      <a16:colId xmlns:a16="http://schemas.microsoft.com/office/drawing/2014/main" val="3961228263"/>
                    </a:ext>
                  </a:extLst>
                </a:gridCol>
                <a:gridCol w="974381">
                  <a:extLst>
                    <a:ext uri="{9D8B030D-6E8A-4147-A177-3AD203B41FA5}">
                      <a16:colId xmlns:a16="http://schemas.microsoft.com/office/drawing/2014/main" val="149599222"/>
                    </a:ext>
                  </a:extLst>
                </a:gridCol>
              </a:tblGrid>
              <a:tr h="205151">
                <a:tc>
                  <a:txBody>
                    <a:bodyPr/>
                    <a:lstStyle/>
                    <a:p>
                      <a:pPr algn="l" fontAlgn="ctr"/>
                      <a:endParaRPr lang="en-US" sz="1050" b="0" i="0" u="none" strike="noStrike" dirty="0">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b="1" u="none" strike="noStrike" dirty="0">
                          <a:effectLst/>
                        </a:rPr>
                        <a:t>Staff Name</a:t>
                      </a:r>
                      <a:endParaRPr lang="en-US" sz="1050" b="1" i="0" u="none" strike="noStrike" dirty="0">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b="1" u="none" strike="noStrike">
                          <a:effectLst/>
                        </a:rPr>
                        <a:t>Method</a:t>
                      </a:r>
                      <a:endParaRPr lang="en-US" sz="1050" b="1"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b="1" u="none" strike="noStrike" dirty="0">
                          <a:effectLst/>
                        </a:rPr>
                        <a:t>Date</a:t>
                      </a:r>
                      <a:endParaRPr lang="en-US" sz="1050" b="1" i="0" u="none" strike="noStrike" dirty="0">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b="1" u="none" strike="noStrike" dirty="0">
                          <a:effectLst/>
                        </a:rPr>
                        <a:t>Summary</a:t>
                      </a:r>
                      <a:endParaRPr lang="en-US" sz="1050" b="1" i="0" u="none" strike="noStrike" dirty="0">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b="1" u="none" strike="noStrike" dirty="0">
                          <a:effectLst/>
                        </a:rPr>
                        <a:t>Substantive</a:t>
                      </a:r>
                      <a:endParaRPr lang="en-US" sz="1050" b="1" i="0" u="none" strike="noStrike" dirty="0">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b="1" u="none" strike="noStrike">
                          <a:effectLst/>
                        </a:rPr>
                        <a:t>Donor</a:t>
                      </a:r>
                      <a:endParaRPr lang="en-US" sz="1050" b="1"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b="1" u="none" strike="noStrike" dirty="0">
                          <a:effectLst/>
                        </a:rPr>
                        <a:t>Outcome</a:t>
                      </a:r>
                      <a:endParaRPr lang="en-US" sz="1050" b="1" i="0" u="none" strike="noStrike" dirty="0">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b="1" u="none" strike="noStrike" dirty="0">
                          <a:solidFill>
                            <a:schemeClr val="accent1"/>
                          </a:solidFill>
                          <a:effectLst/>
                        </a:rPr>
                        <a:t>score</a:t>
                      </a:r>
                      <a:endParaRPr lang="en-US" sz="1050" b="1" i="0" u="none" strike="noStrike" dirty="0">
                        <a:solidFill>
                          <a:schemeClr val="accent1"/>
                        </a:solidFill>
                        <a:effectLst/>
                        <a:latin typeface="Calibri" panose="020F0502020204030204" pitchFamily="34" charset="0"/>
                      </a:endParaRPr>
                    </a:p>
                  </a:txBody>
                  <a:tcPr marL="7236" marR="7236" marT="7236" marB="0" anchor="ctr"/>
                </a:tc>
                <a:tc>
                  <a:txBody>
                    <a:bodyPr/>
                    <a:lstStyle/>
                    <a:p>
                      <a:pPr algn="l" fontAlgn="ctr"/>
                      <a:r>
                        <a:rPr lang="en-US" sz="1050" b="1" u="none" strike="noStrike" dirty="0">
                          <a:solidFill>
                            <a:schemeClr val="accent1"/>
                          </a:solidFill>
                          <a:effectLst/>
                        </a:rPr>
                        <a:t>compound</a:t>
                      </a:r>
                      <a:endParaRPr lang="en-US" sz="1050" b="1" i="0" u="none" strike="noStrike" dirty="0">
                        <a:solidFill>
                          <a:schemeClr val="accent1"/>
                        </a:solidFill>
                        <a:effectLst/>
                        <a:latin typeface="Calibri" panose="020F0502020204030204" pitchFamily="34" charset="0"/>
                      </a:endParaRPr>
                    </a:p>
                  </a:txBody>
                  <a:tcPr marL="7236" marR="7236" marT="7236" marB="0" anchor="ctr"/>
                </a:tc>
                <a:tc>
                  <a:txBody>
                    <a:bodyPr/>
                    <a:lstStyle/>
                    <a:p>
                      <a:pPr algn="l" fontAlgn="ctr"/>
                      <a:r>
                        <a:rPr lang="en-US" sz="1050" b="1" u="none" strike="noStrike" dirty="0">
                          <a:solidFill>
                            <a:schemeClr val="accent1"/>
                          </a:solidFill>
                          <a:effectLst/>
                        </a:rPr>
                        <a:t>Sentiment</a:t>
                      </a:r>
                      <a:endParaRPr lang="en-US" sz="1050" b="1" i="0" u="none" strike="noStrike" dirty="0">
                        <a:solidFill>
                          <a:schemeClr val="accent1"/>
                        </a:solidFill>
                        <a:effectLst/>
                        <a:latin typeface="Calibri" panose="020F0502020204030204" pitchFamily="34" charset="0"/>
                      </a:endParaRPr>
                    </a:p>
                  </a:txBody>
                  <a:tcPr marL="7236" marR="7236" marT="7236" marB="0" anchor="ctr"/>
                </a:tc>
                <a:extLst>
                  <a:ext uri="{0D108BD9-81ED-4DB2-BD59-A6C34878D82A}">
                    <a16:rowId xmlns:a16="http://schemas.microsoft.com/office/drawing/2014/main" val="3106456624"/>
                  </a:ext>
                </a:extLst>
              </a:tr>
              <a:tr h="615454">
                <a:tc>
                  <a:txBody>
                    <a:bodyPr/>
                    <a:lstStyle/>
                    <a:p>
                      <a:pPr algn="l" fontAlgn="ctr"/>
                      <a:r>
                        <a:rPr lang="en-US" sz="1050" u="none" strike="noStrike">
                          <a:effectLst/>
                        </a:rPr>
                        <a:t>191</a:t>
                      </a:r>
                      <a:endParaRPr lang="en-US" sz="1050" b="1"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dirty="0">
                          <a:effectLst/>
                        </a:rPr>
                        <a:t>Rashi Mohinder</a:t>
                      </a:r>
                      <a:endParaRPr lang="en-US" sz="1050" b="0" i="0" u="none" strike="noStrike" dirty="0">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dirty="0">
                          <a:effectLst/>
                        </a:rPr>
                        <a:t>Visit</a:t>
                      </a:r>
                      <a:endParaRPr lang="en-US" sz="1050" b="0" i="0" u="none" strike="noStrike" dirty="0">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8/27/2017</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Definitely interested in the University and wo...</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N</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Ben Johnson</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Positive</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solidFill>
                            <a:schemeClr val="accent1"/>
                          </a:solidFill>
                          <a:effectLst/>
                        </a:rPr>
                        <a:t>{'neg': 0.0, 'neu': 0.503, 'pos': 0.497, 'comp...</a:t>
                      </a:r>
                      <a:endParaRPr lang="en-US" sz="1050" b="0" i="0" u="none" strike="noStrike">
                        <a:solidFill>
                          <a:schemeClr val="accent1"/>
                        </a:solidFill>
                        <a:effectLst/>
                        <a:latin typeface="Calibri" panose="020F0502020204030204" pitchFamily="34" charset="0"/>
                      </a:endParaRPr>
                    </a:p>
                  </a:txBody>
                  <a:tcPr marL="7236" marR="7236" marT="7236" marB="0" anchor="ctr"/>
                </a:tc>
                <a:tc>
                  <a:txBody>
                    <a:bodyPr/>
                    <a:lstStyle/>
                    <a:p>
                      <a:pPr algn="l" fontAlgn="ctr"/>
                      <a:r>
                        <a:rPr lang="en-US" sz="1050" u="none" strike="noStrike">
                          <a:solidFill>
                            <a:schemeClr val="accent1"/>
                          </a:solidFill>
                          <a:effectLst/>
                        </a:rPr>
                        <a:t>0.7845</a:t>
                      </a:r>
                      <a:endParaRPr lang="en-US" sz="1050" b="0" i="0" u="none" strike="noStrike">
                        <a:solidFill>
                          <a:schemeClr val="accent1"/>
                        </a:solidFill>
                        <a:effectLst/>
                        <a:latin typeface="Calibri" panose="020F0502020204030204" pitchFamily="34" charset="0"/>
                      </a:endParaRPr>
                    </a:p>
                  </a:txBody>
                  <a:tcPr marL="7236" marR="7236" marT="7236" marB="0" anchor="ctr"/>
                </a:tc>
                <a:tc>
                  <a:txBody>
                    <a:bodyPr/>
                    <a:lstStyle/>
                    <a:p>
                      <a:pPr algn="l" fontAlgn="ctr"/>
                      <a:r>
                        <a:rPr lang="en-US" sz="1050" u="none" strike="noStrike">
                          <a:solidFill>
                            <a:schemeClr val="accent1"/>
                          </a:solidFill>
                          <a:effectLst/>
                        </a:rPr>
                        <a:t>Positive</a:t>
                      </a:r>
                      <a:endParaRPr lang="en-US" sz="1050" b="0" i="0" u="none" strike="noStrike">
                        <a:solidFill>
                          <a:schemeClr val="accent1"/>
                        </a:solidFill>
                        <a:effectLst/>
                        <a:latin typeface="Calibri" panose="020F0502020204030204" pitchFamily="34" charset="0"/>
                      </a:endParaRPr>
                    </a:p>
                  </a:txBody>
                  <a:tcPr marL="7236" marR="7236" marT="7236" marB="0" anchor="ctr"/>
                </a:tc>
                <a:extLst>
                  <a:ext uri="{0D108BD9-81ED-4DB2-BD59-A6C34878D82A}">
                    <a16:rowId xmlns:a16="http://schemas.microsoft.com/office/drawing/2014/main" val="886473383"/>
                  </a:ext>
                </a:extLst>
              </a:tr>
              <a:tr h="615454">
                <a:tc>
                  <a:txBody>
                    <a:bodyPr/>
                    <a:lstStyle/>
                    <a:p>
                      <a:pPr algn="l" fontAlgn="ctr"/>
                      <a:r>
                        <a:rPr lang="en-US" sz="1050" u="none" strike="noStrike">
                          <a:effectLst/>
                        </a:rPr>
                        <a:t>192</a:t>
                      </a:r>
                      <a:endParaRPr lang="en-US" sz="1050" b="1"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Rashi Mohinder</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dirty="0">
                          <a:effectLst/>
                        </a:rPr>
                        <a:t>Email</a:t>
                      </a:r>
                      <a:endParaRPr lang="en-US" sz="1050" b="0" i="0" u="none" strike="noStrike" dirty="0">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8/27/2017</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not interested in the University</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N</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Adam Panda</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Negative</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solidFill>
                            <a:schemeClr val="accent1"/>
                          </a:solidFill>
                          <a:effectLst/>
                        </a:rPr>
                        <a:t>{'neg': 0.361, 'neu': 0.639, 'pos': 0.0, 'comp...</a:t>
                      </a:r>
                      <a:endParaRPr lang="en-US" sz="1050" b="0" i="0" u="none" strike="noStrike">
                        <a:solidFill>
                          <a:schemeClr val="accent1"/>
                        </a:solidFill>
                        <a:effectLst/>
                        <a:latin typeface="Calibri" panose="020F0502020204030204" pitchFamily="34" charset="0"/>
                      </a:endParaRPr>
                    </a:p>
                  </a:txBody>
                  <a:tcPr marL="7236" marR="7236" marT="7236" marB="0" anchor="ctr"/>
                </a:tc>
                <a:tc>
                  <a:txBody>
                    <a:bodyPr/>
                    <a:lstStyle/>
                    <a:p>
                      <a:pPr algn="l" fontAlgn="ctr"/>
                      <a:r>
                        <a:rPr lang="en-US" sz="1050" u="none" strike="noStrike">
                          <a:solidFill>
                            <a:schemeClr val="accent1"/>
                          </a:solidFill>
                          <a:effectLst/>
                        </a:rPr>
                        <a:t>-0.3089</a:t>
                      </a:r>
                      <a:endParaRPr lang="en-US" sz="1050" b="0" i="0" u="none" strike="noStrike">
                        <a:solidFill>
                          <a:schemeClr val="accent1"/>
                        </a:solidFill>
                        <a:effectLst/>
                        <a:latin typeface="Calibri" panose="020F0502020204030204" pitchFamily="34" charset="0"/>
                      </a:endParaRPr>
                    </a:p>
                  </a:txBody>
                  <a:tcPr marL="7236" marR="7236" marT="7236" marB="0" anchor="ctr"/>
                </a:tc>
                <a:tc>
                  <a:txBody>
                    <a:bodyPr/>
                    <a:lstStyle/>
                    <a:p>
                      <a:pPr algn="l" fontAlgn="ctr"/>
                      <a:r>
                        <a:rPr lang="en-US" sz="1050" u="none" strike="noStrike" dirty="0">
                          <a:solidFill>
                            <a:schemeClr val="accent1"/>
                          </a:solidFill>
                          <a:effectLst/>
                        </a:rPr>
                        <a:t>Neutral</a:t>
                      </a:r>
                      <a:endParaRPr lang="en-US" sz="1050" b="0" i="0" u="none" strike="noStrike" dirty="0">
                        <a:solidFill>
                          <a:schemeClr val="accent1"/>
                        </a:solidFill>
                        <a:effectLst/>
                        <a:latin typeface="Calibri" panose="020F0502020204030204" pitchFamily="34" charset="0"/>
                      </a:endParaRPr>
                    </a:p>
                  </a:txBody>
                  <a:tcPr marL="7236" marR="7236" marT="7236" marB="0" anchor="ctr"/>
                </a:tc>
                <a:extLst>
                  <a:ext uri="{0D108BD9-81ED-4DB2-BD59-A6C34878D82A}">
                    <a16:rowId xmlns:a16="http://schemas.microsoft.com/office/drawing/2014/main" val="114035722"/>
                  </a:ext>
                </a:extLst>
              </a:tr>
              <a:tr h="615454">
                <a:tc>
                  <a:txBody>
                    <a:bodyPr/>
                    <a:lstStyle/>
                    <a:p>
                      <a:pPr algn="l" fontAlgn="ctr"/>
                      <a:r>
                        <a:rPr lang="en-US" sz="1050" u="none" strike="noStrike">
                          <a:effectLst/>
                        </a:rPr>
                        <a:t>193</a:t>
                      </a:r>
                      <a:endParaRPr lang="en-US" sz="1050" b="1"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April Catson</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Visit</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8/27/2017</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not interested in the University</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N</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dirty="0">
                          <a:effectLst/>
                        </a:rPr>
                        <a:t>Billy Gross</a:t>
                      </a:r>
                      <a:endParaRPr lang="en-US" sz="1050" b="0" i="0" u="none" strike="noStrike" dirty="0">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Negative</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solidFill>
                            <a:schemeClr val="accent1"/>
                          </a:solidFill>
                          <a:effectLst/>
                        </a:rPr>
                        <a:t>{'neg': 0.361, 'neu': 0.639, 'pos': 0.0, 'comp...</a:t>
                      </a:r>
                      <a:endParaRPr lang="en-US" sz="1050" b="0" i="0" u="none" strike="noStrike">
                        <a:solidFill>
                          <a:schemeClr val="accent1"/>
                        </a:solidFill>
                        <a:effectLst/>
                        <a:latin typeface="Calibri" panose="020F0502020204030204" pitchFamily="34" charset="0"/>
                      </a:endParaRPr>
                    </a:p>
                  </a:txBody>
                  <a:tcPr marL="7236" marR="7236" marT="7236" marB="0" anchor="ctr"/>
                </a:tc>
                <a:tc>
                  <a:txBody>
                    <a:bodyPr/>
                    <a:lstStyle/>
                    <a:p>
                      <a:pPr algn="l" fontAlgn="ctr"/>
                      <a:r>
                        <a:rPr lang="en-US" sz="1050" u="none" strike="noStrike" dirty="0">
                          <a:solidFill>
                            <a:schemeClr val="accent1"/>
                          </a:solidFill>
                          <a:effectLst/>
                        </a:rPr>
                        <a:t>-0.3089</a:t>
                      </a:r>
                      <a:endParaRPr lang="en-US" sz="1050" b="0" i="0" u="none" strike="noStrike" dirty="0">
                        <a:solidFill>
                          <a:schemeClr val="accent1"/>
                        </a:solidFill>
                        <a:effectLst/>
                        <a:latin typeface="Calibri" panose="020F0502020204030204" pitchFamily="34" charset="0"/>
                      </a:endParaRPr>
                    </a:p>
                  </a:txBody>
                  <a:tcPr marL="7236" marR="7236" marT="7236" marB="0" anchor="ctr"/>
                </a:tc>
                <a:tc>
                  <a:txBody>
                    <a:bodyPr/>
                    <a:lstStyle/>
                    <a:p>
                      <a:pPr algn="l" fontAlgn="ctr"/>
                      <a:r>
                        <a:rPr lang="en-US" sz="1050" u="none" strike="noStrike" dirty="0">
                          <a:solidFill>
                            <a:schemeClr val="accent1"/>
                          </a:solidFill>
                          <a:effectLst/>
                        </a:rPr>
                        <a:t>Neutral</a:t>
                      </a:r>
                      <a:endParaRPr lang="en-US" sz="1050" b="0" i="0" u="none" strike="noStrike" dirty="0">
                        <a:solidFill>
                          <a:schemeClr val="accent1"/>
                        </a:solidFill>
                        <a:effectLst/>
                        <a:latin typeface="Calibri" panose="020F0502020204030204" pitchFamily="34" charset="0"/>
                      </a:endParaRPr>
                    </a:p>
                  </a:txBody>
                  <a:tcPr marL="7236" marR="7236" marT="7236" marB="0" anchor="ctr"/>
                </a:tc>
                <a:extLst>
                  <a:ext uri="{0D108BD9-81ED-4DB2-BD59-A6C34878D82A}">
                    <a16:rowId xmlns:a16="http://schemas.microsoft.com/office/drawing/2014/main" val="1870860694"/>
                  </a:ext>
                </a:extLst>
              </a:tr>
              <a:tr h="615454">
                <a:tc>
                  <a:txBody>
                    <a:bodyPr/>
                    <a:lstStyle/>
                    <a:p>
                      <a:pPr algn="l" fontAlgn="ctr"/>
                      <a:r>
                        <a:rPr lang="en-US" sz="1050" u="none" strike="noStrike">
                          <a:effectLst/>
                        </a:rPr>
                        <a:t>194</a:t>
                      </a:r>
                      <a:endParaRPr lang="en-US" sz="1050" b="1"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April Catson</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Phone</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8/27/2017</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not interested in the University</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N</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Carrie Booker</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Negative</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solidFill>
                            <a:schemeClr val="accent1"/>
                          </a:solidFill>
                          <a:effectLst/>
                        </a:rPr>
                        <a:t>{'neg': 0.361, 'neu': 0.639, 'pos': 0.0, 'comp...</a:t>
                      </a:r>
                      <a:endParaRPr lang="en-US" sz="1050" b="0" i="0" u="none" strike="noStrike">
                        <a:solidFill>
                          <a:schemeClr val="accent1"/>
                        </a:solidFill>
                        <a:effectLst/>
                        <a:latin typeface="Calibri" panose="020F0502020204030204" pitchFamily="34" charset="0"/>
                      </a:endParaRPr>
                    </a:p>
                  </a:txBody>
                  <a:tcPr marL="7236" marR="7236" marT="7236" marB="0" anchor="ctr"/>
                </a:tc>
                <a:tc>
                  <a:txBody>
                    <a:bodyPr/>
                    <a:lstStyle/>
                    <a:p>
                      <a:pPr algn="l" fontAlgn="ctr"/>
                      <a:r>
                        <a:rPr lang="en-US" sz="1050" u="none" strike="noStrike">
                          <a:solidFill>
                            <a:schemeClr val="accent1"/>
                          </a:solidFill>
                          <a:effectLst/>
                        </a:rPr>
                        <a:t>-0.3089</a:t>
                      </a:r>
                      <a:endParaRPr lang="en-US" sz="1050" b="0" i="0" u="none" strike="noStrike">
                        <a:solidFill>
                          <a:schemeClr val="accent1"/>
                        </a:solidFill>
                        <a:effectLst/>
                        <a:latin typeface="Calibri" panose="020F0502020204030204" pitchFamily="34" charset="0"/>
                      </a:endParaRPr>
                    </a:p>
                  </a:txBody>
                  <a:tcPr marL="7236" marR="7236" marT="7236" marB="0" anchor="ctr"/>
                </a:tc>
                <a:tc>
                  <a:txBody>
                    <a:bodyPr/>
                    <a:lstStyle/>
                    <a:p>
                      <a:pPr algn="l" fontAlgn="ctr"/>
                      <a:r>
                        <a:rPr lang="en-US" sz="1050" u="none" strike="noStrike" dirty="0">
                          <a:solidFill>
                            <a:schemeClr val="accent1"/>
                          </a:solidFill>
                          <a:effectLst/>
                        </a:rPr>
                        <a:t>Neutral</a:t>
                      </a:r>
                      <a:endParaRPr lang="en-US" sz="1050" b="0" i="0" u="none" strike="noStrike" dirty="0">
                        <a:solidFill>
                          <a:schemeClr val="accent1"/>
                        </a:solidFill>
                        <a:effectLst/>
                        <a:latin typeface="Calibri" panose="020F0502020204030204" pitchFamily="34" charset="0"/>
                      </a:endParaRPr>
                    </a:p>
                  </a:txBody>
                  <a:tcPr marL="7236" marR="7236" marT="7236" marB="0" anchor="ctr"/>
                </a:tc>
                <a:extLst>
                  <a:ext uri="{0D108BD9-81ED-4DB2-BD59-A6C34878D82A}">
                    <a16:rowId xmlns:a16="http://schemas.microsoft.com/office/drawing/2014/main" val="2850877227"/>
                  </a:ext>
                </a:extLst>
              </a:tr>
              <a:tr h="615454">
                <a:tc>
                  <a:txBody>
                    <a:bodyPr/>
                    <a:lstStyle/>
                    <a:p>
                      <a:pPr algn="l" fontAlgn="ctr"/>
                      <a:r>
                        <a:rPr lang="en-US" sz="1050" u="none" strike="noStrike">
                          <a:effectLst/>
                        </a:rPr>
                        <a:t>195</a:t>
                      </a:r>
                      <a:endParaRPr lang="en-US" sz="1050" b="1"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April Catson</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Visit</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8/27/2017</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dirty="0">
                          <a:effectLst/>
                        </a:rPr>
                        <a:t>Definitely interested in the University and wo...</a:t>
                      </a:r>
                      <a:endParaRPr lang="en-US" sz="1050" b="0" i="0" u="none" strike="noStrike" dirty="0">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dirty="0">
                          <a:effectLst/>
                        </a:rPr>
                        <a:t>N</a:t>
                      </a:r>
                      <a:endParaRPr lang="en-US" sz="1050" b="0" i="0" u="none" strike="noStrike" dirty="0">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Dori Keller</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effectLst/>
                        </a:rPr>
                        <a:t>Positive</a:t>
                      </a:r>
                      <a:endParaRPr lang="en-US" sz="1050" b="0" i="0" u="none" strike="noStrike">
                        <a:solidFill>
                          <a:srgbClr val="000000"/>
                        </a:solidFill>
                        <a:effectLst/>
                        <a:latin typeface="Calibri" panose="020F0502020204030204" pitchFamily="34" charset="0"/>
                      </a:endParaRPr>
                    </a:p>
                  </a:txBody>
                  <a:tcPr marL="7236" marR="7236" marT="7236" marB="0" anchor="ctr"/>
                </a:tc>
                <a:tc>
                  <a:txBody>
                    <a:bodyPr/>
                    <a:lstStyle/>
                    <a:p>
                      <a:pPr algn="l" fontAlgn="ctr"/>
                      <a:r>
                        <a:rPr lang="en-US" sz="1050" u="none" strike="noStrike">
                          <a:solidFill>
                            <a:schemeClr val="accent1"/>
                          </a:solidFill>
                          <a:effectLst/>
                        </a:rPr>
                        <a:t>{'neg': 0.0, 'neu': 0.503, 'pos': 0.497, 'comp...</a:t>
                      </a:r>
                      <a:endParaRPr lang="en-US" sz="1050" b="0" i="0" u="none" strike="noStrike">
                        <a:solidFill>
                          <a:schemeClr val="accent1"/>
                        </a:solidFill>
                        <a:effectLst/>
                        <a:latin typeface="Calibri" panose="020F0502020204030204" pitchFamily="34" charset="0"/>
                      </a:endParaRPr>
                    </a:p>
                  </a:txBody>
                  <a:tcPr marL="7236" marR="7236" marT="7236" marB="0" anchor="ctr"/>
                </a:tc>
                <a:tc>
                  <a:txBody>
                    <a:bodyPr/>
                    <a:lstStyle/>
                    <a:p>
                      <a:pPr algn="l" fontAlgn="ctr"/>
                      <a:r>
                        <a:rPr lang="en-US" sz="1050" u="none" strike="noStrike">
                          <a:solidFill>
                            <a:schemeClr val="accent1"/>
                          </a:solidFill>
                          <a:effectLst/>
                        </a:rPr>
                        <a:t>0.7845</a:t>
                      </a:r>
                      <a:endParaRPr lang="en-US" sz="1050" b="0" i="0" u="none" strike="noStrike">
                        <a:solidFill>
                          <a:schemeClr val="accent1"/>
                        </a:solidFill>
                        <a:effectLst/>
                        <a:latin typeface="Calibri" panose="020F0502020204030204" pitchFamily="34" charset="0"/>
                      </a:endParaRPr>
                    </a:p>
                  </a:txBody>
                  <a:tcPr marL="7236" marR="7236" marT="7236" marB="0" anchor="ctr"/>
                </a:tc>
                <a:tc>
                  <a:txBody>
                    <a:bodyPr/>
                    <a:lstStyle/>
                    <a:p>
                      <a:pPr algn="l" fontAlgn="ctr"/>
                      <a:r>
                        <a:rPr lang="en-US" sz="1050" u="none" strike="noStrike" dirty="0">
                          <a:solidFill>
                            <a:schemeClr val="accent1"/>
                          </a:solidFill>
                          <a:effectLst/>
                        </a:rPr>
                        <a:t>Positive</a:t>
                      </a:r>
                      <a:endParaRPr lang="en-US" sz="1050" b="0" i="0" u="none" strike="noStrike" dirty="0">
                        <a:solidFill>
                          <a:schemeClr val="accent1"/>
                        </a:solidFill>
                        <a:effectLst/>
                        <a:latin typeface="Calibri" panose="020F0502020204030204" pitchFamily="34" charset="0"/>
                      </a:endParaRPr>
                    </a:p>
                  </a:txBody>
                  <a:tcPr marL="7236" marR="7236" marT="7236" marB="0" anchor="ctr"/>
                </a:tc>
                <a:extLst>
                  <a:ext uri="{0D108BD9-81ED-4DB2-BD59-A6C34878D82A}">
                    <a16:rowId xmlns:a16="http://schemas.microsoft.com/office/drawing/2014/main" val="1161116164"/>
                  </a:ext>
                </a:extLst>
              </a:tr>
            </a:tbl>
          </a:graphicData>
        </a:graphic>
      </p:graphicFrame>
      <p:sp>
        <p:nvSpPr>
          <p:cNvPr id="2" name="TextBox 1">
            <a:extLst>
              <a:ext uri="{FF2B5EF4-FFF2-40B4-BE49-F238E27FC236}">
                <a16:creationId xmlns:a16="http://schemas.microsoft.com/office/drawing/2014/main" id="{2F627AD8-7924-1503-E87E-226144599BD4}"/>
              </a:ext>
            </a:extLst>
          </p:cNvPr>
          <p:cNvSpPr txBox="1"/>
          <p:nvPr/>
        </p:nvSpPr>
        <p:spPr>
          <a:xfrm>
            <a:off x="838200" y="5454126"/>
            <a:ext cx="10515597" cy="646331"/>
          </a:xfrm>
          <a:prstGeom prst="rect">
            <a:avLst/>
          </a:prstGeom>
          <a:noFill/>
        </p:spPr>
        <p:txBody>
          <a:bodyPr wrap="square" rtlCol="0">
            <a:spAutoFit/>
          </a:bodyPr>
          <a:lstStyle/>
          <a:p>
            <a:r>
              <a:rPr lang="en-US" dirty="0"/>
              <a:t>Using VADER model, created new sentiment feature which includes Positive, Neutral, and Negative labels. ‘Outcome’ is the label from the dataset while score, compound, and sentiment are output from VADER model.</a:t>
            </a:r>
          </a:p>
        </p:txBody>
      </p:sp>
    </p:spTree>
    <p:extLst>
      <p:ext uri="{BB962C8B-B14F-4D97-AF65-F5344CB8AC3E}">
        <p14:creationId xmlns:p14="http://schemas.microsoft.com/office/powerpoint/2010/main" val="224219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p:txBody>
          <a:bodyPr anchor="ctr">
            <a:normAutofit/>
          </a:bodyPr>
          <a:lstStyle/>
          <a:p>
            <a:r>
              <a:rPr lang="en-US" sz="3600" dirty="0">
                <a:latin typeface="Garamond" panose="02020404030301010803" pitchFamily="18" charset="0"/>
                <a:cs typeface="Segoe UI" panose="020B0502040204020203" pitchFamily="34" charset="0"/>
              </a:rPr>
              <a:t>Tuning Models</a:t>
            </a:r>
          </a:p>
        </p:txBody>
      </p:sp>
      <p:pic>
        <p:nvPicPr>
          <p:cNvPr id="6" name="Picture 5">
            <a:extLst>
              <a:ext uri="{FF2B5EF4-FFF2-40B4-BE49-F238E27FC236}">
                <a16:creationId xmlns:a16="http://schemas.microsoft.com/office/drawing/2014/main" id="{C5565B9E-EC07-4197-1ED9-DD7009D40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723" y="1904103"/>
            <a:ext cx="4203764" cy="3481706"/>
          </a:xfrm>
          <a:prstGeom prst="rect">
            <a:avLst/>
          </a:prstGeom>
        </p:spPr>
      </p:pic>
      <p:pic>
        <p:nvPicPr>
          <p:cNvPr id="9" name="Picture 8">
            <a:extLst>
              <a:ext uri="{FF2B5EF4-FFF2-40B4-BE49-F238E27FC236}">
                <a16:creationId xmlns:a16="http://schemas.microsoft.com/office/drawing/2014/main" id="{ABD8731A-BEB9-9EC5-426D-72777A147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9856" y="1904103"/>
            <a:ext cx="4203764" cy="3481706"/>
          </a:xfrm>
          <a:prstGeom prst="rect">
            <a:avLst/>
          </a:prstGeom>
        </p:spPr>
      </p:pic>
      <p:sp>
        <p:nvSpPr>
          <p:cNvPr id="3" name="TextBox 2">
            <a:extLst>
              <a:ext uri="{FF2B5EF4-FFF2-40B4-BE49-F238E27FC236}">
                <a16:creationId xmlns:a16="http://schemas.microsoft.com/office/drawing/2014/main" id="{839CF6A1-4DE3-E0D3-8DF5-A3478287F84C}"/>
              </a:ext>
            </a:extLst>
          </p:cNvPr>
          <p:cNvSpPr txBox="1"/>
          <p:nvPr/>
        </p:nvSpPr>
        <p:spPr>
          <a:xfrm>
            <a:off x="1097280" y="5521886"/>
            <a:ext cx="9951719" cy="646331"/>
          </a:xfrm>
          <a:prstGeom prst="rect">
            <a:avLst/>
          </a:prstGeom>
          <a:noFill/>
        </p:spPr>
        <p:txBody>
          <a:bodyPr wrap="square" rtlCol="0">
            <a:spAutoFit/>
          </a:bodyPr>
          <a:lstStyle/>
          <a:p>
            <a:r>
              <a:rPr lang="en-US" dirty="0"/>
              <a:t>Compared results from sentiment analysis with outcome and adjusted parameters for newer version called sentiment2.</a:t>
            </a:r>
          </a:p>
        </p:txBody>
      </p:sp>
    </p:spTree>
    <p:extLst>
      <p:ext uri="{BB962C8B-B14F-4D97-AF65-F5344CB8AC3E}">
        <p14:creationId xmlns:p14="http://schemas.microsoft.com/office/powerpoint/2010/main" val="88263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262DC-2259-978B-EBFF-D986E7B5912A}"/>
              </a:ext>
            </a:extLst>
          </p:cNvPr>
          <p:cNvSpPr>
            <a:spLocks noGrp="1"/>
          </p:cNvSpPr>
          <p:nvPr>
            <p:ph type="title"/>
          </p:nvPr>
        </p:nvSpPr>
        <p:spPr/>
        <p:txBody>
          <a:bodyPr>
            <a:normAutofit/>
          </a:bodyPr>
          <a:lstStyle/>
          <a:p>
            <a:r>
              <a:rPr lang="en-US" sz="3600" dirty="0">
                <a:latin typeface="Garamond" panose="02020404030301010803" pitchFamily="18" charset="0"/>
              </a:rPr>
              <a:t>Reviewing sentiment overall and over time</a:t>
            </a:r>
          </a:p>
        </p:txBody>
      </p:sp>
      <p:pic>
        <p:nvPicPr>
          <p:cNvPr id="6" name="Picture 5">
            <a:extLst>
              <a:ext uri="{FF2B5EF4-FFF2-40B4-BE49-F238E27FC236}">
                <a16:creationId xmlns:a16="http://schemas.microsoft.com/office/drawing/2014/main" id="{6BEC45C5-C148-98A2-016E-0EA3203E7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48899"/>
            <a:ext cx="4546689" cy="3054622"/>
          </a:xfrm>
          <a:prstGeom prst="rect">
            <a:avLst/>
          </a:prstGeom>
        </p:spPr>
      </p:pic>
      <p:pic>
        <p:nvPicPr>
          <p:cNvPr id="8" name="Picture 7">
            <a:extLst>
              <a:ext uri="{FF2B5EF4-FFF2-40B4-BE49-F238E27FC236}">
                <a16:creationId xmlns:a16="http://schemas.microsoft.com/office/drawing/2014/main" id="{770AC54D-F1B0-19EE-4D34-7361749F09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43562"/>
            <a:ext cx="4424103" cy="2791800"/>
          </a:xfrm>
          <a:prstGeom prst="rect">
            <a:avLst/>
          </a:prstGeom>
        </p:spPr>
      </p:pic>
      <p:sp>
        <p:nvSpPr>
          <p:cNvPr id="3" name="TextBox 2">
            <a:extLst>
              <a:ext uri="{FF2B5EF4-FFF2-40B4-BE49-F238E27FC236}">
                <a16:creationId xmlns:a16="http://schemas.microsoft.com/office/drawing/2014/main" id="{3DB8408E-BF69-A172-EF39-04070E5C01D7}"/>
              </a:ext>
            </a:extLst>
          </p:cNvPr>
          <p:cNvSpPr txBox="1"/>
          <p:nvPr/>
        </p:nvSpPr>
        <p:spPr>
          <a:xfrm>
            <a:off x="1097280" y="5271680"/>
            <a:ext cx="9385903" cy="369332"/>
          </a:xfrm>
          <a:prstGeom prst="rect">
            <a:avLst/>
          </a:prstGeom>
          <a:noFill/>
        </p:spPr>
        <p:txBody>
          <a:bodyPr wrap="none" rtlCol="0">
            <a:spAutoFit/>
          </a:bodyPr>
          <a:lstStyle/>
          <a:p>
            <a:r>
              <a:rPr lang="en-US" dirty="0"/>
              <a:t>Reviewing the distribution of sentiment scores (compound) and how they have changed over time.</a:t>
            </a:r>
          </a:p>
        </p:txBody>
      </p:sp>
    </p:spTree>
    <p:extLst>
      <p:ext uri="{BB962C8B-B14F-4D97-AF65-F5344CB8AC3E}">
        <p14:creationId xmlns:p14="http://schemas.microsoft.com/office/powerpoint/2010/main" val="4047608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0D6F-07A0-403A-3948-9DBD9E982188}"/>
              </a:ext>
            </a:extLst>
          </p:cNvPr>
          <p:cNvSpPr>
            <a:spLocks noGrp="1"/>
          </p:cNvSpPr>
          <p:nvPr>
            <p:ph type="title"/>
          </p:nvPr>
        </p:nvSpPr>
        <p:spPr/>
        <p:txBody>
          <a:bodyPr>
            <a:normAutofit/>
          </a:bodyPr>
          <a:lstStyle/>
          <a:p>
            <a:r>
              <a:rPr lang="en-US" sz="3600" dirty="0">
                <a:latin typeface="Garamond" panose="02020404030301010803" pitchFamily="18" charset="0"/>
              </a:rPr>
              <a:t>Evaluating Logistic Regression Models</a:t>
            </a:r>
          </a:p>
        </p:txBody>
      </p:sp>
      <p:graphicFrame>
        <p:nvGraphicFramePr>
          <p:cNvPr id="8" name="Content Placeholder 7">
            <a:extLst>
              <a:ext uri="{FF2B5EF4-FFF2-40B4-BE49-F238E27FC236}">
                <a16:creationId xmlns:a16="http://schemas.microsoft.com/office/drawing/2014/main" id="{FD50CF37-1733-C773-B873-0BF8FE95D7B3}"/>
              </a:ext>
            </a:extLst>
          </p:cNvPr>
          <p:cNvGraphicFramePr>
            <a:graphicFrameLocks noGrp="1"/>
          </p:cNvGraphicFramePr>
          <p:nvPr>
            <p:ph sz="half" idx="1"/>
            <p:extLst>
              <p:ext uri="{D42A27DB-BD31-4B8C-83A1-F6EECF244321}">
                <p14:modId xmlns:p14="http://schemas.microsoft.com/office/powerpoint/2010/main" val="3161649370"/>
              </p:ext>
            </p:extLst>
          </p:nvPr>
        </p:nvGraphicFramePr>
        <p:xfrm>
          <a:off x="7820808" y="2197883"/>
          <a:ext cx="3450572" cy="2420667"/>
        </p:xfrm>
        <a:graphic>
          <a:graphicData uri="http://schemas.openxmlformats.org/drawingml/2006/table">
            <a:tbl>
              <a:tblPr>
                <a:tableStyleId>{5C22544A-7EE6-4342-B048-85BDC9FD1C3A}</a:tableStyleId>
              </a:tblPr>
              <a:tblGrid>
                <a:gridCol w="1725286">
                  <a:extLst>
                    <a:ext uri="{9D8B030D-6E8A-4147-A177-3AD203B41FA5}">
                      <a16:colId xmlns:a16="http://schemas.microsoft.com/office/drawing/2014/main" val="1673610131"/>
                    </a:ext>
                  </a:extLst>
                </a:gridCol>
                <a:gridCol w="1725286">
                  <a:extLst>
                    <a:ext uri="{9D8B030D-6E8A-4147-A177-3AD203B41FA5}">
                      <a16:colId xmlns:a16="http://schemas.microsoft.com/office/drawing/2014/main" val="2228207633"/>
                    </a:ext>
                  </a:extLst>
                </a:gridCol>
              </a:tblGrid>
              <a:tr h="658223">
                <a:tc>
                  <a:txBody>
                    <a:bodyPr/>
                    <a:lstStyle/>
                    <a:p>
                      <a:pPr algn="l" fontAlgn="ctr"/>
                      <a:r>
                        <a:rPr lang="en-US" sz="1800" b="1" u="none" strike="noStrike" dirty="0">
                          <a:effectLst/>
                          <a:latin typeface="Garamond" panose="02020404030301010803" pitchFamily="18" charset="0"/>
                        </a:rPr>
                        <a:t>Model Name</a:t>
                      </a:r>
                      <a:endParaRPr lang="en-US" sz="1800" b="1" i="0" u="none" strike="noStrike" dirty="0">
                        <a:solidFill>
                          <a:srgbClr val="000000"/>
                        </a:solidFill>
                        <a:effectLst/>
                        <a:latin typeface="Garamond" panose="02020404030301010803" pitchFamily="18" charset="0"/>
                      </a:endParaRPr>
                    </a:p>
                  </a:txBody>
                  <a:tcPr marL="9525" marR="9525" marT="9525" marB="0" anchor="ctr"/>
                </a:tc>
                <a:tc>
                  <a:txBody>
                    <a:bodyPr/>
                    <a:lstStyle/>
                    <a:p>
                      <a:pPr algn="l" fontAlgn="ctr"/>
                      <a:r>
                        <a:rPr lang="en-US" sz="1800" b="1" u="none" strike="noStrike" dirty="0">
                          <a:effectLst/>
                          <a:latin typeface="Garamond" panose="02020404030301010803" pitchFamily="18" charset="0"/>
                        </a:rPr>
                        <a:t>Recall for Positive Contact Reports</a:t>
                      </a:r>
                      <a:endParaRPr lang="en-US" sz="1800" b="1" i="0" u="none" strike="noStrike" dirty="0">
                        <a:solidFill>
                          <a:srgbClr val="000000"/>
                        </a:solidFill>
                        <a:effectLst/>
                        <a:latin typeface="Garamond" panose="02020404030301010803" pitchFamily="18" charset="0"/>
                      </a:endParaRPr>
                    </a:p>
                  </a:txBody>
                  <a:tcPr marL="9525" marR="9525" marT="9525" marB="0" anchor="ctr"/>
                </a:tc>
                <a:extLst>
                  <a:ext uri="{0D108BD9-81ED-4DB2-BD59-A6C34878D82A}">
                    <a16:rowId xmlns:a16="http://schemas.microsoft.com/office/drawing/2014/main" val="1861739880"/>
                  </a:ext>
                </a:extLst>
              </a:tr>
              <a:tr h="363659">
                <a:tc>
                  <a:txBody>
                    <a:bodyPr/>
                    <a:lstStyle/>
                    <a:p>
                      <a:pPr algn="l" fontAlgn="ctr"/>
                      <a:r>
                        <a:rPr lang="en-US" sz="1600" u="none" strike="noStrike" dirty="0">
                          <a:effectLst/>
                          <a:latin typeface="Garamond" panose="02020404030301010803" pitchFamily="18" charset="0"/>
                        </a:rPr>
                        <a:t>Sentiment 2</a:t>
                      </a:r>
                      <a:endParaRPr lang="en-US" sz="1600" b="0" i="0" u="none" strike="noStrike" dirty="0">
                        <a:solidFill>
                          <a:srgbClr val="000000"/>
                        </a:solidFill>
                        <a:effectLst/>
                        <a:latin typeface="Garamond" panose="02020404030301010803" pitchFamily="18" charset="0"/>
                      </a:endParaRPr>
                    </a:p>
                  </a:txBody>
                  <a:tcPr marL="9525" marR="9525" marT="9525" marB="0" anchor="ctr"/>
                </a:tc>
                <a:tc>
                  <a:txBody>
                    <a:bodyPr/>
                    <a:lstStyle/>
                    <a:p>
                      <a:pPr algn="r" fontAlgn="ctr"/>
                      <a:r>
                        <a:rPr lang="en-US" sz="1600" u="none" strike="noStrike">
                          <a:effectLst/>
                          <a:latin typeface="Garamond" panose="02020404030301010803" pitchFamily="18" charset="0"/>
                        </a:rPr>
                        <a:t>0.94</a:t>
                      </a:r>
                      <a:endParaRPr lang="en-US" sz="1600" b="0" i="0" u="none" strike="noStrike">
                        <a:solidFill>
                          <a:srgbClr val="000000"/>
                        </a:solidFill>
                        <a:effectLst/>
                        <a:latin typeface="Garamond" panose="02020404030301010803" pitchFamily="18" charset="0"/>
                      </a:endParaRPr>
                    </a:p>
                  </a:txBody>
                  <a:tcPr marL="9525" marR="9525" marT="9525" marB="0" anchor="ctr"/>
                </a:tc>
                <a:extLst>
                  <a:ext uri="{0D108BD9-81ED-4DB2-BD59-A6C34878D82A}">
                    <a16:rowId xmlns:a16="http://schemas.microsoft.com/office/drawing/2014/main" val="1482352240"/>
                  </a:ext>
                </a:extLst>
              </a:tr>
              <a:tr h="363659">
                <a:tc>
                  <a:txBody>
                    <a:bodyPr/>
                    <a:lstStyle/>
                    <a:p>
                      <a:pPr algn="l" fontAlgn="ctr"/>
                      <a:r>
                        <a:rPr lang="en-US" sz="1600" u="none" strike="noStrike">
                          <a:effectLst/>
                          <a:latin typeface="Garamond" panose="02020404030301010803" pitchFamily="18" charset="0"/>
                        </a:rPr>
                        <a:t>Base Model: Outcome</a:t>
                      </a:r>
                      <a:endParaRPr lang="en-US" sz="1600" b="0" i="0" u="none" strike="noStrike">
                        <a:solidFill>
                          <a:srgbClr val="000000"/>
                        </a:solidFill>
                        <a:effectLst/>
                        <a:latin typeface="Garamond" panose="02020404030301010803" pitchFamily="18" charset="0"/>
                      </a:endParaRPr>
                    </a:p>
                  </a:txBody>
                  <a:tcPr marL="9525" marR="9525" marT="9525" marB="0" anchor="ctr"/>
                </a:tc>
                <a:tc>
                  <a:txBody>
                    <a:bodyPr/>
                    <a:lstStyle/>
                    <a:p>
                      <a:pPr algn="r" fontAlgn="ctr"/>
                      <a:r>
                        <a:rPr lang="en-US" sz="1600" u="none" strike="noStrike" dirty="0">
                          <a:effectLst/>
                          <a:latin typeface="Garamond" panose="02020404030301010803" pitchFamily="18" charset="0"/>
                        </a:rPr>
                        <a:t>0.75</a:t>
                      </a:r>
                      <a:endParaRPr lang="en-US" sz="1600" b="0" i="0" u="none" strike="noStrike" dirty="0">
                        <a:solidFill>
                          <a:srgbClr val="000000"/>
                        </a:solidFill>
                        <a:effectLst/>
                        <a:latin typeface="Garamond" panose="02020404030301010803" pitchFamily="18" charset="0"/>
                      </a:endParaRPr>
                    </a:p>
                  </a:txBody>
                  <a:tcPr marL="9525" marR="9525" marT="9525" marB="0" anchor="ctr"/>
                </a:tc>
                <a:extLst>
                  <a:ext uri="{0D108BD9-81ED-4DB2-BD59-A6C34878D82A}">
                    <a16:rowId xmlns:a16="http://schemas.microsoft.com/office/drawing/2014/main" val="3431904398"/>
                  </a:ext>
                </a:extLst>
              </a:tr>
              <a:tr h="363659">
                <a:tc>
                  <a:txBody>
                    <a:bodyPr/>
                    <a:lstStyle/>
                    <a:p>
                      <a:pPr algn="l" fontAlgn="ctr"/>
                      <a:r>
                        <a:rPr lang="en-US" sz="1600" u="none" strike="noStrike">
                          <a:effectLst/>
                          <a:latin typeface="Garamond" panose="02020404030301010803" pitchFamily="18" charset="0"/>
                        </a:rPr>
                        <a:t>Textblob</a:t>
                      </a:r>
                      <a:endParaRPr lang="en-US" sz="1600" b="0" i="0" u="none" strike="noStrike">
                        <a:solidFill>
                          <a:srgbClr val="000000"/>
                        </a:solidFill>
                        <a:effectLst/>
                        <a:latin typeface="Garamond" panose="02020404030301010803" pitchFamily="18" charset="0"/>
                      </a:endParaRPr>
                    </a:p>
                  </a:txBody>
                  <a:tcPr marL="9525" marR="9525" marT="9525" marB="0" anchor="ctr"/>
                </a:tc>
                <a:tc>
                  <a:txBody>
                    <a:bodyPr/>
                    <a:lstStyle/>
                    <a:p>
                      <a:pPr algn="r" fontAlgn="ctr"/>
                      <a:r>
                        <a:rPr lang="en-US" sz="1600" u="none" strike="noStrike" dirty="0">
                          <a:effectLst/>
                          <a:latin typeface="Garamond" panose="02020404030301010803" pitchFamily="18" charset="0"/>
                        </a:rPr>
                        <a:t>0.67</a:t>
                      </a:r>
                      <a:endParaRPr lang="en-US" sz="1600" b="0" i="0" u="none" strike="noStrike" dirty="0">
                        <a:solidFill>
                          <a:srgbClr val="000000"/>
                        </a:solidFill>
                        <a:effectLst/>
                        <a:latin typeface="Garamond" panose="02020404030301010803" pitchFamily="18" charset="0"/>
                      </a:endParaRPr>
                    </a:p>
                  </a:txBody>
                  <a:tcPr marL="9525" marR="9525" marT="9525" marB="0" anchor="ctr"/>
                </a:tc>
                <a:extLst>
                  <a:ext uri="{0D108BD9-81ED-4DB2-BD59-A6C34878D82A}">
                    <a16:rowId xmlns:a16="http://schemas.microsoft.com/office/drawing/2014/main" val="2985267209"/>
                  </a:ext>
                </a:extLst>
              </a:tr>
              <a:tr h="363659">
                <a:tc>
                  <a:txBody>
                    <a:bodyPr/>
                    <a:lstStyle/>
                    <a:p>
                      <a:pPr algn="l" fontAlgn="ctr"/>
                      <a:r>
                        <a:rPr lang="en-US" sz="1600" u="none" strike="noStrike" dirty="0">
                          <a:effectLst/>
                          <a:latin typeface="Garamond" panose="02020404030301010803" pitchFamily="18" charset="0"/>
                        </a:rPr>
                        <a:t>Sentiment</a:t>
                      </a:r>
                      <a:endParaRPr lang="en-US" sz="1600" b="0" i="0" u="none" strike="noStrike" dirty="0">
                        <a:solidFill>
                          <a:srgbClr val="000000"/>
                        </a:solidFill>
                        <a:effectLst/>
                        <a:latin typeface="Garamond" panose="02020404030301010803" pitchFamily="18" charset="0"/>
                      </a:endParaRPr>
                    </a:p>
                  </a:txBody>
                  <a:tcPr marL="9525" marR="9525" marT="9525" marB="0" anchor="ctr"/>
                </a:tc>
                <a:tc>
                  <a:txBody>
                    <a:bodyPr/>
                    <a:lstStyle/>
                    <a:p>
                      <a:pPr algn="r" fontAlgn="ctr"/>
                      <a:r>
                        <a:rPr lang="en-US" sz="1600" u="none" strike="noStrike" dirty="0">
                          <a:effectLst/>
                          <a:latin typeface="Garamond" panose="02020404030301010803" pitchFamily="18" charset="0"/>
                        </a:rPr>
                        <a:t>0.56</a:t>
                      </a:r>
                      <a:endParaRPr lang="en-US" sz="1600" b="0" i="0" u="none" strike="noStrike" dirty="0">
                        <a:solidFill>
                          <a:srgbClr val="000000"/>
                        </a:solidFill>
                        <a:effectLst/>
                        <a:latin typeface="Garamond" panose="02020404030301010803" pitchFamily="18" charset="0"/>
                      </a:endParaRPr>
                    </a:p>
                  </a:txBody>
                  <a:tcPr marL="9525" marR="9525" marT="9525" marB="0" anchor="ctr"/>
                </a:tc>
                <a:extLst>
                  <a:ext uri="{0D108BD9-81ED-4DB2-BD59-A6C34878D82A}">
                    <a16:rowId xmlns:a16="http://schemas.microsoft.com/office/drawing/2014/main" val="3072796517"/>
                  </a:ext>
                </a:extLst>
              </a:tr>
            </a:tbl>
          </a:graphicData>
        </a:graphic>
      </p:graphicFrame>
      <p:pic>
        <p:nvPicPr>
          <p:cNvPr id="10" name="Picture 9">
            <a:extLst>
              <a:ext uri="{FF2B5EF4-FFF2-40B4-BE49-F238E27FC236}">
                <a16:creationId xmlns:a16="http://schemas.microsoft.com/office/drawing/2014/main" id="{991B2770-5947-7A6F-1900-F035D0DE7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919" y="2137439"/>
            <a:ext cx="3113945" cy="2481111"/>
          </a:xfrm>
          <a:prstGeom prst="rect">
            <a:avLst/>
          </a:prstGeom>
        </p:spPr>
      </p:pic>
      <p:pic>
        <p:nvPicPr>
          <p:cNvPr id="13" name="Picture 12">
            <a:extLst>
              <a:ext uri="{FF2B5EF4-FFF2-40B4-BE49-F238E27FC236}">
                <a16:creationId xmlns:a16="http://schemas.microsoft.com/office/drawing/2014/main" id="{FE73F29A-6637-1209-0168-F62810D9F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137439"/>
            <a:ext cx="3063101" cy="2481111"/>
          </a:xfrm>
          <a:prstGeom prst="rect">
            <a:avLst/>
          </a:prstGeom>
        </p:spPr>
      </p:pic>
      <p:sp>
        <p:nvSpPr>
          <p:cNvPr id="3" name="TextBox 2">
            <a:extLst>
              <a:ext uri="{FF2B5EF4-FFF2-40B4-BE49-F238E27FC236}">
                <a16:creationId xmlns:a16="http://schemas.microsoft.com/office/drawing/2014/main" id="{10C2BE1D-0E0A-0E73-CC46-85F0B025BAF2}"/>
              </a:ext>
            </a:extLst>
          </p:cNvPr>
          <p:cNvSpPr txBox="1"/>
          <p:nvPr/>
        </p:nvSpPr>
        <p:spPr>
          <a:xfrm>
            <a:off x="1097280" y="5079073"/>
            <a:ext cx="10407127" cy="923330"/>
          </a:xfrm>
          <a:prstGeom prst="rect">
            <a:avLst/>
          </a:prstGeom>
          <a:noFill/>
        </p:spPr>
        <p:txBody>
          <a:bodyPr wrap="square" rtlCol="0">
            <a:spAutoFit/>
          </a:bodyPr>
          <a:lstStyle/>
          <a:p>
            <a:r>
              <a:rPr lang="en-US" dirty="0"/>
              <a:t>Evaluating the models by reviewing the confusion matrix. Focusing on recall for positive contact reports to highlight opportunities of engagement. Recall for negative contact reports will also be important to identify concerns.</a:t>
            </a:r>
          </a:p>
        </p:txBody>
      </p:sp>
    </p:spTree>
    <p:extLst>
      <p:ext uri="{BB962C8B-B14F-4D97-AF65-F5344CB8AC3E}">
        <p14:creationId xmlns:p14="http://schemas.microsoft.com/office/powerpoint/2010/main" val="371295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DD3C3-740F-3F41-3C98-AF2109F030CF}"/>
              </a:ext>
            </a:extLst>
          </p:cNvPr>
          <p:cNvSpPr>
            <a:spLocks noGrp="1"/>
          </p:cNvSpPr>
          <p:nvPr>
            <p:ph type="title"/>
          </p:nvPr>
        </p:nvSpPr>
        <p:spPr/>
        <p:txBody>
          <a:bodyPr/>
          <a:lstStyle/>
          <a:p>
            <a:r>
              <a:rPr lang="en-US" dirty="0"/>
              <a:t>Negative Contact reports</a:t>
            </a:r>
          </a:p>
        </p:txBody>
      </p:sp>
      <p:sp>
        <p:nvSpPr>
          <p:cNvPr id="5" name="TextBox 4">
            <a:extLst>
              <a:ext uri="{FF2B5EF4-FFF2-40B4-BE49-F238E27FC236}">
                <a16:creationId xmlns:a16="http://schemas.microsoft.com/office/drawing/2014/main" id="{EF167106-EE0E-BA1E-F471-7D9A2A248556}"/>
              </a:ext>
            </a:extLst>
          </p:cNvPr>
          <p:cNvSpPr txBox="1"/>
          <p:nvPr/>
        </p:nvSpPr>
        <p:spPr>
          <a:xfrm>
            <a:off x="978946" y="1785768"/>
            <a:ext cx="5561703" cy="646331"/>
          </a:xfrm>
          <a:prstGeom prst="rect">
            <a:avLst/>
          </a:prstGeom>
          <a:noFill/>
        </p:spPr>
        <p:txBody>
          <a:bodyPr wrap="square" rtlCol="0">
            <a:spAutoFit/>
          </a:bodyPr>
          <a:lstStyle/>
          <a:p>
            <a:r>
              <a:rPr lang="en-US" dirty="0"/>
              <a:t>Focusing on negative contact reports identified using the Sentiment 2 model, created a </a:t>
            </a:r>
            <a:r>
              <a:rPr lang="en-US" dirty="0" err="1"/>
              <a:t>wordcloud</a:t>
            </a:r>
            <a:r>
              <a:rPr lang="en-US" dirty="0"/>
              <a:t>.</a:t>
            </a:r>
          </a:p>
        </p:txBody>
      </p:sp>
      <p:pic>
        <p:nvPicPr>
          <p:cNvPr id="7" name="Picture 6">
            <a:extLst>
              <a:ext uri="{FF2B5EF4-FFF2-40B4-BE49-F238E27FC236}">
                <a16:creationId xmlns:a16="http://schemas.microsoft.com/office/drawing/2014/main" id="{854F4B47-C507-FACC-3119-DD34CF730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6409" y="1581803"/>
            <a:ext cx="4630504" cy="4780143"/>
          </a:xfrm>
          <a:prstGeom prst="rect">
            <a:avLst/>
          </a:prstGeom>
        </p:spPr>
      </p:pic>
    </p:spTree>
    <p:extLst>
      <p:ext uri="{BB962C8B-B14F-4D97-AF65-F5344CB8AC3E}">
        <p14:creationId xmlns:p14="http://schemas.microsoft.com/office/powerpoint/2010/main" val="5611458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127</TotalTime>
  <Words>974</Words>
  <Application>Microsoft Office PowerPoint</Application>
  <PresentationFormat>Widescreen</PresentationFormat>
  <Paragraphs>133</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Garamond</vt:lpstr>
      <vt:lpstr>Segoe UI</vt:lpstr>
      <vt:lpstr>Retrospect</vt:lpstr>
      <vt:lpstr>Data Science Projects</vt:lpstr>
      <vt:lpstr>Projects for higher-ed engagement</vt:lpstr>
      <vt:lpstr>Project 1: Text analysis Sentiment analysis and topic modeling</vt:lpstr>
      <vt:lpstr>Data Source</vt:lpstr>
      <vt:lpstr>VADER model using SentimentIntensityAnalyzer</vt:lpstr>
      <vt:lpstr>Tuning Models</vt:lpstr>
      <vt:lpstr>Reviewing sentiment overall and over time</vt:lpstr>
      <vt:lpstr>Evaluating Logistic Regression Models</vt:lpstr>
      <vt:lpstr>Negative Contact reports</vt:lpstr>
      <vt:lpstr>Created LDA model showing potential topics within the text.  This visualization is interactive in Jupyter Notebooks.</vt:lpstr>
      <vt:lpstr>Project 2: Predictive Models</vt:lpstr>
      <vt:lpstr>Data source</vt:lpstr>
      <vt:lpstr>Exploratory analysis</vt:lpstr>
      <vt:lpstr>Model # 1: Creating and reviewing logistic regression</vt:lpstr>
      <vt:lpstr>Model # 2: Creating and reviewing KNN</vt:lpstr>
      <vt:lpstr>Model # 3: Creating and reviewing XGBoost</vt:lpstr>
      <vt:lpstr>Evaluating the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Projects</dc:title>
  <dc:creator>Dan Seminara</dc:creator>
  <cp:lastModifiedBy>Dan Seminara</cp:lastModifiedBy>
  <cp:revision>18</cp:revision>
  <dcterms:created xsi:type="dcterms:W3CDTF">2023-03-22T12:10:11Z</dcterms:created>
  <dcterms:modified xsi:type="dcterms:W3CDTF">2023-03-22T18:48:37Z</dcterms:modified>
</cp:coreProperties>
</file>