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Libre Baskerville"/>
      <p:regular r:id="rId19"/>
      <p:bold r:id="rId20"/>
      <p:italic r:id="rId21"/>
    </p:embeddedFont>
    <p:embeddedFont>
      <p:font typeface="Space Grotesk Light"/>
      <p:regular r:id="rId22"/>
      <p:bold r:id="rId23"/>
    </p:embeddedFont>
    <p:embeddedFont>
      <p:font typeface="Space Grotesk Medium"/>
      <p:regular r:id="rId24"/>
      <p:bold r:id="rId25"/>
    </p:embeddedFont>
    <p:embeddedFont>
      <p:font typeface="Space Grotesk SemiBold"/>
      <p:regular r:id="rId26"/>
      <p:bold r:id="rId27"/>
    </p:embeddedFont>
    <p:embeddedFont>
      <p:font typeface="Space Grotesk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Baskerville-bold.fntdata"/><Relationship Id="rId22" Type="http://schemas.openxmlformats.org/officeDocument/2006/relationships/font" Target="fonts/SpaceGroteskLight-regular.fntdata"/><Relationship Id="rId21" Type="http://schemas.openxmlformats.org/officeDocument/2006/relationships/font" Target="fonts/LibreBaskerville-italic.fntdata"/><Relationship Id="rId24" Type="http://schemas.openxmlformats.org/officeDocument/2006/relationships/font" Target="fonts/SpaceGroteskMedium-regular.fntdata"/><Relationship Id="rId23" Type="http://schemas.openxmlformats.org/officeDocument/2006/relationships/font" Target="fonts/SpaceGrotesk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paceGroteskSemiBold-regular.fntdata"/><Relationship Id="rId25" Type="http://schemas.openxmlformats.org/officeDocument/2006/relationships/font" Target="fonts/SpaceGroteskMedium-bold.fntdata"/><Relationship Id="rId28" Type="http://schemas.openxmlformats.org/officeDocument/2006/relationships/font" Target="fonts/SpaceGrotesk-regular.fntdata"/><Relationship Id="rId27" Type="http://schemas.openxmlformats.org/officeDocument/2006/relationships/font" Target="fonts/SpaceGrotesk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paceGrotesk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LibreBaskerville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f54b1e7ae9_2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f54b1e7ae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f54b1e7ae9_3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f54b1e7ae9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f54b1e7ae9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f54b1e7ae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b2f7c811ed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b2f7c811e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cc8395c557_0_2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cc8395c557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b2f7c811ed_0_4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b2f7c811ed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55775" y="50550"/>
            <a:ext cx="10626641" cy="5092950"/>
            <a:chOff x="-255775" y="50550"/>
            <a:chExt cx="10626641" cy="509295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" y="2296764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6399" y="4023846"/>
              <a:ext cx="2849303" cy="97045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34697" y="3181522"/>
              <a:ext cx="2412605" cy="1105172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121250" y="2581589"/>
              <a:ext cx="2282313" cy="777338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436987" y="3060039"/>
              <a:ext cx="3817064" cy="1638977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5777" y="3669781"/>
              <a:ext cx="2700819" cy="1029253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-1" y="3060048"/>
              <a:ext cx="1483687" cy="67965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498024" y="34877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-255775" y="4169299"/>
              <a:ext cx="1995230" cy="679560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5924561" y="4366325"/>
              <a:ext cx="1696564" cy="777166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6348583" y="24691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2"/>
            <p:cNvGrpSpPr/>
            <p:nvPr/>
          </p:nvGrpSpPr>
          <p:grpSpPr>
            <a:xfrm>
              <a:off x="352648" y="1509651"/>
              <a:ext cx="408036" cy="3633849"/>
              <a:chOff x="967895" y="415018"/>
              <a:chExt cx="628714" cy="5600014"/>
            </a:xfrm>
          </p:grpSpPr>
          <p:sp>
            <p:nvSpPr>
              <p:cNvPr id="57" name="Google Shape;57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8" name="Google Shape;58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9" name="Google Shape;59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7" name="Google Shape;67;p2"/>
            <p:cNvGrpSpPr/>
            <p:nvPr/>
          </p:nvGrpSpPr>
          <p:grpSpPr>
            <a:xfrm>
              <a:off x="1127772" y="2465013"/>
              <a:ext cx="300714" cy="2678487"/>
              <a:chOff x="967895" y="415018"/>
              <a:chExt cx="628714" cy="5600014"/>
            </a:xfrm>
          </p:grpSpPr>
          <p:sp>
            <p:nvSpPr>
              <p:cNvPr id="68" name="Google Shape;68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" name="Google Shape;69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0" name="Google Shape;70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" name="Google Shape;78;p2"/>
            <p:cNvGrpSpPr/>
            <p:nvPr/>
          </p:nvGrpSpPr>
          <p:grpSpPr>
            <a:xfrm>
              <a:off x="7817748" y="622548"/>
              <a:ext cx="408036" cy="4520952"/>
              <a:chOff x="967895" y="415018"/>
              <a:chExt cx="628714" cy="6967101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1207111" y="963619"/>
                <a:ext cx="150300" cy="64185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" name="Google Shape;80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81" name="Google Shape;81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9" name="Google Shape;89;p2"/>
            <p:cNvGrpSpPr/>
            <p:nvPr/>
          </p:nvGrpSpPr>
          <p:grpSpPr>
            <a:xfrm>
              <a:off x="7200036" y="3261372"/>
              <a:ext cx="284493" cy="1882128"/>
              <a:chOff x="967895" y="415018"/>
              <a:chExt cx="628714" cy="4159398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1207123" y="963617"/>
                <a:ext cx="150300" cy="3610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1" name="Google Shape;91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92" name="Google Shape;92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2"/>
            <p:cNvGrpSpPr/>
            <p:nvPr/>
          </p:nvGrpSpPr>
          <p:grpSpPr>
            <a:xfrm>
              <a:off x="8299552" y="2676669"/>
              <a:ext cx="333219" cy="2466831"/>
              <a:chOff x="967895" y="415018"/>
              <a:chExt cx="628714" cy="4654398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1207136" y="963616"/>
                <a:ext cx="150300" cy="4105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2" name="Google Shape;102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03" name="Google Shape;103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11" name="Google Shape;111;p2"/>
          <p:cNvSpPr txBox="1"/>
          <p:nvPr>
            <p:ph type="ctrTitle"/>
          </p:nvPr>
        </p:nvSpPr>
        <p:spPr>
          <a:xfrm>
            <a:off x="1735675" y="1991825"/>
            <a:ext cx="5672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1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52" name="Google Shape;752;p11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753" name="Google Shape;753;p11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1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1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1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1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1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1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1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1" name="Google Shape;761;p11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762" name="Google Shape;762;p11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63" name="Google Shape;763;p1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64" name="Google Shape;764;p1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p1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6" name="Google Shape;766;p1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7" name="Google Shape;767;p1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p1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1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0" name="Google Shape;770;p1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1" name="Google Shape;771;p1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72" name="Google Shape;772;p11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773" name="Google Shape;773;p11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74" name="Google Shape;774;p1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75" name="Google Shape;775;p1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6" name="Google Shape;776;p1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7" name="Google Shape;777;p1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8" name="Google Shape;778;p1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9" name="Google Shape;779;p1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0" name="Google Shape;780;p1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1" name="Google Shape;781;p1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2" name="Google Shape;782;p1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3" name="Google Shape;783;p11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784" name="Google Shape;784;p11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85" name="Google Shape;785;p1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86" name="Google Shape;786;p1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p1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p1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p1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p1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p1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p1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1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94" name="Google Shape;794;p11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795" name="Google Shape;795;p11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6" name="Google Shape;796;p11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8" name="Google Shape;798;p11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9" name="Google Shape;799;p11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0" name="Google Shape;800;p11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1" name="Google Shape;801;p11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2" name="Google Shape;802;p11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3" name="Google Shape;803;p11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4" name="Google Shape;804;p11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5" name="Google Shape;805;p11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6" name="Google Shape;806;p11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7" name="Google Shape;807;p11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8" name="Google Shape;808;p11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1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4" name="Google Shape;824;p11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louds only">
  <p:cSld name="BLANK_1"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12"/>
          <p:cNvGrpSpPr/>
          <p:nvPr/>
        </p:nvGrpSpPr>
        <p:grpSpPr>
          <a:xfrm>
            <a:off x="-52200" y="50550"/>
            <a:ext cx="9256075" cy="5245735"/>
            <a:chOff x="-52200" y="50550"/>
            <a:chExt cx="9256075" cy="5245735"/>
          </a:xfrm>
        </p:grpSpPr>
        <p:sp>
          <p:nvSpPr>
            <p:cNvPr id="830" name="Google Shape;830;p12"/>
            <p:cNvSpPr/>
            <p:nvPr/>
          </p:nvSpPr>
          <p:spPr>
            <a:xfrm>
              <a:off x="-52200" y="2990532"/>
              <a:ext cx="3584483" cy="1539111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2"/>
            <p:cNvSpPr/>
            <p:nvPr/>
          </p:nvSpPr>
          <p:spPr>
            <a:xfrm>
              <a:off x="2567033" y="3780191"/>
              <a:ext cx="2154572" cy="986972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12"/>
            <p:cNvSpPr/>
            <p:nvPr/>
          </p:nvSpPr>
          <p:spPr>
            <a:xfrm>
              <a:off x="3626041" y="3244742"/>
              <a:ext cx="2038292" cy="694227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12"/>
            <p:cNvSpPr/>
            <p:nvPr/>
          </p:nvSpPr>
          <p:spPr>
            <a:xfrm>
              <a:off x="3907840" y="3671766"/>
              <a:ext cx="3406627" cy="1462743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2"/>
            <p:cNvSpPr/>
            <p:nvPr/>
          </p:nvSpPr>
          <p:spPr>
            <a:xfrm>
              <a:off x="434903" y="4215970"/>
              <a:ext cx="2406853" cy="917225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2"/>
            <p:cNvSpPr/>
            <p:nvPr/>
          </p:nvSpPr>
          <p:spPr>
            <a:xfrm flipH="1">
              <a:off x="-50423" y="3671774"/>
              <a:ext cx="1322417" cy="605776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2"/>
            <p:cNvSpPr/>
            <p:nvPr/>
          </p:nvSpPr>
          <p:spPr>
            <a:xfrm>
              <a:off x="5747332" y="4053480"/>
              <a:ext cx="3261193" cy="1242805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2"/>
            <p:cNvSpPr/>
            <p:nvPr/>
          </p:nvSpPr>
          <p:spPr>
            <a:xfrm flipH="1">
              <a:off x="5619392" y="3144412"/>
              <a:ext cx="3584483" cy="1539111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8" name="Google Shape;838;p1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839" name="Google Shape;839;p1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0" name="Google Shape;840;p1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1" name="Google Shape;841;p1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2" name="Google Shape;842;p1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3" name="Google Shape;843;p1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4" name="Google Shape;844;p1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5" name="Google Shape;845;p1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6" name="Google Shape;846;p1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7" name="Google Shape;847;p1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8" name="Google Shape;848;p1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9" name="Google Shape;849;p1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0" name="Google Shape;850;p1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1" name="Google Shape;851;p1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2" name="Google Shape;852;p1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8" name="Google Shape;858;p1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9" name="Google Shape;859;p1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0" name="Google Shape;860;p1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1" name="Google Shape;861;p1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2" name="Google Shape;862;p1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3" name="Google Shape;863;p1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4" name="Google Shape;864;p1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5" name="Google Shape;865;p1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6" name="Google Shape;866;p1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8" name="Google Shape;868;p1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9" name="Google Shape;869;p1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70" name="Google Shape;870;p1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71" name="Google Shape;871;p1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872" name="Google Shape;872;p12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rgbClr val="A778C5"/>
            </a:gs>
            <a:gs pos="72000">
              <a:srgbClr val="F8C2C2"/>
            </a:gs>
            <a:gs pos="100000">
              <a:srgbClr val="FFE599"/>
            </a:gs>
          </a:gsLst>
          <a:lin ang="5400012" scaled="0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"/>
          <p:cNvGrpSpPr/>
          <p:nvPr/>
        </p:nvGrpSpPr>
        <p:grpSpPr>
          <a:xfrm>
            <a:off x="-1" y="50550"/>
            <a:ext cx="10370867" cy="5287714"/>
            <a:chOff x="-1" y="50550"/>
            <a:chExt cx="10370867" cy="5287714"/>
          </a:xfrm>
        </p:grpSpPr>
        <p:sp>
          <p:nvSpPr>
            <p:cNvPr id="114" name="Google Shape;114;p3"/>
            <p:cNvSpPr/>
            <p:nvPr/>
          </p:nvSpPr>
          <p:spPr>
            <a:xfrm>
              <a:off x="8" y="2753964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934697" y="3638722"/>
              <a:ext cx="2412605" cy="1105172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121250" y="3038789"/>
              <a:ext cx="2282313" cy="777338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436987" y="3517239"/>
              <a:ext cx="3817064" cy="1638977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45777" y="4126981"/>
              <a:ext cx="2700819" cy="1029253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flipH="1">
              <a:off x="-1" y="3517248"/>
              <a:ext cx="1483687" cy="67965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" name="Google Shape;122;p3"/>
            <p:cNvGrpSpPr/>
            <p:nvPr/>
          </p:nvGrpSpPr>
          <p:grpSpPr>
            <a:xfrm>
              <a:off x="352648" y="1966851"/>
              <a:ext cx="408036" cy="3176572"/>
              <a:chOff x="967895" y="415018"/>
              <a:chExt cx="628714" cy="4895318"/>
            </a:xfrm>
          </p:grpSpPr>
          <p:sp>
            <p:nvSpPr>
              <p:cNvPr id="123" name="Google Shape;123;p3"/>
              <p:cNvSpPr/>
              <p:nvPr/>
            </p:nvSpPr>
            <p:spPr>
              <a:xfrm>
                <a:off x="1207111" y="963637"/>
                <a:ext cx="150300" cy="43467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4" name="Google Shape;124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25" name="Google Shape;125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3" name="Google Shape;133;p3"/>
            <p:cNvGrpSpPr/>
            <p:nvPr/>
          </p:nvGrpSpPr>
          <p:grpSpPr>
            <a:xfrm>
              <a:off x="1127772" y="2922213"/>
              <a:ext cx="300714" cy="2221192"/>
              <a:chOff x="967895" y="415018"/>
              <a:chExt cx="628714" cy="4643930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207134" y="963649"/>
                <a:ext cx="150300" cy="40953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5" name="Google Shape;135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36" name="Google Shape;136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4" name="Google Shape;144;p3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145" name="Google Shape;145;p3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6" name="Google Shape;146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47" name="Google Shape;147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55" name="Google Shape;155;p3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156" name="Google Shape;156;p3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7" name="Google Shape;157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58" name="Google Shape;158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160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161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6" name="Google Shape;166;p3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167" name="Google Shape;167;p3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8" name="Google Shape;168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69" name="Google Shape;169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175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7" name="Google Shape;177;p3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211" name="Google Shape;211;p3"/>
          <p:cNvSpPr txBox="1"/>
          <p:nvPr>
            <p:ph type="ctrTitle"/>
          </p:nvPr>
        </p:nvSpPr>
        <p:spPr>
          <a:xfrm>
            <a:off x="1632600" y="1673063"/>
            <a:ext cx="5878800" cy="130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2" name="Google Shape;212;p3"/>
          <p:cNvSpPr txBox="1"/>
          <p:nvPr>
            <p:ph idx="1" type="subTitle"/>
          </p:nvPr>
        </p:nvSpPr>
        <p:spPr>
          <a:xfrm>
            <a:off x="1632600" y="3073838"/>
            <a:ext cx="5878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800"/>
              </a:spcBef>
              <a:spcAft>
                <a:spcPts val="80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67000">
              <a:schemeClr val="accent1"/>
            </a:gs>
            <a:gs pos="100000">
              <a:srgbClr val="B4A7D6"/>
            </a:gs>
          </a:gsLst>
          <a:lin ang="5400012" scaled="0"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4"/>
          <p:cNvGrpSpPr/>
          <p:nvPr/>
        </p:nvGrpSpPr>
        <p:grpSpPr>
          <a:xfrm>
            <a:off x="-1" y="50550"/>
            <a:ext cx="10370867" cy="5287714"/>
            <a:chOff x="-1" y="50550"/>
            <a:chExt cx="10370867" cy="5287714"/>
          </a:xfrm>
        </p:grpSpPr>
        <p:sp>
          <p:nvSpPr>
            <p:cNvPr id="215" name="Google Shape;215;p4"/>
            <p:cNvSpPr/>
            <p:nvPr/>
          </p:nvSpPr>
          <p:spPr>
            <a:xfrm>
              <a:off x="8" y="2753964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2934697" y="3638722"/>
              <a:ext cx="2412605" cy="1105172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4121250" y="3038789"/>
              <a:ext cx="2282313" cy="777338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436987" y="3517239"/>
              <a:ext cx="3817064" cy="1638977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45777" y="4126981"/>
              <a:ext cx="2700819" cy="1029253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 flipH="1">
              <a:off x="-1" y="3517248"/>
              <a:ext cx="1483687" cy="67965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4"/>
            <p:cNvGrpSpPr/>
            <p:nvPr/>
          </p:nvGrpSpPr>
          <p:grpSpPr>
            <a:xfrm>
              <a:off x="352648" y="1966851"/>
              <a:ext cx="408036" cy="3176572"/>
              <a:chOff x="967895" y="415018"/>
              <a:chExt cx="628714" cy="4895318"/>
            </a:xfrm>
          </p:grpSpPr>
          <p:sp>
            <p:nvSpPr>
              <p:cNvPr id="224" name="Google Shape;224;p4"/>
              <p:cNvSpPr/>
              <p:nvPr/>
            </p:nvSpPr>
            <p:spPr>
              <a:xfrm>
                <a:off x="1207111" y="963637"/>
                <a:ext cx="150300" cy="43467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5" name="Google Shape;225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26" name="Google Shape;226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227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228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229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230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231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4" name="Google Shape;234;p4"/>
            <p:cNvGrpSpPr/>
            <p:nvPr/>
          </p:nvGrpSpPr>
          <p:grpSpPr>
            <a:xfrm>
              <a:off x="1127772" y="2922213"/>
              <a:ext cx="300714" cy="2221192"/>
              <a:chOff x="967895" y="415018"/>
              <a:chExt cx="628714" cy="4643930"/>
            </a:xfrm>
          </p:grpSpPr>
          <p:sp>
            <p:nvSpPr>
              <p:cNvPr id="235" name="Google Shape;235;p4"/>
              <p:cNvSpPr/>
              <p:nvPr/>
            </p:nvSpPr>
            <p:spPr>
              <a:xfrm>
                <a:off x="1207134" y="963649"/>
                <a:ext cx="150300" cy="40953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6" name="Google Shape;236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37" name="Google Shape;237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238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45" name="Google Shape;245;p4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246" name="Google Shape;246;p4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7" name="Google Shape;247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48" name="Google Shape;248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249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56" name="Google Shape;256;p4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257" name="Google Shape;257;p4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8" name="Google Shape;258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59" name="Google Shape;259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7" name="Google Shape;267;p4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268" name="Google Shape;268;p4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9" name="Google Shape;269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70" name="Google Shape;270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78" name="Google Shape;278;p4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279" name="Google Shape;279;p4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0" name="Google Shape;280;p4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1" name="Google Shape;281;p4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2" name="Google Shape;282;p4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4" name="Google Shape;284;p4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5" name="Google Shape;285;p4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4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4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6" name="Google Shape;306;p4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4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8" name="Google Shape;308;p4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0" name="Google Shape;310;p4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312" name="Google Shape;312;p4"/>
          <p:cNvSpPr txBox="1"/>
          <p:nvPr>
            <p:ph idx="1" type="body"/>
          </p:nvPr>
        </p:nvSpPr>
        <p:spPr>
          <a:xfrm>
            <a:off x="1675575" y="2161800"/>
            <a:ext cx="5778600" cy="819900"/>
          </a:xfrm>
          <a:prstGeom prst="rect">
            <a:avLst/>
          </a:prstGeom>
          <a:effectLst>
            <a:outerShdw blurRad="28575" rotWithShape="0" algn="bl" dir="5400000" dist="9525">
              <a:schemeClr val="dk1">
                <a:alpha val="38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Medium"/>
              <a:buChar char="➢"/>
              <a:defRPr sz="280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indent="-406400" lvl="1" marL="914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Medium"/>
              <a:buChar char="▻"/>
              <a:defRPr sz="280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indent="-406400" lvl="2" marL="1371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Medium"/>
              <a:buChar char="■"/>
              <a:defRPr sz="280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indent="-406400" lvl="3" marL="18288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Medium"/>
              <a:buChar char="●"/>
              <a:defRPr sz="280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indent="-406400" lvl="4" marL="22860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Medium"/>
              <a:buChar char="○"/>
              <a:defRPr sz="280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indent="-406400" lvl="5" marL="27432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Medium"/>
              <a:buChar char="■"/>
              <a:defRPr sz="280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indent="-406400" lvl="6" marL="3200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Medium"/>
              <a:buChar char="●"/>
              <a:defRPr sz="280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indent="-406400" lvl="7" marL="3657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Medium"/>
              <a:buChar char="○"/>
              <a:defRPr sz="280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indent="-406400" lvl="8" marL="4114800" rtl="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800"/>
              <a:buFont typeface="Space Grotesk Medium"/>
              <a:buChar char="■"/>
              <a:defRPr sz="280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13" name="Google Shape;313;p4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5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316" name="Google Shape;316;p5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5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325" name="Google Shape;325;p5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26" name="Google Shape;326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27" name="Google Shape;327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5" name="Google Shape;335;p5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336" name="Google Shape;336;p5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7" name="Google Shape;337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38" name="Google Shape;338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46" name="Google Shape;346;p5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347" name="Google Shape;347;p5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8" name="Google Shape;348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49" name="Google Shape;349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57" name="Google Shape;357;p5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358" name="Google Shape;358;p5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9" name="Google Shape;359;p5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1" name="Google Shape;361;p5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2" name="Google Shape;362;p5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3" name="Google Shape;363;p5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4" name="Google Shape;364;p5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5" name="Google Shape;365;p5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6" name="Google Shape;366;p5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7" name="Google Shape;367;p5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8" name="Google Shape;368;p5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9" name="Google Shape;369;p5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0" name="Google Shape;370;p5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1" name="Google Shape;371;p5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5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5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5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5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7" name="Google Shape;377;p5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8" name="Google Shape;378;p5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9" name="Google Shape;379;p5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0" name="Google Shape;380;p5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1" name="Google Shape;381;p5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2" name="Google Shape;382;p5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3" name="Google Shape;383;p5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4" name="Google Shape;384;p5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5" name="Google Shape;385;p5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5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391" name="Google Shape;391;p5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92" name="Google Shape;392;p5"/>
          <p:cNvSpPr txBox="1"/>
          <p:nvPr>
            <p:ph idx="1" type="body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➢"/>
              <a:defRPr/>
            </a:lvl1pPr>
            <a:lvl2pPr indent="-368300" lvl="1" marL="914400" rtl="0">
              <a:spcBef>
                <a:spcPts val="800"/>
              </a:spcBef>
              <a:spcAft>
                <a:spcPts val="0"/>
              </a:spcAft>
              <a:buSzPts val="2200"/>
              <a:buChar char="▻"/>
              <a:defRPr/>
            </a:lvl2pPr>
            <a:lvl3pPr indent="-368300" lvl="2" marL="13716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>
              <a:spcBef>
                <a:spcPts val="800"/>
              </a:spcBef>
              <a:spcAft>
                <a:spcPts val="8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393" name="Google Shape;393;p5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6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396" name="Google Shape;396;p6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6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" name="Google Shape;404;p6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405" name="Google Shape;405;p6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6" name="Google Shape;406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07" name="Google Shape;407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412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Google Shape;413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15" name="Google Shape;415;p6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416" name="Google Shape;416;p6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7" name="Google Shape;417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18" name="Google Shape;418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422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424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26" name="Google Shape;426;p6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427" name="Google Shape;427;p6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8" name="Google Shape;428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29" name="Google Shape;429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37" name="Google Shape;437;p6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438" name="Google Shape;438;p6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9" name="Google Shape;439;p6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0" name="Google Shape;440;p6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1" name="Google Shape;441;p6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2" name="Google Shape;442;p6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3" name="Google Shape;443;p6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4" name="Google Shape;444;p6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5" name="Google Shape;445;p6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6" name="Google Shape;446;p6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7" name="Google Shape;447;p6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8" name="Google Shape;448;p6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9" name="Google Shape;449;p6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1" name="Google Shape;451;p6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6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6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6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6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6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7" name="Google Shape;457;p6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471" name="Google Shape;471;p6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72" name="Google Shape;472;p6"/>
          <p:cNvSpPr txBox="1"/>
          <p:nvPr>
            <p:ph idx="1" type="body"/>
          </p:nvPr>
        </p:nvSpPr>
        <p:spPr>
          <a:xfrm>
            <a:off x="855300" y="1553825"/>
            <a:ext cx="2932500" cy="293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3" name="Google Shape;473;p6"/>
          <p:cNvSpPr txBox="1"/>
          <p:nvPr>
            <p:ph idx="2" type="body"/>
          </p:nvPr>
        </p:nvSpPr>
        <p:spPr>
          <a:xfrm>
            <a:off x="4199271" y="1553825"/>
            <a:ext cx="2932500" cy="293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4" name="Google Shape;474;p6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7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477" name="Google Shape;477;p7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7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7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5" name="Google Shape;485;p7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486" name="Google Shape;486;p7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7" name="Google Shape;487;p7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88" name="Google Shape;488;p7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7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7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7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2" name="Google Shape;492;p7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7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7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7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96" name="Google Shape;496;p7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497" name="Google Shape;497;p7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98" name="Google Shape;498;p7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99" name="Google Shape;499;p7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0" name="Google Shape;500;p7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7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7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7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7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7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6" name="Google Shape;506;p7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07" name="Google Shape;507;p7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508" name="Google Shape;508;p7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09" name="Google Shape;509;p7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0" name="Google Shape;510;p7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1" name="Google Shape;511;p7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2" name="Google Shape;512;p7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3" name="Google Shape;513;p7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4" name="Google Shape;514;p7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5" name="Google Shape;515;p7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6" name="Google Shape;516;p7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7" name="Google Shape;517;p7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8" name="Google Shape;518;p7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9" name="Google Shape;519;p7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0" name="Google Shape;520;p7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1" name="Google Shape;521;p7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7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7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7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7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7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7" name="Google Shape;527;p7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8" name="Google Shape;528;p7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1" name="Google Shape;531;p7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2" name="Google Shape;532;p7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5" name="Google Shape;535;p7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7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9" name="Google Shape;539;p7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40" name="Google Shape;540;p7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541" name="Google Shape;541;p7"/>
          <p:cNvSpPr txBox="1"/>
          <p:nvPr>
            <p:ph type="title"/>
          </p:nvPr>
        </p:nvSpPr>
        <p:spPr>
          <a:xfrm>
            <a:off x="855300" y="836000"/>
            <a:ext cx="6699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2" name="Google Shape;542;p7"/>
          <p:cNvSpPr txBox="1"/>
          <p:nvPr>
            <p:ph idx="1" type="body"/>
          </p:nvPr>
        </p:nvSpPr>
        <p:spPr>
          <a:xfrm>
            <a:off x="855434" y="1553825"/>
            <a:ext cx="2087100" cy="32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3" name="Google Shape;543;p7"/>
          <p:cNvSpPr txBox="1"/>
          <p:nvPr>
            <p:ph idx="2" type="body"/>
          </p:nvPr>
        </p:nvSpPr>
        <p:spPr>
          <a:xfrm>
            <a:off x="3161403" y="1553825"/>
            <a:ext cx="2087100" cy="32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4" name="Google Shape;544;p7"/>
          <p:cNvSpPr txBox="1"/>
          <p:nvPr>
            <p:ph idx="3" type="body"/>
          </p:nvPr>
        </p:nvSpPr>
        <p:spPr>
          <a:xfrm>
            <a:off x="5467372" y="1553825"/>
            <a:ext cx="2087100" cy="32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5" name="Google Shape;545;p7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8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548" name="Google Shape;548;p8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8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8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6" name="Google Shape;556;p8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557" name="Google Shape;557;p8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8" name="Google Shape;558;p8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59" name="Google Shape;559;p8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8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8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562;p8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" name="Google Shape;563;p8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8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8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8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67" name="Google Shape;567;p8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568" name="Google Shape;568;p8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9" name="Google Shape;569;p8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70" name="Google Shape;570;p8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" name="Google Shape;571;p8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" name="Google Shape;572;p8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" name="Google Shape;573;p8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74;p8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8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" name="Google Shape;576;p8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" name="Google Shape;577;p8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78" name="Google Shape;578;p8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579" name="Google Shape;579;p8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80" name="Google Shape;580;p8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81" name="Google Shape;581;p8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2" name="Google Shape;582;p8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3" name="Google Shape;583;p8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" name="Google Shape;584;p8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" name="Google Shape;585;p8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86;p8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" name="Google Shape;587;p8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" name="Google Shape;588;p8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89" name="Google Shape;589;p8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590" name="Google Shape;590;p8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8" name="Google Shape;598;p8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9" name="Google Shape;599;p8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8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5" name="Google Shape;615;p8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623" name="Google Shape;623;p8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24" name="Google Shape;624;p8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Clouds only">
  <p:cSld name="TITLE_ONLY_1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626;p9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627" name="Google Shape;627;p9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9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9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5" name="Google Shape;635;p9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636" name="Google Shape;636;p9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37" name="Google Shape;637;p9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38" name="Google Shape;638;p9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39" name="Google Shape;639;p9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0" name="Google Shape;640;p9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1" name="Google Shape;641;p9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2" name="Google Shape;642;p9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3" name="Google Shape;643;p9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4" name="Google Shape;644;p9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5" name="Google Shape;645;p9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6" name="Google Shape;646;p9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7" name="Google Shape;647;p9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8" name="Google Shape;648;p9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9" name="Google Shape;649;p9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9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9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9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9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9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5" name="Google Shape;655;p9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6" name="Google Shape;656;p9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7" name="Google Shape;657;p9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8" name="Google Shape;658;p9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9" name="Google Shape;659;p9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0" name="Google Shape;660;p9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1" name="Google Shape;661;p9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2" name="Google Shape;662;p9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3" name="Google Shape;663;p9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9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5" name="Google Shape;665;p9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6" name="Google Shape;666;p9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7" name="Google Shape;667;p9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8" name="Google Shape;668;p9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669" name="Google Shape;669;p9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0" name="Google Shape;670;p9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oogle Shape;672;p10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673" name="Google Shape;673;p10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0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0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0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0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0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0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0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1" name="Google Shape;681;p10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682" name="Google Shape;682;p10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83" name="Google Shape;683;p10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684" name="Google Shape;684;p10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0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0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0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0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0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0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0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92" name="Google Shape;692;p10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693" name="Google Shape;693;p10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4" name="Google Shape;694;p10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695" name="Google Shape;695;p10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6" name="Google Shape;696;p10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10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10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10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0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0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10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03" name="Google Shape;703;p10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704" name="Google Shape;704;p10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5" name="Google Shape;705;p10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06" name="Google Shape;706;p10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7" name="Google Shape;707;p10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8" name="Google Shape;708;p10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9" name="Google Shape;709;p10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0" name="Google Shape;710;p10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711;p10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2" name="Google Shape;712;p10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3" name="Google Shape;713;p10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14" name="Google Shape;714;p10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715" name="Google Shape;715;p10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6" name="Google Shape;716;p10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7" name="Google Shape;717;p10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8" name="Google Shape;718;p10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9" name="Google Shape;719;p10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0" name="Google Shape;720;p10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1" name="Google Shape;721;p10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2" name="Google Shape;722;p10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3" name="Google Shape;723;p10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4" name="Google Shape;724;p10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5" name="Google Shape;725;p10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6" name="Google Shape;726;p10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7" name="Google Shape;727;p10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8" name="Google Shape;728;p10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10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10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10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10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10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4" name="Google Shape;734;p10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5" name="Google Shape;735;p10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6" name="Google Shape;736;p10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7" name="Google Shape;737;p10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8" name="Google Shape;738;p10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9" name="Google Shape;739;p10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0" name="Google Shape;740;p10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1" name="Google Shape;741;p10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2" name="Google Shape;742;p10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10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4" name="Google Shape;744;p10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5" name="Google Shape;745;p10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6" name="Google Shape;746;p10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7" name="Google Shape;747;p10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748" name="Google Shape;748;p10"/>
          <p:cNvSpPr txBox="1"/>
          <p:nvPr>
            <p:ph idx="1" type="body"/>
          </p:nvPr>
        </p:nvSpPr>
        <p:spPr>
          <a:xfrm>
            <a:off x="855300" y="4177700"/>
            <a:ext cx="58086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749" name="Google Shape;749;p10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1"/>
            </a:gs>
            <a:gs pos="33000">
              <a:schemeClr val="accent2"/>
            </a:gs>
            <a:gs pos="100000">
              <a:schemeClr val="accent3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➢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indent="-3683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▻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indent="-3683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indent="-3683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indent="-3683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indent="-3683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indent="-3683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indent="-3683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indent="-3683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buNone/>
              <a:defRPr sz="13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buNone/>
              <a:defRPr sz="13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buNone/>
              <a:defRPr sz="13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buNone/>
              <a:defRPr sz="13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buNone/>
              <a:defRPr sz="13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buNone/>
              <a:defRPr sz="13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buNone/>
              <a:defRPr sz="13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buNone/>
              <a:defRPr sz="13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"/>
          <p:cNvSpPr txBox="1"/>
          <p:nvPr>
            <p:ph type="ctrTitle"/>
          </p:nvPr>
        </p:nvSpPr>
        <p:spPr>
          <a:xfrm>
            <a:off x="1735675" y="1991825"/>
            <a:ext cx="5672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NYC Schools: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Forever Upward</a:t>
            </a:r>
            <a:endParaRPr/>
          </a:p>
        </p:txBody>
      </p:sp>
      <p:sp>
        <p:nvSpPr>
          <p:cNvPr id="878" name="Google Shape;878;p13"/>
          <p:cNvSpPr txBox="1"/>
          <p:nvPr/>
        </p:nvSpPr>
        <p:spPr>
          <a:xfrm>
            <a:off x="1916000" y="3657825"/>
            <a:ext cx="56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Grotesk Light"/>
                <a:ea typeface="Space Grotesk Light"/>
                <a:cs typeface="Space Grotesk Light"/>
                <a:sym typeface="Space Grotesk Light"/>
              </a:rPr>
              <a:t>Nujailah Noor, Ngoc Nguyen, Shawn Peckerman, Sangmin Lee</a:t>
            </a:r>
            <a:endParaRPr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22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7" name="Google Shape;9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225" y="1008750"/>
            <a:ext cx="4967699" cy="3192099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22"/>
          <p:cNvSpPr txBox="1"/>
          <p:nvPr/>
        </p:nvSpPr>
        <p:spPr>
          <a:xfrm>
            <a:off x="521175" y="1752150"/>
            <a:ext cx="30000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Relationship between Average students’ performances and Supportive Environment Rating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23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974" name="Google Shape;974;p23"/>
          <p:cNvSpPr txBox="1"/>
          <p:nvPr>
            <p:ph type="title"/>
          </p:nvPr>
        </p:nvSpPr>
        <p:spPr>
          <a:xfrm>
            <a:off x="310425" y="1839850"/>
            <a:ext cx="4237800" cy="118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Academic Programs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By Zip Code 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975" name="Google Shape;9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975" y="950525"/>
            <a:ext cx="5429327" cy="33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24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981" name="Google Shape;981;p24"/>
          <p:cNvSpPr txBox="1"/>
          <p:nvPr>
            <p:ph type="title"/>
          </p:nvPr>
        </p:nvSpPr>
        <p:spPr>
          <a:xfrm>
            <a:off x="310425" y="1839850"/>
            <a:ext cx="4237800" cy="118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Academic Programs By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Target Districts 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982" name="Google Shape;9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450" y="911125"/>
            <a:ext cx="4290976" cy="351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25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/>
              <a:t>Recommendations</a:t>
            </a:r>
            <a:endParaRPr/>
          </a:p>
        </p:txBody>
      </p:sp>
      <p:sp>
        <p:nvSpPr>
          <p:cNvPr id="988" name="Google Shape;988;p25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9" name="Google Shape;989;p25"/>
          <p:cNvSpPr/>
          <p:nvPr/>
        </p:nvSpPr>
        <p:spPr>
          <a:xfrm>
            <a:off x="876200" y="1516675"/>
            <a:ext cx="3628800" cy="1367100"/>
          </a:xfrm>
          <a:prstGeom prst="rect">
            <a:avLst/>
          </a:prstGeom>
          <a:solidFill>
            <a:srgbClr val="FFFFFF">
              <a:alpha val="16200"/>
            </a:srgbClr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Invest in training teachers</a:t>
            </a:r>
            <a:endParaRPr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Provide both personal &amp; professional training</a:t>
            </a:r>
            <a:endParaRPr sz="13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90" name="Google Shape;990;p25"/>
          <p:cNvSpPr/>
          <p:nvPr/>
        </p:nvSpPr>
        <p:spPr>
          <a:xfrm>
            <a:off x="4655131" y="1516675"/>
            <a:ext cx="3628800" cy="1367100"/>
          </a:xfrm>
          <a:prstGeom prst="rect">
            <a:avLst/>
          </a:prstGeom>
          <a:solidFill>
            <a:srgbClr val="FFFFFF">
              <a:alpha val="16200"/>
            </a:srgbClr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Re-Invent Course Curriculum</a:t>
            </a:r>
            <a:endParaRPr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Create new curriculums that challenge students to think outside the box</a:t>
            </a:r>
            <a:endParaRPr sz="13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91" name="Google Shape;991;p25"/>
          <p:cNvSpPr/>
          <p:nvPr/>
        </p:nvSpPr>
        <p:spPr>
          <a:xfrm>
            <a:off x="876200" y="3033763"/>
            <a:ext cx="3628800" cy="1367100"/>
          </a:xfrm>
          <a:prstGeom prst="rect">
            <a:avLst/>
          </a:prstGeom>
          <a:solidFill>
            <a:srgbClr val="FFFFFF">
              <a:alpha val="16200"/>
            </a:srgbClr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Implement a supportive environment by hiring more psychologists &amp; guidance counselors</a:t>
            </a:r>
            <a:endParaRPr sz="1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Invest in Guidance Counselors &amp; Psychologists</a:t>
            </a:r>
            <a:endParaRPr sz="1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92" name="Google Shape;992;p25"/>
          <p:cNvSpPr/>
          <p:nvPr/>
        </p:nvSpPr>
        <p:spPr>
          <a:xfrm>
            <a:off x="4655131" y="3033763"/>
            <a:ext cx="3628800" cy="1367100"/>
          </a:xfrm>
          <a:prstGeom prst="rect">
            <a:avLst/>
          </a:prstGeom>
          <a:solidFill>
            <a:srgbClr val="FFFFFF">
              <a:alpha val="16200"/>
            </a:srgbClr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More extracurricular programs &amp; academic programs</a:t>
            </a:r>
            <a:r>
              <a:rPr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School Programs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93" name="Google Shape;993;p25"/>
          <p:cNvSpPr/>
          <p:nvPr/>
        </p:nvSpPr>
        <p:spPr>
          <a:xfrm>
            <a:off x="3463339" y="1840184"/>
            <a:ext cx="2085300" cy="20853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25"/>
          <p:cNvSpPr/>
          <p:nvPr/>
        </p:nvSpPr>
        <p:spPr>
          <a:xfrm rot="5400000">
            <a:off x="3613628" y="1840184"/>
            <a:ext cx="2085300" cy="20853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25"/>
          <p:cNvSpPr/>
          <p:nvPr/>
        </p:nvSpPr>
        <p:spPr>
          <a:xfrm rot="10800000">
            <a:off x="3613628" y="1991666"/>
            <a:ext cx="2085300" cy="20853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25"/>
          <p:cNvSpPr/>
          <p:nvPr/>
        </p:nvSpPr>
        <p:spPr>
          <a:xfrm rot="-5400000">
            <a:off x="3463339" y="1991666"/>
            <a:ext cx="2085300" cy="20853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26"/>
          <p:cNvSpPr txBox="1"/>
          <p:nvPr>
            <p:ph idx="4294967295" type="ctrTitle"/>
          </p:nvPr>
        </p:nvSpPr>
        <p:spPr>
          <a:xfrm>
            <a:off x="855300" y="516550"/>
            <a:ext cx="3828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Thanks!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1002" name="Google Shape;1002;p26"/>
          <p:cNvSpPr txBox="1"/>
          <p:nvPr>
            <p:ph idx="4294967295" type="subTitle"/>
          </p:nvPr>
        </p:nvSpPr>
        <p:spPr>
          <a:xfrm>
            <a:off x="855300" y="1716175"/>
            <a:ext cx="5341200" cy="10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Any questions? Comments or concerts?</a:t>
            </a:r>
            <a:br>
              <a:rPr lang="en" sz="2000"/>
            </a:b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1003" name="Google Shape;1003;p26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4"/>
          <p:cNvSpPr txBox="1"/>
          <p:nvPr>
            <p:ph type="title"/>
          </p:nvPr>
        </p:nvSpPr>
        <p:spPr>
          <a:xfrm>
            <a:off x="481500" y="615175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84" name="Google Shape;884;p14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5" name="Google Shape;885;p14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14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7" name="Google Shape;887;p14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888" name="Google Shape;888;p14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889" name="Google Shape;889;p14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1</a:t>
              </a:r>
              <a:endParaRPr sz="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890" name="Google Shape;890;p14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891" name="Google Shape;891;p14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892" name="Google Shape;892;p14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3</a:t>
              </a:r>
              <a:endParaRPr sz="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893" name="Google Shape;893;p14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894" name="Google Shape;894;p14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895" name="Google Shape;895;p14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5</a:t>
              </a:r>
              <a:endParaRPr sz="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896" name="Google Shape;896;p14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897" name="Google Shape;897;p14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898" name="Google Shape;898;p14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6</a:t>
              </a:r>
              <a:endParaRPr sz="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899" name="Google Shape;899;p14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900" name="Google Shape;900;p14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01" name="Google Shape;901;p14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4</a:t>
              </a:r>
              <a:endParaRPr sz="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902" name="Google Shape;902;p14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903" name="Google Shape;903;p14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04" name="Google Shape;904;p14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2</a:t>
              </a:r>
              <a:endParaRPr sz="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sp>
        <p:nvSpPr>
          <p:cNvPr id="905" name="Google Shape;905;p14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Objectives</a:t>
            </a:r>
            <a:endParaRPr sz="15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Introduction</a:t>
            </a:r>
            <a:endParaRPr sz="15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06" name="Google Shape;906;p14"/>
          <p:cNvSpPr txBox="1"/>
          <p:nvPr/>
        </p:nvSpPr>
        <p:spPr>
          <a:xfrm>
            <a:off x="3232424" y="1156100"/>
            <a:ext cx="163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Districts with Low Performance</a:t>
            </a:r>
            <a:endParaRPr sz="15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07" name="Google Shape;907;p14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Solutions to target Districts  </a:t>
            </a:r>
            <a:endParaRPr sz="15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08" name="Google Shape;908;p14"/>
          <p:cNvSpPr txBox="1"/>
          <p:nvPr/>
        </p:nvSpPr>
        <p:spPr>
          <a:xfrm>
            <a:off x="2217500" y="4063600"/>
            <a:ext cx="18588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Impact of Economic Need Index on Academic Performance</a:t>
            </a:r>
            <a:endParaRPr sz="13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09" name="Google Shape;909;p14"/>
          <p:cNvSpPr txBox="1"/>
          <p:nvPr/>
        </p:nvSpPr>
        <p:spPr>
          <a:xfrm>
            <a:off x="4446249" y="4063600"/>
            <a:ext cx="151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High Performing Schools with High ENI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10" name="Google Shape;910;p14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Concluding Remarks</a:t>
            </a:r>
            <a:endParaRPr sz="15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5"/>
          <p:cNvSpPr txBox="1"/>
          <p:nvPr>
            <p:ph idx="4294967295" type="ctrTitle"/>
          </p:nvPr>
        </p:nvSpPr>
        <p:spPr>
          <a:xfrm>
            <a:off x="855300" y="516550"/>
            <a:ext cx="5180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Objectives</a:t>
            </a:r>
            <a:r>
              <a:rPr lang="en" sz="7200">
                <a:solidFill>
                  <a:schemeClr val="lt1"/>
                </a:solidFill>
              </a:rPr>
              <a:t>!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916" name="Google Shape;916;p15"/>
          <p:cNvSpPr txBox="1"/>
          <p:nvPr>
            <p:ph idx="4294967295" type="subTitle"/>
          </p:nvPr>
        </p:nvSpPr>
        <p:spPr>
          <a:xfrm>
            <a:off x="855300" y="1716175"/>
            <a:ext cx="7557900" cy="294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●"/>
            </a:pPr>
            <a:r>
              <a:rPr lang="en" sz="1800">
                <a:latin typeface="Libre Baskerville"/>
                <a:ea typeface="Libre Baskerville"/>
                <a:cs typeface="Libre Baskerville"/>
                <a:sym typeface="Libre Baskerville"/>
              </a:rPr>
              <a:t>Our team was tasked to determine what kind of investment in disadvantaged schools across the NYC districts will increase academic performance.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●"/>
            </a:pPr>
            <a:r>
              <a:rPr lang="en" sz="1800">
                <a:latin typeface="Libre Baskerville"/>
                <a:ea typeface="Libre Baskerville"/>
                <a:cs typeface="Libre Baskerville"/>
                <a:sym typeface="Libre Baskerville"/>
              </a:rPr>
              <a:t>What </a:t>
            </a:r>
            <a:r>
              <a:rPr lang="en" sz="1800">
                <a:latin typeface="Libre Baskerville"/>
                <a:ea typeface="Libre Baskerville"/>
                <a:cs typeface="Libre Baskerville"/>
                <a:sym typeface="Libre Baskerville"/>
              </a:rPr>
              <a:t>districts need the most help?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●"/>
            </a:pPr>
            <a:r>
              <a:rPr lang="en" sz="1800">
                <a:latin typeface="Libre Baskerville"/>
                <a:ea typeface="Libre Baskerville"/>
                <a:cs typeface="Libre Baskerville"/>
                <a:sym typeface="Libre Baskerville"/>
              </a:rPr>
              <a:t>What indicators show a correlation for higher test scores?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●"/>
            </a:pPr>
            <a:r>
              <a:rPr lang="en" sz="1800">
                <a:latin typeface="Libre Baskerville"/>
                <a:ea typeface="Libre Baskerville"/>
                <a:cs typeface="Libre Baskerville"/>
                <a:sym typeface="Libre Baskerville"/>
              </a:rPr>
              <a:t>Does the economic need index correlate with districts that did not meet expected performance?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17" name="Google Shape;917;p15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6"/>
          <p:cNvSpPr txBox="1"/>
          <p:nvPr>
            <p:ph idx="1" type="body"/>
          </p:nvPr>
        </p:nvSpPr>
        <p:spPr>
          <a:xfrm>
            <a:off x="855300" y="1553825"/>
            <a:ext cx="6396900" cy="221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Predictors For Education Performance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Subdividing Districts Based Upon (1)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Get Insights From Data Analysis of the Target Districts in Detail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Come up with the Solutions to Education System of the Target Districts.    </a:t>
            </a:r>
            <a:endParaRPr/>
          </a:p>
        </p:txBody>
      </p:sp>
      <p:sp>
        <p:nvSpPr>
          <p:cNvPr id="923" name="Google Shape;923;p16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24" name="Google Shape;924;p16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7"/>
          <p:cNvSpPr txBox="1"/>
          <p:nvPr>
            <p:ph type="title"/>
          </p:nvPr>
        </p:nvSpPr>
        <p:spPr>
          <a:xfrm>
            <a:off x="855300" y="358850"/>
            <a:ext cx="6699000" cy="87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Relationship between types of school and students’ performances</a:t>
            </a:r>
            <a:endParaRPr sz="2800"/>
          </a:p>
        </p:txBody>
      </p:sp>
      <p:sp>
        <p:nvSpPr>
          <p:cNvPr id="930" name="Google Shape;930;p17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1" name="Google Shape;9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700" y="1620600"/>
            <a:ext cx="7346623" cy="28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18"/>
          <p:cNvSpPr txBox="1"/>
          <p:nvPr>
            <p:ph type="title"/>
          </p:nvPr>
        </p:nvSpPr>
        <p:spPr>
          <a:xfrm>
            <a:off x="550500" y="1843575"/>
            <a:ext cx="40722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Relationship between students’ performances and Economic Need Index</a:t>
            </a:r>
            <a:endParaRPr sz="2500"/>
          </a:p>
        </p:txBody>
      </p:sp>
      <p:sp>
        <p:nvSpPr>
          <p:cNvPr id="937" name="Google Shape;937;p18"/>
          <p:cNvSpPr txBox="1"/>
          <p:nvPr>
            <p:ph idx="1" type="body"/>
          </p:nvPr>
        </p:nvSpPr>
        <p:spPr>
          <a:xfrm>
            <a:off x="550500" y="2409000"/>
            <a:ext cx="4072200" cy="186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There is a very strong </a:t>
            </a:r>
            <a:r>
              <a:rPr lang="en" sz="1500"/>
              <a:t>negative</a:t>
            </a:r>
            <a:r>
              <a:rPr lang="en" sz="1500"/>
              <a:t> correlation between the Economic Need Index and average ELA &amp; Math scores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Correlation Between Avg ELA &amp; ENI: -0.81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500"/>
              <a:t>Correlation Between Avg Math &amp; ENI: -0.72</a:t>
            </a:r>
            <a:endParaRPr sz="1500"/>
          </a:p>
        </p:txBody>
      </p:sp>
      <p:sp>
        <p:nvSpPr>
          <p:cNvPr id="938" name="Google Shape;938;p18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939" name="Google Shape;9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000" y="135300"/>
            <a:ext cx="3685475" cy="2438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4000" y="2700045"/>
            <a:ext cx="3685474" cy="225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5" name="Google Shape;945;p19"/>
          <p:cNvPicPr preferRelativeResize="0"/>
          <p:nvPr/>
        </p:nvPicPr>
        <p:blipFill rotWithShape="1">
          <a:blip r:embed="rId3">
            <a:alphaModFix/>
          </a:blip>
          <a:srcRect b="0" l="0" r="15153" t="0"/>
          <a:stretch/>
        </p:blipFill>
        <p:spPr>
          <a:xfrm>
            <a:off x="209050" y="1578900"/>
            <a:ext cx="4088936" cy="315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19"/>
          <p:cNvPicPr preferRelativeResize="0"/>
          <p:nvPr/>
        </p:nvPicPr>
        <p:blipFill rotWithShape="1">
          <a:blip r:embed="rId4">
            <a:alphaModFix/>
          </a:blip>
          <a:srcRect b="5775" l="0" r="4159" t="0"/>
          <a:stretch/>
        </p:blipFill>
        <p:spPr>
          <a:xfrm>
            <a:off x="4406050" y="1595075"/>
            <a:ext cx="4606950" cy="3119049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19"/>
          <p:cNvSpPr txBox="1"/>
          <p:nvPr>
            <p:ph idx="4294967295" type="title"/>
          </p:nvPr>
        </p:nvSpPr>
        <p:spPr>
          <a:xfrm>
            <a:off x="855300" y="358850"/>
            <a:ext cx="6699000" cy="87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Distribution of Economic Need Index based on School Districts</a:t>
            </a:r>
            <a:endParaRPr sz="2800"/>
          </a:p>
        </p:txBody>
      </p:sp>
      <p:sp>
        <p:nvSpPr>
          <p:cNvPr id="948" name="Google Shape;948;p19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20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954" name="Google Shape;9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825" y="837325"/>
            <a:ext cx="4908999" cy="3200799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20"/>
          <p:cNvSpPr txBox="1"/>
          <p:nvPr>
            <p:ph type="title"/>
          </p:nvPr>
        </p:nvSpPr>
        <p:spPr>
          <a:xfrm>
            <a:off x="190825" y="1315750"/>
            <a:ext cx="4237800" cy="178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Relationship between Average students’ performances and Instruction Rating In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Target Districts  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21"/>
          <p:cNvSpPr txBox="1"/>
          <p:nvPr>
            <p:ph idx="4294967295" type="body"/>
          </p:nvPr>
        </p:nvSpPr>
        <p:spPr>
          <a:xfrm>
            <a:off x="374425" y="326175"/>
            <a:ext cx="31923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Relationship between Average students’ performances and Collaborative Teachers Rating In the Target Districts </a:t>
            </a:r>
            <a:endParaRPr sz="1400"/>
          </a:p>
        </p:txBody>
      </p:sp>
      <p:pic>
        <p:nvPicPr>
          <p:cNvPr id="961" name="Google Shape;9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752" y="970900"/>
            <a:ext cx="5140975" cy="329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ianca template">
  <a:themeElements>
    <a:clrScheme name="Custom 347">
      <a:dk1>
        <a:srgbClr val="192D49"/>
      </a:dk1>
      <a:lt1>
        <a:srgbClr val="FFFFFF"/>
      </a:lt1>
      <a:dk2>
        <a:srgbClr val="9199A0"/>
      </a:dk2>
      <a:lt2>
        <a:srgbClr val="E0E8F0"/>
      </a:lt2>
      <a:accent1>
        <a:srgbClr val="5B87C8"/>
      </a:accent1>
      <a:accent2>
        <a:srgbClr val="9DC0EA"/>
      </a:accent2>
      <a:accent3>
        <a:srgbClr val="C5E0FE"/>
      </a:accent3>
      <a:accent4>
        <a:srgbClr val="F8DB51"/>
      </a:accent4>
      <a:accent5>
        <a:srgbClr val="F7A479"/>
      </a:accent5>
      <a:accent6>
        <a:srgbClr val="F37474"/>
      </a:accent6>
      <a:hlink>
        <a:srgbClr val="224C8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