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1" r:id="rId3"/>
    <p:sldId id="258" r:id="rId4"/>
    <p:sldId id="259" r:id="rId5"/>
    <p:sldId id="261" r:id="rId6"/>
    <p:sldId id="262" r:id="rId7"/>
    <p:sldId id="263" r:id="rId8"/>
    <p:sldId id="266" r:id="rId9"/>
    <p:sldId id="267" r:id="rId10"/>
    <p:sldId id="268" r:id="rId11"/>
    <p:sldId id="282" r:id="rId12"/>
    <p:sldId id="277" r:id="rId13"/>
    <p:sldId id="28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blo.asia/p/phan-1-gioi-thieu-ve-kubernetes-924lJO6m5PM" TargetMode="External"/><Relationship Id="rId7" Type="http://schemas.openxmlformats.org/officeDocument/2006/relationships/hyperlink" Target="https://github.com/justmeandopensource/kubernetes/blob/master/docs/install-cluster-ubuntu-20.md" TargetMode="External"/><Relationship Id="rId2" Type="http://schemas.openxmlformats.org/officeDocument/2006/relationships/hyperlink" Target="https://topdev.vn/blog/kubernetes-la-gi/#9684" TargetMode="External"/><Relationship Id="rId1" Type="http://schemas.openxmlformats.org/officeDocument/2006/relationships/slideLayout" Target="../slideLayouts/slideLayout2.xml"/><Relationship Id="rId6" Type="http://schemas.openxmlformats.org/officeDocument/2006/relationships/hyperlink" Target="https://xuanthulab.net/deployment-trong-kubernetes-trien-khai-cap-nhat-va-scale.html" TargetMode="External"/><Relationship Id="rId5" Type="http://schemas.openxmlformats.org/officeDocument/2006/relationships/hyperlink" Target="https://xuanthulab.net/cai-dat-va-su-dung-kubernetes-dashboard.html" TargetMode="External"/><Relationship Id="rId4" Type="http://schemas.openxmlformats.org/officeDocument/2006/relationships/hyperlink" Target="https://xuanthulab.net/gioi-thieu-va-cai-dat-kubernetes-clus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is.com/paas/" TargetMode="External"/><Relationship Id="rId2" Type="http://schemas.openxmlformats.org/officeDocument/2006/relationships/hyperlink" Target="https://www.openshift.org/" TargetMode="External"/><Relationship Id="rId1" Type="http://schemas.openxmlformats.org/officeDocument/2006/relationships/slideLayout" Target="../slideLayouts/slideLayout2.xml"/><Relationship Id="rId4" Type="http://schemas.openxmlformats.org/officeDocument/2006/relationships/hyperlink" Target="http://rancher.com/ranch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ết quả hình ảnh cho logo spk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8651" y="137266"/>
            <a:ext cx="1289614" cy="1652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4258" y="1626239"/>
            <a:ext cx="9948647" cy="2021002"/>
          </a:xfrm>
          <a:prstGeom prst="rect">
            <a:avLst/>
          </a:prstGeom>
          <a:noFill/>
        </p:spPr>
        <p:txBody>
          <a:bodyPr wrap="square" rtlCol="0">
            <a:spAutoFit/>
          </a:bodyPr>
          <a:lstStyle/>
          <a:p>
            <a:pPr algn="ctr">
              <a:lnSpc>
                <a:spcPct val="150000"/>
              </a:lnSpc>
            </a:pPr>
            <a:r>
              <a:rPr lang="en-US" sz="2800" b="1" dirty="0">
                <a:solidFill>
                  <a:srgbClr val="FF0000"/>
                </a:solidFill>
                <a:latin typeface="Arial" panose="020B0604020202020204" pitchFamily="34" charset="0"/>
                <a:cs typeface="Arial" panose="020B0604020202020204" pitchFamily="34" charset="0"/>
              </a:rPr>
              <a:t>BÁO CÁO </a:t>
            </a:r>
          </a:p>
          <a:p>
            <a:pPr algn="ctr">
              <a:lnSpc>
                <a:spcPct val="150000"/>
              </a:lnSpc>
            </a:pPr>
            <a:r>
              <a:rPr lang="en-US" sz="2400" b="1" dirty="0">
                <a:solidFill>
                  <a:schemeClr val="accent2">
                    <a:lumMod val="20000"/>
                    <a:lumOff val="80000"/>
                  </a:schemeClr>
                </a:solidFill>
                <a:latin typeface="Times New Roman" panose="02020603050405020304" pitchFamily="18" charset="0"/>
                <a:cs typeface="Times New Roman" panose="02020603050405020304" pitchFamily="18" charset="0"/>
              </a:rPr>
              <a:t>MÔN: ĐIỆN TOÁN ĐÁM MÂY</a:t>
            </a:r>
            <a:br>
              <a:rPr lang="en-US" sz="3600" b="1" dirty="0">
                <a:solidFill>
                  <a:schemeClr val="accent2">
                    <a:lumMod val="20000"/>
                    <a:lumOff val="80000"/>
                  </a:schemeClr>
                </a:solidFill>
                <a:latin typeface="Times New Roman" panose="02020603050405020304" pitchFamily="18" charset="0"/>
                <a:cs typeface="Times New Roman" panose="02020603050405020304" pitchFamily="18" charset="0"/>
              </a:rPr>
            </a:br>
            <a:r>
              <a:rPr lang="en-US" sz="3600" b="1" dirty="0">
                <a:solidFill>
                  <a:schemeClr val="accent2">
                    <a:lumMod val="20000"/>
                    <a:lumOff val="80000"/>
                  </a:schemeClr>
                </a:solidFill>
                <a:latin typeface="Times New Roman" panose="02020603050405020304" pitchFamily="18" charset="0"/>
                <a:cs typeface="Times New Roman" panose="02020603050405020304" pitchFamily="18" charset="0"/>
              </a:rPr>
              <a:t>KUBERNETES </a:t>
            </a:r>
            <a:endParaRPr lang="en-US" sz="4800" dirty="0">
              <a:solidFill>
                <a:schemeClr val="accent1"/>
              </a:solidFill>
              <a:latin typeface="Times New Roman" panose="02020603050405020304" pitchFamily="18" charset="0"/>
              <a:ea typeface="Roboto Black" panose="020B0604020202020204" charset="0"/>
              <a:cs typeface="Times New Roman" panose="02020603050405020304" pitchFamily="18" charset="0"/>
            </a:endParaRPr>
          </a:p>
        </p:txBody>
      </p:sp>
      <p:sp>
        <p:nvSpPr>
          <p:cNvPr id="7" name="TextBox 6"/>
          <p:cNvSpPr txBox="1"/>
          <p:nvPr/>
        </p:nvSpPr>
        <p:spPr>
          <a:xfrm>
            <a:off x="7303008" y="4522444"/>
            <a:ext cx="4657344" cy="1077218"/>
          </a:xfrm>
          <a:prstGeom prst="rect">
            <a:avLst/>
          </a:prstGeom>
          <a:noFill/>
        </p:spPr>
        <p:txBody>
          <a:bodyPr wrap="square" rtlCol="0">
            <a:spAutoFit/>
          </a:bodyPr>
          <a:lstStyle/>
          <a:p>
            <a:r>
              <a:rPr lang="vi-VN" sz="1600" b="1" dirty="0">
                <a:solidFill>
                  <a:schemeClr val="accent1">
                    <a:lumMod val="20000"/>
                    <a:lumOff val="80000"/>
                  </a:schemeClr>
                </a:solidFill>
              </a:rPr>
              <a:t>GVHD: </a:t>
            </a:r>
            <a:r>
              <a:rPr lang="en-US" sz="1600" b="1" dirty="0">
                <a:solidFill>
                  <a:schemeClr val="accent1">
                    <a:lumMod val="20000"/>
                    <a:lumOff val="80000"/>
                  </a:schemeClr>
                </a:solidFill>
              </a:rPr>
              <a:t>HUỲNH XUÂN PHỤNG</a:t>
            </a:r>
          </a:p>
          <a:p>
            <a:r>
              <a:rPr lang="en-US" sz="1600" b="1" dirty="0">
                <a:solidFill>
                  <a:schemeClr val="accent1">
                    <a:lumMod val="20000"/>
                    <a:lumOff val="80000"/>
                  </a:schemeClr>
                </a:solidFill>
                <a:latin typeface="Arial" panose="020B0604020202020204" pitchFamily="34" charset="0"/>
                <a:cs typeface="Arial" panose="020B0604020202020204" pitchFamily="34" charset="0"/>
              </a:rPr>
              <a:t>SVTH: </a:t>
            </a:r>
          </a:p>
          <a:p>
            <a:r>
              <a:rPr lang="en-US" sz="1600" b="1" dirty="0">
                <a:solidFill>
                  <a:schemeClr val="accent1">
                    <a:lumMod val="20000"/>
                    <a:lumOff val="80000"/>
                  </a:schemeClr>
                </a:solidFill>
              </a:rPr>
              <a:t>LƯƠNG VĂN HOÀI</a:t>
            </a:r>
            <a:r>
              <a:rPr lang="vi-VN" sz="1600" b="1" dirty="0">
                <a:solidFill>
                  <a:schemeClr val="accent1">
                    <a:lumMod val="20000"/>
                    <a:lumOff val="80000"/>
                  </a:schemeClr>
                </a:solidFill>
              </a:rPr>
              <a:t>		</a:t>
            </a:r>
            <a:r>
              <a:rPr lang="en-US" sz="1600" b="1" dirty="0">
                <a:solidFill>
                  <a:schemeClr val="accent1">
                    <a:lumMod val="20000"/>
                    <a:lumOff val="80000"/>
                  </a:schemeClr>
                </a:solidFill>
                <a:latin typeface="Arial" panose="020B0604020202020204" pitchFamily="34" charset="0"/>
                <a:cs typeface="Arial" panose="020B0604020202020204" pitchFamily="34" charset="0"/>
              </a:rPr>
              <a:t>18110230</a:t>
            </a:r>
          </a:p>
          <a:p>
            <a:r>
              <a:rPr lang="en-US" sz="1600" b="1" dirty="0">
                <a:solidFill>
                  <a:schemeClr val="accent1">
                    <a:lumMod val="20000"/>
                    <a:lumOff val="80000"/>
                  </a:schemeClr>
                </a:solidFill>
                <a:latin typeface="Arial" panose="020B0604020202020204" pitchFamily="34" charset="0"/>
                <a:cs typeface="Arial" panose="020B0604020202020204" pitchFamily="34" charset="0"/>
              </a:rPr>
              <a:t>BÙI NGỌC LÂM		18110140</a:t>
            </a:r>
          </a:p>
        </p:txBody>
      </p:sp>
      <p:sp>
        <p:nvSpPr>
          <p:cNvPr id="8" name="AutoShape 2" descr="Giới thiệu Aws Amplify (Phần 1) - VTI TechBlog!"/>
          <p:cNvSpPr>
            <a:spLocks noChangeAspect="1" noChangeArrowheads="1"/>
          </p:cNvSpPr>
          <p:nvPr/>
        </p:nvSpPr>
        <p:spPr bwMode="auto">
          <a:xfrm>
            <a:off x="1292789" y="60713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Giới thiệu Aws Amplify (Phần 1) - VTI TechBlog!"/>
          <p:cNvSpPr>
            <a:spLocks noChangeAspect="1" noChangeArrowheads="1"/>
          </p:cNvSpPr>
          <p:nvPr/>
        </p:nvSpPr>
        <p:spPr bwMode="auto">
          <a:xfrm>
            <a:off x="1087581" y="41997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A127B94-4E4A-4E45-B5DC-40BAEF35E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33" y="137266"/>
            <a:ext cx="1356678" cy="1356678"/>
          </a:xfrm>
          <a:prstGeom prst="rect">
            <a:avLst/>
          </a:prstGeom>
        </p:spPr>
      </p:pic>
      <p:sp>
        <p:nvSpPr>
          <p:cNvPr id="11" name="Rectangle 10"/>
          <p:cNvSpPr/>
          <p:nvPr/>
        </p:nvSpPr>
        <p:spPr>
          <a:xfrm>
            <a:off x="3254612" y="353940"/>
            <a:ext cx="5107937" cy="861774"/>
          </a:xfrm>
          <a:prstGeom prst="rect">
            <a:avLst/>
          </a:prstGeom>
        </p:spPr>
        <p:txBody>
          <a:bodyPr wrap="none">
            <a:spAutoFit/>
          </a:bodyPr>
          <a:lstStyle/>
          <a:p>
            <a:pPr algn="ctr"/>
            <a:r>
              <a:rPr lang="en-US" sz="1600" b="1" dirty="0">
                <a:solidFill>
                  <a:schemeClr val="accent1">
                    <a:lumMod val="20000"/>
                    <a:lumOff val="80000"/>
                  </a:schemeClr>
                </a:solidFill>
                <a:latin typeface="+mj-lt"/>
              </a:rPr>
              <a:t>TRƯỜNG ĐẠI HỌC SƯ PHẠM KỸ THUẬT TP. HỒ CHÍ MINH</a:t>
            </a:r>
          </a:p>
          <a:p>
            <a:pPr algn="ctr"/>
            <a:r>
              <a:rPr lang="en-US" sz="1600" b="1" dirty="0">
                <a:solidFill>
                  <a:schemeClr val="accent1">
                    <a:lumMod val="20000"/>
                    <a:lumOff val="80000"/>
                  </a:schemeClr>
                </a:solidFill>
                <a:latin typeface="+mj-lt"/>
              </a:rPr>
              <a:t>KHOA ĐÀO TẠO CHẤT LƯỢNG CAO</a:t>
            </a:r>
          </a:p>
          <a:p>
            <a:pPr algn="ctr"/>
            <a:r>
              <a:rPr lang="en-US" dirty="0">
                <a:solidFill>
                  <a:schemeClr val="accent1">
                    <a:lumMod val="20000"/>
                    <a:lumOff val="80000"/>
                  </a:schemeClr>
                </a:solidFill>
                <a:latin typeface="Arial" panose="020B0604020202020204" pitchFamily="34" charset="0"/>
                <a:cs typeface="Arial" panose="020B0604020202020204" pitchFamily="34" charset="0"/>
                <a:sym typeface="Wingdings" panose="05000000000000000000" pitchFamily="2" charset="2"/>
              </a:rPr>
              <a:t> </a:t>
            </a:r>
            <a:endParaRPr lang="en-US" dirty="0">
              <a:solidFill>
                <a:schemeClr val="accent1">
                  <a:lumMod val="20000"/>
                  <a:lumOff val="80000"/>
                </a:schemeClr>
              </a:solidFill>
            </a:endParaRPr>
          </a:p>
        </p:txBody>
      </p:sp>
      <p:sp>
        <p:nvSpPr>
          <p:cNvPr id="12" name="TextBox 11"/>
          <p:cNvSpPr txBox="1"/>
          <p:nvPr/>
        </p:nvSpPr>
        <p:spPr>
          <a:xfrm>
            <a:off x="11502444" y="281476"/>
            <a:ext cx="311604" cy="523220"/>
          </a:xfrm>
          <a:prstGeom prst="rect">
            <a:avLst/>
          </a:prstGeom>
          <a:noFill/>
        </p:spPr>
        <p:txBody>
          <a:bodyPr wrap="square" rtlCol="0">
            <a:spAutoFit/>
          </a:bodyPr>
          <a:lstStyle/>
          <a:p>
            <a:r>
              <a:rPr lang="en-US" sz="2800" dirty="0"/>
              <a:t>1</a:t>
            </a:r>
            <a:endParaRPr lang="vi-VN" sz="2800" dirty="0"/>
          </a:p>
        </p:txBody>
      </p:sp>
      <p:pic>
        <p:nvPicPr>
          <p:cNvPr id="1026" name="Picture 2" descr="Phần 1: Giới thiệu về Kubernetes">
            <a:extLst>
              <a:ext uri="{FF2B5EF4-FFF2-40B4-BE49-F238E27FC236}">
                <a16:creationId xmlns:a16="http://schemas.microsoft.com/office/drawing/2014/main" id="{FCD6DB0F-8CB4-4AEC-B88F-18E2AED03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30" y="4293716"/>
            <a:ext cx="655264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73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874176"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079033" cy="646331"/>
          </a:xfrm>
          <a:prstGeom prst="rect">
            <a:avLst/>
          </a:prstGeom>
          <a:noFill/>
        </p:spPr>
        <p:txBody>
          <a:bodyPr wrap="square" rtlCol="0">
            <a:spAutoFit/>
          </a:bodyPr>
          <a:lstStyle/>
          <a:p>
            <a:pPr algn="just"/>
            <a:r>
              <a:rPr lang="en-US" sz="3600" b="1" dirty="0">
                <a:solidFill>
                  <a:schemeClr val="accent1">
                    <a:lumMod val="20000"/>
                    <a:lumOff val="80000"/>
                  </a:schemeClr>
                </a:solidFill>
                <a:cs typeface="Times New Roman" panose="02020603050405020304" pitchFamily="18" charset="0"/>
              </a:rPr>
              <a:t>8.	Deployment </a:t>
            </a:r>
            <a:r>
              <a:rPr lang="en-US" sz="3600" b="1" dirty="0" err="1">
                <a:solidFill>
                  <a:schemeClr val="accent1">
                    <a:lumMod val="20000"/>
                    <a:lumOff val="80000"/>
                  </a:schemeClr>
                </a:solidFill>
                <a:cs typeface="Times New Roman" panose="02020603050405020304" pitchFamily="18" charset="0"/>
              </a:rPr>
              <a:t>trong</a:t>
            </a:r>
            <a:r>
              <a:rPr lang="en-US" sz="3600" b="1" dirty="0">
                <a:solidFill>
                  <a:schemeClr val="accent1">
                    <a:lumMod val="20000"/>
                    <a:lumOff val="80000"/>
                  </a:schemeClr>
                </a:solidFill>
                <a:cs typeface="Times New Roman" panose="02020603050405020304" pitchFamily="18" charset="0"/>
              </a:rPr>
              <a:t> Kubernetes</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526606" y="1448244"/>
            <a:ext cx="10614870" cy="3693319"/>
          </a:xfrm>
          <a:prstGeom prst="rect">
            <a:avLst/>
          </a:prstGeom>
          <a:noFill/>
        </p:spPr>
        <p:txBody>
          <a:bodyPr wrap="square" rtlCol="0">
            <a:spAutoFit/>
          </a:bodyPr>
          <a:lstStyle/>
          <a:p>
            <a:pPr marL="457200" indent="-457200" eaLnBrk="0" fontAlgn="base" hangingPunct="0">
              <a:spcBef>
                <a:spcPct val="0"/>
              </a:spcBef>
              <a:spcAft>
                <a:spcPct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Deployment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nhóm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Pod -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ra.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deployment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Pod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a:t>
            </a:r>
          </a:p>
          <a:p>
            <a:pPr marL="457200" indent="-457200" eaLnBrk="0" fontAlgn="base" hangingPunct="0">
              <a:spcBef>
                <a:spcPct val="0"/>
              </a:spcBef>
              <a:spcAft>
                <a:spcPct val="0"/>
              </a:spcAf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Deployment sử dụng mẫu Pod (Pod template - chứa định nghĩa / thiết lập về Pod) để tạo các Pod (các nhân bản replica), khi template này thay đổi, các Pod mới sẽ được tạo để thay thế Pod cũ ngay lập tức.</a:t>
            </a:r>
            <a:endParaRPr lang="en-US" sz="24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Arial" panose="020B0604020202020204" pitchFamily="34" charset="0"/>
              <a:buChar char="•"/>
            </a:pPr>
            <a:endParaRPr lang="en-US" dirty="0"/>
          </a:p>
          <a:p>
            <a:pPr marL="457200" indent="-457200" eaLnBrk="0" fontAlgn="base" hangingPunct="0">
              <a:lnSpc>
                <a:spcPct val="100000"/>
              </a:lnSpc>
              <a:spcBef>
                <a:spcPct val="0"/>
              </a:spcBef>
              <a:spcAft>
                <a:spcPct val="0"/>
              </a:spcAft>
              <a:buFont typeface="Arial" panose="020B0604020202020204" pitchFamily="34" charset="0"/>
              <a:buChar char="•"/>
            </a:pP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a:p>
            <a:pPr marL="457200" indent="-457200" eaLnBrk="0" fontAlgn="base" hangingPunct="0">
              <a:lnSpc>
                <a:spcPct val="100000"/>
              </a:lnSpc>
              <a:spcBef>
                <a:spcPct val="0"/>
              </a:spcBef>
              <a:spcAft>
                <a:spcPct val="0"/>
              </a:spcAft>
              <a:buFont typeface="Arial" panose="020B0604020202020204" pitchFamily="34" charset="0"/>
              <a:buChar char="•"/>
            </a:pP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p:cNvSpPr txBox="1"/>
          <p:nvPr/>
        </p:nvSpPr>
        <p:spPr>
          <a:xfrm>
            <a:off x="11643360" y="281476"/>
            <a:ext cx="390144" cy="523220"/>
          </a:xfrm>
          <a:prstGeom prst="rect">
            <a:avLst/>
          </a:prstGeom>
          <a:noFill/>
        </p:spPr>
        <p:txBody>
          <a:bodyPr wrap="square" rtlCol="0">
            <a:spAutoFit/>
          </a:bodyPr>
          <a:lstStyle/>
          <a:p>
            <a:r>
              <a:rPr lang="en-US" sz="2800" dirty="0"/>
              <a:t>9</a:t>
            </a:r>
            <a:endParaRPr lang="vi-VN" sz="2800" dirty="0"/>
          </a:p>
        </p:txBody>
      </p:sp>
      <p:pic>
        <p:nvPicPr>
          <p:cNvPr id="6" name="Picture 5">
            <a:extLst>
              <a:ext uri="{FF2B5EF4-FFF2-40B4-BE49-F238E27FC236}">
                <a16:creationId xmlns:a16="http://schemas.microsoft.com/office/drawing/2014/main" id="{9CED5F46-DD5A-460B-A4F3-091CAD2BAD4B}"/>
              </a:ext>
            </a:extLst>
          </p:cNvPr>
          <p:cNvPicPr/>
          <p:nvPr/>
        </p:nvPicPr>
        <p:blipFill>
          <a:blip r:embed="rId2"/>
          <a:stretch>
            <a:fillRect/>
          </a:stretch>
        </p:blipFill>
        <p:spPr>
          <a:xfrm>
            <a:off x="1103203" y="4360994"/>
            <a:ext cx="7925836" cy="588494"/>
          </a:xfrm>
          <a:prstGeom prst="rect">
            <a:avLst/>
          </a:prstGeom>
        </p:spPr>
      </p:pic>
      <p:pic>
        <p:nvPicPr>
          <p:cNvPr id="7" name="Picture 6">
            <a:extLst>
              <a:ext uri="{FF2B5EF4-FFF2-40B4-BE49-F238E27FC236}">
                <a16:creationId xmlns:a16="http://schemas.microsoft.com/office/drawing/2014/main" id="{841431FE-3CB0-424A-9158-6733A23E69A5}"/>
              </a:ext>
            </a:extLst>
          </p:cNvPr>
          <p:cNvPicPr/>
          <p:nvPr/>
        </p:nvPicPr>
        <p:blipFill>
          <a:blip r:embed="rId3"/>
          <a:stretch>
            <a:fillRect/>
          </a:stretch>
        </p:blipFill>
        <p:spPr>
          <a:xfrm>
            <a:off x="1050525" y="5409756"/>
            <a:ext cx="7925835" cy="668388"/>
          </a:xfrm>
          <a:prstGeom prst="rect">
            <a:avLst/>
          </a:prstGeom>
        </p:spPr>
      </p:pic>
    </p:spTree>
    <p:extLst>
      <p:ext uri="{BB962C8B-B14F-4D97-AF65-F5344CB8AC3E}">
        <p14:creationId xmlns:p14="http://schemas.microsoft.com/office/powerpoint/2010/main" val="14757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558131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6" y="331326"/>
            <a:ext cx="5325554" cy="646331"/>
          </a:xfrm>
          <a:prstGeom prst="rect">
            <a:avLst/>
          </a:prstGeom>
          <a:noFill/>
        </p:spPr>
        <p:txBody>
          <a:bodyPr wrap="square" rtlCol="0">
            <a:spAutoFit/>
          </a:bodyPr>
          <a:lstStyle/>
          <a:p>
            <a:pPr algn="just"/>
            <a:r>
              <a:rPr lang="en-US" sz="3600" b="1" dirty="0">
                <a:solidFill>
                  <a:schemeClr val="accent1">
                    <a:lumMod val="20000"/>
                    <a:lumOff val="80000"/>
                  </a:schemeClr>
                </a:solidFill>
              </a:rPr>
              <a:t>9.	</a:t>
            </a:r>
            <a:r>
              <a:rPr lang="en-US" sz="3600" b="1" dirty="0" err="1">
                <a:solidFill>
                  <a:schemeClr val="accent1">
                    <a:lumMod val="20000"/>
                    <a:lumOff val="80000"/>
                  </a:schemeClr>
                </a:solidFill>
              </a:rPr>
              <a:t>Tài</a:t>
            </a:r>
            <a:r>
              <a:rPr lang="en-US" sz="3600" b="1" dirty="0">
                <a:solidFill>
                  <a:schemeClr val="accent1">
                    <a:lumMod val="20000"/>
                    <a:lumOff val="80000"/>
                  </a:schemeClr>
                </a:solidFill>
              </a:rPr>
              <a:t> </a:t>
            </a:r>
            <a:r>
              <a:rPr lang="en-US" sz="3600" b="1" dirty="0" err="1">
                <a:solidFill>
                  <a:schemeClr val="accent1">
                    <a:lumMod val="20000"/>
                    <a:lumOff val="80000"/>
                  </a:schemeClr>
                </a:solidFill>
              </a:rPr>
              <a:t>liệu</a:t>
            </a:r>
            <a:r>
              <a:rPr lang="en-US" sz="3600" b="1" dirty="0">
                <a:solidFill>
                  <a:schemeClr val="accent1">
                    <a:lumMod val="20000"/>
                    <a:lumOff val="80000"/>
                  </a:schemeClr>
                </a:solidFill>
              </a:rPr>
              <a:t> </a:t>
            </a:r>
            <a:r>
              <a:rPr lang="en-US" sz="3600" b="1" dirty="0" err="1">
                <a:solidFill>
                  <a:schemeClr val="accent1">
                    <a:lumMod val="20000"/>
                    <a:lumOff val="80000"/>
                  </a:schemeClr>
                </a:solidFill>
              </a:rPr>
              <a:t>tham</a:t>
            </a:r>
            <a:r>
              <a:rPr lang="en-US" sz="3600" b="1" dirty="0">
                <a:solidFill>
                  <a:schemeClr val="accent1">
                    <a:lumMod val="20000"/>
                    <a:lumOff val="80000"/>
                  </a:schemeClr>
                </a:solidFill>
              </a:rPr>
              <a:t> </a:t>
            </a:r>
            <a:r>
              <a:rPr lang="en-US" sz="3600" b="1" dirty="0" err="1">
                <a:solidFill>
                  <a:schemeClr val="accent1">
                    <a:lumMod val="20000"/>
                    <a:lumOff val="80000"/>
                  </a:schemeClr>
                </a:solidFill>
              </a:rPr>
              <a:t>khảo</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688848" y="1305342"/>
            <a:ext cx="10814304" cy="3046988"/>
          </a:xfrm>
          <a:prstGeom prst="rect">
            <a:avLst/>
          </a:prstGeom>
          <a:noFill/>
        </p:spPr>
        <p:txBody>
          <a:bodyPr wrap="square" rtlCol="0">
            <a:spAutoFit/>
          </a:bodyPr>
          <a:lstStyle/>
          <a:p>
            <a:r>
              <a:rPr lang="en-US" sz="2400" u="sng" dirty="0">
                <a:latin typeface="Times New Roman" panose="02020603050405020304" pitchFamily="18" charset="0"/>
                <a:cs typeface="Times New Roman" panose="02020603050405020304" pitchFamily="18" charset="0"/>
                <a:hlinkClick r:id="rId2"/>
              </a:rPr>
              <a:t>https://topdev.vn/blog/kubernetes-la-gi/#9684</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3"/>
              </a:rPr>
              <a:t>https://viblo.asia/p/phan-1-gioi-thieu-ve-kubernetes-924lJO6m5PM</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4"/>
              </a:rPr>
              <a:t>https://xuanthulab.net/gioi-thieu-va-cai-dat-kubernetes-cluster.html</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5"/>
              </a:rPr>
              <a:t>https://xuanthulab.net/cai-dat-va-su-dung-kubernetes-dashboard.html</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6"/>
              </a:rPr>
              <a:t>https://xuanthulab.net/deployment-trong-kubernetes-trien-khai-cap-nhat-va-scale.html</a:t>
            </a:r>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hlinkClick r:id="rId7"/>
              </a:rPr>
              <a:t>https://github.com/justmeandopensource/kubernetes/blob/master/docs/install-cluster-ubuntu-20.md</a:t>
            </a:r>
            <a:endParaRPr lang="en-US" sz="2400" dirty="0">
              <a:latin typeface="Times New Roman" panose="02020603050405020304" pitchFamily="18" charset="0"/>
              <a:cs typeface="Times New Roman" panose="02020603050405020304" pitchFamily="18" charset="0"/>
            </a:endParaRPr>
          </a:p>
          <a:p>
            <a:pPr>
              <a:spcAft>
                <a:spcPts val="1200"/>
              </a:spcAft>
            </a:pP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t>10</a:t>
            </a:r>
            <a:endParaRPr lang="vi-VN" sz="2800" dirty="0"/>
          </a:p>
        </p:txBody>
      </p:sp>
    </p:spTree>
    <p:extLst>
      <p:ext uri="{BB962C8B-B14F-4D97-AF65-F5344CB8AC3E}">
        <p14:creationId xmlns:p14="http://schemas.microsoft.com/office/powerpoint/2010/main" val="201926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268863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1895" y="393469"/>
            <a:ext cx="11088210" cy="2400657"/>
          </a:xfrm>
          <a:prstGeom prst="rect">
            <a:avLst/>
          </a:prstGeom>
          <a:noFill/>
        </p:spPr>
        <p:txBody>
          <a:bodyPr wrap="square" rtlCol="0">
            <a:spAutoFit/>
          </a:bodyPr>
          <a:lstStyle/>
          <a:p>
            <a:pPr algn="just"/>
            <a:r>
              <a:rPr lang="en-US" sz="3600" b="1" dirty="0">
                <a:solidFill>
                  <a:schemeClr val="accent1">
                    <a:lumMod val="20000"/>
                    <a:lumOff val="80000"/>
                  </a:schemeClr>
                </a:solidFill>
                <a:latin typeface="Arial" panose="020B0604020202020204" pitchFamily="34" charset="0"/>
                <a:cs typeface="Arial" panose="020B0604020202020204" pitchFamily="34" charset="0"/>
              </a:rPr>
              <a:t>Demo</a:t>
            </a: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a:p>
            <a:pPr algn="just"/>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Cài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đặt</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Kubernetes cluster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với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2 node master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và</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worker</a:t>
            </a:r>
          </a:p>
          <a:p>
            <a:pPr algn="just"/>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Cài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đặt</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Kubernetes Dashboard</a:t>
            </a:r>
          </a:p>
          <a:p>
            <a:pPr algn="just"/>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Deploy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nginx</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web server</a:t>
            </a: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t>11</a:t>
            </a:r>
            <a:endParaRPr lang="vi-VN" sz="2800" dirty="0"/>
          </a:p>
        </p:txBody>
      </p:sp>
    </p:spTree>
    <p:extLst>
      <p:ext uri="{BB962C8B-B14F-4D97-AF65-F5344CB8AC3E}">
        <p14:creationId xmlns:p14="http://schemas.microsoft.com/office/powerpoint/2010/main" val="360569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927807"/>
            <a:ext cx="3291840" cy="198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5102" y="301335"/>
            <a:ext cx="4181856" cy="646331"/>
          </a:xfrm>
          <a:prstGeom prst="rect">
            <a:avLst/>
          </a:prstGeom>
          <a:noFill/>
        </p:spPr>
        <p:txBody>
          <a:bodyPr wrap="square" rtlCol="0">
            <a:spAutoFit/>
          </a:bodyPr>
          <a:lstStyle/>
          <a:p>
            <a:pPr algn="just"/>
            <a:r>
              <a:rPr lang="vi-VN" sz="3600" b="1" dirty="0">
                <a:solidFill>
                  <a:schemeClr val="accent1">
                    <a:lumMod val="20000"/>
                    <a:lumOff val="80000"/>
                  </a:schemeClr>
                </a:solidFill>
                <a:latin typeface="Arial" panose="020B0604020202020204" pitchFamily="34" charset="0"/>
                <a:cs typeface="Arial" panose="020B0604020202020204" pitchFamily="34" charset="0"/>
              </a:rPr>
              <a:t>TỔNG KẾT</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solidFill>
                  <a:schemeClr val="accent1">
                    <a:lumMod val="20000"/>
                    <a:lumOff val="80000"/>
                  </a:schemeClr>
                </a:solidFill>
              </a:rPr>
              <a:t>20</a:t>
            </a:r>
            <a:endParaRPr lang="vi-VN" sz="2800" dirty="0">
              <a:solidFill>
                <a:schemeClr val="accent1">
                  <a:lumMod val="20000"/>
                  <a:lumOff val="80000"/>
                </a:schemeClr>
              </a:solidFill>
            </a:endParaRPr>
          </a:p>
        </p:txBody>
      </p:sp>
      <p:sp>
        <p:nvSpPr>
          <p:cNvPr id="2" name="TextBox 1"/>
          <p:cNvSpPr txBox="1"/>
          <p:nvPr/>
        </p:nvSpPr>
        <p:spPr>
          <a:xfrm>
            <a:off x="841248" y="1415642"/>
            <a:ext cx="9753600" cy="4567725"/>
          </a:xfrm>
          <a:prstGeom prst="rect">
            <a:avLst/>
          </a:prstGeom>
          <a:noFill/>
        </p:spPr>
        <p:txBody>
          <a:bodyPr wrap="square" rtlCol="0">
            <a:spAutoFit/>
          </a:bodyPr>
          <a:lstStyle/>
          <a:p>
            <a:pPr marL="180340" marR="2540">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Kubernetes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service,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Kubernetes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chóng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180340" marR="2540">
              <a:lnSpc>
                <a:spcPct val="150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vượt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trội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Kubernetes Engine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Dev team/DevOps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9982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744" y="2447988"/>
            <a:ext cx="11521440" cy="1261884"/>
          </a:xfrm>
          <a:prstGeom prst="rect">
            <a:avLst/>
          </a:prstGeom>
          <a:noFill/>
        </p:spPr>
        <p:txBody>
          <a:bodyPr wrap="square" rtlCol="0">
            <a:spAutoFit/>
          </a:bodyPr>
          <a:lstStyle/>
          <a:p>
            <a:pPr eaLnBrk="0" fontAlgn="base" hangingPunct="0">
              <a:lnSpc>
                <a:spcPct val="100000"/>
              </a:lnSpc>
              <a:spcBef>
                <a:spcPct val="0"/>
              </a:spcBef>
              <a:spcAft>
                <a:spcPct val="0"/>
              </a:spcAft>
            </a:pPr>
            <a:r>
              <a:rPr lang="en-US" sz="7600" dirty="0">
                <a:solidFill>
                  <a:schemeClr val="accent1">
                    <a:lumMod val="20000"/>
                    <a:lumOff val="80000"/>
                  </a:schemeClr>
                </a:solidFill>
              </a:rPr>
              <a:t>THANKS FOR LISTENING!</a:t>
            </a:r>
            <a:endParaRPr lang="vi-VN" sz="7600" dirty="0">
              <a:solidFill>
                <a:schemeClr val="accent1">
                  <a:lumMod val="20000"/>
                  <a:lumOff val="80000"/>
                </a:schemeClr>
              </a:solidFill>
            </a:endParaRPr>
          </a:p>
        </p:txBody>
      </p:sp>
      <p:sp>
        <p:nvSpPr>
          <p:cNvPr id="3" name="TextBox 2"/>
          <p:cNvSpPr txBox="1"/>
          <p:nvPr/>
        </p:nvSpPr>
        <p:spPr>
          <a:xfrm>
            <a:off x="11375136" y="281476"/>
            <a:ext cx="658368" cy="523220"/>
          </a:xfrm>
          <a:prstGeom prst="rect">
            <a:avLst/>
          </a:prstGeom>
          <a:noFill/>
        </p:spPr>
        <p:txBody>
          <a:bodyPr wrap="square" rtlCol="0">
            <a:spAutoFit/>
          </a:bodyPr>
          <a:lstStyle/>
          <a:p>
            <a:r>
              <a:rPr lang="en-US" sz="2800" dirty="0"/>
              <a:t>22</a:t>
            </a:r>
            <a:endParaRPr lang="vi-VN" sz="2800" dirty="0"/>
          </a:p>
        </p:txBody>
      </p:sp>
    </p:spTree>
    <p:extLst>
      <p:ext uri="{BB962C8B-B14F-4D97-AF65-F5344CB8AC3E}">
        <p14:creationId xmlns:p14="http://schemas.microsoft.com/office/powerpoint/2010/main" val="23448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50C3AAD-67A5-4C59-831C-A730BCC51C19}"/>
              </a:ext>
            </a:extLst>
          </p:cNvPr>
          <p:cNvCxnSpPr/>
          <p:nvPr/>
        </p:nvCxnSpPr>
        <p:spPr>
          <a:xfrm flipV="1">
            <a:off x="39200" y="965898"/>
            <a:ext cx="3755136" cy="117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5A1332-8D4E-41BA-97C4-A2A849B5F09E}"/>
              </a:ext>
            </a:extLst>
          </p:cNvPr>
          <p:cNvSpPr txBox="1"/>
          <p:nvPr/>
        </p:nvSpPr>
        <p:spPr>
          <a:xfrm>
            <a:off x="526605" y="331326"/>
            <a:ext cx="10854567" cy="5697970"/>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NỘI DUNG</a:t>
            </a:r>
          </a:p>
          <a:p>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a:p>
            <a:pPr marL="0" marR="0">
              <a:lnSpc>
                <a:spcPct val="107000"/>
              </a:lnSpc>
              <a:spcBef>
                <a:spcPts val="0"/>
              </a:spcBef>
              <a:spcAft>
                <a:spcPts val="500"/>
              </a:spcAft>
              <a:tabLst>
                <a:tab pos="180340" algn="l"/>
                <a:tab pos="5754370" algn="r"/>
                <a:tab pos="180340" algn="l"/>
                <a:tab pos="279400" algn="l"/>
                <a:tab pos="5754370" algn="r"/>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1.Kubernetes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khái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niệm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3.Ai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kubernetes</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4.Các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5.Các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6.Cách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7.Kubernetes Dashboard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8.Deployment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Kubernetes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F53F1E3-67FE-43AE-A906-B974890A85EF}"/>
              </a:ext>
            </a:extLst>
          </p:cNvPr>
          <p:cNvSpPr txBox="1"/>
          <p:nvPr/>
        </p:nvSpPr>
        <p:spPr>
          <a:xfrm>
            <a:off x="11502444" y="281476"/>
            <a:ext cx="311604" cy="523220"/>
          </a:xfrm>
          <a:prstGeom prst="rect">
            <a:avLst/>
          </a:prstGeom>
          <a:noFill/>
        </p:spPr>
        <p:txBody>
          <a:bodyPr wrap="square" rtlCol="0">
            <a:spAutoFit/>
          </a:bodyPr>
          <a:lstStyle/>
          <a:p>
            <a:r>
              <a:rPr lang="en-US" sz="2800" dirty="0"/>
              <a:t>2</a:t>
            </a:r>
            <a:endParaRPr lang="vi-VN" sz="2800" dirty="0"/>
          </a:p>
        </p:txBody>
      </p:sp>
    </p:spTree>
    <p:extLst>
      <p:ext uri="{BB962C8B-B14F-4D97-AF65-F5344CB8AC3E}">
        <p14:creationId xmlns:p14="http://schemas.microsoft.com/office/powerpoint/2010/main" val="223147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65898"/>
            <a:ext cx="3755136" cy="117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6" y="331326"/>
            <a:ext cx="5439188"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1.KUBERNETES LÀ GÌ</a:t>
            </a:r>
          </a:p>
        </p:txBody>
      </p:sp>
      <p:sp>
        <p:nvSpPr>
          <p:cNvPr id="4" name="TextBox 3"/>
          <p:cNvSpPr txBox="1"/>
          <p:nvPr/>
        </p:nvSpPr>
        <p:spPr>
          <a:xfrm>
            <a:off x="963168" y="1375092"/>
            <a:ext cx="10399776"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Kubernetes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k8s)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container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(1 hay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cluster.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Kubernetes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(scale),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r>
              <a:rPr lang="en-US" sz="2400" dirty="0">
                <a:latin typeface="Times New Roman" panose="02020603050405020304" pitchFamily="18" charset="0"/>
                <a:cs typeface="Times New Roman" panose="02020603050405020304" pitchFamily="18" charset="0"/>
              </a:rPr>
              <a:t> (update),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hồi</a:t>
            </a:r>
            <a:r>
              <a:rPr lang="en-US" sz="2400" dirty="0">
                <a:latin typeface="Times New Roman" panose="02020603050405020304" pitchFamily="18" charset="0"/>
                <a:cs typeface="Times New Roman" panose="02020603050405020304" pitchFamily="18" charset="0"/>
              </a:rPr>
              <a:t> update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 Kubernetes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dẻo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dễ</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so </a:t>
            </a:r>
            <a:r>
              <a:rPr lang="en-US" sz="2400" dirty="0" err="1">
                <a:latin typeface="Times New Roman" panose="02020603050405020304" pitchFamily="18" charset="0"/>
                <a:cs typeface="Times New Roman" panose="02020603050405020304" pitchFamily="18" charset="0"/>
              </a:rPr>
              <a:t>sánh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Docker Swarm!</a:t>
            </a:r>
          </a:p>
          <a:p>
            <a:r>
              <a:rPr lang="en-US" sz="2400" dirty="0">
                <a:latin typeface="Times New Roman" panose="02020603050405020304" pitchFamily="18" charset="0"/>
                <a:cs typeface="Times New Roman" panose="02020603050405020304" pitchFamily="18" charset="0"/>
              </a:rPr>
              <a:t>Kubernetes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bởi</a:t>
            </a:r>
            <a:r>
              <a:rPr lang="en-US" sz="2400" dirty="0">
                <a:latin typeface="Times New Roman" panose="02020603050405020304" pitchFamily="18" charset="0"/>
                <a:cs typeface="Times New Roman" panose="02020603050405020304" pitchFamily="18" charset="0"/>
              </a:rPr>
              <a:t> Google,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Hy </a:t>
            </a:r>
            <a:r>
              <a:rPr lang="en-US" sz="2400" dirty="0" err="1">
                <a:latin typeface="Times New Roman" panose="02020603050405020304" pitchFamily="18" charset="0"/>
                <a:cs typeface="Times New Roman" panose="02020603050405020304" pitchFamily="18" charset="0"/>
              </a:rPr>
              <a:t>Lạp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11502444" y="281476"/>
            <a:ext cx="311604" cy="523220"/>
          </a:xfrm>
          <a:prstGeom prst="rect">
            <a:avLst/>
          </a:prstGeom>
          <a:noFill/>
        </p:spPr>
        <p:txBody>
          <a:bodyPr wrap="square" rtlCol="0">
            <a:spAutoFit/>
          </a:bodyPr>
          <a:lstStyle/>
          <a:p>
            <a:r>
              <a:rPr lang="en-US" sz="2800" dirty="0"/>
              <a:t>2</a:t>
            </a:r>
            <a:endParaRPr lang="vi-VN" sz="2800" dirty="0"/>
          </a:p>
        </p:txBody>
      </p:sp>
    </p:spTree>
    <p:extLst>
      <p:ext uri="{BB962C8B-B14F-4D97-AF65-F5344CB8AC3E}">
        <p14:creationId xmlns:p14="http://schemas.microsoft.com/office/powerpoint/2010/main" val="399382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983904"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295" y="444954"/>
            <a:ext cx="10399776" cy="646331"/>
          </a:xfrm>
          <a:prstGeom prst="rect">
            <a:avLst/>
          </a:prstGeom>
          <a:noFill/>
        </p:spPr>
        <p:txBody>
          <a:bodyPr wrap="square" rtlCol="0">
            <a:spAutoFit/>
          </a:bodyPr>
          <a:lstStyle/>
          <a:p>
            <a:r>
              <a:rPr lang="vi-VN" sz="3600" b="1" dirty="0">
                <a:solidFill>
                  <a:schemeClr val="accent1">
                    <a:lumMod val="20000"/>
                    <a:lumOff val="80000"/>
                  </a:schemeClr>
                </a:solidFill>
                <a:latin typeface="Arial" panose="020B0604020202020204" pitchFamily="34" charset="0"/>
                <a:cs typeface="Arial" panose="020B0604020202020204" pitchFamily="34" charset="0"/>
              </a:rPr>
              <a:t>2.	Những khái niệm cơ bản trong Kubernetes </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560832" y="1338516"/>
            <a:ext cx="10399776" cy="5247590"/>
          </a:xfrm>
          <a:prstGeom prst="rect">
            <a:avLst/>
          </a:prstGeom>
          <a:noFill/>
        </p:spPr>
        <p:txBody>
          <a:bodyPr wrap="square" rtlCol="0">
            <a:spAutoFit/>
          </a:bodyPr>
          <a:lstStyle/>
          <a:p>
            <a:pPr marL="800100" lvl="1" indent="-342900" eaLnBrk="0" fontAlgn="base" hangingPunct="0">
              <a:spcBef>
                <a:spcPct val="0"/>
              </a:spcBef>
              <a:spcAft>
                <a:spcPct val="0"/>
              </a:spcAft>
              <a:buFontTx/>
              <a:buChar char="-"/>
            </a:pP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Master node: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Là</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server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điều</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khiển</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các</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máy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Worker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chạy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ứng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dụng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 </a:t>
            </a:r>
          </a:p>
          <a:p>
            <a:pPr marL="800100" lvl="1" indent="-342900" eaLnBrk="0" fontAlgn="base" hangingPunct="0">
              <a:spcBef>
                <a:spcPct val="0"/>
              </a:spcBef>
              <a:spcAft>
                <a:spcPct val="0"/>
              </a:spcAft>
              <a:buFontTx/>
              <a:buChar char="-"/>
            </a:pP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Worker node :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Là</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server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chạy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ứng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dụng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trên</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đó</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Tx/>
              <a:buChar char="-"/>
            </a:pPr>
            <a:r>
              <a:rPr lang="vi-VN"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Kubectl : Tool quản trị Kubernetes, được cài đặt trên các máy trạm, cho phép các lập trình viên đẩy các ứng dụng mô tả triển khai vào cụm Kubernetes, cũng như là cho phép các quản trị viên có thể quản trị được cụm Kubernetes</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Tx/>
              <a:buChar char="-"/>
            </a:pPr>
            <a:r>
              <a:rPr lang="vi-VN"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Pod : là khái niệm cơ bản và quan trọng nhất trên Kubernetes. Bản thân Pod có thể chứa 1 hoặc nhiều hơn 1 container. Pod chính là nơi ứng dụng được chạy trong đó. Pod là các tiến trình nằm trên các Worker Node. Bản thân Pod có tài nguyên riêng về file system, cpu, ram, volumes, địa chỉ network…</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742950" lvl="1" indent="-285750">
              <a:buFontTx/>
              <a:buChar char="-"/>
            </a:pPr>
            <a:r>
              <a:rPr lang="en-US" sz="1500" dirty="0">
                <a:latin typeface="Times New Roman" panose="02020603050405020304" pitchFamily="18" charset="0"/>
                <a:cs typeface="Times New Roman" panose="02020603050405020304" pitchFamily="18" charset="0"/>
              </a:rPr>
              <a:t>Image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mềm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gói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dưới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dạng</a:t>
            </a:r>
            <a:r>
              <a:rPr lang="en-US" sz="1500" dirty="0">
                <a:latin typeface="Times New Roman" panose="02020603050405020304" pitchFamily="18" charset="0"/>
                <a:cs typeface="Times New Roman" panose="02020603050405020304" pitchFamily="18" charset="0"/>
              </a:rPr>
              <a:t> container.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sẽ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Image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a:t>
            </a:r>
          </a:p>
          <a:p>
            <a:pPr marL="285750" indent="-285750">
              <a:buFontTx/>
              <a:buChar char="-"/>
            </a:pPr>
            <a:endParaRPr lang="en-US" sz="1500" dirty="0">
              <a:latin typeface="Times New Roman" panose="02020603050405020304" pitchFamily="18" charset="0"/>
              <a:cs typeface="Times New Roman" panose="02020603050405020304" pitchFamily="18" charset="0"/>
            </a:endParaRPr>
          </a:p>
          <a:p>
            <a:pPr marL="742950" lvl="1" indent="-285750">
              <a:buFontTx/>
              <a:buChar char="-"/>
            </a:pPr>
            <a:r>
              <a:rPr lang="en-US" sz="1500" dirty="0">
                <a:latin typeface="Times New Roman" panose="02020603050405020304" pitchFamily="18" charset="0"/>
                <a:cs typeface="Times New Roman" panose="02020603050405020304" pitchFamily="18" charset="0"/>
              </a:rPr>
              <a:t>Deployment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triển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khai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trị</a:t>
            </a:r>
            <a:r>
              <a:rPr lang="en-US" sz="1500" dirty="0">
                <a:latin typeface="Times New Roman" panose="02020603050405020304" pitchFamily="18" charset="0"/>
                <a:cs typeface="Times New Roman" panose="02020603050405020304" pitchFamily="18" charset="0"/>
              </a:rPr>
              <a:t> Pod.</a:t>
            </a:r>
          </a:p>
          <a:p>
            <a:pPr marL="742950" lvl="1" indent="-285750">
              <a:buFontTx/>
              <a:buChar char="-"/>
            </a:pPr>
            <a:r>
              <a:rPr lang="en-US" sz="1500" dirty="0">
                <a:latin typeface="Times New Roman" panose="02020603050405020304" pitchFamily="18" charset="0"/>
                <a:cs typeface="Times New Roman" panose="02020603050405020304" pitchFamily="18" charset="0"/>
              </a:rPr>
              <a:t>Replicas Controller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giảm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lượng</a:t>
            </a:r>
            <a:r>
              <a:rPr lang="en-US" sz="1500" dirty="0">
                <a:latin typeface="Times New Roman" panose="02020603050405020304" pitchFamily="18" charset="0"/>
                <a:cs typeface="Times New Roman" panose="02020603050405020304" pitchFamily="18" charset="0"/>
              </a:rPr>
              <a:t> Pod.</a:t>
            </a:r>
          </a:p>
          <a:p>
            <a:pPr marL="742950" lvl="1" indent="-285750">
              <a:buFontTx/>
              <a:buChar char="-"/>
            </a:pPr>
            <a:r>
              <a:rPr lang="en-US" sz="1500" dirty="0">
                <a:latin typeface="Times New Roman" panose="02020603050405020304" pitchFamily="18" charset="0"/>
                <a:cs typeface="Times New Roman" panose="02020603050405020304" pitchFamily="18" charset="0"/>
              </a:rPr>
              <a:t>Service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(network)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Kubernetes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ổn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Load Balancing </a:t>
            </a:r>
            <a:r>
              <a:rPr lang="en-US" sz="1500" dirty="0" err="1">
                <a:latin typeface="Times New Roman" panose="02020603050405020304" pitchFamily="18" charset="0"/>
                <a:cs typeface="Times New Roman" panose="02020603050405020304" pitchFamily="18" charset="0"/>
              </a:rPr>
              <a:t>giữa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dẫn</a:t>
            </a:r>
            <a:r>
              <a:rPr lang="en-US" sz="1500" dirty="0">
                <a:latin typeface="Times New Roman" panose="02020603050405020304" pitchFamily="18" charset="0"/>
                <a:cs typeface="Times New Roman" panose="02020603050405020304" pitchFamily="18" charset="0"/>
              </a:rPr>
              <a:t> traffic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a:t>
            </a:r>
          </a:p>
          <a:p>
            <a:pPr marL="742950" lvl="1" indent="-285750">
              <a:buFontTx/>
              <a:buChar char="-"/>
            </a:pPr>
            <a:r>
              <a:rPr lang="en-US" sz="1500" dirty="0">
                <a:latin typeface="Times New Roman" panose="02020603050405020304" pitchFamily="18" charset="0"/>
                <a:cs typeface="Times New Roman" panose="02020603050405020304" pitchFamily="18" charset="0"/>
              </a:rPr>
              <a:t>Label : ra </a:t>
            </a:r>
            <a:r>
              <a:rPr lang="en-US" sz="1500" dirty="0" err="1">
                <a:latin typeface="Times New Roman" panose="02020603050405020304" pitchFamily="18" charset="0"/>
                <a:cs typeface="Times New Roman" panose="02020603050405020304" pitchFamily="18" charset="0"/>
              </a:rPr>
              <a:t>đời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loại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Ví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chúng</a:t>
            </a:r>
            <a:r>
              <a:rPr lang="en-US" sz="1500" dirty="0">
                <a:latin typeface="Times New Roman" panose="02020603050405020304" pitchFamily="18" charset="0"/>
                <a:cs typeface="Times New Roman" panose="02020603050405020304" pitchFamily="18" charset="0"/>
              </a:rPr>
              <a:t> ta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đánh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theo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năng</a:t>
            </a:r>
            <a:r>
              <a:rPr lang="en-US" sz="1500" dirty="0">
                <a:latin typeface="Times New Roman" panose="02020603050405020304" pitchFamily="18" charset="0"/>
                <a:cs typeface="Times New Roman" panose="02020603050405020304" pitchFamily="18" charset="0"/>
              </a:rPr>
              <a:t> frontend, backend,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môi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trường</a:t>
            </a:r>
            <a:r>
              <a:rPr lang="en-US" sz="1500" dirty="0">
                <a:latin typeface="Times New Roman" panose="02020603050405020304" pitchFamily="18" charset="0"/>
                <a:cs typeface="Times New Roman" panose="02020603050405020304" pitchFamily="18" charset="0"/>
              </a:rPr>
              <a:t> dev, qc, </a:t>
            </a:r>
            <a:r>
              <a:rPr lang="en-US" sz="1500" dirty="0" err="1">
                <a:latin typeface="Times New Roman" panose="02020603050405020304" pitchFamily="18" charset="0"/>
                <a:cs typeface="Times New Roman" panose="02020603050405020304" pitchFamily="18" charset="0"/>
              </a:rPr>
              <a:t>uat</a:t>
            </a:r>
            <a:r>
              <a:rPr lang="en-US" sz="1500" dirty="0">
                <a:latin typeface="Times New Roman" panose="02020603050405020304" pitchFamily="18" charset="0"/>
                <a:cs typeface="Times New Roman" panose="02020603050405020304" pitchFamily="18" charset="0"/>
              </a:rPr>
              <a:t>, production…</a:t>
            </a:r>
          </a:p>
          <a:p>
            <a:pPr marL="285750" indent="-285750">
              <a:buFontTx/>
              <a:buChar char="-"/>
            </a:pPr>
            <a:endParaRPr lang="en-US" sz="1400" dirty="0"/>
          </a:p>
          <a:p>
            <a:pPr lvl="1" eaLnBrk="0" fontAlgn="base" hangingPunct="0">
              <a:spcBef>
                <a:spcPct val="0"/>
              </a:spcBef>
              <a:spcAft>
                <a:spcPct val="0"/>
              </a:spcAft>
            </a:pPr>
            <a:endParaRPr lang="en-US" altLang="en-US" sz="1400" dirty="0">
              <a:solidFill>
                <a:schemeClr val="accent1">
                  <a:lumMod val="20000"/>
                  <a:lumOff val="80000"/>
                </a:schemeClr>
              </a:solidFill>
              <a:cs typeface="Arial" panose="020B0604020202020204" pitchFamily="34" charset="0"/>
            </a:endParaRPr>
          </a:p>
          <a:p>
            <a:pPr marL="800100" lvl="1" indent="-342900" eaLnBrk="0" fontAlgn="base" hangingPunct="0">
              <a:spcBef>
                <a:spcPct val="0"/>
              </a:spcBef>
              <a:spcAft>
                <a:spcPct val="0"/>
              </a:spcAft>
              <a:buFontTx/>
              <a:buChar char="-"/>
            </a:pPr>
            <a:endParaRPr lang="en-US" altLang="en-US" sz="1400" dirty="0">
              <a:solidFill>
                <a:schemeClr val="accent1">
                  <a:lumMod val="20000"/>
                  <a:lumOff val="80000"/>
                </a:schemeClr>
              </a:solidFill>
              <a:cs typeface="Arial" panose="020B0604020202020204" pitchFamily="34" charset="0"/>
            </a:endParaRPr>
          </a:p>
          <a:p>
            <a:pPr marL="800100" lvl="1" indent="-342900" eaLnBrk="0" fontAlgn="base" hangingPunct="0">
              <a:spcBef>
                <a:spcPct val="0"/>
              </a:spcBef>
              <a:spcAft>
                <a:spcPct val="0"/>
              </a:spcAft>
              <a:buFontTx/>
              <a:buChar char="-"/>
            </a:pPr>
            <a:endParaRPr lang="en-US" altLang="en-US" sz="1400" dirty="0">
              <a:solidFill>
                <a:schemeClr val="accent1">
                  <a:lumMod val="20000"/>
                  <a:lumOff val="80000"/>
                </a:schemeClr>
              </a:solidFill>
              <a:latin typeface="Arial" panose="020B0604020202020204" pitchFamily="34" charset="0"/>
              <a:cs typeface="Arial" panose="020B0604020202020204" pitchFamily="34" charset="0"/>
            </a:endParaRPr>
          </a:p>
          <a:p>
            <a:pPr lvl="1" eaLnBrk="0" fontAlgn="base" hangingPunct="0">
              <a:spcBef>
                <a:spcPct val="0"/>
              </a:spcBef>
              <a:spcAft>
                <a:spcPct val="0"/>
              </a:spcAft>
            </a:pPr>
            <a:endParaRPr lang="en-US" alt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9" name="TextBox 8"/>
          <p:cNvSpPr txBox="1"/>
          <p:nvPr/>
        </p:nvSpPr>
        <p:spPr>
          <a:xfrm>
            <a:off x="11502444" y="244900"/>
            <a:ext cx="311604" cy="523220"/>
          </a:xfrm>
          <a:prstGeom prst="rect">
            <a:avLst/>
          </a:prstGeom>
          <a:noFill/>
        </p:spPr>
        <p:txBody>
          <a:bodyPr wrap="square" rtlCol="0">
            <a:spAutoFit/>
          </a:bodyPr>
          <a:lstStyle/>
          <a:p>
            <a:r>
              <a:rPr lang="en-US" sz="2800" dirty="0"/>
              <a:t>3</a:t>
            </a:r>
            <a:endParaRPr lang="vi-VN" sz="2800" dirty="0"/>
          </a:p>
        </p:txBody>
      </p:sp>
    </p:spTree>
    <p:extLst>
      <p:ext uri="{BB962C8B-B14F-4D97-AF65-F5344CB8AC3E}">
        <p14:creationId xmlns:p14="http://schemas.microsoft.com/office/powerpoint/2010/main" val="88280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5721520"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5438" y="331326"/>
            <a:ext cx="5325554"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3.	Ai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cần</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207264" y="1602055"/>
            <a:ext cx="11520138" cy="3046988"/>
          </a:xfrm>
          <a:prstGeom prst="rect">
            <a:avLst/>
          </a:prstGeom>
          <a:noFill/>
        </p:spPr>
        <p:txBody>
          <a:bodyPr wrap="square" rtlCol="0">
            <a:spAutoFit/>
          </a:bodyPr>
          <a:lstStyle/>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doanh nghiệp lớn, có nhu cầu thực sự phải scaling hệ thống nhanh chóng, và đã sử dụng container (Docker).</a:t>
            </a:r>
          </a:p>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dự án cần chạy &gt;= 5 container CÙNG LOẠI cho 1 dịch vụ. (Ví dụ dùng &gt;=5 máy cùng để chạy code website XYZ). Còn nhỏ hơn thì tốt nhất không dùng - đừng mang dao mổ trâu đi giết gà.</a:t>
            </a:r>
          </a:p>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startup hiện đại, chịu đầu tư vào công nghệ, để nhỡ về sau có to ra, thì to rất dễ </a:t>
            </a:r>
          </a:p>
          <a:p>
            <a:pPr marL="457200" indent="-457200">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Các sysadmin/DevOps muốn tăng lương, nhảy việc, vọc công nghệ mới.</a:t>
            </a:r>
          </a:p>
          <a:p>
            <a:pPr marL="457200" indent="-457200">
              <a:buFont typeface="Arial" panose="020B0604020202020204" pitchFamily="34" charset="0"/>
              <a:buChar char="•"/>
            </a:pPr>
            <a:endParaRPr 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9" name="TextBox 8"/>
          <p:cNvSpPr txBox="1"/>
          <p:nvPr/>
        </p:nvSpPr>
        <p:spPr>
          <a:xfrm>
            <a:off x="11502444" y="281476"/>
            <a:ext cx="311604" cy="523220"/>
          </a:xfrm>
          <a:prstGeom prst="rect">
            <a:avLst/>
          </a:prstGeom>
          <a:noFill/>
        </p:spPr>
        <p:txBody>
          <a:bodyPr wrap="square" rtlCol="0">
            <a:spAutoFit/>
          </a:bodyPr>
          <a:lstStyle/>
          <a:p>
            <a:r>
              <a:rPr lang="en-US" sz="2800" dirty="0"/>
              <a:t>4</a:t>
            </a:r>
            <a:endParaRPr lang="vi-VN" sz="2800" dirty="0"/>
          </a:p>
        </p:txBody>
      </p:sp>
    </p:spTree>
    <p:extLst>
      <p:ext uri="{BB962C8B-B14F-4D97-AF65-F5344CB8AC3E}">
        <p14:creationId xmlns:p14="http://schemas.microsoft.com/office/powerpoint/2010/main" val="39965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6495712"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718225"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4.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Các</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sản</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phẩm</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dựa</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trên</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526605" y="1623988"/>
            <a:ext cx="10399776" cy="1694823"/>
          </a:xfrm>
          <a:prstGeom prst="rect">
            <a:avLst/>
          </a:prstGeom>
          <a:noFill/>
        </p:spPr>
        <p:txBody>
          <a:bodyPr wrap="square" rtlCol="0">
            <a:spAutoFit/>
          </a:bodyPr>
          <a:lstStyle/>
          <a:p>
            <a:pPr lvl="0"/>
            <a:r>
              <a:rPr lang="en-US" sz="2400" dirty="0">
                <a:latin typeface="Times New Roman" panose="02020603050405020304" pitchFamily="18" charset="0"/>
                <a:cs typeface="Times New Roman" panose="02020603050405020304" pitchFamily="18" charset="0"/>
              </a:rPr>
              <a:t>RedHat </a:t>
            </a:r>
            <a:r>
              <a:rPr lang="en-US" sz="2400" dirty="0" err="1">
                <a:latin typeface="Times New Roman" panose="02020603050405020304" pitchFamily="18" charset="0"/>
                <a:cs typeface="Times New Roman" panose="02020603050405020304" pitchFamily="18" charset="0"/>
              </a:rPr>
              <a:t>Openshift</a:t>
            </a:r>
            <a:r>
              <a:rPr lang="en-US" sz="2400" dirty="0">
                <a:latin typeface="Times New Roman" panose="02020603050405020304" pitchFamily="18" charset="0"/>
                <a:cs typeface="Times New Roman" panose="02020603050405020304" pitchFamily="18" charset="0"/>
              </a:rPr>
              <a:t> 3: </a:t>
            </a:r>
            <a:r>
              <a:rPr lang="en-US" sz="2400" u="sng" dirty="0">
                <a:latin typeface="Times New Roman" panose="02020603050405020304" pitchFamily="18" charset="0"/>
                <a:cs typeface="Times New Roman" panose="02020603050405020304" pitchFamily="18" charset="0"/>
                <a:hlinkClick r:id="rId2"/>
              </a:rPr>
              <a:t>https://www.openshift.org/</a:t>
            </a:r>
            <a:endParaRPr lang="en-US" sz="2400" dirty="0">
              <a:latin typeface="Times New Roman" panose="02020603050405020304" pitchFamily="18" charset="0"/>
              <a:cs typeface="Times New Roman" panose="02020603050405020304" pitchFamily="18" charset="0"/>
            </a:endParaRPr>
          </a:p>
          <a:p>
            <a:pPr lvl="0"/>
            <a:r>
              <a:rPr lang="en-US" sz="2400" dirty="0" err="1">
                <a:latin typeface="Times New Roman" panose="02020603050405020304" pitchFamily="18" charset="0"/>
                <a:cs typeface="Times New Roman" panose="02020603050405020304" pitchFamily="18" charset="0"/>
              </a:rPr>
              <a:t>Deis</a:t>
            </a:r>
            <a:r>
              <a:rPr lang="en-US" sz="2400" dirty="0">
                <a:latin typeface="Times New Roman" panose="02020603050405020304" pitchFamily="18" charset="0"/>
                <a:cs typeface="Times New Roman" panose="02020603050405020304" pitchFamily="18" charset="0"/>
              </a:rPr>
              <a:t> Workflow - opensource platform as a service (PaaS): </a:t>
            </a:r>
            <a:r>
              <a:rPr lang="en-US" sz="2400" u="sng" dirty="0">
                <a:latin typeface="Times New Roman" panose="02020603050405020304" pitchFamily="18" charset="0"/>
                <a:cs typeface="Times New Roman" panose="02020603050405020304" pitchFamily="18" charset="0"/>
                <a:hlinkClick r:id="rId3"/>
              </a:rPr>
              <a:t>https://deis.com/paas/</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Rancher - container management platform: </a:t>
            </a:r>
            <a:r>
              <a:rPr lang="en-US" sz="2400" u="sng" dirty="0">
                <a:latin typeface="Times New Roman" panose="02020603050405020304" pitchFamily="18" charset="0"/>
                <a:cs typeface="Times New Roman" panose="02020603050405020304" pitchFamily="18" charset="0"/>
                <a:hlinkClick r:id="rId4"/>
              </a:rPr>
              <a:t>http://rancher.com/rancher/</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chemeClr val="accent1">
                  <a:lumMod val="20000"/>
                  <a:lumOff val="80000"/>
                </a:schemeClr>
              </a:solidFill>
              <a:cs typeface="Times New Roman" panose="02020603050405020304" pitchFamily="18" charset="0"/>
            </a:endParaRPr>
          </a:p>
        </p:txBody>
      </p:sp>
      <p:sp>
        <p:nvSpPr>
          <p:cNvPr id="7" name="TextBox 6"/>
          <p:cNvSpPr txBox="1"/>
          <p:nvPr/>
        </p:nvSpPr>
        <p:spPr>
          <a:xfrm>
            <a:off x="11502444" y="281476"/>
            <a:ext cx="311604" cy="523220"/>
          </a:xfrm>
          <a:prstGeom prst="rect">
            <a:avLst/>
          </a:prstGeom>
          <a:noFill/>
        </p:spPr>
        <p:txBody>
          <a:bodyPr wrap="square" rtlCol="0">
            <a:spAutoFit/>
          </a:bodyPr>
          <a:lstStyle/>
          <a:p>
            <a:r>
              <a:rPr lang="en-US" sz="2800" dirty="0"/>
              <a:t>5</a:t>
            </a:r>
            <a:endParaRPr lang="vi-VN" sz="2800" dirty="0"/>
          </a:p>
        </p:txBody>
      </p:sp>
    </p:spTree>
    <p:extLst>
      <p:ext uri="{BB962C8B-B14F-4D97-AF65-F5344CB8AC3E}">
        <p14:creationId xmlns:p14="http://schemas.microsoft.com/office/powerpoint/2010/main" val="311037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26592"/>
            <a:ext cx="4569376" cy="51067"/>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238831"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5.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Các</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thành</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phần</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của</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963168" y="1375092"/>
            <a:ext cx="10399776" cy="1200329"/>
          </a:xfrm>
          <a:prstGeom prst="rect">
            <a:avLst/>
          </a:prstGeom>
          <a:noFill/>
        </p:spPr>
        <p:txBody>
          <a:bodyPr wrap="square" rtlCol="0">
            <a:spAutoFit/>
          </a:bodyPr>
          <a:lstStyle/>
          <a:p>
            <a:pPr marL="457200" indent="-457200" algn="just">
              <a:buFont typeface="Arial" panose="020B0604020202020204" pitchFamily="34" charset="0"/>
              <a:buChar char="•"/>
            </a:pPr>
            <a:r>
              <a:rPr lang="vi-VN" sz="2400" dirty="0">
                <a:solidFill>
                  <a:schemeClr val="accent1">
                    <a:lumMod val="20000"/>
                    <a:lumOff val="80000"/>
                  </a:schemeClr>
                </a:solidFill>
                <a:latin typeface="Times New Roman" panose="02020603050405020304" pitchFamily="18" charset="0"/>
                <a:cs typeface="Times New Roman" panose="02020603050405020304" pitchFamily="18" charset="0"/>
              </a:rPr>
              <a:t>Hệ thống Kubernetes thật sự phức tạp, các thành phần của sẽ được tìm hiểu dần qua từng bài viết, nhưng ở đây có một sơ đồ và một vài khái quát ban đầu về kiến trúc / thành phần của nó</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502444" y="281476"/>
            <a:ext cx="311604" cy="523220"/>
          </a:xfrm>
          <a:prstGeom prst="rect">
            <a:avLst/>
          </a:prstGeom>
          <a:noFill/>
        </p:spPr>
        <p:txBody>
          <a:bodyPr wrap="square" rtlCol="0">
            <a:spAutoFit/>
          </a:bodyPr>
          <a:lstStyle/>
          <a:p>
            <a:r>
              <a:rPr lang="en-US" sz="2800" dirty="0"/>
              <a:t>6</a:t>
            </a:r>
            <a:endParaRPr lang="vi-VN" sz="2800" dirty="0"/>
          </a:p>
        </p:txBody>
      </p:sp>
      <p:pic>
        <p:nvPicPr>
          <p:cNvPr id="7" name="Picture 6">
            <a:extLst>
              <a:ext uri="{FF2B5EF4-FFF2-40B4-BE49-F238E27FC236}">
                <a16:creationId xmlns:a16="http://schemas.microsoft.com/office/drawing/2014/main" id="{A63CD5D7-FB81-47D7-9E74-7688D0E830CC}"/>
              </a:ext>
            </a:extLst>
          </p:cNvPr>
          <p:cNvPicPr/>
          <p:nvPr/>
        </p:nvPicPr>
        <p:blipFill>
          <a:blip r:embed="rId2"/>
          <a:stretch>
            <a:fillRect/>
          </a:stretch>
        </p:blipFill>
        <p:spPr>
          <a:xfrm>
            <a:off x="2736246" y="2846101"/>
            <a:ext cx="5760720" cy="3864610"/>
          </a:xfrm>
          <a:prstGeom prst="rect">
            <a:avLst/>
          </a:prstGeom>
        </p:spPr>
      </p:pic>
    </p:spTree>
    <p:extLst>
      <p:ext uri="{BB962C8B-B14F-4D97-AF65-F5344CB8AC3E}">
        <p14:creationId xmlns:p14="http://schemas.microsoft.com/office/powerpoint/2010/main" val="32151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544992"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7250233" cy="646331"/>
          </a:xfrm>
          <a:prstGeom prst="rect">
            <a:avLst/>
          </a:prstGeom>
          <a:noFill/>
        </p:spPr>
        <p:txBody>
          <a:bodyPr wrap="square" rtlCol="0">
            <a:spAutoFit/>
          </a:bodyPr>
          <a:lstStyle/>
          <a:p>
            <a:pPr algn="just"/>
            <a:r>
              <a:rPr lang="en-US" sz="3600" b="1" dirty="0">
                <a:solidFill>
                  <a:schemeClr val="accent1">
                    <a:lumMod val="20000"/>
                    <a:lumOff val="80000"/>
                  </a:schemeClr>
                </a:solidFill>
              </a:rPr>
              <a:t>6.	</a:t>
            </a:r>
            <a:r>
              <a:rPr lang="en-US" sz="3600" b="1" dirty="0" err="1">
                <a:solidFill>
                  <a:schemeClr val="accent1">
                    <a:lumMod val="20000"/>
                    <a:lumOff val="80000"/>
                  </a:schemeClr>
                </a:solidFill>
              </a:rPr>
              <a:t>Cách</a:t>
            </a:r>
            <a:r>
              <a:rPr lang="en-US" sz="3600" b="1" dirty="0">
                <a:solidFill>
                  <a:schemeClr val="accent1">
                    <a:lumMod val="20000"/>
                    <a:lumOff val="80000"/>
                  </a:schemeClr>
                </a:solidFill>
              </a:rPr>
              <a:t> </a:t>
            </a:r>
            <a:r>
              <a:rPr lang="en-US" sz="3600" b="1" dirty="0" err="1">
                <a:solidFill>
                  <a:schemeClr val="accent1">
                    <a:lumMod val="20000"/>
                    <a:lumOff val="80000"/>
                  </a:schemeClr>
                </a:solidFill>
              </a:rPr>
              <a:t>cài</a:t>
            </a:r>
            <a:r>
              <a:rPr lang="en-US" sz="3600" b="1" dirty="0">
                <a:solidFill>
                  <a:schemeClr val="accent1">
                    <a:lumMod val="20000"/>
                    <a:lumOff val="80000"/>
                  </a:schemeClr>
                </a:solidFill>
              </a:rPr>
              <a:t> </a:t>
            </a:r>
            <a:r>
              <a:rPr lang="en-US" sz="3600" b="1" dirty="0" err="1">
                <a:solidFill>
                  <a:schemeClr val="accent1">
                    <a:lumMod val="20000"/>
                    <a:lumOff val="80000"/>
                  </a:schemeClr>
                </a:solidFill>
              </a:rPr>
              <a:t>đặt</a:t>
            </a:r>
            <a:r>
              <a:rPr lang="en-US" sz="3600" b="1" dirty="0">
                <a:solidFill>
                  <a:schemeClr val="accent1">
                    <a:lumMod val="20000"/>
                    <a:lumOff val="80000"/>
                  </a:schemeClr>
                </a:solidFill>
              </a:rPr>
              <a:t> Kubernetes</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460480" y="281476"/>
            <a:ext cx="573024" cy="523220"/>
          </a:xfrm>
          <a:prstGeom prst="rect">
            <a:avLst/>
          </a:prstGeom>
          <a:noFill/>
        </p:spPr>
        <p:txBody>
          <a:bodyPr wrap="square" rtlCol="0">
            <a:spAutoFit/>
          </a:bodyPr>
          <a:lstStyle/>
          <a:p>
            <a:r>
              <a:rPr lang="en-US" sz="2800" dirty="0"/>
              <a:t>7</a:t>
            </a:r>
            <a:endParaRPr lang="vi-VN" sz="2800" dirty="0"/>
          </a:p>
        </p:txBody>
      </p:sp>
      <p:pic>
        <p:nvPicPr>
          <p:cNvPr id="2053" name="Picture 14">
            <a:extLst>
              <a:ext uri="{FF2B5EF4-FFF2-40B4-BE49-F238E27FC236}">
                <a16:creationId xmlns:a16="http://schemas.microsoft.com/office/drawing/2014/main" id="{D3767E12-60F4-4253-B3EE-5D5854341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738" y="1222524"/>
            <a:ext cx="57531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5">
            <a:extLst>
              <a:ext uri="{FF2B5EF4-FFF2-40B4-BE49-F238E27FC236}">
                <a16:creationId xmlns:a16="http://schemas.microsoft.com/office/drawing/2014/main" id="{D352C074-FAB9-4B7E-B9DD-265857028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738" y="2338580"/>
            <a:ext cx="5761038" cy="6397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6">
            <a:extLst>
              <a:ext uri="{FF2B5EF4-FFF2-40B4-BE49-F238E27FC236}">
                <a16:creationId xmlns:a16="http://schemas.microsoft.com/office/drawing/2014/main" id="{86F437D1-7F35-4F8F-A4BA-E4A275284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738" y="3621511"/>
            <a:ext cx="5753100" cy="631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7">
            <a:extLst>
              <a:ext uri="{FF2B5EF4-FFF2-40B4-BE49-F238E27FC236}">
                <a16:creationId xmlns:a16="http://schemas.microsoft.com/office/drawing/2014/main" id="{1C2AAA29-BD62-4075-93A5-C4569AF70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3738" y="4638593"/>
            <a:ext cx="5761038" cy="10509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9">
            <a:extLst>
              <a:ext uri="{FF2B5EF4-FFF2-40B4-BE49-F238E27FC236}">
                <a16:creationId xmlns:a16="http://schemas.microsoft.com/office/drawing/2014/main" id="{B0C93C8D-FC2F-496A-A32C-7A2F932AB6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738" y="6075512"/>
            <a:ext cx="5753100" cy="7016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304E08D-6301-4B82-A015-FA91ADD366F0}"/>
              </a:ext>
            </a:extLst>
          </p:cNvPr>
          <p:cNvSpPr>
            <a:spLocks noChangeArrowheads="1"/>
          </p:cNvSpPr>
          <p:nvPr/>
        </p:nvSpPr>
        <p:spPr bwMode="auto">
          <a:xfrm>
            <a:off x="180975" y="4624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33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753203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1534" y="331326"/>
            <a:ext cx="7386002" cy="646331"/>
          </a:xfrm>
          <a:prstGeom prst="rect">
            <a:avLst/>
          </a:prstGeom>
          <a:noFill/>
        </p:spPr>
        <p:txBody>
          <a:bodyPr wrap="square" rtlCol="0">
            <a:spAutoFit/>
          </a:bodyPr>
          <a:lstStyle/>
          <a:p>
            <a:r>
              <a:rPr lang="en-US" sz="3600" b="1" dirty="0">
                <a:solidFill>
                  <a:schemeClr val="accent1">
                    <a:lumMod val="20000"/>
                    <a:lumOff val="80000"/>
                  </a:schemeClr>
                </a:solidFill>
              </a:rPr>
              <a:t>7.	Kubernetes Dashboard</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331534" y="1772401"/>
            <a:ext cx="4998720" cy="2677656"/>
          </a:xfrm>
          <a:prstGeom prst="rect">
            <a:avLst/>
          </a:prstGeom>
          <a:noFill/>
        </p:spPr>
        <p:txBody>
          <a:bodyPr wrap="square" rtlCol="0">
            <a:spAutoFit/>
          </a:bodyPr>
          <a:lstStyle/>
          <a:p>
            <a:pPr marL="457200" indent="-457200" eaLnBrk="0" fontAlgn="base" hangingPunct="0">
              <a:lnSpc>
                <a:spcPct val="100000"/>
              </a:lnSpc>
              <a:spcBef>
                <a:spcPct val="0"/>
              </a:spcBef>
              <a:spcAft>
                <a:spcPct val="0"/>
              </a:spcAft>
              <a:buFont typeface="Arial" panose="020B0604020202020204" pitchFamily="34" charset="0"/>
              <a:buChar char="•"/>
            </a:pPr>
            <a:r>
              <a:rPr lang="vi-VN" altLang="en-US" sz="2400" dirty="0">
                <a:solidFill>
                  <a:schemeClr val="accent1">
                    <a:lumMod val="20000"/>
                    <a:lumOff val="80000"/>
                  </a:schemeClr>
                </a:solidFill>
                <a:latin typeface="Times New Roman" panose="02020603050405020304" pitchFamily="18" charset="0"/>
                <a:ea typeface="Tahoma" panose="020B0604030504040204" pitchFamily="34" charset="0"/>
                <a:cs typeface="Times New Roman" panose="02020603050405020304" pitchFamily="18" charset="0"/>
              </a:rPr>
              <a:t>Kubernetes Dashboard là công cụ trên nền Web, kết nối đến Kubernetes để thực hiện việc quản lý (giống kubectl), ưu điểm của nó là trực quan dễ sử dụng. Thông tin chính về nó tại dashboard, các phiên bản Dashboard Release</a:t>
            </a:r>
            <a:endParaRPr lang="en-US" altLang="en-US" sz="2400" dirty="0">
              <a:solidFill>
                <a:schemeClr val="accent1">
                  <a:lumMod val="20000"/>
                  <a:lumOff val="8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p:cNvSpPr txBox="1"/>
          <p:nvPr/>
        </p:nvSpPr>
        <p:spPr>
          <a:xfrm>
            <a:off x="11521440" y="281476"/>
            <a:ext cx="512064" cy="523220"/>
          </a:xfrm>
          <a:prstGeom prst="rect">
            <a:avLst/>
          </a:prstGeom>
          <a:noFill/>
        </p:spPr>
        <p:txBody>
          <a:bodyPr wrap="square" rtlCol="0">
            <a:spAutoFit/>
          </a:bodyPr>
          <a:lstStyle/>
          <a:p>
            <a:r>
              <a:rPr lang="en-US" sz="2800" dirty="0"/>
              <a:t>8</a:t>
            </a:r>
            <a:endParaRPr lang="vi-VN" sz="2800" dirty="0"/>
          </a:p>
        </p:txBody>
      </p:sp>
      <p:pic>
        <p:nvPicPr>
          <p:cNvPr id="12" name="Picture 11">
            <a:extLst>
              <a:ext uri="{FF2B5EF4-FFF2-40B4-BE49-F238E27FC236}">
                <a16:creationId xmlns:a16="http://schemas.microsoft.com/office/drawing/2014/main" id="{3D9A5B94-B4DF-4E02-A71A-6B1E25CFE69A}"/>
              </a:ext>
            </a:extLst>
          </p:cNvPr>
          <p:cNvPicPr/>
          <p:nvPr/>
        </p:nvPicPr>
        <p:blipFill>
          <a:blip r:embed="rId2"/>
          <a:stretch>
            <a:fillRect/>
          </a:stretch>
        </p:blipFill>
        <p:spPr>
          <a:xfrm>
            <a:off x="5713374" y="1451027"/>
            <a:ext cx="5760720" cy="3982094"/>
          </a:xfrm>
          <a:prstGeom prst="rect">
            <a:avLst/>
          </a:prstGeom>
        </p:spPr>
      </p:pic>
    </p:spTree>
    <p:extLst>
      <p:ext uri="{BB962C8B-B14F-4D97-AF65-F5344CB8AC3E}">
        <p14:creationId xmlns:p14="http://schemas.microsoft.com/office/powerpoint/2010/main" val="137566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1432</TotalTime>
  <Words>1208</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Nguyen Xuan</dc:creator>
  <cp:lastModifiedBy>LÂM ngọc</cp:lastModifiedBy>
  <cp:revision>53</cp:revision>
  <dcterms:created xsi:type="dcterms:W3CDTF">2021-09-23T11:15:10Z</dcterms:created>
  <dcterms:modified xsi:type="dcterms:W3CDTF">2021-12-16T04:32:23Z</dcterms:modified>
</cp:coreProperties>
</file>