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6"/>
  </p:notesMasterIdLst>
  <p:sldIdLst>
    <p:sldId id="257" r:id="rId2"/>
    <p:sldId id="286" r:id="rId3"/>
    <p:sldId id="305" r:id="rId4"/>
    <p:sldId id="289" r:id="rId5"/>
    <p:sldId id="258" r:id="rId6"/>
    <p:sldId id="287" r:id="rId7"/>
    <p:sldId id="260" r:id="rId8"/>
    <p:sldId id="268" r:id="rId9"/>
    <p:sldId id="306" r:id="rId10"/>
    <p:sldId id="261" r:id="rId11"/>
    <p:sldId id="307" r:id="rId12"/>
    <p:sldId id="262" r:id="rId13"/>
    <p:sldId id="323" r:id="rId14"/>
    <p:sldId id="280" r:id="rId15"/>
    <p:sldId id="281" r:id="rId16"/>
    <p:sldId id="282" r:id="rId17"/>
    <p:sldId id="264" r:id="rId18"/>
    <p:sldId id="317" r:id="rId19"/>
    <p:sldId id="321" r:id="rId20"/>
    <p:sldId id="322" r:id="rId21"/>
    <p:sldId id="320" r:id="rId22"/>
    <p:sldId id="302" r:id="rId23"/>
    <p:sldId id="303"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4" autoAdjust="0"/>
  </p:normalViewPr>
  <p:slideViewPr>
    <p:cSldViewPr snapToGrid="0">
      <p:cViewPr>
        <p:scale>
          <a:sx n="100" d="100"/>
          <a:sy n="100" d="100"/>
        </p:scale>
        <p:origin x="100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E58A2-3CCA-4208-ABB4-CD40180F0B63}"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F2C1E9DA-E7AA-4FF4-93AA-4E27D5920B9D}">
      <dgm:prSet phldrT="[Text]"/>
      <dgm:spPr/>
      <dgm:t>
        <a:bodyPr/>
        <a:lstStyle/>
        <a:p>
          <a:r>
            <a:rPr lang="en-US" dirty="0" err="1"/>
            <a:t>Giới</a:t>
          </a:r>
          <a:r>
            <a:rPr lang="en-US" dirty="0"/>
            <a:t> </a:t>
          </a:r>
          <a:r>
            <a:rPr lang="en-US" dirty="0" err="1"/>
            <a:t>thiệu</a:t>
          </a:r>
          <a:r>
            <a:rPr lang="en-US" dirty="0"/>
            <a:t> và </a:t>
          </a:r>
          <a:r>
            <a:rPr lang="en-US" dirty="0" err="1"/>
            <a:t>tổng</a:t>
          </a:r>
          <a:r>
            <a:rPr lang="en-US" dirty="0"/>
            <a:t> </a:t>
          </a:r>
          <a:r>
            <a:rPr lang="en-US" dirty="0" err="1"/>
            <a:t>quan</a:t>
          </a:r>
          <a:r>
            <a:rPr lang="en-US" dirty="0"/>
            <a:t> đề tài</a:t>
          </a:r>
        </a:p>
      </dgm:t>
    </dgm:pt>
    <dgm:pt modelId="{49845931-E777-4227-B35A-58A54FF65AB9}" type="parTrans" cxnId="{FD00E32A-F01D-439E-98F4-B93C0A69E875}">
      <dgm:prSet/>
      <dgm:spPr/>
      <dgm:t>
        <a:bodyPr/>
        <a:lstStyle/>
        <a:p>
          <a:endParaRPr lang="en-US"/>
        </a:p>
      </dgm:t>
    </dgm:pt>
    <dgm:pt modelId="{232DF0BD-49A4-4D75-A2F1-8A06A2814325}" type="sibTrans" cxnId="{FD00E32A-F01D-439E-98F4-B93C0A69E875}">
      <dgm:prSet/>
      <dgm:spPr/>
      <dgm:t>
        <a:bodyPr/>
        <a:lstStyle/>
        <a:p>
          <a:endParaRPr lang="en-US"/>
        </a:p>
      </dgm:t>
    </dgm:pt>
    <dgm:pt modelId="{27D264C8-BC9B-4EEB-842D-9DDEDB1CAAFF}">
      <dgm:prSet phldrT="[Text]"/>
      <dgm:spPr/>
      <dgm:t>
        <a:bodyPr/>
        <a:lstStyle/>
        <a:p>
          <a:r>
            <a:rPr lang="en-US" dirty="0" err="1"/>
            <a:t>Nội</a:t>
          </a:r>
          <a:r>
            <a:rPr lang="en-US" dirty="0"/>
            <a:t> dung thực hiện</a:t>
          </a:r>
        </a:p>
      </dgm:t>
    </dgm:pt>
    <dgm:pt modelId="{C49B24D8-41AE-4238-A256-97BFFB7992DA}" type="parTrans" cxnId="{A3B9D1BB-CF39-4E8A-9B0D-55C5547C4FF6}">
      <dgm:prSet/>
      <dgm:spPr/>
      <dgm:t>
        <a:bodyPr/>
        <a:lstStyle/>
        <a:p>
          <a:endParaRPr lang="en-US"/>
        </a:p>
      </dgm:t>
    </dgm:pt>
    <dgm:pt modelId="{67DBAB2C-DB55-43E8-AC30-99E56C74871F}" type="sibTrans" cxnId="{A3B9D1BB-CF39-4E8A-9B0D-55C5547C4FF6}">
      <dgm:prSet/>
      <dgm:spPr/>
      <dgm:t>
        <a:bodyPr/>
        <a:lstStyle/>
        <a:p>
          <a:endParaRPr lang="en-US"/>
        </a:p>
      </dgm:t>
    </dgm:pt>
    <dgm:pt modelId="{8B05B5A0-2064-4AFB-B401-00795C547AB3}">
      <dgm:prSet phldrT="[Text]"/>
      <dgm:spPr/>
      <dgm:t>
        <a:bodyPr/>
        <a:lstStyle/>
        <a:p>
          <a:r>
            <a:rPr lang="en-US" dirty="0"/>
            <a:t>Kết quả </a:t>
          </a:r>
          <a:r>
            <a:rPr lang="en-US" dirty="0" err="1"/>
            <a:t>đạt</a:t>
          </a:r>
          <a:r>
            <a:rPr lang="en-US" dirty="0"/>
            <a:t> được</a:t>
          </a:r>
        </a:p>
      </dgm:t>
    </dgm:pt>
    <dgm:pt modelId="{1CD52297-BEB8-43E5-8C42-5715C7FBDFFF}" type="parTrans" cxnId="{7A59DA4C-DF9B-4538-B152-BFE1C6501461}">
      <dgm:prSet/>
      <dgm:spPr/>
      <dgm:t>
        <a:bodyPr/>
        <a:lstStyle/>
        <a:p>
          <a:endParaRPr lang="en-US"/>
        </a:p>
      </dgm:t>
    </dgm:pt>
    <dgm:pt modelId="{75A46DD7-B7DF-4739-8FD4-6AD63352AF33}" type="sibTrans" cxnId="{7A59DA4C-DF9B-4538-B152-BFE1C6501461}">
      <dgm:prSet/>
      <dgm:spPr/>
      <dgm:t>
        <a:bodyPr/>
        <a:lstStyle/>
        <a:p>
          <a:endParaRPr lang="en-US"/>
        </a:p>
      </dgm:t>
    </dgm:pt>
    <dgm:pt modelId="{AB87130C-24A7-4985-A0CF-EF96E3BE6F55}">
      <dgm:prSet phldrT="[Text]"/>
      <dgm:spPr/>
      <dgm:t>
        <a:bodyPr/>
        <a:lstStyle/>
        <a:p>
          <a:r>
            <a:rPr lang="en-US" dirty="0"/>
            <a:t>Hướng phát </a:t>
          </a:r>
          <a:r>
            <a:rPr lang="en-US" dirty="0" err="1"/>
            <a:t>triển</a:t>
          </a:r>
          <a:r>
            <a:rPr lang="en-US" dirty="0"/>
            <a:t> </a:t>
          </a:r>
          <a:r>
            <a:rPr lang="en-US" dirty="0" err="1"/>
            <a:t>tiếp</a:t>
          </a:r>
          <a:endParaRPr lang="en-US" dirty="0"/>
        </a:p>
      </dgm:t>
    </dgm:pt>
    <dgm:pt modelId="{E40FF26E-8B77-4826-9B4E-BFFC86114C2D}" type="parTrans" cxnId="{0A156AD9-DE4C-4471-9C50-7B4F3B08D640}">
      <dgm:prSet/>
      <dgm:spPr/>
      <dgm:t>
        <a:bodyPr/>
        <a:lstStyle/>
        <a:p>
          <a:endParaRPr lang="en-US"/>
        </a:p>
      </dgm:t>
    </dgm:pt>
    <dgm:pt modelId="{8546B020-5A45-438B-82DA-2A4316BD9A15}" type="sibTrans" cxnId="{0A156AD9-DE4C-4471-9C50-7B4F3B08D640}">
      <dgm:prSet/>
      <dgm:spPr/>
      <dgm:t>
        <a:bodyPr/>
        <a:lstStyle/>
        <a:p>
          <a:endParaRPr lang="en-US"/>
        </a:p>
      </dgm:t>
    </dgm:pt>
    <dgm:pt modelId="{587F062E-165A-4A2E-A8FE-337EADD930C5}">
      <dgm:prSet phldrT="[Text]"/>
      <dgm:spPr/>
      <dgm:t>
        <a:bodyPr/>
        <a:lstStyle/>
        <a:p>
          <a:r>
            <a:rPr lang="en-US" dirty="0"/>
            <a:t>Tài liệu tham </a:t>
          </a:r>
          <a:r>
            <a:rPr lang="en-US" dirty="0" err="1"/>
            <a:t>khảo</a:t>
          </a:r>
          <a:endParaRPr lang="en-US" dirty="0"/>
        </a:p>
      </dgm:t>
    </dgm:pt>
    <dgm:pt modelId="{00459449-50C3-467A-BECB-577C90D6114B}" type="parTrans" cxnId="{CB651ED7-3A42-46BE-8BAA-2B3F8E9DB769}">
      <dgm:prSet/>
      <dgm:spPr/>
      <dgm:t>
        <a:bodyPr/>
        <a:lstStyle/>
        <a:p>
          <a:endParaRPr lang="en-US"/>
        </a:p>
      </dgm:t>
    </dgm:pt>
    <dgm:pt modelId="{A3539FB5-3D5D-41B4-93CC-202F6A2A121F}" type="sibTrans" cxnId="{CB651ED7-3A42-46BE-8BAA-2B3F8E9DB769}">
      <dgm:prSet/>
      <dgm:spPr/>
      <dgm:t>
        <a:bodyPr/>
        <a:lstStyle/>
        <a:p>
          <a:endParaRPr lang="en-US"/>
        </a:p>
      </dgm:t>
    </dgm:pt>
    <dgm:pt modelId="{8299275B-DF64-4933-A8BA-56472B0568F6}" type="pres">
      <dgm:prSet presAssocID="{BAFE58A2-3CCA-4208-ABB4-CD40180F0B63}" presName="Name0" presStyleCnt="0">
        <dgm:presLayoutVars>
          <dgm:chMax val="7"/>
          <dgm:chPref val="7"/>
          <dgm:dir/>
        </dgm:presLayoutVars>
      </dgm:prSet>
      <dgm:spPr/>
    </dgm:pt>
    <dgm:pt modelId="{9E2723A0-EFAA-4756-86D8-719690B69343}" type="pres">
      <dgm:prSet presAssocID="{BAFE58A2-3CCA-4208-ABB4-CD40180F0B63}" presName="Name1" presStyleCnt="0"/>
      <dgm:spPr/>
    </dgm:pt>
    <dgm:pt modelId="{D5ABA3A7-9AA9-4DF7-A609-CA0039549F7C}" type="pres">
      <dgm:prSet presAssocID="{BAFE58A2-3CCA-4208-ABB4-CD40180F0B63}" presName="cycle" presStyleCnt="0"/>
      <dgm:spPr/>
    </dgm:pt>
    <dgm:pt modelId="{792AA8CE-AA86-4DAC-93C7-DD80D5A6B5FB}" type="pres">
      <dgm:prSet presAssocID="{BAFE58A2-3CCA-4208-ABB4-CD40180F0B63}" presName="srcNode" presStyleLbl="node1" presStyleIdx="0" presStyleCnt="5"/>
      <dgm:spPr/>
    </dgm:pt>
    <dgm:pt modelId="{74B3D5FC-7B26-410E-93FC-678944EE4E42}" type="pres">
      <dgm:prSet presAssocID="{BAFE58A2-3CCA-4208-ABB4-CD40180F0B63}" presName="conn" presStyleLbl="parChTrans1D2" presStyleIdx="0" presStyleCnt="1"/>
      <dgm:spPr/>
    </dgm:pt>
    <dgm:pt modelId="{FADA99EC-5FA0-47DD-AA1C-D16765030AD0}" type="pres">
      <dgm:prSet presAssocID="{BAFE58A2-3CCA-4208-ABB4-CD40180F0B63}" presName="extraNode" presStyleLbl="node1" presStyleIdx="0" presStyleCnt="5"/>
      <dgm:spPr/>
    </dgm:pt>
    <dgm:pt modelId="{AD0D4ED1-A8CC-4F43-9165-526FFCB1BF88}" type="pres">
      <dgm:prSet presAssocID="{BAFE58A2-3CCA-4208-ABB4-CD40180F0B63}" presName="dstNode" presStyleLbl="node1" presStyleIdx="0" presStyleCnt="5"/>
      <dgm:spPr/>
    </dgm:pt>
    <dgm:pt modelId="{39C4BB47-B306-41A9-AF60-37AD09E99304}" type="pres">
      <dgm:prSet presAssocID="{F2C1E9DA-E7AA-4FF4-93AA-4E27D5920B9D}" presName="text_1" presStyleLbl="node1" presStyleIdx="0" presStyleCnt="5">
        <dgm:presLayoutVars>
          <dgm:bulletEnabled val="1"/>
        </dgm:presLayoutVars>
      </dgm:prSet>
      <dgm:spPr/>
    </dgm:pt>
    <dgm:pt modelId="{974A47A8-BD54-4092-84E1-867EE87C4F09}" type="pres">
      <dgm:prSet presAssocID="{F2C1E9DA-E7AA-4FF4-93AA-4E27D5920B9D}" presName="accent_1" presStyleCnt="0"/>
      <dgm:spPr/>
    </dgm:pt>
    <dgm:pt modelId="{95EA13C5-B09A-4661-8552-B005D7B5E0C7}" type="pres">
      <dgm:prSet presAssocID="{F2C1E9DA-E7AA-4FF4-93AA-4E27D5920B9D}" presName="accentRepeatNode" presStyleLbl="solidFgAcc1" presStyleIdx="0" presStyleCnt="5" custLinFactNeighborX="-1981"/>
      <dgm:spPr/>
    </dgm:pt>
    <dgm:pt modelId="{CB140C2D-9CB3-497B-9AE8-839C23194ED6}" type="pres">
      <dgm:prSet presAssocID="{27D264C8-BC9B-4EEB-842D-9DDEDB1CAAFF}" presName="text_2" presStyleLbl="node1" presStyleIdx="1" presStyleCnt="5">
        <dgm:presLayoutVars>
          <dgm:bulletEnabled val="1"/>
        </dgm:presLayoutVars>
      </dgm:prSet>
      <dgm:spPr/>
    </dgm:pt>
    <dgm:pt modelId="{00478608-5E5D-47B7-AFF7-1BB3066D3FB2}" type="pres">
      <dgm:prSet presAssocID="{27D264C8-BC9B-4EEB-842D-9DDEDB1CAAFF}" presName="accent_2" presStyleCnt="0"/>
      <dgm:spPr/>
    </dgm:pt>
    <dgm:pt modelId="{10AF86BD-702C-4616-B376-177FEAC98060}" type="pres">
      <dgm:prSet presAssocID="{27D264C8-BC9B-4EEB-842D-9DDEDB1CAAFF}" presName="accentRepeatNode" presStyleLbl="solidFgAcc1" presStyleIdx="1" presStyleCnt="5"/>
      <dgm:spPr/>
    </dgm:pt>
    <dgm:pt modelId="{6BAFA33F-F4D2-4F2D-BDDF-676A26B588F4}" type="pres">
      <dgm:prSet presAssocID="{8B05B5A0-2064-4AFB-B401-00795C547AB3}" presName="text_3" presStyleLbl="node1" presStyleIdx="2" presStyleCnt="5">
        <dgm:presLayoutVars>
          <dgm:bulletEnabled val="1"/>
        </dgm:presLayoutVars>
      </dgm:prSet>
      <dgm:spPr/>
    </dgm:pt>
    <dgm:pt modelId="{C9130DD2-3E4F-4415-9D8B-0F0FB2C0805D}" type="pres">
      <dgm:prSet presAssocID="{8B05B5A0-2064-4AFB-B401-00795C547AB3}" presName="accent_3" presStyleCnt="0"/>
      <dgm:spPr/>
    </dgm:pt>
    <dgm:pt modelId="{ECC8558D-88BF-4D4F-98A9-F1ACE1A58DD0}" type="pres">
      <dgm:prSet presAssocID="{8B05B5A0-2064-4AFB-B401-00795C547AB3}" presName="accentRepeatNode" presStyleLbl="solidFgAcc1" presStyleIdx="2" presStyleCnt="5"/>
      <dgm:spPr/>
    </dgm:pt>
    <dgm:pt modelId="{2CC54602-EE65-44A1-8FB9-35EC89ECC3D7}" type="pres">
      <dgm:prSet presAssocID="{AB87130C-24A7-4985-A0CF-EF96E3BE6F55}" presName="text_4" presStyleLbl="node1" presStyleIdx="3" presStyleCnt="5">
        <dgm:presLayoutVars>
          <dgm:bulletEnabled val="1"/>
        </dgm:presLayoutVars>
      </dgm:prSet>
      <dgm:spPr/>
    </dgm:pt>
    <dgm:pt modelId="{32074F16-E2E4-4F79-95E2-0E3520A54577}" type="pres">
      <dgm:prSet presAssocID="{AB87130C-24A7-4985-A0CF-EF96E3BE6F55}" presName="accent_4" presStyleCnt="0"/>
      <dgm:spPr/>
    </dgm:pt>
    <dgm:pt modelId="{574F5952-4F13-4AF8-BC7F-F2DB740687D7}" type="pres">
      <dgm:prSet presAssocID="{AB87130C-24A7-4985-A0CF-EF96E3BE6F55}" presName="accentRepeatNode" presStyleLbl="solidFgAcc1" presStyleIdx="3" presStyleCnt="5"/>
      <dgm:spPr/>
    </dgm:pt>
    <dgm:pt modelId="{9A63D47F-120D-46CE-8241-1945E081DB93}" type="pres">
      <dgm:prSet presAssocID="{587F062E-165A-4A2E-A8FE-337EADD930C5}" presName="text_5" presStyleLbl="node1" presStyleIdx="4" presStyleCnt="5">
        <dgm:presLayoutVars>
          <dgm:bulletEnabled val="1"/>
        </dgm:presLayoutVars>
      </dgm:prSet>
      <dgm:spPr/>
    </dgm:pt>
    <dgm:pt modelId="{1A597904-54B4-4C18-A319-C59FF0E7B561}" type="pres">
      <dgm:prSet presAssocID="{587F062E-165A-4A2E-A8FE-337EADD930C5}" presName="accent_5" presStyleCnt="0"/>
      <dgm:spPr/>
    </dgm:pt>
    <dgm:pt modelId="{58D2A0AF-2F93-4D86-8566-E3D67C60A8D8}" type="pres">
      <dgm:prSet presAssocID="{587F062E-165A-4A2E-A8FE-337EADD930C5}" presName="accentRepeatNode" presStyleLbl="solidFgAcc1" presStyleIdx="4" presStyleCnt="5"/>
      <dgm:spPr/>
    </dgm:pt>
  </dgm:ptLst>
  <dgm:cxnLst>
    <dgm:cxn modelId="{7A72E602-95EE-4309-8D5D-94E22FCE6AA3}" type="presOf" srcId="{232DF0BD-49A4-4D75-A2F1-8A06A2814325}" destId="{74B3D5FC-7B26-410E-93FC-678944EE4E42}" srcOrd="0" destOrd="0" presId="urn:microsoft.com/office/officeart/2008/layout/VerticalCurvedList"/>
    <dgm:cxn modelId="{FD00E32A-F01D-439E-98F4-B93C0A69E875}" srcId="{BAFE58A2-3CCA-4208-ABB4-CD40180F0B63}" destId="{F2C1E9DA-E7AA-4FF4-93AA-4E27D5920B9D}" srcOrd="0" destOrd="0" parTransId="{49845931-E777-4227-B35A-58A54FF65AB9}" sibTransId="{232DF0BD-49A4-4D75-A2F1-8A06A2814325}"/>
    <dgm:cxn modelId="{23A0B767-EF85-4171-858C-B633EE903D42}" type="presOf" srcId="{F2C1E9DA-E7AA-4FF4-93AA-4E27D5920B9D}" destId="{39C4BB47-B306-41A9-AF60-37AD09E99304}" srcOrd="0" destOrd="0" presId="urn:microsoft.com/office/officeart/2008/layout/VerticalCurvedList"/>
    <dgm:cxn modelId="{0A134A69-8E72-4A4F-AAA8-C0C2CA08B90C}" type="presOf" srcId="{27D264C8-BC9B-4EEB-842D-9DDEDB1CAAFF}" destId="{CB140C2D-9CB3-497B-9AE8-839C23194ED6}" srcOrd="0" destOrd="0" presId="urn:microsoft.com/office/officeart/2008/layout/VerticalCurvedList"/>
    <dgm:cxn modelId="{7A59DA4C-DF9B-4538-B152-BFE1C6501461}" srcId="{BAFE58A2-3CCA-4208-ABB4-CD40180F0B63}" destId="{8B05B5A0-2064-4AFB-B401-00795C547AB3}" srcOrd="2" destOrd="0" parTransId="{1CD52297-BEB8-43E5-8C42-5715C7FBDFFF}" sibTransId="{75A46DD7-B7DF-4739-8FD4-6AD63352AF33}"/>
    <dgm:cxn modelId="{A2510E7E-B5A8-42E5-A541-C35ED59D526E}" type="presOf" srcId="{8B05B5A0-2064-4AFB-B401-00795C547AB3}" destId="{6BAFA33F-F4D2-4F2D-BDDF-676A26B588F4}" srcOrd="0" destOrd="0" presId="urn:microsoft.com/office/officeart/2008/layout/VerticalCurvedList"/>
    <dgm:cxn modelId="{451E7B81-20C2-49EF-ABB5-2096B6BFE87F}" type="presOf" srcId="{587F062E-165A-4A2E-A8FE-337EADD930C5}" destId="{9A63D47F-120D-46CE-8241-1945E081DB93}" srcOrd="0" destOrd="0" presId="urn:microsoft.com/office/officeart/2008/layout/VerticalCurvedList"/>
    <dgm:cxn modelId="{A3B9D1BB-CF39-4E8A-9B0D-55C5547C4FF6}" srcId="{BAFE58A2-3CCA-4208-ABB4-CD40180F0B63}" destId="{27D264C8-BC9B-4EEB-842D-9DDEDB1CAAFF}" srcOrd="1" destOrd="0" parTransId="{C49B24D8-41AE-4238-A256-97BFFB7992DA}" sibTransId="{67DBAB2C-DB55-43E8-AC30-99E56C74871F}"/>
    <dgm:cxn modelId="{49DC49D5-3ACF-4F87-95A8-3B334C6AEF77}" type="presOf" srcId="{BAFE58A2-3CCA-4208-ABB4-CD40180F0B63}" destId="{8299275B-DF64-4933-A8BA-56472B0568F6}" srcOrd="0" destOrd="0" presId="urn:microsoft.com/office/officeart/2008/layout/VerticalCurvedList"/>
    <dgm:cxn modelId="{CB651ED7-3A42-46BE-8BAA-2B3F8E9DB769}" srcId="{BAFE58A2-3CCA-4208-ABB4-CD40180F0B63}" destId="{587F062E-165A-4A2E-A8FE-337EADD930C5}" srcOrd="4" destOrd="0" parTransId="{00459449-50C3-467A-BECB-577C90D6114B}" sibTransId="{A3539FB5-3D5D-41B4-93CC-202F6A2A121F}"/>
    <dgm:cxn modelId="{0A156AD9-DE4C-4471-9C50-7B4F3B08D640}" srcId="{BAFE58A2-3CCA-4208-ABB4-CD40180F0B63}" destId="{AB87130C-24A7-4985-A0CF-EF96E3BE6F55}" srcOrd="3" destOrd="0" parTransId="{E40FF26E-8B77-4826-9B4E-BFFC86114C2D}" sibTransId="{8546B020-5A45-438B-82DA-2A4316BD9A15}"/>
    <dgm:cxn modelId="{F9112AF8-4B0A-46AE-82A5-7301644B2074}" type="presOf" srcId="{AB87130C-24A7-4985-A0CF-EF96E3BE6F55}" destId="{2CC54602-EE65-44A1-8FB9-35EC89ECC3D7}" srcOrd="0" destOrd="0" presId="urn:microsoft.com/office/officeart/2008/layout/VerticalCurvedList"/>
    <dgm:cxn modelId="{1CAF4581-0BA1-4DBF-BA85-06F61C97F8B0}" type="presParOf" srcId="{8299275B-DF64-4933-A8BA-56472B0568F6}" destId="{9E2723A0-EFAA-4756-86D8-719690B69343}" srcOrd="0" destOrd="0" presId="urn:microsoft.com/office/officeart/2008/layout/VerticalCurvedList"/>
    <dgm:cxn modelId="{32B7554F-2BAC-42F5-ACB7-221CF60FAD05}" type="presParOf" srcId="{9E2723A0-EFAA-4756-86D8-719690B69343}" destId="{D5ABA3A7-9AA9-4DF7-A609-CA0039549F7C}" srcOrd="0" destOrd="0" presId="urn:microsoft.com/office/officeart/2008/layout/VerticalCurvedList"/>
    <dgm:cxn modelId="{DD6BF3F9-2E21-41D9-8BBB-34BA71BF04EF}" type="presParOf" srcId="{D5ABA3A7-9AA9-4DF7-A609-CA0039549F7C}" destId="{792AA8CE-AA86-4DAC-93C7-DD80D5A6B5FB}" srcOrd="0" destOrd="0" presId="urn:microsoft.com/office/officeart/2008/layout/VerticalCurvedList"/>
    <dgm:cxn modelId="{55B7635A-BB25-4303-A24F-8C8FB0FD7F8F}" type="presParOf" srcId="{D5ABA3A7-9AA9-4DF7-A609-CA0039549F7C}" destId="{74B3D5FC-7B26-410E-93FC-678944EE4E42}" srcOrd="1" destOrd="0" presId="urn:microsoft.com/office/officeart/2008/layout/VerticalCurvedList"/>
    <dgm:cxn modelId="{D9011273-6E47-4E08-9357-518F8D390E41}" type="presParOf" srcId="{D5ABA3A7-9AA9-4DF7-A609-CA0039549F7C}" destId="{FADA99EC-5FA0-47DD-AA1C-D16765030AD0}" srcOrd="2" destOrd="0" presId="urn:microsoft.com/office/officeart/2008/layout/VerticalCurvedList"/>
    <dgm:cxn modelId="{2165D969-492F-49C0-BC73-711D4385A4FE}" type="presParOf" srcId="{D5ABA3A7-9AA9-4DF7-A609-CA0039549F7C}" destId="{AD0D4ED1-A8CC-4F43-9165-526FFCB1BF88}" srcOrd="3" destOrd="0" presId="urn:microsoft.com/office/officeart/2008/layout/VerticalCurvedList"/>
    <dgm:cxn modelId="{5B1666F7-4856-43D9-AEA8-068448344B9C}" type="presParOf" srcId="{9E2723A0-EFAA-4756-86D8-719690B69343}" destId="{39C4BB47-B306-41A9-AF60-37AD09E99304}" srcOrd="1" destOrd="0" presId="urn:microsoft.com/office/officeart/2008/layout/VerticalCurvedList"/>
    <dgm:cxn modelId="{BF2E9642-9A78-4805-8CFD-7C72B05DA99E}" type="presParOf" srcId="{9E2723A0-EFAA-4756-86D8-719690B69343}" destId="{974A47A8-BD54-4092-84E1-867EE87C4F09}" srcOrd="2" destOrd="0" presId="urn:microsoft.com/office/officeart/2008/layout/VerticalCurvedList"/>
    <dgm:cxn modelId="{87CF14C0-E109-4F7E-A161-6D82563C361D}" type="presParOf" srcId="{974A47A8-BD54-4092-84E1-867EE87C4F09}" destId="{95EA13C5-B09A-4661-8552-B005D7B5E0C7}" srcOrd="0" destOrd="0" presId="urn:microsoft.com/office/officeart/2008/layout/VerticalCurvedList"/>
    <dgm:cxn modelId="{486BB4A1-D763-4DC8-9455-4653A223665E}" type="presParOf" srcId="{9E2723A0-EFAA-4756-86D8-719690B69343}" destId="{CB140C2D-9CB3-497B-9AE8-839C23194ED6}" srcOrd="3" destOrd="0" presId="urn:microsoft.com/office/officeart/2008/layout/VerticalCurvedList"/>
    <dgm:cxn modelId="{698F82FD-31B8-4564-8879-CD642A944E69}" type="presParOf" srcId="{9E2723A0-EFAA-4756-86D8-719690B69343}" destId="{00478608-5E5D-47B7-AFF7-1BB3066D3FB2}" srcOrd="4" destOrd="0" presId="urn:microsoft.com/office/officeart/2008/layout/VerticalCurvedList"/>
    <dgm:cxn modelId="{05824484-D7A0-4BF7-8050-5571AF46C539}" type="presParOf" srcId="{00478608-5E5D-47B7-AFF7-1BB3066D3FB2}" destId="{10AF86BD-702C-4616-B376-177FEAC98060}" srcOrd="0" destOrd="0" presId="urn:microsoft.com/office/officeart/2008/layout/VerticalCurvedList"/>
    <dgm:cxn modelId="{2CC68C74-03BA-4451-A3C8-CF915D909DA6}" type="presParOf" srcId="{9E2723A0-EFAA-4756-86D8-719690B69343}" destId="{6BAFA33F-F4D2-4F2D-BDDF-676A26B588F4}" srcOrd="5" destOrd="0" presId="urn:microsoft.com/office/officeart/2008/layout/VerticalCurvedList"/>
    <dgm:cxn modelId="{4272ACA4-F569-4503-8C28-262FC5E056E6}" type="presParOf" srcId="{9E2723A0-EFAA-4756-86D8-719690B69343}" destId="{C9130DD2-3E4F-4415-9D8B-0F0FB2C0805D}" srcOrd="6" destOrd="0" presId="urn:microsoft.com/office/officeart/2008/layout/VerticalCurvedList"/>
    <dgm:cxn modelId="{4A569868-CFB9-43FE-BBC1-5692120DDB56}" type="presParOf" srcId="{C9130DD2-3E4F-4415-9D8B-0F0FB2C0805D}" destId="{ECC8558D-88BF-4D4F-98A9-F1ACE1A58DD0}" srcOrd="0" destOrd="0" presId="urn:microsoft.com/office/officeart/2008/layout/VerticalCurvedList"/>
    <dgm:cxn modelId="{2486DD15-8287-495D-803F-C611D23BD5DC}" type="presParOf" srcId="{9E2723A0-EFAA-4756-86D8-719690B69343}" destId="{2CC54602-EE65-44A1-8FB9-35EC89ECC3D7}" srcOrd="7" destOrd="0" presId="urn:microsoft.com/office/officeart/2008/layout/VerticalCurvedList"/>
    <dgm:cxn modelId="{7D222D53-62C3-49A9-9EE9-03CE4435259B}" type="presParOf" srcId="{9E2723A0-EFAA-4756-86D8-719690B69343}" destId="{32074F16-E2E4-4F79-95E2-0E3520A54577}" srcOrd="8" destOrd="0" presId="urn:microsoft.com/office/officeart/2008/layout/VerticalCurvedList"/>
    <dgm:cxn modelId="{C8FE15DF-B261-4D0A-9E0B-C26476ACEE3A}" type="presParOf" srcId="{32074F16-E2E4-4F79-95E2-0E3520A54577}" destId="{574F5952-4F13-4AF8-BC7F-F2DB740687D7}" srcOrd="0" destOrd="0" presId="urn:microsoft.com/office/officeart/2008/layout/VerticalCurvedList"/>
    <dgm:cxn modelId="{B97BEFD9-B218-4478-8028-A47ED89851F8}" type="presParOf" srcId="{9E2723A0-EFAA-4756-86D8-719690B69343}" destId="{9A63D47F-120D-46CE-8241-1945E081DB93}" srcOrd="9" destOrd="0" presId="urn:microsoft.com/office/officeart/2008/layout/VerticalCurvedList"/>
    <dgm:cxn modelId="{50C3B391-E6F2-4EB1-B0F4-89B34D81472D}" type="presParOf" srcId="{9E2723A0-EFAA-4756-86D8-719690B69343}" destId="{1A597904-54B4-4C18-A319-C59FF0E7B561}" srcOrd="10" destOrd="0" presId="urn:microsoft.com/office/officeart/2008/layout/VerticalCurvedList"/>
    <dgm:cxn modelId="{E478AFDE-9098-46CB-A2CE-8CA48867CF92}" type="presParOf" srcId="{1A597904-54B4-4C18-A319-C59FF0E7B561}" destId="{58D2A0AF-2F93-4D86-8566-E3D67C60A8D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3D5FC-7B26-410E-93FC-678944EE4E42}">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C4BB47-B306-41A9-AF60-37AD09E99304}">
      <dsp:nvSpPr>
        <dsp:cNvPr id="0" name=""/>
        <dsp:cNvSpPr/>
      </dsp:nvSpPr>
      <dsp:spPr>
        <a:xfrm>
          <a:off x="509717" y="338558"/>
          <a:ext cx="7541700" cy="6775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Giới</a:t>
          </a:r>
          <a:r>
            <a:rPr lang="en-US" sz="3500" kern="1200" dirty="0"/>
            <a:t> </a:t>
          </a:r>
          <a:r>
            <a:rPr lang="en-US" sz="3500" kern="1200" dirty="0" err="1"/>
            <a:t>thiệu</a:t>
          </a:r>
          <a:r>
            <a:rPr lang="en-US" sz="3500" kern="1200" dirty="0"/>
            <a:t> và </a:t>
          </a:r>
          <a:r>
            <a:rPr lang="en-US" sz="3500" kern="1200" dirty="0" err="1"/>
            <a:t>tổng</a:t>
          </a:r>
          <a:r>
            <a:rPr lang="en-US" sz="3500" kern="1200" dirty="0"/>
            <a:t> </a:t>
          </a:r>
          <a:r>
            <a:rPr lang="en-US" sz="3500" kern="1200" dirty="0" err="1"/>
            <a:t>quan</a:t>
          </a:r>
          <a:r>
            <a:rPr lang="en-US" sz="3500" kern="1200" dirty="0"/>
            <a:t> đề tài</a:t>
          </a:r>
        </a:p>
      </dsp:txBody>
      <dsp:txXfrm>
        <a:off x="509717" y="338558"/>
        <a:ext cx="7541700" cy="677550"/>
      </dsp:txXfrm>
    </dsp:sp>
    <dsp:sp modelId="{95EA13C5-B09A-4661-8552-B005D7B5E0C7}">
      <dsp:nvSpPr>
        <dsp:cNvPr id="0" name=""/>
        <dsp:cNvSpPr/>
      </dsp:nvSpPr>
      <dsp:spPr>
        <a:xfrm>
          <a:off x="69471" y="253864"/>
          <a:ext cx="846937" cy="84693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140C2D-9CB3-497B-9AE8-839C23194ED6}">
      <dsp:nvSpPr>
        <dsp:cNvPr id="0" name=""/>
        <dsp:cNvSpPr/>
      </dsp:nvSpPr>
      <dsp:spPr>
        <a:xfrm>
          <a:off x="995230" y="1354558"/>
          <a:ext cx="7056187" cy="677550"/>
        </a:xfrm>
        <a:prstGeom prst="rect">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Nội</a:t>
          </a:r>
          <a:r>
            <a:rPr lang="en-US" sz="3500" kern="1200" dirty="0"/>
            <a:t> dung thực hiện</a:t>
          </a:r>
        </a:p>
      </dsp:txBody>
      <dsp:txXfrm>
        <a:off x="995230" y="1354558"/>
        <a:ext cx="7056187" cy="677550"/>
      </dsp:txXfrm>
    </dsp:sp>
    <dsp:sp modelId="{10AF86BD-702C-4616-B376-177FEAC98060}">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AFA33F-F4D2-4F2D-BDDF-676A26B588F4}">
      <dsp:nvSpPr>
        <dsp:cNvPr id="0" name=""/>
        <dsp:cNvSpPr/>
      </dsp:nvSpPr>
      <dsp:spPr>
        <a:xfrm>
          <a:off x="1144243" y="2370558"/>
          <a:ext cx="6907174" cy="677550"/>
        </a:xfrm>
        <a:prstGeom prst="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Kết quả </a:t>
          </a:r>
          <a:r>
            <a:rPr lang="en-US" sz="3500" kern="1200" dirty="0" err="1"/>
            <a:t>đạt</a:t>
          </a:r>
          <a:r>
            <a:rPr lang="en-US" sz="3500" kern="1200" dirty="0"/>
            <a:t> được</a:t>
          </a:r>
        </a:p>
      </dsp:txBody>
      <dsp:txXfrm>
        <a:off x="1144243" y="2370558"/>
        <a:ext cx="6907174" cy="677550"/>
      </dsp:txXfrm>
    </dsp:sp>
    <dsp:sp modelId="{ECC8558D-88BF-4D4F-98A9-F1ACE1A58DD0}">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C54602-EE65-44A1-8FB9-35EC89ECC3D7}">
      <dsp:nvSpPr>
        <dsp:cNvPr id="0" name=""/>
        <dsp:cNvSpPr/>
      </dsp:nvSpPr>
      <dsp:spPr>
        <a:xfrm>
          <a:off x="995230" y="3386558"/>
          <a:ext cx="7056187" cy="677550"/>
        </a:xfrm>
        <a:prstGeom prst="rect">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Hướng phát </a:t>
          </a:r>
          <a:r>
            <a:rPr lang="en-US" sz="3500" kern="1200" dirty="0" err="1"/>
            <a:t>triển</a:t>
          </a:r>
          <a:r>
            <a:rPr lang="en-US" sz="3500" kern="1200" dirty="0"/>
            <a:t> </a:t>
          </a:r>
          <a:r>
            <a:rPr lang="en-US" sz="3500" kern="1200" dirty="0" err="1"/>
            <a:t>tiếp</a:t>
          </a:r>
          <a:endParaRPr lang="en-US" sz="3500" kern="1200" dirty="0"/>
        </a:p>
      </dsp:txBody>
      <dsp:txXfrm>
        <a:off x="995230" y="3386558"/>
        <a:ext cx="7056187" cy="677550"/>
      </dsp:txXfrm>
    </dsp:sp>
    <dsp:sp modelId="{574F5952-4F13-4AF8-BC7F-F2DB740687D7}">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63D47F-120D-46CE-8241-1945E081DB93}">
      <dsp:nvSpPr>
        <dsp:cNvPr id="0" name=""/>
        <dsp:cNvSpPr/>
      </dsp:nvSpPr>
      <dsp:spPr>
        <a:xfrm>
          <a:off x="509717" y="4402558"/>
          <a:ext cx="7541700" cy="677550"/>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Tài liệu tham </a:t>
          </a:r>
          <a:r>
            <a:rPr lang="en-US" sz="3500" kern="1200" dirty="0" err="1"/>
            <a:t>khảo</a:t>
          </a:r>
          <a:endParaRPr lang="en-US" sz="3500" kern="1200" dirty="0"/>
        </a:p>
      </dsp:txBody>
      <dsp:txXfrm>
        <a:off x="509717" y="4402558"/>
        <a:ext cx="7541700" cy="677550"/>
      </dsp:txXfrm>
    </dsp:sp>
    <dsp:sp modelId="{58D2A0AF-2F93-4D86-8566-E3D67C60A8D8}">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0688C-E8C5-4590-9356-CC032F862DC8}" type="datetimeFigureOut">
              <a:rPr lang="en-GB" smtClean="0"/>
              <a:t>31/10/2019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81967-899E-4DEB-A046-6617CFD90A48}" type="slidenum">
              <a:rPr lang="en-GB" smtClean="0"/>
              <a:t>‹#›</a:t>
            </a:fld>
            <a:endParaRPr lang="en-GB"/>
          </a:p>
        </p:txBody>
      </p:sp>
    </p:spTree>
    <p:extLst>
      <p:ext uri="{BB962C8B-B14F-4D97-AF65-F5344CB8AC3E}">
        <p14:creationId xmlns:p14="http://schemas.microsoft.com/office/powerpoint/2010/main" val="120987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2821B1-6C68-49D0-BBD6-0143E4692DB7}" type="datetimeFigureOut">
              <a:rPr lang="en-US" smtClean="0"/>
              <a:t>31/10/19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411040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CBA58-5F49-464D-ABFB-046B39F81ADC}" type="datetime1">
              <a:rPr lang="en-GB" smtClean="0"/>
              <a:t>31/10/2019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551C5C-E58A-4FE2-AAE5-6D73183A79BD}" type="slidenum">
              <a:rPr lang="en-GB" smtClean="0"/>
              <a:t>‹#›</a:t>
            </a:fld>
            <a:endParaRPr lang="en-GB"/>
          </a:p>
        </p:txBody>
      </p:sp>
    </p:spTree>
    <p:extLst>
      <p:ext uri="{BB962C8B-B14F-4D97-AF65-F5344CB8AC3E}">
        <p14:creationId xmlns:p14="http://schemas.microsoft.com/office/powerpoint/2010/main" val="14979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00D5A-7A8C-48AE-9393-50F3374FA9E0}" type="datetime1">
              <a:rPr lang="en-GB" smtClean="0"/>
              <a:t>31/10/2019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551C5C-E58A-4FE2-AAE5-6D73183A79BD}" type="slidenum">
              <a:rPr lang="en-GB" smtClean="0"/>
              <a:t>‹#›</a:t>
            </a:fld>
            <a:endParaRPr lang="en-GB"/>
          </a:p>
        </p:txBody>
      </p:sp>
    </p:spTree>
    <p:extLst>
      <p:ext uri="{BB962C8B-B14F-4D97-AF65-F5344CB8AC3E}">
        <p14:creationId xmlns:p14="http://schemas.microsoft.com/office/powerpoint/2010/main" val="105246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GB"/>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97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821B1-6C68-49D0-BBD6-0143E4692DB7}" type="datetimeFigureOut">
              <a:rPr lang="en-US" smtClean="0"/>
              <a:t>31/10/19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322209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2821B1-6C68-49D0-BBD6-0143E4692DB7}" type="datetimeFigureOut">
              <a:rPr lang="en-US" smtClean="0"/>
              <a:t>31/10/19</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386719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41930-EF1A-4227-BFB0-5F8EA5AC01D6}" type="datetime1">
              <a:rPr lang="en-GB" smtClean="0"/>
              <a:t>31/10/2019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551C5C-E58A-4FE2-AAE5-6D73183A79BD}" type="slidenum">
              <a:rPr lang="en-GB" smtClean="0"/>
              <a:t>‹#›</a:t>
            </a:fld>
            <a:endParaRPr lang="en-GB"/>
          </a:p>
        </p:txBody>
      </p:sp>
    </p:spTree>
    <p:extLst>
      <p:ext uri="{BB962C8B-B14F-4D97-AF65-F5344CB8AC3E}">
        <p14:creationId xmlns:p14="http://schemas.microsoft.com/office/powerpoint/2010/main" val="7458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2821B1-6C68-49D0-BBD6-0143E4692DB7}" type="datetimeFigureOut">
              <a:rPr lang="en-US" smtClean="0"/>
              <a:t>31/10/19</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15648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821B1-6C68-49D0-BBD6-0143E4692DB7}" type="datetimeFigureOut">
              <a:rPr lang="en-US" smtClean="0"/>
              <a:t>31/10/19</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383927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821B1-6C68-49D0-BBD6-0143E4692DB7}" type="datetimeFigureOut">
              <a:rPr lang="en-US" smtClean="0"/>
              <a:t>31/10/19</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132036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2821B1-6C68-49D0-BBD6-0143E4692DB7}" type="datetimeFigureOut">
              <a:rPr lang="en-US" smtClean="0"/>
              <a:t>31/10/19</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25713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2821B1-6C68-49D0-BBD6-0143E4692DB7}" type="datetimeFigureOut">
              <a:rPr lang="en-US" smtClean="0"/>
              <a:t>31/10/19</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BAEFE2-04B4-4A5D-975D-737DBA976B10}" type="slidenum">
              <a:rPr lang="en-US" smtClean="0"/>
              <a:t>‹#›</a:t>
            </a:fld>
            <a:endParaRPr lang="en-US"/>
          </a:p>
        </p:txBody>
      </p:sp>
    </p:spTree>
    <p:extLst>
      <p:ext uri="{BB962C8B-B14F-4D97-AF65-F5344CB8AC3E}">
        <p14:creationId xmlns:p14="http://schemas.microsoft.com/office/powerpoint/2010/main" val="4335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821B1-6C68-49D0-BBD6-0143E4692DB7}" type="datetimeFigureOut">
              <a:rPr lang="en-US" smtClean="0"/>
              <a:t>31/10/19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AEFE2-04B4-4A5D-975D-737DBA976B10}" type="slidenum">
              <a:rPr lang="en-US" smtClean="0"/>
              <a:t>‹#›</a:t>
            </a:fld>
            <a:endParaRPr lang="en-US"/>
          </a:p>
        </p:txBody>
      </p:sp>
      <p:sp>
        <p:nvSpPr>
          <p:cNvPr id="7" name="TextBox 6"/>
          <p:cNvSpPr txBox="1"/>
          <p:nvPr userDrawn="1"/>
        </p:nvSpPr>
        <p:spPr>
          <a:xfrm>
            <a:off x="11353800" y="6538912"/>
            <a:ext cx="698156" cy="307777"/>
          </a:xfrm>
          <a:prstGeom prst="rect">
            <a:avLst/>
          </a:prstGeom>
          <a:noFill/>
        </p:spPr>
        <p:txBody>
          <a:bodyPr wrap="square" rtlCol="0">
            <a:spAutoFit/>
          </a:bodyPr>
          <a:lstStyle/>
          <a:p>
            <a:fld id="{4084BC1D-7E0B-4A92-993D-521996E6596E}" type="slidenum">
              <a:rPr lang="en-GB" sz="1400" smtClean="0">
                <a:latin typeface="Arial" panose="020B0604020202020204" pitchFamily="34" charset="0"/>
                <a:cs typeface="Arial" panose="020B0604020202020204" pitchFamily="34" charset="0"/>
              </a:rPr>
              <a:t>‹#›</a:t>
            </a:fld>
            <a:r>
              <a:rPr lang="en-GB" sz="1400" dirty="0">
                <a:latin typeface="Arial" panose="020B0604020202020204" pitchFamily="34" charset="0"/>
                <a:cs typeface="Arial" panose="020B0604020202020204" pitchFamily="34" charset="0"/>
              </a:rPr>
              <a:t>/</a:t>
            </a:r>
            <a:r>
              <a:rPr lang="vi-VN" sz="1400" dirty="0">
                <a:latin typeface="Arial" panose="020B0604020202020204" pitchFamily="34" charset="0"/>
                <a:cs typeface="Arial" panose="020B0604020202020204" pitchFamily="34" charset="0"/>
              </a:rPr>
              <a:t>36</a:t>
            </a:r>
          </a:p>
        </p:txBody>
      </p:sp>
    </p:spTree>
    <p:extLst>
      <p:ext uri="{BB962C8B-B14F-4D97-AF65-F5344CB8AC3E}">
        <p14:creationId xmlns:p14="http://schemas.microsoft.com/office/powerpoint/2010/main" val="87779625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77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adminlte.io/" TargetMode="External"/><Relationship Id="rId2" Type="http://schemas.openxmlformats.org/officeDocument/2006/relationships/hyperlink" Target="https://www.thymeleaf.org/" TargetMode="External"/><Relationship Id="rId1" Type="http://schemas.openxmlformats.org/officeDocument/2006/relationships/slideLayout" Target="../slideLayouts/slideLayout6.xml"/><Relationship Id="rId4" Type="http://schemas.openxmlformats.org/officeDocument/2006/relationships/hyperlink" Target="http://www.emgu.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5010" y="133006"/>
            <a:ext cx="5660861" cy="1345976"/>
          </a:xfrm>
        </p:spPr>
        <p:txBody>
          <a:bodyPr>
            <a:normAutofit fontScale="90000"/>
          </a:bodyPr>
          <a:lstStyle/>
          <a:p>
            <a:pPr algn="ctr"/>
            <a:r>
              <a:rPr lang="en-US" sz="2400" b="1" dirty="0">
                <a:solidFill>
                  <a:schemeClr val="tx1"/>
                </a:solidFill>
                <a:latin typeface="Arial" panose="020B0604020202020204" pitchFamily="34" charset="0"/>
                <a:cs typeface="Arial" panose="020B0604020202020204" pitchFamily="34" charset="0"/>
              </a:rPr>
              <a:t>BÁO CÁO TIẾN ĐỘ </a:t>
            </a:r>
            <a:br>
              <a:rPr lang="en-US" sz="2400" b="1" dirty="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ĐỒ ÁN TỐT NGHIỆP ĐẠI HỌC</a:t>
            </a:r>
            <a:br>
              <a:rPr lang="en-US" sz="2400" b="1" dirty="0">
                <a:solidFill>
                  <a:schemeClr val="tx1"/>
                </a:solidFill>
                <a:latin typeface="Arial" panose="020B0604020202020204" pitchFamily="34" charset="0"/>
                <a:cs typeface="Arial" panose="020B0604020202020204" pitchFamily="34" charset="0"/>
              </a:rPr>
            </a:br>
            <a:r>
              <a:rPr lang="en-US" sz="2400" dirty="0" err="1">
                <a:solidFill>
                  <a:schemeClr val="tx1"/>
                </a:solidFill>
                <a:latin typeface="Arial" panose="020B0604020202020204" pitchFamily="34" charset="0"/>
                <a:cs typeface="Arial" panose="020B0604020202020204" pitchFamily="34" charset="0"/>
              </a:rPr>
              <a:t>Ngành</a:t>
            </a:r>
            <a:r>
              <a:rPr lang="en-US" sz="2400" dirty="0">
                <a:solidFill>
                  <a:schemeClr val="tx1"/>
                </a:solidFill>
                <a:latin typeface="Arial" panose="020B0604020202020204" pitchFamily="34" charset="0"/>
                <a:cs typeface="Arial" panose="020B0604020202020204" pitchFamily="34" charset="0"/>
              </a:rPr>
              <a:t>: Công </a:t>
            </a:r>
            <a:r>
              <a:rPr lang="en-US" sz="2400" dirty="0" err="1">
                <a:solidFill>
                  <a:schemeClr val="tx1"/>
                </a:solidFill>
                <a:latin typeface="Arial" panose="020B0604020202020204" pitchFamily="34" charset="0"/>
                <a:cs typeface="Arial" panose="020B0604020202020204" pitchFamily="34" charset="0"/>
              </a:rPr>
              <a:t>nghệ</a:t>
            </a:r>
            <a:r>
              <a:rPr lang="en-US" sz="2400" dirty="0">
                <a:solidFill>
                  <a:schemeClr val="tx1"/>
                </a:solidFill>
                <a:latin typeface="Arial" panose="020B0604020202020204" pitchFamily="34" charset="0"/>
                <a:cs typeface="Arial" panose="020B0604020202020204" pitchFamily="34" charset="0"/>
              </a:rPr>
              <a:t> thông tin</a:t>
            </a:r>
            <a:br>
              <a:rPr lang="en-US" sz="2400" dirty="0">
                <a:solidFill>
                  <a:schemeClr val="tx1"/>
                </a:solidFill>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ngành</a:t>
            </a:r>
            <a:r>
              <a:rPr lang="en-US" sz="2400" dirty="0">
                <a:latin typeface="Arial" panose="020B0604020202020204" pitchFamily="34" charset="0"/>
                <a:cs typeface="Arial" panose="020B0604020202020204" pitchFamily="34" charset="0"/>
              </a:rPr>
              <a:t>: Công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phần mềm</a:t>
            </a:r>
            <a:endParaRPr lang="en-US" sz="24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994279" y="4550418"/>
            <a:ext cx="7069961" cy="1476510"/>
          </a:xfrm>
        </p:spPr>
        <p:txBody>
          <a:bodyPr>
            <a:noAutofit/>
          </a:bodyPr>
          <a:lstStyle/>
          <a:p>
            <a:pPr algn="l"/>
            <a:r>
              <a:rPr lang="en-US" sz="2000" dirty="0">
                <a:solidFill>
                  <a:schemeClr val="tx1"/>
                </a:solidFill>
                <a:latin typeface="Arial" panose="020B0604020202020204" pitchFamily="34" charset="0"/>
                <a:cs typeface="Arial" panose="020B0604020202020204" pitchFamily="34" charset="0"/>
              </a:rPr>
              <a:t>Sinh viên thực hiện: 		</a:t>
            </a:r>
            <a:r>
              <a:rPr lang="en-US" sz="2000" dirty="0">
                <a:latin typeface="Arial" panose="020B0604020202020204" pitchFamily="34" charset="0"/>
                <a:cs typeface="Arial" panose="020B0604020202020204" pitchFamily="34" charset="0"/>
              </a:rPr>
              <a:t>Nguyễn </a:t>
            </a:r>
            <a:r>
              <a:rPr lang="en-US" sz="2000" dirty="0" err="1">
                <a:latin typeface="Arial" panose="020B0604020202020204" pitchFamily="34" charset="0"/>
                <a:cs typeface="Arial" panose="020B0604020202020204" pitchFamily="34" charset="0"/>
              </a:rPr>
              <a:t>Ngọc</a:t>
            </a:r>
            <a:r>
              <a:rPr lang="en-US" sz="2000" dirty="0">
                <a:latin typeface="Arial" panose="020B0604020202020204" pitchFamily="34" charset="0"/>
                <a:cs typeface="Arial" panose="020B0604020202020204" pitchFamily="34" charset="0"/>
              </a:rPr>
              <a:t> Long – 15A06</a:t>
            </a:r>
            <a:endParaRPr lang="en-US" sz="2000" dirty="0">
              <a:solidFill>
                <a:schemeClr val="tx1"/>
              </a:solidFill>
              <a:latin typeface="Arial" panose="020B0604020202020204" pitchFamily="34" charset="0"/>
              <a:cs typeface="Arial" panose="020B0604020202020204" pitchFamily="34" charset="0"/>
            </a:endParaRPr>
          </a:p>
          <a:p>
            <a:pPr algn="l"/>
            <a:r>
              <a:rPr lang="en-US" sz="2000" dirty="0" err="1">
                <a:solidFill>
                  <a:schemeClr val="tx1"/>
                </a:solidFill>
                <a:latin typeface="Arial" panose="020B0604020202020204" pitchFamily="34" charset="0"/>
                <a:cs typeface="Arial" panose="020B0604020202020204" pitchFamily="34" charset="0"/>
              </a:rPr>
              <a:t>Giảng</a:t>
            </a:r>
            <a:r>
              <a:rPr lang="en-US" sz="2000" dirty="0">
                <a:solidFill>
                  <a:schemeClr val="tx1"/>
                </a:solidFill>
                <a:latin typeface="Arial" panose="020B0604020202020204" pitchFamily="34" charset="0"/>
                <a:cs typeface="Arial" panose="020B0604020202020204" pitchFamily="34" charset="0"/>
              </a:rPr>
              <a:t> viên </a:t>
            </a:r>
            <a:r>
              <a:rPr lang="en-US" sz="2000" dirty="0" err="1">
                <a:solidFill>
                  <a:schemeClr val="tx1"/>
                </a:solidFill>
                <a:latin typeface="Arial" panose="020B0604020202020204" pitchFamily="34" charset="0"/>
                <a:cs typeface="Arial" panose="020B0604020202020204" pitchFamily="34" charset="0"/>
              </a:rPr>
              <a:t>hướng</a:t>
            </a:r>
            <a:r>
              <a:rPr lang="en-US" sz="2000" dirty="0">
                <a:solidFill>
                  <a:schemeClr val="tx1"/>
                </a:solidFill>
                <a:latin typeface="Arial" panose="020B0604020202020204" pitchFamily="34" charset="0"/>
                <a:cs typeface="Arial" panose="020B0604020202020204" pitchFamily="34" charset="0"/>
              </a:rPr>
              <a:t> dẫn: 		</a:t>
            </a:r>
            <a:r>
              <a:rPr lang="en-US" sz="2000" dirty="0" err="1">
                <a:solidFill>
                  <a:schemeClr val="tx1"/>
                </a:solidFill>
                <a:latin typeface="Arial" panose="020B0604020202020204" pitchFamily="34" charset="0"/>
                <a:cs typeface="Arial" panose="020B0604020202020204" pitchFamily="34" charset="0"/>
              </a:rPr>
              <a:t>ThS</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Nguyễn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Huy</a:t>
            </a:r>
            <a:endParaRPr lang="en-US" sz="2000"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1205345" y="2961564"/>
            <a:ext cx="9858895" cy="1077218"/>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XÂY DỰNG BỘ PHẦN MỀM HỖ TRỢ CHẤM </a:t>
            </a:r>
          </a:p>
          <a:p>
            <a:pPr algn="ctr"/>
            <a:r>
              <a:rPr lang="en-US" sz="3200" b="1" dirty="0">
                <a:latin typeface="Arial" panose="020B0604020202020204" pitchFamily="34" charset="0"/>
                <a:cs typeface="Arial" panose="020B0604020202020204" pitchFamily="34" charset="0"/>
              </a:rPr>
              <a:t>VÀ THỐNG KÊ KẾT QUẢ BÀI THI TRẮC NGHIỆM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191"/>
            <a:ext cx="1494692" cy="1180020"/>
          </a:xfrm>
          <a:prstGeom prst="rect">
            <a:avLst/>
          </a:prstGeom>
        </p:spPr>
      </p:pic>
      <p:sp>
        <p:nvSpPr>
          <p:cNvPr id="6" name="TextBox 5"/>
          <p:cNvSpPr txBox="1"/>
          <p:nvPr/>
        </p:nvSpPr>
        <p:spPr>
          <a:xfrm>
            <a:off x="1728716" y="400787"/>
            <a:ext cx="3291414" cy="707886"/>
          </a:xfrm>
          <a:prstGeom prst="rect">
            <a:avLst/>
          </a:prstGeom>
          <a:noFill/>
        </p:spPr>
        <p:txBody>
          <a:bodyPr wrap="none" rtlCol="0">
            <a:spAutoFit/>
          </a:bodyPr>
          <a:lstStyle/>
          <a:p>
            <a:pPr algn="ct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Nội</a:t>
            </a:r>
            <a:endParaRPr lang="en-US" sz="2000" dirty="0">
              <a:latin typeface="Arial" panose="020B0604020202020204" pitchFamily="34" charset="0"/>
              <a:cs typeface="Arial" panose="020B0604020202020204" pitchFamily="34" charset="0"/>
            </a:endParaRPr>
          </a:p>
          <a:p>
            <a:pPr algn="ctr"/>
            <a:r>
              <a:rPr lang="en-US" sz="2000" dirty="0" err="1">
                <a:latin typeface="Arial" panose="020B0604020202020204" pitchFamily="34" charset="0"/>
                <a:cs typeface="Arial" panose="020B0604020202020204" pitchFamily="34" charset="0"/>
              </a:rPr>
              <a:t>Khoa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95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1926"/>
            <a:ext cx="12123261" cy="299258"/>
          </a:xfrm>
        </p:spPr>
        <p:txBody>
          <a:bodyPr>
            <a:noAutofit/>
          </a:bodyPr>
          <a:lstStyle/>
          <a:p>
            <a:pPr algn="ctr"/>
            <a:r>
              <a:rPr lang="en-US" sz="2400" dirty="0" err="1">
                <a:latin typeface="Arial" panose="020B0604020202020204" pitchFamily="34" charset="0"/>
                <a:cs typeface="Arial" panose="020B0604020202020204" pitchFamily="34" charset="0"/>
              </a:rPr>
              <a:t>Sơ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rã</a:t>
            </a:r>
            <a:r>
              <a:rPr lang="en-US" sz="2400" dirty="0">
                <a:latin typeface="Arial" panose="020B0604020202020204" pitchFamily="34" charset="0"/>
                <a:cs typeface="Arial" panose="020B0604020202020204" pitchFamily="34" charset="0"/>
              </a:rPr>
              <a:t> chức năng</a:t>
            </a:r>
          </a:p>
        </p:txBody>
      </p:sp>
      <p:cxnSp>
        <p:nvCxnSpPr>
          <p:cNvPr id="84" name="Straight Connector 83"/>
          <p:cNvCxnSpPr/>
          <p:nvPr/>
        </p:nvCxnSpPr>
        <p:spPr>
          <a:xfrm>
            <a:off x="1917700" y="36957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11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a:extLst>
              <a:ext uri="{FF2B5EF4-FFF2-40B4-BE49-F238E27FC236}">
                <a16:creationId xmlns:a16="http://schemas.microsoft.com/office/drawing/2014/main" id="{9D619A06-F7CC-462D-9CBD-E1BB9FAA7ECE}"/>
              </a:ext>
            </a:extLst>
          </p:cNvPr>
          <p:cNvSpPr txBox="1">
            <a:spLocks/>
          </p:cNvSpPr>
          <p:nvPr/>
        </p:nvSpPr>
        <p:spPr>
          <a:xfrm>
            <a:off x="0" y="222116"/>
            <a:ext cx="12192000" cy="404726"/>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10" name="Picture 9">
            <a:extLst>
              <a:ext uri="{FF2B5EF4-FFF2-40B4-BE49-F238E27FC236}">
                <a16:creationId xmlns:a16="http://schemas.microsoft.com/office/drawing/2014/main" id="{F96DABBD-7873-45BC-A2CE-D771D5C686C5}"/>
              </a:ext>
            </a:extLst>
          </p:cNvPr>
          <p:cNvPicPr/>
          <p:nvPr/>
        </p:nvPicPr>
        <p:blipFill>
          <a:blip r:embed="rId2" cstate="print">
            <a:extLst>
              <a:ext uri="{28A0092B-C50C-407E-A947-70E740481C1C}">
                <a14:useLocalDpi xmlns:a14="http://schemas.microsoft.com/office/drawing/2010/main" val="0"/>
              </a:ext>
            </a:extLst>
          </a:blip>
          <a:srcRect/>
          <a:stretch/>
        </p:blipFill>
        <p:spPr>
          <a:xfrm>
            <a:off x="1857265" y="1571276"/>
            <a:ext cx="8408730" cy="5033846"/>
          </a:xfrm>
          <a:prstGeom prst="rect">
            <a:avLst/>
          </a:prstGeom>
        </p:spPr>
      </p:pic>
      <p:sp>
        <p:nvSpPr>
          <p:cNvPr id="11" name="Title 1">
            <a:extLst>
              <a:ext uri="{FF2B5EF4-FFF2-40B4-BE49-F238E27FC236}">
                <a16:creationId xmlns:a16="http://schemas.microsoft.com/office/drawing/2014/main" id="{6AAE495D-E8F8-4C90-B47A-E0FF75B71834}"/>
              </a:ext>
            </a:extLst>
          </p:cNvPr>
          <p:cNvSpPr txBox="1">
            <a:spLocks/>
          </p:cNvSpPr>
          <p:nvPr/>
        </p:nvSpPr>
        <p:spPr>
          <a:xfrm>
            <a:off x="68739" y="1272018"/>
            <a:ext cx="12123261" cy="2992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với phần mềm </a:t>
            </a:r>
            <a:r>
              <a:rPr lang="en-US" sz="2400" dirty="0" err="1">
                <a:latin typeface="Arial" panose="020B0604020202020204" pitchFamily="34" charset="0"/>
                <a:cs typeface="Arial" panose="020B0604020202020204" pitchFamily="34" charset="0"/>
              </a:rPr>
              <a:t>chấm</a:t>
            </a:r>
            <a:r>
              <a:rPr lang="en-US" sz="2400" dirty="0">
                <a:latin typeface="Arial" panose="020B0604020202020204" pitchFamily="34" charset="0"/>
                <a:cs typeface="Arial" panose="020B0604020202020204" pitchFamily="34" charset="0"/>
              </a:rPr>
              <a:t> thi</a:t>
            </a:r>
          </a:p>
        </p:txBody>
      </p:sp>
    </p:spTree>
    <p:extLst>
      <p:ext uri="{BB962C8B-B14F-4D97-AF65-F5344CB8AC3E}">
        <p14:creationId xmlns:p14="http://schemas.microsoft.com/office/powerpoint/2010/main" val="206318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706"/>
            <a:ext cx="12123261" cy="299258"/>
          </a:xfrm>
        </p:spPr>
        <p:txBody>
          <a:bodyPr>
            <a:noAutofit/>
          </a:bodyPr>
          <a:lstStyle/>
          <a:p>
            <a:pPr algn="ctr"/>
            <a:r>
              <a:rPr lang="en-US" sz="2400" dirty="0" err="1">
                <a:latin typeface="Arial" panose="020B0604020202020204" pitchFamily="34" charset="0"/>
                <a:cs typeface="Arial" panose="020B0604020202020204" pitchFamily="34" charset="0"/>
              </a:rPr>
              <a:t>Sơ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rã</a:t>
            </a:r>
            <a:r>
              <a:rPr lang="en-US" sz="2400" dirty="0">
                <a:latin typeface="Arial" panose="020B0604020202020204" pitchFamily="34" charset="0"/>
                <a:cs typeface="Arial" panose="020B0604020202020204" pitchFamily="34" charset="0"/>
              </a:rPr>
              <a:t> chức năng</a:t>
            </a:r>
          </a:p>
        </p:txBody>
      </p:sp>
      <p:cxnSp>
        <p:nvCxnSpPr>
          <p:cNvPr id="84" name="Straight Connector 83"/>
          <p:cNvCxnSpPr/>
          <p:nvPr/>
        </p:nvCxnSpPr>
        <p:spPr>
          <a:xfrm>
            <a:off x="1917700" y="36957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11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6AAE495D-E8F8-4C90-B47A-E0FF75B71834}"/>
              </a:ext>
            </a:extLst>
          </p:cNvPr>
          <p:cNvSpPr txBox="1">
            <a:spLocks/>
          </p:cNvSpPr>
          <p:nvPr/>
        </p:nvSpPr>
        <p:spPr>
          <a:xfrm>
            <a:off x="169177" y="716594"/>
            <a:ext cx="12123261" cy="2992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với website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lý – thống </a:t>
            </a:r>
            <a:r>
              <a:rPr lang="en-US" sz="2400" dirty="0" err="1">
                <a:latin typeface="Arial" panose="020B0604020202020204" pitchFamily="34" charset="0"/>
                <a:cs typeface="Arial" panose="020B0604020202020204" pitchFamily="34" charset="0"/>
              </a:rPr>
              <a:t>kê</a:t>
            </a:r>
            <a:endParaRPr lang="en-US" sz="24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7322861-7076-489B-A384-4971DAB24D0F}"/>
              </a:ext>
            </a:extLst>
          </p:cNvPr>
          <p:cNvPicPr/>
          <p:nvPr/>
        </p:nvPicPr>
        <p:blipFill>
          <a:blip r:embed="rId2" cstate="print">
            <a:extLst>
              <a:ext uri="{28A0092B-C50C-407E-A947-70E740481C1C}">
                <a14:useLocalDpi xmlns:a14="http://schemas.microsoft.com/office/drawing/2010/main" val="0"/>
              </a:ext>
            </a:extLst>
          </a:blip>
          <a:srcRect/>
          <a:stretch/>
        </p:blipFill>
        <p:spPr>
          <a:xfrm>
            <a:off x="235737" y="1275245"/>
            <a:ext cx="11720525" cy="4741517"/>
          </a:xfrm>
          <a:prstGeom prst="rect">
            <a:avLst/>
          </a:prstGeom>
        </p:spPr>
      </p:pic>
    </p:spTree>
    <p:extLst>
      <p:ext uri="{BB962C8B-B14F-4D97-AF65-F5344CB8AC3E}">
        <p14:creationId xmlns:p14="http://schemas.microsoft.com/office/powerpoint/2010/main" val="231539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535" y="68456"/>
            <a:ext cx="779158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Sơ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cảnh</a:t>
            </a:r>
            <a:endParaRPr lang="en-US" sz="2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8D99646-79C6-45D5-B833-1D9DCDB2B8F3}"/>
              </a:ext>
            </a:extLst>
          </p:cNvPr>
          <p:cNvPicPr/>
          <p:nvPr/>
        </p:nvPicPr>
        <p:blipFill>
          <a:blip r:embed="rId2" cstate="print">
            <a:extLst>
              <a:ext uri="{28A0092B-C50C-407E-A947-70E740481C1C}">
                <a14:useLocalDpi xmlns:a14="http://schemas.microsoft.com/office/drawing/2010/main" val="0"/>
              </a:ext>
            </a:extLst>
          </a:blip>
          <a:srcRect/>
          <a:stretch/>
        </p:blipFill>
        <p:spPr>
          <a:xfrm>
            <a:off x="1113402" y="546987"/>
            <a:ext cx="9392674" cy="6242557"/>
          </a:xfrm>
          <a:prstGeom prst="rect">
            <a:avLst/>
          </a:prstGeom>
        </p:spPr>
      </p:pic>
    </p:spTree>
    <p:extLst>
      <p:ext uri="{BB962C8B-B14F-4D97-AF65-F5344CB8AC3E}">
        <p14:creationId xmlns:p14="http://schemas.microsoft.com/office/powerpoint/2010/main" val="49816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34" y="0"/>
            <a:ext cx="779158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Sơ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luồng</a:t>
            </a:r>
            <a:r>
              <a:rPr lang="en-US" sz="2400" dirty="0">
                <a:latin typeface="Arial" panose="020B0604020202020204" pitchFamily="34" charset="0"/>
                <a:cs typeface="Arial" panose="020B0604020202020204" pitchFamily="34" charset="0"/>
              </a:rPr>
              <a:t> dữ liệu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đỉnh</a:t>
            </a:r>
            <a:endParaRPr lang="en-US" sz="2400" dirty="0">
              <a:latin typeface="Arial" panose="020B0604020202020204" pitchFamily="34" charset="0"/>
              <a:cs typeface="Arial" panose="020B060402020202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p:blipFill>
        <p:spPr>
          <a:xfrm>
            <a:off x="1017030" y="461665"/>
            <a:ext cx="9786437" cy="5975541"/>
          </a:xfrm>
          <a:prstGeom prst="rect">
            <a:avLst/>
          </a:prstGeom>
        </p:spPr>
      </p:pic>
    </p:spTree>
    <p:extLst>
      <p:ext uri="{BB962C8B-B14F-4D97-AF65-F5344CB8AC3E}">
        <p14:creationId xmlns:p14="http://schemas.microsoft.com/office/powerpoint/2010/main" val="11936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5603"/>
            <a:ext cx="9688638" cy="415636"/>
          </a:xfrm>
        </p:spPr>
        <p:txBody>
          <a:bodyPr>
            <a:no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CSDL</a:t>
            </a:r>
            <a:endParaRPr lang="en-GB"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0" y="931239"/>
            <a:ext cx="5677593" cy="365126"/>
          </a:xfrm>
        </p:spPr>
        <p:txBody>
          <a:bodyPr>
            <a:normAutofit/>
          </a:bodyPr>
          <a:lstStyle/>
          <a:p>
            <a:r>
              <a:rPr lang="en-US" sz="1600" dirty="0" err="1">
                <a:latin typeface="Arial" panose="020B0604020202020204" pitchFamily="34" charset="0"/>
                <a:cs typeface="Arial" panose="020B0604020202020204" pitchFamily="34" charset="0"/>
              </a:rPr>
              <a:t>Xác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thực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endParaRPr lang="en-GB" sz="1600" dirty="0">
              <a:latin typeface="Arial" panose="020B0604020202020204" pitchFamily="34" charset="0"/>
              <a:cs typeface="Arial" panose="020B0604020202020204" pitchFamily="34" charset="0"/>
            </a:endParaRPr>
          </a:p>
        </p:txBody>
      </p:sp>
      <p:sp>
        <p:nvSpPr>
          <p:cNvPr id="3" name="Rectangle 2"/>
          <p:cNvSpPr/>
          <p:nvPr/>
        </p:nvSpPr>
        <p:spPr>
          <a:xfrm>
            <a:off x="166138" y="1296365"/>
            <a:ext cx="11859723" cy="2078005"/>
          </a:xfrm>
          <a:prstGeom prst="rect">
            <a:avLst/>
          </a:prstGeom>
        </p:spPr>
        <p:txBody>
          <a:bodyPr wrap="square">
            <a:spAutoFit/>
          </a:bodyPr>
          <a:lstStyle/>
          <a:p>
            <a:pPr marL="285750" lvl="0" indent="-285750">
              <a:buFont typeface="Arial" panose="020B0604020202020204" pitchFamily="34" charset="0"/>
              <a:buChar char="•"/>
            </a:pPr>
            <a:r>
              <a:rPr lang="vi-VN" dirty="0">
                <a:latin typeface="Arial" panose="020B0604020202020204" pitchFamily="34" charset="0"/>
                <a:cs typeface="Arial" panose="020B0604020202020204" pitchFamily="34" charset="0"/>
              </a:rPr>
              <a:t>Tập thực thể </a:t>
            </a:r>
            <a:r>
              <a:rPr lang="en-US" b="1" dirty="0">
                <a:latin typeface="Arial" panose="020B0604020202020204" pitchFamily="34" charset="0"/>
                <a:cs typeface="Arial" panose="020B0604020202020204" pitchFamily="34" charset="0"/>
              </a:rPr>
              <a:t>DAPAN</a:t>
            </a:r>
            <a:r>
              <a:rPr lang="vi-VN" dirty="0">
                <a:latin typeface="Arial" panose="020B0604020202020204" pitchFamily="34" charset="0"/>
                <a:cs typeface="Arial" panose="020B0604020202020204" pitchFamily="34" charset="0"/>
              </a:rPr>
              <a:t> gồm các thuộc tính: </a:t>
            </a:r>
            <a:r>
              <a:rPr lang="en-US" u="sng" dirty="0">
                <a:latin typeface="Arial" panose="020B0604020202020204" pitchFamily="34" charset="0"/>
                <a:cs typeface="Arial" panose="020B0604020202020204" pitchFamily="34" charset="0"/>
              </a:rPr>
              <a:t>mã </a:t>
            </a:r>
            <a:r>
              <a:rPr lang="en-US" u="sng" dirty="0" err="1">
                <a:latin typeface="Arial" panose="020B0604020202020204" pitchFamily="34" charset="0"/>
                <a:cs typeface="Arial" panose="020B0604020202020204" pitchFamily="34" charset="0"/>
              </a:rPr>
              <a:t>đáp</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án</a:t>
            </a:r>
            <a:r>
              <a:rPr lang="en-US" dirty="0">
                <a:latin typeface="Arial" panose="020B0604020202020204" pitchFamily="34" charset="0"/>
                <a:cs typeface="Arial" panose="020B0604020202020204" pitchFamily="34" charset="0"/>
              </a:rPr>
              <a:t>, mã đề,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endParaRPr lang="en-US"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vi-VN" dirty="0">
                <a:latin typeface="Arial" panose="020B0604020202020204" pitchFamily="34" charset="0"/>
                <a:cs typeface="Arial" panose="020B0604020202020204" pitchFamily="34" charset="0"/>
              </a:rPr>
              <a:t>Tập thực thể </a:t>
            </a:r>
            <a:r>
              <a:rPr lang="en-US" b="1" dirty="0">
                <a:latin typeface="Arial" panose="020B0604020202020204" pitchFamily="34" charset="0"/>
                <a:cs typeface="Arial" panose="020B0604020202020204" pitchFamily="34" charset="0"/>
              </a:rPr>
              <a:t>KYTHI</a:t>
            </a:r>
            <a:r>
              <a:rPr lang="vi-VN" dirty="0">
                <a:latin typeface="Arial" panose="020B0604020202020204" pitchFamily="34" charset="0"/>
                <a:cs typeface="Arial" panose="020B0604020202020204" pitchFamily="34" charset="0"/>
              </a:rPr>
              <a:t> gồm các thuộc tính: </a:t>
            </a:r>
            <a:r>
              <a:rPr lang="vi-VN" u="sng" dirty="0">
                <a:latin typeface="Arial" panose="020B0604020202020204" pitchFamily="34" charset="0"/>
                <a:cs typeface="Arial" panose="020B0604020202020204" pitchFamily="34" charset="0"/>
              </a:rPr>
              <a:t>mã </a:t>
            </a:r>
            <a:r>
              <a:rPr lang="en-US" u="sng" dirty="0" err="1">
                <a:latin typeface="Arial" panose="020B0604020202020204" pitchFamily="34" charset="0"/>
                <a:cs typeface="Arial" panose="020B0604020202020204" pitchFamily="34" charset="0"/>
              </a:rPr>
              <a:t>kỳ</a:t>
            </a:r>
            <a:r>
              <a:rPr lang="en-US" u="sng" dirty="0">
                <a:latin typeface="Arial" panose="020B0604020202020204" pitchFamily="34" charset="0"/>
                <a:cs typeface="Arial" panose="020B0604020202020204" pitchFamily="34" charset="0"/>
              </a:rPr>
              <a:t> thi</a:t>
            </a:r>
            <a:r>
              <a:rPr lang="vi-VN" u="sng"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tên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thi, ngày bắt đầu,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r>
              <a:rPr lang="en-US" dirty="0">
                <a:latin typeface="Arial" panose="020B0604020202020204" pitchFamily="34" charset="0"/>
                <a:cs typeface="Arial" panose="020B0604020202020204" pitchFamily="34" charset="0"/>
              </a:rPr>
              <a:t>.</a:t>
            </a:r>
          </a:p>
          <a:p>
            <a:pPr marL="285750" lvl="0" indent="-285750">
              <a:buFont typeface="Arial" panose="020B0604020202020204" pitchFamily="34" charset="0"/>
              <a:buChar char="•"/>
            </a:pPr>
            <a:r>
              <a:rPr lang="vi-VN" dirty="0">
                <a:latin typeface="Arial" panose="020B0604020202020204" pitchFamily="34" charset="0"/>
                <a:cs typeface="Arial" panose="020B0604020202020204" pitchFamily="34" charset="0"/>
              </a:rPr>
              <a:t>Tập thực thể </a:t>
            </a:r>
            <a:r>
              <a:rPr lang="en-US" b="1" dirty="0">
                <a:latin typeface="Arial" panose="020B0604020202020204" pitchFamily="34" charset="0"/>
                <a:cs typeface="Arial" panose="020B0604020202020204" pitchFamily="34" charset="0"/>
              </a:rPr>
              <a:t>THISINH</a:t>
            </a:r>
            <a:r>
              <a:rPr lang="vi-VN" dirty="0">
                <a:latin typeface="Arial" panose="020B0604020202020204" pitchFamily="34" charset="0"/>
                <a:cs typeface="Arial" panose="020B0604020202020204" pitchFamily="34" charset="0"/>
              </a:rPr>
              <a:t> gồm các thuộc tính: </a:t>
            </a:r>
            <a:r>
              <a:rPr lang="vi-VN" u="sng" dirty="0">
                <a:latin typeface="Arial" panose="020B0604020202020204" pitchFamily="34" charset="0"/>
                <a:cs typeface="Arial" panose="020B0604020202020204" pitchFamily="34" charset="0"/>
              </a:rPr>
              <a:t>mã</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thí</a:t>
            </a:r>
            <a:r>
              <a:rPr lang="en-US" u="sng" dirty="0">
                <a:latin typeface="Arial" panose="020B0604020202020204" pitchFamily="34" charset="0"/>
                <a:cs typeface="Arial" panose="020B0604020202020204" pitchFamily="34" charset="0"/>
              </a:rPr>
              <a:t> sinh</a:t>
            </a:r>
            <a:r>
              <a:rPr lang="vi-V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đệm</a:t>
            </a:r>
            <a:r>
              <a:rPr lang="en-US" dirty="0">
                <a:latin typeface="Arial" panose="020B0604020202020204" pitchFamily="34" charset="0"/>
                <a:cs typeface="Arial" panose="020B0604020202020204" pitchFamily="34" charset="0"/>
              </a:rPr>
              <a:t>, tên, ngày sinh,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tính, số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danh.</a:t>
            </a:r>
          </a:p>
          <a:p>
            <a:pPr marL="285750" lvl="0" indent="-285750">
              <a:buFont typeface="Arial" panose="020B0604020202020204" pitchFamily="34" charset="0"/>
              <a:buChar char="•"/>
            </a:pPr>
            <a:r>
              <a:rPr lang="vi-VN" dirty="0">
                <a:latin typeface="Arial" panose="020B0604020202020204" pitchFamily="34" charset="0"/>
                <a:cs typeface="Arial" panose="020B0604020202020204" pitchFamily="34" charset="0"/>
              </a:rPr>
              <a:t>Tập thực th</a:t>
            </a:r>
            <a:r>
              <a:rPr lang="en-US" dirty="0">
                <a:latin typeface="Arial" panose="020B0604020202020204" pitchFamily="34" charset="0"/>
                <a:cs typeface="Arial" panose="020B0604020202020204" pitchFamily="34" charset="0"/>
              </a:rPr>
              <a:t>ể </a:t>
            </a:r>
            <a:r>
              <a:rPr lang="en-US" b="1" dirty="0">
                <a:latin typeface="Arial" panose="020B0604020202020204" pitchFamily="34" charset="0"/>
                <a:cs typeface="Arial" panose="020B0604020202020204" pitchFamily="34" charset="0"/>
              </a:rPr>
              <a:t>MONTHI</a:t>
            </a:r>
            <a:r>
              <a:rPr lang="vi-VN" dirty="0">
                <a:latin typeface="Arial" panose="020B0604020202020204" pitchFamily="34" charset="0"/>
                <a:cs typeface="Arial" panose="020B0604020202020204" pitchFamily="34" charset="0"/>
              </a:rPr>
              <a:t> gồm các thuộc tính: </a:t>
            </a:r>
            <a:r>
              <a:rPr lang="vi-VN" u="sng" dirty="0">
                <a:latin typeface="Arial" panose="020B0604020202020204" pitchFamily="34" charset="0"/>
                <a:cs typeface="Arial" panose="020B0604020202020204" pitchFamily="34" charset="0"/>
              </a:rPr>
              <a:t>mã </a:t>
            </a:r>
            <a:r>
              <a:rPr lang="en-US" u="sng" dirty="0" err="1">
                <a:latin typeface="Arial" panose="020B0604020202020204" pitchFamily="34" charset="0"/>
                <a:cs typeface="Arial" panose="020B0604020202020204" pitchFamily="34" charset="0"/>
              </a:rPr>
              <a:t>môn</a:t>
            </a:r>
            <a:r>
              <a:rPr lang="en-US" u="sng" dirty="0">
                <a:latin typeface="Arial" panose="020B0604020202020204" pitchFamily="34" charset="0"/>
                <a:cs typeface="Arial" panose="020B0604020202020204" pitchFamily="34" charset="0"/>
              </a:rPr>
              <a:t> thi</a:t>
            </a:r>
            <a:r>
              <a:rPr lang="vi-V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tên </a:t>
            </a: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thi.</a:t>
            </a:r>
          </a:p>
          <a:p>
            <a:pPr marL="285750" lvl="0" indent="-285750">
              <a:buFont typeface="Arial" panose="020B0604020202020204" pitchFamily="34" charset="0"/>
              <a:buChar char="•"/>
            </a:pPr>
            <a:r>
              <a:rPr lang="en-US" dirty="0">
                <a:latin typeface="Arial" panose="020B0604020202020204" pitchFamily="34" charset="0"/>
                <a:cs typeface="Arial" panose="020B0604020202020204" pitchFamily="34" charset="0"/>
              </a:rPr>
              <a:t>Tập thực thể </a:t>
            </a:r>
            <a:r>
              <a:rPr lang="en-US" b="1" dirty="0">
                <a:latin typeface="Arial" panose="020B0604020202020204" pitchFamily="34" charset="0"/>
                <a:cs typeface="Arial" panose="020B0604020202020204" pitchFamily="34" charset="0"/>
              </a:rPr>
              <a:t>QUYEN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các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tính: </a:t>
            </a:r>
            <a:r>
              <a:rPr lang="en-US" u="sng" dirty="0">
                <a:latin typeface="Arial" panose="020B0604020202020204" pitchFamily="34" charset="0"/>
                <a:cs typeface="Arial" panose="020B0604020202020204" pitchFamily="34" charset="0"/>
              </a:rPr>
              <a:t>mã quyền</a:t>
            </a:r>
            <a:r>
              <a:rPr lang="en-US" dirty="0">
                <a:latin typeface="Arial" panose="020B0604020202020204" pitchFamily="34" charset="0"/>
                <a:cs typeface="Arial" panose="020B0604020202020204" pitchFamily="34" charset="0"/>
              </a:rPr>
              <a:t>, tên quyền,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a:t>
            </a:r>
            <a:endParaRPr lang="en-US"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dirty="0">
                <a:latin typeface="Arial" panose="020B0604020202020204" pitchFamily="34" charset="0"/>
                <a:cs typeface="Arial" panose="020B0604020202020204" pitchFamily="34" charset="0"/>
              </a:rPr>
              <a:t>Tập thực thể </a:t>
            </a:r>
            <a:r>
              <a:rPr lang="en-US" b="1" dirty="0">
                <a:latin typeface="Arial" panose="020B0604020202020204" pitchFamily="34" charset="0"/>
                <a:cs typeface="Arial" panose="020B0604020202020204" pitchFamily="34" charset="0"/>
              </a:rPr>
              <a:t>NGUOIDUNG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các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tính: </a:t>
            </a:r>
            <a:r>
              <a:rPr lang="en-US" u="sng" dirty="0">
                <a:latin typeface="Arial" panose="020B0604020202020204" pitchFamily="34" charset="0"/>
                <a:cs typeface="Arial" panose="020B0604020202020204" pitchFamily="34" charset="0"/>
              </a:rPr>
              <a:t>mã người dùng</a:t>
            </a:r>
            <a:r>
              <a:rPr lang="en-US" dirty="0">
                <a:latin typeface="Arial" panose="020B0604020202020204" pitchFamily="34" charset="0"/>
                <a:cs typeface="Arial" panose="020B0604020202020204" pitchFamily="34" charset="0"/>
              </a:rPr>
              <a:t>, tên tài khoản, </a:t>
            </a:r>
            <a:r>
              <a:rPr lang="en-US" dirty="0" err="1">
                <a:latin typeface="Arial" panose="020B0604020202020204" pitchFamily="34" charset="0"/>
                <a:cs typeface="Arial" panose="020B0604020202020204" pitchFamily="34" charset="0"/>
              </a:rPr>
              <a:t>mật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khẩu</a:t>
            </a:r>
            <a:r>
              <a:rPr lang="en-US" dirty="0">
                <a:latin typeface="Arial" panose="020B0604020202020204" pitchFamily="34" charset="0"/>
                <a:cs typeface="Arial" panose="020B0604020202020204" pitchFamily="34" charset="0"/>
              </a:rPr>
              <a:t>, tên người dùng</a:t>
            </a:r>
          </a:p>
          <a:p>
            <a:pPr marL="342900" marR="0" lvl="0" indent="-342900">
              <a:lnSpc>
                <a:spcPct val="150000"/>
              </a:lnSpc>
              <a:spcBef>
                <a:spcPts val="0"/>
              </a:spcBef>
              <a:spcAft>
                <a:spcPts val="800"/>
              </a:spcAft>
              <a:buFont typeface="Symbol" panose="05050102010706020507" pitchFamily="18" charset="2"/>
              <a:buChar char=""/>
            </a:pPr>
            <a:endParaRPr lang="en-GB" sz="1600" dirty="0">
              <a:latin typeface="Arial" panose="020B0604020202020204" pitchFamily="34" charset="0"/>
              <a:ea typeface="Yu Mincho" panose="02020400000000000000" pitchFamily="18" charset="-128"/>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515603"/>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spTree>
    <p:extLst>
      <p:ext uri="{BB962C8B-B14F-4D97-AF65-F5344CB8AC3E}">
        <p14:creationId xmlns:p14="http://schemas.microsoft.com/office/powerpoint/2010/main" val="78139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14" y="626842"/>
            <a:ext cx="9688638" cy="415636"/>
          </a:xfrm>
        </p:spPr>
        <p:txBody>
          <a:bodyPr>
            <a:no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CSDL</a:t>
            </a:r>
            <a:endParaRPr lang="en-GB"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538968" y="1172238"/>
            <a:ext cx="2538884" cy="532015"/>
          </a:xfrm>
        </p:spPr>
        <p:txBody>
          <a:bodyPr>
            <a:normAutofit/>
          </a:bodyPr>
          <a:lstStyle/>
          <a:p>
            <a:r>
              <a:rPr lang="en-US" sz="1600" dirty="0" err="1">
                <a:solidFill>
                  <a:schemeClr val="tx1"/>
                </a:solidFill>
                <a:latin typeface="Arial" panose="020B0604020202020204" pitchFamily="34" charset="0"/>
                <a:cs typeface="Arial" panose="020B0604020202020204" pitchFamily="34" charset="0"/>
              </a:rPr>
              <a:t>Xác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định</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các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liên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kết</a:t>
            </a:r>
            <a:endParaRPr lang="en-GB" sz="1600" dirty="0">
              <a:solidFill>
                <a:schemeClr val="tx1"/>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sp>
        <p:nvSpPr>
          <p:cNvPr id="3" name="Rectangle 2">
            <a:extLst>
              <a:ext uri="{FF2B5EF4-FFF2-40B4-BE49-F238E27FC236}">
                <a16:creationId xmlns:a16="http://schemas.microsoft.com/office/drawing/2014/main" id="{E6307301-C577-44EF-863E-E4E87D577E2C}"/>
              </a:ext>
            </a:extLst>
          </p:cNvPr>
          <p:cNvSpPr/>
          <p:nvPr/>
        </p:nvSpPr>
        <p:spPr>
          <a:xfrm>
            <a:off x="536171" y="1704253"/>
            <a:ext cx="10159792" cy="2441759"/>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b="1" dirty="0">
                <a:latin typeface="Arial" panose="020B0604020202020204" pitchFamily="34" charset="0"/>
                <a:ea typeface="Yu Mincho" panose="02020400000000000000" pitchFamily="18" charset="-128"/>
                <a:cs typeface="Arial" panose="020B0604020202020204" pitchFamily="34" charset="0"/>
              </a:rPr>
              <a:t>KYTHI</a:t>
            </a:r>
            <a:r>
              <a:rPr lang="vi-VN" dirty="0">
                <a:latin typeface="Arial" panose="020B0604020202020204" pitchFamily="34" charset="0"/>
                <a:ea typeface="Yu Mincho" panose="02020400000000000000" pitchFamily="18" charset="-128"/>
                <a:cs typeface="Arial" panose="020B0604020202020204" pitchFamily="34" charset="0"/>
              </a:rPr>
              <a:t> có </a:t>
            </a:r>
            <a:r>
              <a:rPr lang="en-US" b="1" dirty="0">
                <a:latin typeface="Arial" panose="020B0604020202020204" pitchFamily="34" charset="0"/>
                <a:ea typeface="Yu Mincho" panose="02020400000000000000" pitchFamily="18" charset="-128"/>
                <a:cs typeface="Arial" panose="020B0604020202020204" pitchFamily="34" charset="0"/>
              </a:rPr>
              <a:t>MONTHI</a:t>
            </a:r>
            <a:r>
              <a:rPr lang="vi-VN" dirty="0">
                <a:latin typeface="Arial" panose="020B0604020202020204" pitchFamily="34" charset="0"/>
                <a:ea typeface="Yu Mincho" panose="02020400000000000000" pitchFamily="18" charset="-128"/>
                <a:cs typeface="Arial" panose="020B0604020202020204" pitchFamily="34" charset="0"/>
              </a:rPr>
              <a:t>: 1-n vì 1</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kỳ</a:t>
            </a:r>
            <a:r>
              <a:rPr lang="en-US" dirty="0">
                <a:latin typeface="Arial" panose="020B0604020202020204" pitchFamily="34" charset="0"/>
                <a:ea typeface="Yu Mincho" panose="02020400000000000000" pitchFamily="18" charset="-128"/>
                <a:cs typeface="Arial" panose="020B0604020202020204" pitchFamily="34" charset="0"/>
              </a:rPr>
              <a:t> thi có thể có một </a:t>
            </a:r>
            <a:r>
              <a:rPr lang="en-US" dirty="0" err="1">
                <a:latin typeface="Arial" panose="020B0604020202020204" pitchFamily="34" charset="0"/>
                <a:ea typeface="Yu Mincho" panose="02020400000000000000" pitchFamily="18" charset="-128"/>
                <a:cs typeface="Arial" panose="020B0604020202020204" pitchFamily="34" charset="0"/>
              </a:rPr>
              <a:t>tổ</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hợp</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môn</a:t>
            </a:r>
            <a:r>
              <a:rPr lang="en-US" dirty="0">
                <a:latin typeface="Arial" panose="020B0604020202020204" pitchFamily="34" charset="0"/>
                <a:ea typeface="Yu Mincho" panose="02020400000000000000" pitchFamily="18" charset="-128"/>
                <a:cs typeface="Arial" panose="020B0604020202020204" pitchFamily="34" charset="0"/>
              </a:rPr>
              <a:t> thi.</a:t>
            </a:r>
          </a:p>
          <a:p>
            <a:pPr marL="342900" marR="0" lvl="0" indent="-342900" algn="just">
              <a:lnSpc>
                <a:spcPct val="107000"/>
              </a:lnSpc>
              <a:spcBef>
                <a:spcPts val="0"/>
              </a:spcBef>
              <a:spcAft>
                <a:spcPts val="0"/>
              </a:spcAft>
              <a:buFont typeface="Symbol" panose="05050102010706020507" pitchFamily="18" charset="2"/>
              <a:buChar char=""/>
            </a:pPr>
            <a:r>
              <a:rPr lang="en-US" b="1" dirty="0">
                <a:latin typeface="Arial" panose="020B0604020202020204" pitchFamily="34" charset="0"/>
                <a:ea typeface="Yu Mincho" panose="02020400000000000000" pitchFamily="18" charset="-128"/>
                <a:cs typeface="Arial" panose="020B0604020202020204" pitchFamily="34" charset="0"/>
              </a:rPr>
              <a:t>MONTHI</a:t>
            </a:r>
            <a:r>
              <a:rPr lang="vi-VN" dirty="0">
                <a:latin typeface="Arial" panose="020B0604020202020204" pitchFamily="34" charset="0"/>
                <a:ea typeface="Yu Mincho" panose="02020400000000000000" pitchFamily="18" charset="-128"/>
                <a:cs typeface="Arial" panose="020B0604020202020204" pitchFamily="34" charset="0"/>
              </a:rPr>
              <a:t> có </a:t>
            </a:r>
            <a:r>
              <a:rPr lang="en-US" b="1" dirty="0">
                <a:latin typeface="Arial" panose="020B0604020202020204" pitchFamily="34" charset="0"/>
                <a:ea typeface="Yu Mincho" panose="02020400000000000000" pitchFamily="18" charset="-128"/>
                <a:cs typeface="Arial" panose="020B0604020202020204" pitchFamily="34" charset="0"/>
              </a:rPr>
              <a:t>DAPAN</a:t>
            </a:r>
            <a:r>
              <a:rPr lang="vi-VN" dirty="0">
                <a:latin typeface="Arial" panose="020B0604020202020204" pitchFamily="34" charset="0"/>
                <a:ea typeface="Yu Mincho" panose="02020400000000000000" pitchFamily="18" charset="-128"/>
                <a:cs typeface="Arial" panose="020B0604020202020204" pitchFamily="34" charset="0"/>
              </a:rPr>
              <a:t>: 1-</a:t>
            </a:r>
            <a:r>
              <a:rPr lang="en-US" dirty="0">
                <a:latin typeface="Arial" panose="020B0604020202020204" pitchFamily="34" charset="0"/>
                <a:ea typeface="Yu Mincho" panose="02020400000000000000" pitchFamily="18" charset="-128"/>
                <a:cs typeface="Arial" panose="020B0604020202020204" pitchFamily="34" charset="0"/>
              </a:rPr>
              <a:t>n</a:t>
            </a:r>
            <a:r>
              <a:rPr lang="vi-VN" dirty="0">
                <a:latin typeface="Arial" panose="020B0604020202020204" pitchFamily="34" charset="0"/>
                <a:ea typeface="Yu Mincho" panose="02020400000000000000" pitchFamily="18" charset="-128"/>
                <a:cs typeface="Arial" panose="020B0604020202020204" pitchFamily="34" charset="0"/>
              </a:rPr>
              <a:t> vì 1</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môn</a:t>
            </a:r>
            <a:r>
              <a:rPr lang="en-US" dirty="0">
                <a:latin typeface="Arial" panose="020B0604020202020204" pitchFamily="34" charset="0"/>
                <a:ea typeface="Yu Mincho" panose="02020400000000000000" pitchFamily="18" charset="-128"/>
                <a:cs typeface="Arial" panose="020B0604020202020204" pitchFamily="34" charset="0"/>
              </a:rPr>
              <a:t> thi có thể có nhiều mã đề, mỗi mã đề có các </a:t>
            </a:r>
            <a:r>
              <a:rPr lang="en-US" dirty="0" err="1">
                <a:latin typeface="Arial" panose="020B0604020202020204" pitchFamily="34" charset="0"/>
                <a:ea typeface="Yu Mincho" panose="02020400000000000000" pitchFamily="18" charset="-128"/>
                <a:cs typeface="Arial" panose="020B0604020202020204" pitchFamily="34" charset="0"/>
              </a:rPr>
              <a:t>đáp</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án</a:t>
            </a:r>
            <a:r>
              <a:rPr lang="en-US" dirty="0">
                <a:latin typeface="Arial" panose="020B0604020202020204" pitchFamily="34" charset="0"/>
                <a:ea typeface="Yu Mincho" panose="02020400000000000000" pitchFamily="18" charset="-128"/>
                <a:cs typeface="Arial" panose="020B0604020202020204" pitchFamily="34" charset="0"/>
              </a:rPr>
              <a:t> khác nhau.</a:t>
            </a:r>
          </a:p>
          <a:p>
            <a:pPr marL="342900" marR="0" lvl="0" indent="-342900" algn="just">
              <a:lnSpc>
                <a:spcPct val="107000"/>
              </a:lnSpc>
              <a:spcBef>
                <a:spcPts val="0"/>
              </a:spcBef>
              <a:spcAft>
                <a:spcPts val="0"/>
              </a:spcAft>
              <a:buFont typeface="Symbol" panose="05050102010706020507" pitchFamily="18" charset="2"/>
              <a:buChar char=""/>
            </a:pPr>
            <a:r>
              <a:rPr lang="en-US" b="1" dirty="0">
                <a:latin typeface="Arial" panose="020B0604020202020204" pitchFamily="34" charset="0"/>
                <a:ea typeface="Yu Mincho" panose="02020400000000000000" pitchFamily="18" charset="-128"/>
                <a:cs typeface="Arial" panose="020B0604020202020204" pitchFamily="34" charset="0"/>
              </a:rPr>
              <a:t>KYTHI</a:t>
            </a:r>
            <a:r>
              <a:rPr lang="vi-VN" dirty="0">
                <a:latin typeface="Arial" panose="020B0604020202020204" pitchFamily="34" charset="0"/>
                <a:ea typeface="Yu Mincho" panose="02020400000000000000" pitchFamily="18" charset="-128"/>
                <a:cs typeface="Arial" panose="020B0604020202020204" pitchFamily="34" charset="0"/>
              </a:rPr>
              <a:t> có </a:t>
            </a:r>
            <a:r>
              <a:rPr lang="en-US" b="1" dirty="0">
                <a:latin typeface="Arial" panose="020B0604020202020204" pitchFamily="34" charset="0"/>
                <a:ea typeface="Yu Mincho" panose="02020400000000000000" pitchFamily="18" charset="-128"/>
                <a:cs typeface="Arial" panose="020B0604020202020204" pitchFamily="34" charset="0"/>
              </a:rPr>
              <a:t>THISINH</a:t>
            </a:r>
            <a:r>
              <a:rPr lang="vi-VN" dirty="0">
                <a:latin typeface="Arial" panose="020B0604020202020204" pitchFamily="34" charset="0"/>
                <a:ea typeface="Yu Mincho" panose="02020400000000000000" pitchFamily="18" charset="-128"/>
                <a:cs typeface="Arial" panose="020B0604020202020204" pitchFamily="34" charset="0"/>
              </a:rPr>
              <a:t>: 1-n vì trong 1</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kỳ</a:t>
            </a:r>
            <a:r>
              <a:rPr lang="en-US" dirty="0">
                <a:latin typeface="Arial" panose="020B0604020202020204" pitchFamily="34" charset="0"/>
                <a:ea typeface="Yu Mincho" panose="02020400000000000000" pitchFamily="18" charset="-128"/>
                <a:cs typeface="Arial" panose="020B0604020202020204" pitchFamily="34" charset="0"/>
              </a:rPr>
              <a:t> thi có thể có nhiều người </a:t>
            </a:r>
            <a:r>
              <a:rPr lang="en-US" dirty="0" err="1">
                <a:latin typeface="Arial" panose="020B0604020202020204" pitchFamily="34" charset="0"/>
                <a:ea typeface="Yu Mincho" panose="02020400000000000000" pitchFamily="18" charset="-128"/>
                <a:cs typeface="Arial" panose="020B0604020202020204" pitchFamily="34" charset="0"/>
              </a:rPr>
              <a:t>dự</a:t>
            </a:r>
            <a:r>
              <a:rPr lang="en-US" dirty="0">
                <a:latin typeface="Arial" panose="020B0604020202020204" pitchFamily="34" charset="0"/>
                <a:ea typeface="Yu Mincho" panose="02020400000000000000" pitchFamily="18" charset="-128"/>
                <a:cs typeface="Arial" panose="020B0604020202020204" pitchFamily="34" charset="0"/>
              </a:rPr>
              <a:t> thi</a:t>
            </a:r>
          </a:p>
          <a:p>
            <a:pPr marL="342900" marR="0" lvl="0" indent="-342900" algn="just">
              <a:lnSpc>
                <a:spcPct val="107000"/>
              </a:lnSpc>
              <a:spcBef>
                <a:spcPts val="0"/>
              </a:spcBef>
              <a:spcAft>
                <a:spcPts val="0"/>
              </a:spcAft>
              <a:buFont typeface="Symbol" panose="05050102010706020507" pitchFamily="18" charset="2"/>
              <a:buChar char=""/>
            </a:pPr>
            <a:r>
              <a:rPr lang="en-US" b="1" dirty="0">
                <a:latin typeface="Arial" panose="020B0604020202020204" pitchFamily="34" charset="0"/>
                <a:ea typeface="Yu Mincho" panose="02020400000000000000" pitchFamily="18" charset="-128"/>
                <a:cs typeface="Arial" panose="020B0604020202020204" pitchFamily="34" charset="0"/>
              </a:rPr>
              <a:t>THISINH</a:t>
            </a:r>
            <a:r>
              <a:rPr lang="en-US" dirty="0">
                <a:latin typeface="Arial" panose="020B0604020202020204" pitchFamily="34" charset="0"/>
                <a:ea typeface="Yu Mincho" panose="02020400000000000000" pitchFamily="18" charset="-128"/>
                <a:cs typeface="Arial" panose="020B0604020202020204" pitchFamily="34" charset="0"/>
              </a:rPr>
              <a:t> thi </a:t>
            </a:r>
            <a:r>
              <a:rPr lang="en-US" b="1" dirty="0">
                <a:latin typeface="Arial" panose="020B0604020202020204" pitchFamily="34" charset="0"/>
                <a:ea typeface="Yu Mincho" panose="02020400000000000000" pitchFamily="18" charset="-128"/>
                <a:cs typeface="Arial" panose="020B0604020202020204" pitchFamily="34" charset="0"/>
              </a:rPr>
              <a:t>MONTHI</a:t>
            </a:r>
            <a:r>
              <a:rPr lang="vi-VN" dirty="0">
                <a:latin typeface="Arial" panose="020B0604020202020204" pitchFamily="34" charset="0"/>
                <a:ea typeface="Yu Mincho" panose="02020400000000000000" pitchFamily="18" charset="-128"/>
                <a:cs typeface="Arial" panose="020B0604020202020204" pitchFamily="34" charset="0"/>
              </a:rPr>
              <a:t>: </a:t>
            </a:r>
            <a:r>
              <a:rPr lang="en-US" dirty="0">
                <a:latin typeface="Arial" panose="020B0604020202020204" pitchFamily="34" charset="0"/>
                <a:ea typeface="Yu Mincho" panose="02020400000000000000" pitchFamily="18" charset="-128"/>
                <a:cs typeface="Arial" panose="020B0604020202020204" pitchFamily="34" charset="0"/>
              </a:rPr>
              <a:t>n</a:t>
            </a:r>
            <a:r>
              <a:rPr lang="vi-VN" dirty="0">
                <a:latin typeface="Arial" panose="020B0604020202020204" pitchFamily="34" charset="0"/>
                <a:ea typeface="Yu Mincho" panose="02020400000000000000" pitchFamily="18" charset="-128"/>
                <a:cs typeface="Arial" panose="020B0604020202020204" pitchFamily="34" charset="0"/>
              </a:rPr>
              <a:t>-n vì 1</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thí</a:t>
            </a:r>
            <a:r>
              <a:rPr lang="en-US" dirty="0">
                <a:latin typeface="Arial" panose="020B0604020202020204" pitchFamily="34" charset="0"/>
                <a:ea typeface="Yu Mincho" panose="02020400000000000000" pitchFamily="18" charset="-128"/>
                <a:cs typeface="Arial" panose="020B0604020202020204" pitchFamily="34" charset="0"/>
              </a:rPr>
              <a:t> sinh có thể thi nhiều </a:t>
            </a:r>
            <a:r>
              <a:rPr lang="en-US" dirty="0" err="1">
                <a:latin typeface="Arial" panose="020B0604020202020204" pitchFamily="34" charset="0"/>
                <a:ea typeface="Yu Mincho" panose="02020400000000000000" pitchFamily="18" charset="-128"/>
                <a:cs typeface="Arial" panose="020B0604020202020204" pitchFamily="34" charset="0"/>
              </a:rPr>
              <a:t>môn</a:t>
            </a:r>
            <a:r>
              <a:rPr lang="en-US" dirty="0">
                <a:latin typeface="Arial" panose="020B0604020202020204" pitchFamily="34" charset="0"/>
                <a:ea typeface="Yu Mincho" panose="02020400000000000000" pitchFamily="18" charset="-128"/>
                <a:cs typeface="Arial" panose="020B0604020202020204" pitchFamily="34" charset="0"/>
              </a:rPr>
              <a:t> và một </a:t>
            </a:r>
            <a:r>
              <a:rPr lang="en-US" dirty="0" err="1">
                <a:latin typeface="Arial" panose="020B0604020202020204" pitchFamily="34" charset="0"/>
                <a:ea typeface="Yu Mincho" panose="02020400000000000000" pitchFamily="18" charset="-128"/>
                <a:cs typeface="Arial" panose="020B0604020202020204" pitchFamily="34" charset="0"/>
              </a:rPr>
              <a:t>môn</a:t>
            </a:r>
            <a:r>
              <a:rPr lang="en-US" dirty="0">
                <a:latin typeface="Arial" panose="020B0604020202020204" pitchFamily="34" charset="0"/>
                <a:ea typeface="Yu Mincho" panose="02020400000000000000" pitchFamily="18" charset="-128"/>
                <a:cs typeface="Arial" panose="020B0604020202020204" pitchFamily="34" charset="0"/>
              </a:rPr>
              <a:t> thi có thể được thi </a:t>
            </a:r>
            <a:r>
              <a:rPr lang="en-US" dirty="0" err="1">
                <a:latin typeface="Arial" panose="020B0604020202020204" pitchFamily="34" charset="0"/>
                <a:ea typeface="Yu Mincho" panose="02020400000000000000" pitchFamily="18" charset="-128"/>
                <a:cs typeface="Arial" panose="020B0604020202020204" pitchFamily="34" charset="0"/>
              </a:rPr>
              <a:t>bởi</a:t>
            </a:r>
            <a:r>
              <a:rPr lang="en-US" dirty="0">
                <a:latin typeface="Arial" panose="020B0604020202020204" pitchFamily="34" charset="0"/>
                <a:ea typeface="Yu Mincho" panose="02020400000000000000" pitchFamily="18" charset="-128"/>
                <a:cs typeface="Arial" panose="020B0604020202020204" pitchFamily="34" charset="0"/>
              </a:rPr>
              <a:t> nhiều </a:t>
            </a:r>
            <a:r>
              <a:rPr lang="en-US" dirty="0" err="1">
                <a:latin typeface="Arial" panose="020B0604020202020204" pitchFamily="34" charset="0"/>
                <a:ea typeface="Yu Mincho" panose="02020400000000000000" pitchFamily="18" charset="-128"/>
                <a:cs typeface="Arial" panose="020B0604020202020204" pitchFamily="34" charset="0"/>
              </a:rPr>
              <a:t>thí</a:t>
            </a:r>
            <a:r>
              <a:rPr lang="en-US" dirty="0">
                <a:latin typeface="Arial" panose="020B0604020202020204" pitchFamily="34" charset="0"/>
                <a:ea typeface="Yu Mincho" panose="02020400000000000000" pitchFamily="18" charset="-128"/>
                <a:cs typeface="Arial" panose="020B0604020202020204" pitchFamily="34" charset="0"/>
              </a:rPr>
              <a:t> sinh.</a:t>
            </a:r>
          </a:p>
          <a:p>
            <a:pPr marL="342900" marR="0" lvl="0" indent="-342900" algn="just">
              <a:lnSpc>
                <a:spcPct val="107000"/>
              </a:lnSpc>
              <a:spcBef>
                <a:spcPts val="0"/>
              </a:spcBef>
              <a:spcAft>
                <a:spcPts val="800"/>
              </a:spcAft>
              <a:buFont typeface="Symbol" panose="05050102010706020507" pitchFamily="18" charset="2"/>
              <a:buChar char=""/>
            </a:pPr>
            <a:r>
              <a:rPr lang="en-US" b="1" dirty="0">
                <a:latin typeface="Arial" panose="020B0604020202020204" pitchFamily="34" charset="0"/>
                <a:ea typeface="Yu Mincho" panose="02020400000000000000" pitchFamily="18" charset="-128"/>
                <a:cs typeface="Arial" panose="020B0604020202020204" pitchFamily="34" charset="0"/>
              </a:rPr>
              <a:t>NGUOIDUNG</a:t>
            </a:r>
            <a:r>
              <a:rPr lang="en-US" dirty="0">
                <a:latin typeface="Arial" panose="020B0604020202020204" pitchFamily="34" charset="0"/>
                <a:ea typeface="Yu Mincho" panose="02020400000000000000" pitchFamily="18" charset="-128"/>
                <a:cs typeface="Arial" panose="020B0604020202020204" pitchFamily="34" charset="0"/>
              </a:rPr>
              <a:t> có </a:t>
            </a:r>
            <a:r>
              <a:rPr lang="en-US" b="1" dirty="0">
                <a:latin typeface="Arial" panose="020B0604020202020204" pitchFamily="34" charset="0"/>
                <a:ea typeface="Yu Mincho" panose="02020400000000000000" pitchFamily="18" charset="-128"/>
                <a:cs typeface="Arial" panose="020B0604020202020204" pitchFamily="34" charset="0"/>
              </a:rPr>
              <a:t>QUYEN</a:t>
            </a:r>
            <a:r>
              <a:rPr lang="en-US" dirty="0">
                <a:latin typeface="Arial" panose="020B0604020202020204" pitchFamily="34" charset="0"/>
                <a:ea typeface="Yu Mincho" panose="02020400000000000000" pitchFamily="18" charset="-128"/>
                <a:cs typeface="Arial" panose="020B0604020202020204" pitchFamily="34" charset="0"/>
              </a:rPr>
              <a:t>: n-n vì một người dùng có thể có nhiều quyền, đồng </a:t>
            </a:r>
            <a:r>
              <a:rPr lang="en-US" dirty="0" err="1">
                <a:latin typeface="Arial" panose="020B0604020202020204" pitchFamily="34" charset="0"/>
                <a:ea typeface="Yu Mincho" panose="02020400000000000000" pitchFamily="18" charset="-128"/>
                <a:cs typeface="Arial" panose="020B0604020202020204" pitchFamily="34" charset="0"/>
              </a:rPr>
              <a:t>thời</a:t>
            </a:r>
            <a:r>
              <a:rPr lang="en-US" dirty="0">
                <a:latin typeface="Arial" panose="020B0604020202020204" pitchFamily="34" charset="0"/>
                <a:ea typeface="Yu Mincho" panose="02020400000000000000" pitchFamily="18" charset="-128"/>
                <a:cs typeface="Arial" panose="020B0604020202020204" pitchFamily="34" charset="0"/>
              </a:rPr>
              <a:t> một quyền cũng có thể được </a:t>
            </a:r>
            <a:r>
              <a:rPr lang="en-US" dirty="0" err="1">
                <a:latin typeface="Arial" panose="020B0604020202020204" pitchFamily="34" charset="0"/>
                <a:ea typeface="Yu Mincho" panose="02020400000000000000" pitchFamily="18" charset="-128"/>
                <a:cs typeface="Arial" panose="020B0604020202020204" pitchFamily="34" charset="0"/>
              </a:rPr>
              <a:t>gán</a:t>
            </a:r>
            <a:r>
              <a:rPr lang="en-US" dirty="0">
                <a:latin typeface="Arial" panose="020B0604020202020204" pitchFamily="34" charset="0"/>
                <a:ea typeface="Yu Mincho" panose="02020400000000000000" pitchFamily="18" charset="-128"/>
                <a:cs typeface="Arial" panose="020B0604020202020204" pitchFamily="34" charset="0"/>
              </a:rPr>
              <a:t> </a:t>
            </a:r>
            <a:r>
              <a:rPr lang="en-US" dirty="0" err="1">
                <a:latin typeface="Arial" panose="020B0604020202020204" pitchFamily="34" charset="0"/>
                <a:ea typeface="Yu Mincho" panose="02020400000000000000" pitchFamily="18" charset="-128"/>
                <a:cs typeface="Arial" panose="020B0604020202020204" pitchFamily="34" charset="0"/>
              </a:rPr>
              <a:t>cho</a:t>
            </a:r>
            <a:r>
              <a:rPr lang="en-US" dirty="0">
                <a:latin typeface="Arial" panose="020B0604020202020204" pitchFamily="34" charset="0"/>
                <a:ea typeface="Yu Mincho" panose="02020400000000000000" pitchFamily="18" charset="-128"/>
                <a:cs typeface="Arial" panose="020B0604020202020204" pitchFamily="34" charset="0"/>
              </a:rPr>
              <a:t> nhiều người dùng</a:t>
            </a:r>
          </a:p>
        </p:txBody>
      </p:sp>
    </p:spTree>
    <p:extLst>
      <p:ext uri="{BB962C8B-B14F-4D97-AF65-F5344CB8AC3E}">
        <p14:creationId xmlns:p14="http://schemas.microsoft.com/office/powerpoint/2010/main" val="40469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7087"/>
            <a:ext cx="9688638" cy="415636"/>
          </a:xfrm>
        </p:spPr>
        <p:txBody>
          <a:bodyPr>
            <a:noAutofit/>
          </a:bodyPr>
          <a:lstStyle/>
          <a:p>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CSDL</a:t>
            </a:r>
            <a:endParaRPr lang="en-GB"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0" y="1242723"/>
            <a:ext cx="2231784" cy="532015"/>
          </a:xfrm>
        </p:spPr>
        <p:txBody>
          <a:bodyPr/>
          <a:lstStyle/>
          <a:p>
            <a:r>
              <a:rPr lang="en-US" dirty="0" err="1">
                <a:solidFill>
                  <a:schemeClr val="tx1"/>
                </a:solidFill>
                <a:latin typeface="Arial" panose="020B0604020202020204" pitchFamily="34" charset="0"/>
                <a:cs typeface="Arial" panose="020B0604020202020204" pitchFamily="34" charset="0"/>
              </a:rPr>
              <a:t>Mô</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hình</a:t>
            </a:r>
            <a:r>
              <a:rPr lang="en-US" dirty="0">
                <a:solidFill>
                  <a:schemeClr val="tx1"/>
                </a:solidFill>
                <a:latin typeface="Arial" panose="020B0604020202020204" pitchFamily="34" charset="0"/>
                <a:cs typeface="Arial" panose="020B0604020202020204" pitchFamily="34" charset="0"/>
              </a:rPr>
              <a:t> ER</a:t>
            </a:r>
            <a:endParaRPr lang="en-GB"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11" name="Picture 10">
            <a:extLst>
              <a:ext uri="{FF2B5EF4-FFF2-40B4-BE49-F238E27FC236}">
                <a16:creationId xmlns:a16="http://schemas.microsoft.com/office/drawing/2014/main" id="{1A33CC4C-7302-41C8-8D2A-BD52526039D1}"/>
              </a:ext>
            </a:extLst>
          </p:cNvPr>
          <p:cNvPicPr/>
          <p:nvPr/>
        </p:nvPicPr>
        <p:blipFill>
          <a:blip r:embed="rId2" cstate="print">
            <a:extLst>
              <a:ext uri="{28A0092B-C50C-407E-A947-70E740481C1C}">
                <a14:useLocalDpi xmlns:a14="http://schemas.microsoft.com/office/drawing/2010/main" val="0"/>
              </a:ext>
            </a:extLst>
          </a:blip>
          <a:srcRect/>
          <a:stretch/>
        </p:blipFill>
        <p:spPr>
          <a:xfrm>
            <a:off x="2503362" y="1242723"/>
            <a:ext cx="8277463" cy="4761145"/>
          </a:xfrm>
          <a:prstGeom prst="rect">
            <a:avLst/>
          </a:prstGeom>
        </p:spPr>
      </p:pic>
    </p:spTree>
    <p:extLst>
      <p:ext uri="{BB962C8B-B14F-4D97-AF65-F5344CB8AC3E}">
        <p14:creationId xmlns:p14="http://schemas.microsoft.com/office/powerpoint/2010/main" val="241005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8687"/>
            <a:ext cx="10357658" cy="490776"/>
          </a:xfrm>
        </p:spPr>
        <p:txBody>
          <a:bodyPr>
            <a:normAutofit/>
          </a:bodyPr>
          <a:lstStyle/>
          <a:p>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endParaRPr lang="en-US" sz="24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KẾT QUẢ ĐẠT Đ</a:t>
            </a:r>
            <a:r>
              <a:rPr lang="vi-VN" sz="2800" dirty="0">
                <a:latin typeface="Arial" panose="020B0604020202020204" pitchFamily="34" charset="0"/>
                <a:cs typeface="Arial" panose="020B0604020202020204" pitchFamily="34" charset="0"/>
              </a:rPr>
              <a:t>Ư</a:t>
            </a:r>
            <a:r>
              <a:rPr lang="en-US" sz="2800" dirty="0">
                <a:latin typeface="Arial" panose="020B0604020202020204" pitchFamily="34" charset="0"/>
                <a:cs typeface="Arial" panose="020B0604020202020204" pitchFamily="34" charset="0"/>
              </a:rPr>
              <a:t>ỢC</a:t>
            </a:r>
          </a:p>
        </p:txBody>
      </p:sp>
      <p:pic>
        <p:nvPicPr>
          <p:cNvPr id="7" name="Picture 6">
            <a:extLst>
              <a:ext uri="{FF2B5EF4-FFF2-40B4-BE49-F238E27FC236}">
                <a16:creationId xmlns:a16="http://schemas.microsoft.com/office/drawing/2014/main" id="{38B1D80C-B333-400B-AB0C-CC493768FCEF}"/>
              </a:ext>
            </a:extLst>
          </p:cNvPr>
          <p:cNvPicPr/>
          <p:nvPr/>
        </p:nvPicPr>
        <p:blipFill>
          <a:blip r:embed="rId2">
            <a:extLst>
              <a:ext uri="{28A0092B-C50C-407E-A947-70E740481C1C}">
                <a14:useLocalDpi xmlns:a14="http://schemas.microsoft.com/office/drawing/2010/main" val="0"/>
              </a:ext>
            </a:extLst>
          </a:blip>
          <a:srcRect/>
          <a:stretch/>
        </p:blipFill>
        <p:spPr>
          <a:xfrm>
            <a:off x="1287019" y="780169"/>
            <a:ext cx="9987810" cy="6163556"/>
          </a:xfrm>
          <a:prstGeom prst="rect">
            <a:avLst/>
          </a:prstGeom>
        </p:spPr>
      </p:pic>
    </p:spTree>
    <p:extLst>
      <p:ext uri="{BB962C8B-B14F-4D97-AF65-F5344CB8AC3E}">
        <p14:creationId xmlns:p14="http://schemas.microsoft.com/office/powerpoint/2010/main" val="186875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505519"/>
            <a:ext cx="10357658" cy="490776"/>
          </a:xfrm>
        </p:spPr>
        <p:txBody>
          <a:bodyPr>
            <a:normAutofit/>
          </a:bodyPr>
          <a:lstStyle/>
          <a:p>
            <a:r>
              <a:rPr lang="en-US" sz="2400" dirty="0">
                <a:latin typeface="Arial" panose="020B0604020202020204" pitchFamily="34" charset="0"/>
                <a:cs typeface="Arial" panose="020B0604020202020204" pitchFamily="34" charset="0"/>
              </a:rPr>
              <a:t>Mẫu </a:t>
            </a:r>
            <a:r>
              <a:rPr lang="en-US" sz="2400" dirty="0" err="1">
                <a:latin typeface="Arial" panose="020B0604020202020204" pitchFamily="34" charset="0"/>
                <a:cs typeface="Arial" panose="020B0604020202020204" pitchFamily="34" charset="0"/>
              </a:rPr>
              <a:t>phiếu</a:t>
            </a:r>
            <a:r>
              <a:rPr lang="en-US" sz="2400" dirty="0">
                <a:latin typeface="Arial" panose="020B0604020202020204" pitchFamily="34" charset="0"/>
                <a:cs typeface="Arial" panose="020B0604020202020204" pitchFamily="34" charset="0"/>
              </a:rPr>
              <a:t> trả </a:t>
            </a:r>
            <a:r>
              <a:rPr lang="en-US" sz="2400" dirty="0" err="1">
                <a:latin typeface="Arial" panose="020B0604020202020204" pitchFamily="34" charset="0"/>
                <a:cs typeface="Arial" panose="020B0604020202020204" pitchFamily="34" charset="0"/>
              </a:rPr>
              <a:t>lời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trắc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nghiệm</a:t>
            </a:r>
            <a:endParaRPr lang="en-US" sz="24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3" name="Picture 2">
            <a:extLst>
              <a:ext uri="{FF2B5EF4-FFF2-40B4-BE49-F238E27FC236}">
                <a16:creationId xmlns:a16="http://schemas.microsoft.com/office/drawing/2014/main" id="{7E492D86-0993-446A-AD03-68F0FBF301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35" y="1132361"/>
            <a:ext cx="2913908" cy="4123189"/>
          </a:xfrm>
          <a:prstGeom prst="rect">
            <a:avLst/>
          </a:prstGeom>
          <a:ln>
            <a:solidFill>
              <a:schemeClr val="tx1">
                <a:lumMod val="65000"/>
                <a:lumOff val="35000"/>
              </a:schemeClr>
            </a:solidFill>
          </a:ln>
        </p:spPr>
      </p:pic>
      <p:pic>
        <p:nvPicPr>
          <p:cNvPr id="9" name="Picture 8">
            <a:extLst>
              <a:ext uri="{FF2B5EF4-FFF2-40B4-BE49-F238E27FC236}">
                <a16:creationId xmlns:a16="http://schemas.microsoft.com/office/drawing/2014/main" id="{A9644050-6186-428C-8E01-D91A2A3D00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0555" y="1132361"/>
            <a:ext cx="2915445" cy="4123944"/>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B7F939D3-C354-48BD-AF12-B23323DED9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9212" y="1131606"/>
            <a:ext cx="2915445" cy="4123944"/>
          </a:xfrm>
          <a:prstGeom prst="rect">
            <a:avLst/>
          </a:prstGeom>
          <a:ln>
            <a:solidFill>
              <a:schemeClr val="tx1"/>
            </a:solidFill>
          </a:ln>
        </p:spPr>
      </p:pic>
      <p:pic>
        <p:nvPicPr>
          <p:cNvPr id="10" name="Picture 9">
            <a:extLst>
              <a:ext uri="{FF2B5EF4-FFF2-40B4-BE49-F238E27FC236}">
                <a16:creationId xmlns:a16="http://schemas.microsoft.com/office/drawing/2014/main" id="{81C99EC0-AFB0-477D-9A48-82E7717B50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17869" y="1131606"/>
            <a:ext cx="2915445" cy="4123944"/>
          </a:xfrm>
          <a:prstGeom prst="rect">
            <a:avLst/>
          </a:prstGeom>
          <a:ln>
            <a:solidFill>
              <a:schemeClr val="tx1"/>
            </a:solidFill>
          </a:ln>
        </p:spPr>
      </p:pic>
      <p:sp>
        <p:nvSpPr>
          <p:cNvPr id="6" name="TextBox 5"/>
          <p:cNvSpPr txBox="1"/>
          <p:nvPr/>
        </p:nvSpPr>
        <p:spPr>
          <a:xfrm>
            <a:off x="661138" y="5391616"/>
            <a:ext cx="2018501" cy="369332"/>
          </a:xfrm>
          <a:prstGeom prst="rect">
            <a:avLst/>
          </a:prstGeom>
          <a:noFill/>
        </p:spPr>
        <p:txBody>
          <a:bodyPr wrap="none" rtlCol="0">
            <a:spAutoFit/>
          </a:bodyPr>
          <a:lstStyle/>
          <a:p>
            <a:r>
              <a:rPr lang="vi-VN" dirty="0"/>
              <a:t>Mẫu phiếu 45 câu</a:t>
            </a:r>
            <a:endParaRPr lang="en-US" dirty="0"/>
          </a:p>
        </p:txBody>
      </p:sp>
      <p:sp>
        <p:nvSpPr>
          <p:cNvPr id="12" name="TextBox 11"/>
          <p:cNvSpPr txBox="1"/>
          <p:nvPr/>
        </p:nvSpPr>
        <p:spPr>
          <a:xfrm>
            <a:off x="3629026" y="5391616"/>
            <a:ext cx="2018501" cy="369332"/>
          </a:xfrm>
          <a:prstGeom prst="rect">
            <a:avLst/>
          </a:prstGeom>
          <a:noFill/>
        </p:spPr>
        <p:txBody>
          <a:bodyPr wrap="none" rtlCol="0">
            <a:spAutoFit/>
          </a:bodyPr>
          <a:lstStyle/>
          <a:p>
            <a:r>
              <a:rPr lang="vi-VN" dirty="0"/>
              <a:t>Mẫu phiếu 60 câu</a:t>
            </a:r>
            <a:endParaRPr lang="en-US" dirty="0"/>
          </a:p>
        </p:txBody>
      </p:sp>
      <p:sp>
        <p:nvSpPr>
          <p:cNvPr id="13" name="TextBox 12"/>
          <p:cNvSpPr txBox="1"/>
          <p:nvPr/>
        </p:nvSpPr>
        <p:spPr>
          <a:xfrm>
            <a:off x="6597683" y="5391616"/>
            <a:ext cx="2018501" cy="369332"/>
          </a:xfrm>
          <a:prstGeom prst="rect">
            <a:avLst/>
          </a:prstGeom>
          <a:noFill/>
        </p:spPr>
        <p:txBody>
          <a:bodyPr wrap="none" rtlCol="0">
            <a:spAutoFit/>
          </a:bodyPr>
          <a:lstStyle/>
          <a:p>
            <a:r>
              <a:rPr lang="vi-VN" dirty="0"/>
              <a:t>Mẫu phiếu 80 câu</a:t>
            </a:r>
            <a:endParaRPr lang="en-US" dirty="0"/>
          </a:p>
        </p:txBody>
      </p:sp>
      <p:sp>
        <p:nvSpPr>
          <p:cNvPr id="14" name="TextBox 13"/>
          <p:cNvSpPr txBox="1"/>
          <p:nvPr/>
        </p:nvSpPr>
        <p:spPr>
          <a:xfrm>
            <a:off x="9566340" y="5392158"/>
            <a:ext cx="2146742" cy="369332"/>
          </a:xfrm>
          <a:prstGeom prst="rect">
            <a:avLst/>
          </a:prstGeom>
          <a:noFill/>
        </p:spPr>
        <p:txBody>
          <a:bodyPr wrap="none" rtlCol="0">
            <a:spAutoFit/>
          </a:bodyPr>
          <a:lstStyle/>
          <a:p>
            <a:r>
              <a:rPr lang="vi-VN" dirty="0"/>
              <a:t>Mẫu phiếu 100 câu</a:t>
            </a:r>
            <a:endParaRPr lang="en-US" dirty="0"/>
          </a:p>
        </p:txBody>
      </p:sp>
    </p:spTree>
    <p:extLst>
      <p:ext uri="{BB962C8B-B14F-4D97-AF65-F5344CB8AC3E}">
        <p14:creationId xmlns:p14="http://schemas.microsoft.com/office/powerpoint/2010/main" val="75695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613" y="725857"/>
            <a:ext cx="10357658" cy="490776"/>
          </a:xfrm>
        </p:spPr>
        <p:txBody>
          <a:bodyPr>
            <a:normAutofit/>
          </a:bodyPr>
          <a:lstStyle/>
          <a:p>
            <a:r>
              <a:rPr lang="en-US" sz="2400" dirty="0" err="1">
                <a:latin typeface="Arial" panose="020B0604020202020204" pitchFamily="34" charset="0"/>
                <a:cs typeface="Arial" panose="020B0604020202020204" pitchFamily="34" charset="0"/>
              </a:rPr>
              <a:t>Tiền</a:t>
            </a:r>
            <a:r>
              <a:rPr lang="en-US" sz="2400" dirty="0">
                <a:latin typeface="Arial" panose="020B0604020202020204" pitchFamily="34" charset="0"/>
                <a:cs typeface="Arial" panose="020B0604020202020204" pitchFamily="34" charset="0"/>
              </a:rPr>
              <a:t> xử lý </a:t>
            </a:r>
            <a:r>
              <a:rPr lang="en-US" sz="2400" dirty="0" err="1">
                <a:latin typeface="Arial" panose="020B0604020202020204" pitchFamily="34" charset="0"/>
                <a:cs typeface="Arial" panose="020B0604020202020204" pitchFamily="34" charset="0"/>
              </a:rPr>
              <a:t>ảnh</a:t>
            </a:r>
            <a:endParaRPr lang="en-US" sz="24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3" name="Picture 2">
            <a:extLst>
              <a:ext uri="{FF2B5EF4-FFF2-40B4-BE49-F238E27FC236}">
                <a16:creationId xmlns:a16="http://schemas.microsoft.com/office/drawing/2014/main" id="{89AEF5E5-0F7B-4BF5-8E67-589E860376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023" y="725857"/>
            <a:ext cx="4096559" cy="5794165"/>
          </a:xfrm>
          <a:prstGeom prst="rect">
            <a:avLst/>
          </a:prstGeom>
          <a:ln>
            <a:solidFill>
              <a:schemeClr val="accent1"/>
            </a:solidFill>
          </a:ln>
        </p:spPr>
      </p:pic>
      <p:pic>
        <p:nvPicPr>
          <p:cNvPr id="9" name="Picture 8">
            <a:extLst>
              <a:ext uri="{FF2B5EF4-FFF2-40B4-BE49-F238E27FC236}">
                <a16:creationId xmlns:a16="http://schemas.microsoft.com/office/drawing/2014/main" id="{516B78FD-04F5-4929-9F80-6E2B30638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783" y="723379"/>
            <a:ext cx="4096559" cy="5796643"/>
          </a:xfrm>
          <a:prstGeom prst="rect">
            <a:avLst/>
          </a:prstGeom>
          <a:ln>
            <a:solidFill>
              <a:schemeClr val="accent1"/>
            </a:solidFill>
          </a:ln>
        </p:spPr>
      </p:pic>
      <p:sp>
        <p:nvSpPr>
          <p:cNvPr id="10" name="Arrow: Right 9">
            <a:extLst>
              <a:ext uri="{FF2B5EF4-FFF2-40B4-BE49-F238E27FC236}">
                <a16:creationId xmlns:a16="http://schemas.microsoft.com/office/drawing/2014/main" id="{627E88CA-D5CD-41DE-A2FF-87508B73487A}"/>
              </a:ext>
            </a:extLst>
          </p:cNvPr>
          <p:cNvSpPr/>
          <p:nvPr/>
        </p:nvSpPr>
        <p:spPr>
          <a:xfrm>
            <a:off x="6852441" y="3324137"/>
            <a:ext cx="310392" cy="209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DD01212-1ECC-4869-8530-9C4B03F88FF6}"/>
              </a:ext>
            </a:extLst>
          </p:cNvPr>
          <p:cNvSpPr txBox="1"/>
          <p:nvPr/>
        </p:nvSpPr>
        <p:spPr>
          <a:xfrm>
            <a:off x="419449" y="1770077"/>
            <a:ext cx="2263333"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Resize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cần)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Làm </a:t>
            </a:r>
            <a:r>
              <a:rPr lang="en-US" dirty="0" err="1">
                <a:latin typeface="Arial" panose="020B0604020202020204" pitchFamily="34" charset="0"/>
                <a:cs typeface="Arial" panose="020B0604020202020204" pitchFamily="34" charset="0"/>
              </a:rPr>
              <a:t>mịn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Convert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sang dạng </a:t>
            </a:r>
            <a:r>
              <a:rPr lang="en-US" dirty="0" err="1">
                <a:latin typeface="Arial" panose="020B0604020202020204" pitchFamily="34" charset="0"/>
                <a:cs typeface="Arial" panose="020B0604020202020204" pitchFamily="34" charset="0"/>
              </a:rPr>
              <a:t>nhị</a:t>
            </a:r>
            <a:r>
              <a:rPr lang="en-US" dirty="0">
                <a:latin typeface="Arial" panose="020B0604020202020204" pitchFamily="34" charset="0"/>
                <a:cs typeface="Arial" panose="020B0604020202020204" pitchFamily="34" charset="0"/>
              </a:rPr>
              <a:t> phần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Rotate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cần)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76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2545DB-7EE3-4753-9F40-E90A0B164944}"/>
              </a:ext>
            </a:extLst>
          </p:cNvPr>
          <p:cNvSpPr txBox="1">
            <a:spLocks/>
          </p:cNvSpPr>
          <p:nvPr/>
        </p:nvSpPr>
        <p:spPr>
          <a:xfrm>
            <a:off x="1201563" y="579121"/>
            <a:ext cx="9737985" cy="606425"/>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dirty="0">
                <a:latin typeface="Arial" panose="020B0604020202020204" pitchFamily="34" charset="0"/>
                <a:cs typeface="Arial" panose="020B0604020202020204" pitchFamily="34" charset="0"/>
              </a:rPr>
              <a:t>CÁC NỘI TRÌNH BÀY</a:t>
            </a:r>
          </a:p>
        </p:txBody>
      </p:sp>
      <p:sp>
        <p:nvSpPr>
          <p:cNvPr id="10" name="Date Placeholder 3">
            <a:extLst>
              <a:ext uri="{FF2B5EF4-FFF2-40B4-BE49-F238E27FC236}">
                <a16:creationId xmlns:a16="http://schemas.microsoft.com/office/drawing/2014/main" id="{BE8870B5-4324-4627-9F3A-6818F5FD4058}"/>
              </a:ext>
            </a:extLst>
          </p:cNvPr>
          <p:cNvSpPr txBox="1">
            <a:spLocks/>
          </p:cNvSpPr>
          <p:nvPr/>
        </p:nvSpPr>
        <p:spPr>
          <a:xfrm>
            <a:off x="0" y="6492875"/>
            <a:ext cx="911225"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CFBD7A6-E907-4B21-9723-E928EE389E35}" type="datetime1">
              <a:rPr lang="vi-VN" sz="1050" smtClean="0">
                <a:latin typeface="Arial" panose="020B0604020202020204" pitchFamily="34" charset="0"/>
                <a:cs typeface="Arial" panose="020B0604020202020204" pitchFamily="34" charset="0"/>
              </a:rPr>
              <a:pPr>
                <a:defRPr/>
              </a:pPr>
              <a:t>31/10/2019</a:t>
            </a:fld>
            <a:endParaRPr lang="en-US"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1EC26C9E-AE99-415E-BE6B-DCFC971BD4DD}"/>
              </a:ext>
            </a:extLst>
          </p:cNvPr>
          <p:cNvGraphicFramePr/>
          <p:nvPr>
            <p:extLst>
              <p:ext uri="{D42A27DB-BD31-4B8C-83A1-F6EECF244321}">
                <p14:modId xmlns:p14="http://schemas.microsoft.com/office/powerpoint/2010/main" val="1248819420"/>
              </p:ext>
            </p:extLst>
          </p:nvPr>
        </p:nvGraphicFramePr>
        <p:xfrm>
          <a:off x="2275281" y="11855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57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613" y="725857"/>
            <a:ext cx="10357658" cy="490776"/>
          </a:xfrm>
        </p:spPr>
        <p:txBody>
          <a:bodyPr>
            <a:normAutofit/>
          </a:bodyPr>
          <a:lstStyle/>
          <a:p>
            <a:r>
              <a:rPr lang="en-US" sz="2400" dirty="0">
                <a:latin typeface="Arial" panose="020B0604020202020204" pitchFamily="34" charset="0"/>
                <a:cs typeface="Arial" panose="020B0604020202020204" pitchFamily="34" charset="0"/>
              </a:rPr>
              <a:t>Nhận dạng </a:t>
            </a:r>
            <a:r>
              <a:rPr lang="en-US" sz="2400" dirty="0" err="1">
                <a:latin typeface="Arial" panose="020B0604020202020204" pitchFamily="34" charset="0"/>
                <a:cs typeface="Arial" panose="020B0604020202020204" pitchFamily="34" charset="0"/>
              </a:rPr>
              <a:t>ảnh</a:t>
            </a:r>
            <a:endParaRPr lang="en-US" sz="24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9" name="Picture 8">
            <a:extLst>
              <a:ext uri="{FF2B5EF4-FFF2-40B4-BE49-F238E27FC236}">
                <a16:creationId xmlns:a16="http://schemas.microsoft.com/office/drawing/2014/main" id="{516B78FD-04F5-4929-9F80-6E2B306383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176" y="661537"/>
            <a:ext cx="4096559" cy="5796643"/>
          </a:xfrm>
          <a:prstGeom prst="rect">
            <a:avLst/>
          </a:prstGeom>
          <a:ln>
            <a:solidFill>
              <a:schemeClr val="accent1"/>
            </a:solidFill>
          </a:ln>
        </p:spPr>
      </p:pic>
      <p:sp>
        <p:nvSpPr>
          <p:cNvPr id="11" name="TextBox 10">
            <a:extLst>
              <a:ext uri="{FF2B5EF4-FFF2-40B4-BE49-F238E27FC236}">
                <a16:creationId xmlns:a16="http://schemas.microsoft.com/office/drawing/2014/main" id="{4DD01212-1ECC-4869-8530-9C4B03F88FF6}"/>
              </a:ext>
            </a:extLst>
          </p:cNvPr>
          <p:cNvSpPr txBox="1"/>
          <p:nvPr/>
        </p:nvSpPr>
        <p:spPr>
          <a:xfrm>
            <a:off x="530265" y="1315648"/>
            <a:ext cx="6434357" cy="2585323"/>
          </a:xfrm>
          <a:prstGeom prst="rect">
            <a:avLst/>
          </a:prstGeom>
          <a:noFill/>
        </p:spPr>
        <p:txBody>
          <a:bodyPr wrap="square" rtlCol="0">
            <a:spAutoFit/>
          </a:bodyPr>
          <a:lstStyle/>
          <a:p>
            <a:r>
              <a:rPr lang="en-US" dirty="0"/>
              <a:t>+ Nhận dạng 2 hình </a:t>
            </a:r>
            <a:r>
              <a:rPr lang="en-US" dirty="0" err="1"/>
              <a:t>chữ</a:t>
            </a:r>
            <a:r>
              <a:rPr lang="en-US" dirty="0"/>
              <a:t> </a:t>
            </a:r>
            <a:r>
              <a:rPr lang="en-US" dirty="0" err="1"/>
              <a:t>nhật</a:t>
            </a:r>
            <a:r>
              <a:rPr lang="en-US" dirty="0"/>
              <a:t> </a:t>
            </a:r>
            <a:r>
              <a:rPr lang="en-US" dirty="0" err="1"/>
              <a:t>đánh</a:t>
            </a:r>
            <a:r>
              <a:rPr lang="en-US" dirty="0"/>
              <a:t> dấu</a:t>
            </a:r>
          </a:p>
          <a:p>
            <a:endParaRPr lang="en-US" dirty="0"/>
          </a:p>
          <a:p>
            <a:r>
              <a:rPr lang="en-US" dirty="0"/>
              <a:t>+ Nhận dạng </a:t>
            </a:r>
            <a:r>
              <a:rPr lang="en-US" dirty="0" err="1"/>
              <a:t>thanh</a:t>
            </a:r>
            <a:r>
              <a:rPr lang="en-US" dirty="0"/>
              <a:t> </a:t>
            </a:r>
            <a:r>
              <a:rPr lang="en-US" dirty="0" err="1"/>
              <a:t>dọc</a:t>
            </a:r>
            <a:r>
              <a:rPr lang="en-US" dirty="0"/>
              <a:t>, </a:t>
            </a:r>
            <a:r>
              <a:rPr lang="en-US" dirty="0" err="1"/>
              <a:t>thanh</a:t>
            </a:r>
            <a:r>
              <a:rPr lang="en-US" dirty="0"/>
              <a:t> </a:t>
            </a:r>
            <a:r>
              <a:rPr lang="en-US" dirty="0" err="1"/>
              <a:t>ngang</a:t>
            </a:r>
            <a:r>
              <a:rPr lang="en-US" dirty="0"/>
              <a:t> </a:t>
            </a:r>
            <a:r>
              <a:rPr lang="en-US" dirty="0" err="1"/>
              <a:t>phía</a:t>
            </a:r>
            <a:r>
              <a:rPr lang="en-US" dirty="0"/>
              <a:t> trên và </a:t>
            </a:r>
            <a:r>
              <a:rPr lang="en-US" dirty="0" err="1"/>
              <a:t>thanh</a:t>
            </a:r>
            <a:r>
              <a:rPr lang="en-US" dirty="0"/>
              <a:t> </a:t>
            </a:r>
            <a:r>
              <a:rPr lang="en-US" dirty="0" err="1"/>
              <a:t>ngang</a:t>
            </a:r>
            <a:r>
              <a:rPr lang="en-US" dirty="0"/>
              <a:t> </a:t>
            </a:r>
            <a:r>
              <a:rPr lang="en-US" dirty="0" err="1"/>
              <a:t>phía</a:t>
            </a:r>
            <a:r>
              <a:rPr lang="en-US" dirty="0"/>
              <a:t> </a:t>
            </a:r>
            <a:r>
              <a:rPr lang="en-US" dirty="0" err="1"/>
              <a:t>dưới</a:t>
            </a:r>
            <a:r>
              <a:rPr lang="en-US" dirty="0"/>
              <a:t>.</a:t>
            </a:r>
          </a:p>
          <a:p>
            <a:endParaRPr lang="en-US" dirty="0"/>
          </a:p>
          <a:p>
            <a:r>
              <a:rPr lang="en-US" dirty="0"/>
              <a:t>+ </a:t>
            </a:r>
            <a:r>
              <a:rPr lang="en-US" dirty="0" err="1"/>
              <a:t>Xác</a:t>
            </a:r>
            <a:r>
              <a:rPr lang="en-US" dirty="0"/>
              <a:t> định </a:t>
            </a:r>
            <a:r>
              <a:rPr lang="en-US" dirty="0" err="1"/>
              <a:t>tọa</a:t>
            </a:r>
            <a:r>
              <a:rPr lang="en-US" dirty="0"/>
              <a:t> </a:t>
            </a:r>
            <a:r>
              <a:rPr lang="en-US" dirty="0" err="1"/>
              <a:t>độ</a:t>
            </a:r>
            <a:r>
              <a:rPr lang="en-US" dirty="0"/>
              <a:t> tất cả các ô có thể tô</a:t>
            </a:r>
          </a:p>
          <a:p>
            <a:endParaRPr lang="en-US" dirty="0"/>
          </a:p>
          <a:p>
            <a:r>
              <a:rPr lang="en-US" dirty="0"/>
              <a:t>+ </a:t>
            </a:r>
            <a:r>
              <a:rPr lang="en-US" dirty="0" err="1"/>
              <a:t>Xác</a:t>
            </a:r>
            <a:r>
              <a:rPr lang="en-US" dirty="0"/>
              <a:t> định ô </a:t>
            </a:r>
            <a:r>
              <a:rPr lang="en-US" dirty="0" err="1"/>
              <a:t>thí</a:t>
            </a:r>
            <a:r>
              <a:rPr lang="en-US" dirty="0"/>
              <a:t> sinh tô</a:t>
            </a:r>
          </a:p>
          <a:p>
            <a:endParaRPr lang="en-US" dirty="0"/>
          </a:p>
        </p:txBody>
      </p:sp>
      <p:sp>
        <p:nvSpPr>
          <p:cNvPr id="2" name="Oval 1"/>
          <p:cNvSpPr/>
          <p:nvPr/>
        </p:nvSpPr>
        <p:spPr>
          <a:xfrm>
            <a:off x="11315702" y="618050"/>
            <a:ext cx="254177" cy="237682"/>
          </a:xfrm>
          <a:prstGeom prst="ellipse">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11342078" y="6220498"/>
            <a:ext cx="219009" cy="237682"/>
          </a:xfrm>
          <a:prstGeom prst="ellipse">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8038407" y="626842"/>
            <a:ext cx="3100648" cy="237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332719" y="6220498"/>
            <a:ext cx="976235" cy="237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308954" y="973482"/>
            <a:ext cx="287301" cy="437991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05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1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left)">
                                      <p:cBhvr>
                                        <p:cTn id="18" dur="500"/>
                                        <p:tgtEl>
                                          <p:spTgt spid="11">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left)">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wipe(left)">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3"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6952" y="717469"/>
            <a:ext cx="10357658" cy="490776"/>
          </a:xfrm>
        </p:spPr>
        <p:txBody>
          <a:bodyPr>
            <a:normAutofit/>
          </a:bodyPr>
          <a:lstStyle/>
          <a:p>
            <a:pPr algn="ctr"/>
            <a:r>
              <a:rPr lang="en-US" sz="2400" dirty="0">
                <a:latin typeface="Arial" panose="020B0604020202020204" pitchFamily="34" charset="0"/>
                <a:cs typeface="Arial" panose="020B0604020202020204" pitchFamily="34" charset="0"/>
              </a:rPr>
              <a:t>Phần mềm </a:t>
            </a:r>
            <a:r>
              <a:rPr lang="en-US" sz="2400" dirty="0" err="1">
                <a:latin typeface="Arial" panose="020B0604020202020204" pitchFamily="34" charset="0"/>
                <a:cs typeface="Arial" panose="020B0604020202020204" pitchFamily="34" charset="0"/>
              </a:rPr>
              <a:t>chấm</a:t>
            </a:r>
            <a:r>
              <a:rPr lang="en-US" sz="2400" dirty="0">
                <a:latin typeface="Arial" panose="020B0604020202020204" pitchFamily="34" charset="0"/>
                <a:cs typeface="Arial" panose="020B0604020202020204" pitchFamily="34" charset="0"/>
              </a:rPr>
              <a:t> thi</a:t>
            </a: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0"/>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KẾT QUẢ ĐẠT Đ</a:t>
            </a:r>
            <a:r>
              <a:rPr lang="vi-VN" sz="2800" dirty="0">
                <a:latin typeface="Arial" panose="020B0604020202020204" pitchFamily="34" charset="0"/>
                <a:cs typeface="Arial" panose="020B0604020202020204" pitchFamily="34" charset="0"/>
              </a:rPr>
              <a:t>Ư</a:t>
            </a:r>
            <a:r>
              <a:rPr lang="en-US" sz="2800" dirty="0">
                <a:latin typeface="Arial" panose="020B0604020202020204" pitchFamily="34" charset="0"/>
                <a:cs typeface="Arial" panose="020B0604020202020204" pitchFamily="34" charset="0"/>
              </a:rPr>
              <a:t>ỢC</a:t>
            </a:r>
          </a:p>
        </p:txBody>
      </p:sp>
      <p:sp>
        <p:nvSpPr>
          <p:cNvPr id="3" name="Rectangle 2">
            <a:extLst>
              <a:ext uri="{FF2B5EF4-FFF2-40B4-BE49-F238E27FC236}">
                <a16:creationId xmlns:a16="http://schemas.microsoft.com/office/drawing/2014/main" id="{7D804449-C650-4CCB-AD43-2192E5E52DB1}"/>
              </a:ext>
            </a:extLst>
          </p:cNvPr>
          <p:cNvSpPr/>
          <p:nvPr/>
        </p:nvSpPr>
        <p:spPr>
          <a:xfrm>
            <a:off x="5096368" y="2967335"/>
            <a:ext cx="199926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a:t>
            </a:r>
          </a:p>
        </p:txBody>
      </p:sp>
    </p:spTree>
    <p:extLst>
      <p:ext uri="{BB962C8B-B14F-4D97-AF65-F5344CB8AC3E}">
        <p14:creationId xmlns:p14="http://schemas.microsoft.com/office/powerpoint/2010/main" val="208711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619A06-F7CC-462D-9CBD-E1BB9FAA7ECE}"/>
              </a:ext>
            </a:extLst>
          </p:cNvPr>
          <p:cNvSpPr txBox="1">
            <a:spLocks/>
          </p:cNvSpPr>
          <p:nvPr/>
        </p:nvSpPr>
        <p:spPr>
          <a:xfrm>
            <a:off x="-1" y="83128"/>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HƯỚNG PHÁT TRIỂN CỦA ĐỀ TÀI</a:t>
            </a:r>
          </a:p>
        </p:txBody>
      </p:sp>
      <p:sp>
        <p:nvSpPr>
          <p:cNvPr id="7" name="TextBox 6"/>
          <p:cNvSpPr txBox="1"/>
          <p:nvPr/>
        </p:nvSpPr>
        <p:spPr>
          <a:xfrm>
            <a:off x="1664896" y="1013313"/>
            <a:ext cx="7855527" cy="4565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công việc từ tuần thứ 10 - 12</a:t>
            </a:r>
          </a:p>
        </p:txBody>
      </p:sp>
      <p:graphicFrame>
        <p:nvGraphicFramePr>
          <p:cNvPr id="2" name="Table 1">
            <a:extLst>
              <a:ext uri="{FF2B5EF4-FFF2-40B4-BE49-F238E27FC236}">
                <a16:creationId xmlns:a16="http://schemas.microsoft.com/office/drawing/2014/main" id="{EDE80F8F-2FFC-4609-843C-E68DFEA4C0F2}"/>
              </a:ext>
            </a:extLst>
          </p:cNvPr>
          <p:cNvGraphicFramePr>
            <a:graphicFrameLocks noGrp="1"/>
          </p:cNvGraphicFramePr>
          <p:nvPr>
            <p:extLst>
              <p:ext uri="{D42A27DB-BD31-4B8C-83A1-F6EECF244321}">
                <p14:modId xmlns:p14="http://schemas.microsoft.com/office/powerpoint/2010/main" val="2492831831"/>
              </p:ext>
            </p:extLst>
          </p:nvPr>
        </p:nvGraphicFramePr>
        <p:xfrm>
          <a:off x="1443285" y="1562503"/>
          <a:ext cx="9843702" cy="3681441"/>
        </p:xfrm>
        <a:graphic>
          <a:graphicData uri="http://schemas.openxmlformats.org/drawingml/2006/table">
            <a:tbl>
              <a:tblPr firstRow="1" firstCol="1" bandRow="1">
                <a:tableStyleId>{D113A9D2-9D6B-4929-AA2D-F23B5EE8CBE7}</a:tableStyleId>
              </a:tblPr>
              <a:tblGrid>
                <a:gridCol w="3216311">
                  <a:extLst>
                    <a:ext uri="{9D8B030D-6E8A-4147-A177-3AD203B41FA5}">
                      <a16:colId xmlns:a16="http://schemas.microsoft.com/office/drawing/2014/main" val="49300033"/>
                    </a:ext>
                  </a:extLst>
                </a:gridCol>
                <a:gridCol w="6627391">
                  <a:extLst>
                    <a:ext uri="{9D8B030D-6E8A-4147-A177-3AD203B41FA5}">
                      <a16:colId xmlns:a16="http://schemas.microsoft.com/office/drawing/2014/main" val="1763630571"/>
                    </a:ext>
                  </a:extLst>
                </a:gridCol>
              </a:tblGrid>
              <a:tr h="353742">
                <a:tc>
                  <a:txBody>
                    <a:bodyPr/>
                    <a:lstStyle/>
                    <a:p>
                      <a:pPr marL="0" marR="0" algn="ctr">
                        <a:lnSpc>
                          <a:spcPct val="115000"/>
                        </a:lnSpc>
                        <a:spcBef>
                          <a:spcPts val="0"/>
                        </a:spcBef>
                        <a:spcAft>
                          <a:spcPts val="0"/>
                        </a:spcAft>
                      </a:pPr>
                      <a:r>
                        <a:rPr lang="en-US" sz="2000" dirty="0" err="1">
                          <a:effectLst/>
                        </a:rPr>
                        <a:t>Thời</a:t>
                      </a:r>
                      <a:r>
                        <a:rPr lang="en-US" sz="2000" dirty="0">
                          <a:effectLst/>
                        </a:rPr>
                        <a:t> </a:t>
                      </a:r>
                      <a:r>
                        <a:rPr lang="en-US" sz="2000" dirty="0" err="1">
                          <a:effectLst/>
                        </a:rPr>
                        <a:t>gian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tc>
                  <a:txBody>
                    <a:bodyPr/>
                    <a:lstStyle/>
                    <a:p>
                      <a:pPr marL="0" marR="0" algn="ctr">
                        <a:lnSpc>
                          <a:spcPct val="115000"/>
                        </a:lnSpc>
                        <a:spcBef>
                          <a:spcPts val="0"/>
                        </a:spcBef>
                        <a:spcAft>
                          <a:spcPts val="0"/>
                        </a:spcAft>
                      </a:pPr>
                      <a:r>
                        <a:rPr lang="en-US" sz="2000" dirty="0">
                          <a:effectLst/>
                        </a:rPr>
                        <a:t>Công việc</a:t>
                      </a:r>
                      <a:endParaRPr lang="en-US" sz="20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extLst>
                  <a:ext uri="{0D108BD9-81ED-4DB2-BD59-A6C34878D82A}">
                    <a16:rowId xmlns:a16="http://schemas.microsoft.com/office/drawing/2014/main" val="4202919648"/>
                  </a:ext>
                </a:extLst>
              </a:tr>
              <a:tr h="1109233">
                <a:tc>
                  <a:txBody>
                    <a:bodyPr/>
                    <a:lstStyle/>
                    <a:p>
                      <a:pPr marL="0" marR="0">
                        <a:lnSpc>
                          <a:spcPct val="115000"/>
                        </a:lnSpc>
                        <a:spcBef>
                          <a:spcPts val="0"/>
                        </a:spcBef>
                        <a:spcAft>
                          <a:spcPts val="0"/>
                        </a:spcAft>
                      </a:pPr>
                      <a:r>
                        <a:rPr lang="en-US" sz="2000" dirty="0">
                          <a:effectLst/>
                        </a:rPr>
                        <a:t>Tuần 10</a:t>
                      </a:r>
                    </a:p>
                    <a:p>
                      <a:pPr marL="0" marR="0">
                        <a:lnSpc>
                          <a:spcPct val="115000"/>
                        </a:lnSpc>
                        <a:spcBef>
                          <a:spcPts val="0"/>
                        </a:spcBef>
                        <a:spcAft>
                          <a:spcPts val="0"/>
                        </a:spcAft>
                      </a:pPr>
                      <a:r>
                        <a:rPr lang="en-US" sz="2000" dirty="0">
                          <a:effectLst/>
                        </a:rPr>
                        <a:t>(29/10/2019 – 04/11/2019)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tc>
                  <a:txBody>
                    <a:bodyPr/>
                    <a:lstStyle/>
                    <a:p>
                      <a:pPr marL="0" marR="0">
                        <a:lnSpc>
                          <a:spcPct val="115000"/>
                        </a:lnSpc>
                        <a:spcBef>
                          <a:spcPts val="0"/>
                        </a:spcBef>
                        <a:spcAft>
                          <a:spcPts val="0"/>
                        </a:spcAft>
                      </a:pPr>
                      <a:r>
                        <a:rPr lang="en-US" sz="2000" dirty="0">
                          <a:effectLst/>
                        </a:rPr>
                        <a:t>- </a:t>
                      </a:r>
                      <a:r>
                        <a:rPr lang="en-US" sz="2000" dirty="0" err="1">
                          <a:effectLst/>
                        </a:rPr>
                        <a:t>Hoàn</a:t>
                      </a:r>
                      <a:r>
                        <a:rPr lang="en-US" sz="2000" dirty="0">
                          <a:effectLst/>
                        </a:rPr>
                        <a:t> thành và chạy thử website </a:t>
                      </a:r>
                      <a:r>
                        <a:rPr lang="en-US" sz="2000" dirty="0" err="1">
                          <a:effectLst/>
                        </a:rPr>
                        <a:t>quản</a:t>
                      </a:r>
                      <a:r>
                        <a:rPr lang="en-US" sz="2000" dirty="0">
                          <a:effectLst/>
                        </a:rPr>
                        <a:t> lý</a:t>
                      </a:r>
                    </a:p>
                    <a:p>
                      <a:pPr marL="0" marR="0">
                        <a:lnSpc>
                          <a:spcPct val="115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extLst>
                  <a:ext uri="{0D108BD9-81ED-4DB2-BD59-A6C34878D82A}">
                    <a16:rowId xmlns:a16="http://schemas.microsoft.com/office/drawing/2014/main" val="3830197647"/>
                  </a:ext>
                </a:extLst>
              </a:tr>
              <a:tr h="1109233">
                <a:tc>
                  <a:txBody>
                    <a:bodyPr/>
                    <a:lstStyle/>
                    <a:p>
                      <a:pPr marL="0" marR="0">
                        <a:lnSpc>
                          <a:spcPct val="115000"/>
                        </a:lnSpc>
                        <a:spcBef>
                          <a:spcPts val="0"/>
                        </a:spcBef>
                        <a:spcAft>
                          <a:spcPts val="0"/>
                        </a:spcAft>
                      </a:pPr>
                      <a:r>
                        <a:rPr lang="en-US" sz="2000" dirty="0">
                          <a:effectLst/>
                        </a:rPr>
                        <a:t>Tuần 11</a:t>
                      </a:r>
                    </a:p>
                    <a:p>
                      <a:pPr marL="0" marR="0">
                        <a:lnSpc>
                          <a:spcPct val="115000"/>
                        </a:lnSpc>
                        <a:spcBef>
                          <a:spcPts val="0"/>
                        </a:spcBef>
                        <a:spcAft>
                          <a:spcPts val="0"/>
                        </a:spcAft>
                      </a:pPr>
                      <a:r>
                        <a:rPr lang="en-US" sz="2000" dirty="0">
                          <a:effectLst/>
                        </a:rPr>
                        <a:t>(05/11/2019 – 11/11/2019)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tc>
                  <a:txBody>
                    <a:bodyPr/>
                    <a:lstStyle/>
                    <a:p>
                      <a:pPr marL="0" marR="0">
                        <a:lnSpc>
                          <a:spcPct val="115000"/>
                        </a:lnSpc>
                        <a:spcBef>
                          <a:spcPts val="0"/>
                        </a:spcBef>
                        <a:spcAft>
                          <a:spcPts val="0"/>
                        </a:spcAft>
                      </a:pPr>
                      <a:r>
                        <a:rPr lang="en-US" sz="2000" dirty="0">
                          <a:effectLst/>
                        </a:rPr>
                        <a:t>- Chạy thử toàn bộ </a:t>
                      </a:r>
                      <a:r>
                        <a:rPr lang="en-US" sz="2000" dirty="0" err="1">
                          <a:effectLst/>
                        </a:rPr>
                        <a:t>hệ</a:t>
                      </a:r>
                      <a:r>
                        <a:rPr lang="en-US" sz="2000" dirty="0">
                          <a:effectLst/>
                        </a:rPr>
                        <a:t> thống, </a:t>
                      </a:r>
                      <a:r>
                        <a:rPr lang="en-US" sz="2000" dirty="0" err="1">
                          <a:effectLst/>
                        </a:rPr>
                        <a:t>đảm</a:t>
                      </a:r>
                      <a:r>
                        <a:rPr lang="en-US" sz="2000" dirty="0">
                          <a:effectLst/>
                        </a:rPr>
                        <a:t> bảo </a:t>
                      </a:r>
                      <a:r>
                        <a:rPr lang="en-US" sz="2000" dirty="0" err="1">
                          <a:effectLst/>
                        </a:rPr>
                        <a:t>rằng</a:t>
                      </a:r>
                      <a:r>
                        <a:rPr lang="en-US" sz="2000" dirty="0">
                          <a:effectLst/>
                        </a:rPr>
                        <a:t> phần mềm </a:t>
                      </a:r>
                      <a:r>
                        <a:rPr lang="en-US" sz="2000" dirty="0" err="1">
                          <a:effectLst/>
                        </a:rPr>
                        <a:t>chấm</a:t>
                      </a:r>
                      <a:r>
                        <a:rPr lang="en-US" sz="2000" dirty="0">
                          <a:effectLst/>
                        </a:rPr>
                        <a:t> thi </a:t>
                      </a:r>
                      <a:r>
                        <a:rPr lang="en-US" sz="2000" dirty="0" err="1">
                          <a:effectLst/>
                        </a:rPr>
                        <a:t>trắc</a:t>
                      </a:r>
                      <a:r>
                        <a:rPr lang="en-US" sz="2000" dirty="0">
                          <a:effectLst/>
                        </a:rPr>
                        <a:t> </a:t>
                      </a:r>
                      <a:r>
                        <a:rPr lang="en-US" sz="2000" dirty="0" err="1">
                          <a:effectLst/>
                        </a:rPr>
                        <a:t>nghiệm</a:t>
                      </a:r>
                      <a:r>
                        <a:rPr lang="en-US" sz="2000" dirty="0">
                          <a:effectLst/>
                        </a:rPr>
                        <a:t> </a:t>
                      </a:r>
                      <a:r>
                        <a:rPr lang="en-US" sz="2000" dirty="0" err="1">
                          <a:effectLst/>
                        </a:rPr>
                        <a:t>hoạt</a:t>
                      </a:r>
                      <a:r>
                        <a:rPr lang="en-US" sz="2000" dirty="0">
                          <a:effectLst/>
                        </a:rPr>
                        <a:t> </a:t>
                      </a:r>
                      <a:r>
                        <a:rPr lang="en-US" sz="2000" dirty="0" err="1">
                          <a:effectLst/>
                        </a:rPr>
                        <a:t>động</a:t>
                      </a:r>
                      <a:r>
                        <a:rPr lang="en-US" sz="2000" dirty="0">
                          <a:effectLst/>
                        </a:rPr>
                        <a:t> </a:t>
                      </a:r>
                      <a:r>
                        <a:rPr lang="en-US" sz="2000" dirty="0" err="1">
                          <a:effectLst/>
                        </a:rPr>
                        <a:t>chính</a:t>
                      </a:r>
                      <a:r>
                        <a:rPr lang="en-US" sz="2000" dirty="0">
                          <a:effectLst/>
                        </a:rPr>
                        <a:t> </a:t>
                      </a:r>
                      <a:r>
                        <a:rPr lang="en-US" sz="2000" dirty="0" err="1">
                          <a:effectLst/>
                        </a:rPr>
                        <a:t>xác</a:t>
                      </a:r>
                      <a:r>
                        <a:rPr lang="en-US" sz="2000" dirty="0">
                          <a:effectLst/>
                        </a:rPr>
                        <a:t> và website </a:t>
                      </a:r>
                      <a:r>
                        <a:rPr lang="en-US" sz="2000" dirty="0" err="1">
                          <a:effectLst/>
                        </a:rPr>
                        <a:t>quản</a:t>
                      </a:r>
                      <a:r>
                        <a:rPr lang="en-US" sz="2000" dirty="0">
                          <a:effectLst/>
                        </a:rPr>
                        <a:t> lý </a:t>
                      </a:r>
                      <a:r>
                        <a:rPr lang="en-US" sz="2000" dirty="0" err="1">
                          <a:effectLst/>
                        </a:rPr>
                        <a:t>hiển</a:t>
                      </a:r>
                      <a:r>
                        <a:rPr lang="en-US" sz="2000" dirty="0">
                          <a:effectLst/>
                        </a:rPr>
                        <a:t> </a:t>
                      </a:r>
                      <a:r>
                        <a:rPr lang="en-US" sz="2000" dirty="0" err="1">
                          <a:effectLst/>
                        </a:rPr>
                        <a:t>thị</a:t>
                      </a:r>
                      <a:r>
                        <a:rPr lang="en-US" sz="2000" dirty="0">
                          <a:effectLst/>
                        </a:rPr>
                        <a:t> được </a:t>
                      </a:r>
                      <a:r>
                        <a:rPr lang="en-US" sz="2000" dirty="0" err="1">
                          <a:effectLst/>
                        </a:rPr>
                        <a:t>đầy</a:t>
                      </a:r>
                      <a:r>
                        <a:rPr lang="en-US" sz="2000" dirty="0">
                          <a:effectLst/>
                        </a:rPr>
                        <a:t> </a:t>
                      </a:r>
                      <a:r>
                        <a:rPr lang="en-US" sz="2000" dirty="0" err="1">
                          <a:effectLst/>
                        </a:rPr>
                        <a:t>đủ</a:t>
                      </a:r>
                      <a:r>
                        <a:rPr lang="en-US" sz="2000" dirty="0">
                          <a:effectLst/>
                        </a:rPr>
                        <a:t> các thông tin yêu cầu</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extLst>
                  <a:ext uri="{0D108BD9-81ED-4DB2-BD59-A6C34878D82A}">
                    <a16:rowId xmlns:a16="http://schemas.microsoft.com/office/drawing/2014/main" val="3383867654"/>
                  </a:ext>
                </a:extLst>
              </a:tr>
              <a:tr h="1109233">
                <a:tc>
                  <a:txBody>
                    <a:bodyPr/>
                    <a:lstStyle/>
                    <a:p>
                      <a:pPr marL="0" marR="0">
                        <a:lnSpc>
                          <a:spcPct val="115000"/>
                        </a:lnSpc>
                        <a:spcBef>
                          <a:spcPts val="0"/>
                        </a:spcBef>
                        <a:spcAft>
                          <a:spcPts val="0"/>
                        </a:spcAft>
                      </a:pPr>
                      <a:r>
                        <a:rPr lang="en-US" sz="2000">
                          <a:effectLst/>
                        </a:rPr>
                        <a:t>Tuần 12</a:t>
                      </a:r>
                    </a:p>
                    <a:p>
                      <a:pPr marL="0" marR="0">
                        <a:lnSpc>
                          <a:spcPct val="115000"/>
                        </a:lnSpc>
                        <a:spcBef>
                          <a:spcPts val="0"/>
                        </a:spcBef>
                        <a:spcAft>
                          <a:spcPts val="0"/>
                        </a:spcAft>
                      </a:pPr>
                      <a:r>
                        <a:rPr lang="en-US" sz="2000">
                          <a:effectLst/>
                        </a:rPr>
                        <a:t>(12/11/2019 – 18/11/2019)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tc>
                  <a:txBody>
                    <a:bodyPr/>
                    <a:lstStyle/>
                    <a:p>
                      <a:pPr marL="0" marR="0">
                        <a:lnSpc>
                          <a:spcPct val="115000"/>
                        </a:lnSpc>
                        <a:spcBef>
                          <a:spcPts val="0"/>
                        </a:spcBef>
                        <a:spcAft>
                          <a:spcPts val="0"/>
                        </a:spcAft>
                      </a:pPr>
                      <a:r>
                        <a:rPr lang="en-US" sz="2000" dirty="0">
                          <a:effectLst/>
                        </a:rPr>
                        <a:t>- Kiểm thử </a:t>
                      </a:r>
                      <a:r>
                        <a:rPr lang="en-US" sz="2000" dirty="0" err="1">
                          <a:effectLst/>
                        </a:rPr>
                        <a:t>hệ</a:t>
                      </a:r>
                      <a:r>
                        <a:rPr lang="en-US" sz="2000" dirty="0">
                          <a:effectLst/>
                        </a:rPr>
                        <a:t> thống và viết tài liệu </a:t>
                      </a:r>
                      <a:r>
                        <a:rPr lang="en-US" sz="2000" dirty="0" err="1">
                          <a:effectLst/>
                        </a:rPr>
                        <a:t>báo</a:t>
                      </a:r>
                      <a:r>
                        <a:rPr lang="en-US" sz="2000" dirty="0">
                          <a:effectLst/>
                        </a:rPr>
                        <a:t> </a:t>
                      </a:r>
                      <a:r>
                        <a:rPr lang="en-US" sz="2000" dirty="0" err="1">
                          <a:effectLst/>
                        </a:rPr>
                        <a:t>cáo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703" marR="113703" marT="0" marB="0"/>
                </a:tc>
                <a:extLst>
                  <a:ext uri="{0D108BD9-81ED-4DB2-BD59-A6C34878D82A}">
                    <a16:rowId xmlns:a16="http://schemas.microsoft.com/office/drawing/2014/main" val="153772613"/>
                  </a:ext>
                </a:extLst>
              </a:tr>
            </a:tbl>
          </a:graphicData>
        </a:graphic>
      </p:graphicFrame>
    </p:spTree>
    <p:extLst>
      <p:ext uri="{BB962C8B-B14F-4D97-AF65-F5344CB8AC3E}">
        <p14:creationId xmlns:p14="http://schemas.microsoft.com/office/powerpoint/2010/main" val="15991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619A06-F7CC-462D-9CBD-E1BB9FAA7ECE}"/>
              </a:ext>
            </a:extLst>
          </p:cNvPr>
          <p:cNvSpPr txBox="1">
            <a:spLocks/>
          </p:cNvSpPr>
          <p:nvPr/>
        </p:nvSpPr>
        <p:spPr>
          <a:xfrm>
            <a:off x="-2771" y="133004"/>
            <a:ext cx="12192000" cy="62684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TÀI LIỆU THAM KHẢO</a:t>
            </a:r>
          </a:p>
        </p:txBody>
      </p:sp>
      <p:sp>
        <p:nvSpPr>
          <p:cNvPr id="7" name="TextBox 6"/>
          <p:cNvSpPr txBox="1"/>
          <p:nvPr/>
        </p:nvSpPr>
        <p:spPr>
          <a:xfrm>
            <a:off x="544483" y="1083019"/>
            <a:ext cx="11820698" cy="3373359"/>
          </a:xfrm>
          <a:prstGeom prst="rect">
            <a:avLst/>
          </a:prstGeom>
          <a:noFill/>
        </p:spPr>
        <p:txBody>
          <a:bodyPr wrap="square" rtlCol="0">
            <a:spAutoFit/>
          </a:bodyPr>
          <a:lstStyle/>
          <a:p>
            <a:pPr>
              <a:lnSpc>
                <a:spcPct val="150000"/>
              </a:lnSpc>
            </a:pPr>
            <a:r>
              <a:rPr lang="en-US" b="1" dirty="0">
                <a:latin typeface="+mj-lt"/>
                <a:cs typeface="Arial" panose="020B0604020202020204" pitchFamily="34" charset="0"/>
              </a:rPr>
              <a:t>[1] Microsoft, Windows Form Documentation</a:t>
            </a:r>
          </a:p>
          <a:p>
            <a:pPr>
              <a:lnSpc>
                <a:spcPct val="150000"/>
              </a:lnSpc>
            </a:pPr>
            <a:r>
              <a:rPr lang="en-US" b="1" dirty="0">
                <a:latin typeface="+mj-lt"/>
                <a:cs typeface="Arial" panose="020B0604020202020204" pitchFamily="34" charset="0"/>
              </a:rPr>
              <a:t>[2] </a:t>
            </a:r>
            <a:r>
              <a:rPr lang="en-US" b="1" dirty="0" err="1">
                <a:latin typeface="+mj-lt"/>
                <a:cs typeface="Arial" panose="020B0604020202020204" pitchFamily="34" charset="0"/>
              </a:rPr>
              <a:t>Microsoft.Office.Interop.Excel</a:t>
            </a:r>
            <a:r>
              <a:rPr lang="en-US" b="1" dirty="0">
                <a:latin typeface="+mj-lt"/>
                <a:cs typeface="Arial" panose="020B0604020202020204" pitchFamily="34" charset="0"/>
              </a:rPr>
              <a:t> Namespace Documentation</a:t>
            </a:r>
          </a:p>
          <a:p>
            <a:pPr>
              <a:lnSpc>
                <a:spcPct val="150000"/>
              </a:lnSpc>
            </a:pPr>
            <a:r>
              <a:rPr lang="en-US" b="1" dirty="0">
                <a:latin typeface="+mj-lt"/>
                <a:cs typeface="Arial" panose="020B0604020202020204" pitchFamily="34" charset="0"/>
              </a:rPr>
              <a:t>[3] Microsoft, </a:t>
            </a:r>
            <a:r>
              <a:rPr lang="en-US" b="1" dirty="0" err="1">
                <a:latin typeface="+mj-lt"/>
                <a:cs typeface="Arial" panose="020B0604020202020204" pitchFamily="34" charset="0"/>
              </a:rPr>
              <a:t>BackgroundWorker</a:t>
            </a:r>
            <a:r>
              <a:rPr lang="en-US" b="1" dirty="0">
                <a:latin typeface="+mj-lt"/>
                <a:cs typeface="Arial" panose="020B0604020202020204" pitchFamily="34" charset="0"/>
              </a:rPr>
              <a:t> Class Documentation</a:t>
            </a:r>
          </a:p>
          <a:p>
            <a:pPr>
              <a:lnSpc>
                <a:spcPct val="150000"/>
              </a:lnSpc>
            </a:pPr>
            <a:r>
              <a:rPr lang="en-US" b="1" dirty="0">
                <a:latin typeface="+mj-lt"/>
                <a:cs typeface="Arial" panose="020B0604020202020204" pitchFamily="34" charset="0"/>
              </a:rPr>
              <a:t>[4] Spring Web MVC Documentation, Web on Servlet Stack (Version 5.1.9.RELEASE)</a:t>
            </a:r>
          </a:p>
          <a:p>
            <a:pPr>
              <a:lnSpc>
                <a:spcPct val="150000"/>
              </a:lnSpc>
            </a:pPr>
            <a:r>
              <a:rPr lang="en-US" b="1" dirty="0">
                <a:latin typeface="+mj-lt"/>
                <a:cs typeface="Arial" panose="020B0604020202020204" pitchFamily="34" charset="0"/>
              </a:rPr>
              <a:t>[5] Template Engine </a:t>
            </a:r>
            <a:r>
              <a:rPr lang="en-US" b="1" dirty="0" err="1">
                <a:latin typeface="+mj-lt"/>
                <a:cs typeface="Arial" panose="020B0604020202020204" pitchFamily="34" charset="0"/>
              </a:rPr>
              <a:t>Thymeleaf</a:t>
            </a:r>
            <a:r>
              <a:rPr lang="en-US" b="1" dirty="0">
                <a:latin typeface="+mj-lt"/>
                <a:cs typeface="Arial" panose="020B0604020202020204" pitchFamily="34" charset="0"/>
              </a:rPr>
              <a:t> - </a:t>
            </a:r>
            <a:r>
              <a:rPr lang="en-US" b="1" dirty="0">
                <a:latin typeface="+mj-lt"/>
                <a:hlinkClick r:id="rId2"/>
              </a:rPr>
              <a:t>https://www.thymeleaf.org</a:t>
            </a:r>
            <a:endParaRPr lang="en-US" b="1" dirty="0">
              <a:latin typeface="+mj-lt"/>
            </a:endParaRPr>
          </a:p>
          <a:p>
            <a:pPr>
              <a:lnSpc>
                <a:spcPct val="150000"/>
              </a:lnSpc>
            </a:pPr>
            <a:r>
              <a:rPr lang="en-US" b="1" dirty="0">
                <a:latin typeface="+mj-lt"/>
                <a:cs typeface="Arial" panose="020B0604020202020204" pitchFamily="34" charset="0"/>
              </a:rPr>
              <a:t>[6] Admin LTE 3  +  Plugins - </a:t>
            </a:r>
            <a:r>
              <a:rPr lang="en-US" b="1" u="sng" dirty="0">
                <a:latin typeface="+mj-lt"/>
                <a:cs typeface="Arial" panose="020B0604020202020204" pitchFamily="34" charset="0"/>
                <a:hlinkClick r:id="rId3"/>
              </a:rPr>
              <a:t>https://adminlte.io/</a:t>
            </a:r>
            <a:endParaRPr lang="en-US" b="1" u="sng" dirty="0">
              <a:latin typeface="+mj-lt"/>
              <a:cs typeface="Arial" panose="020B0604020202020204" pitchFamily="34" charset="0"/>
            </a:endParaRPr>
          </a:p>
          <a:p>
            <a:pPr>
              <a:lnSpc>
                <a:spcPct val="150000"/>
              </a:lnSpc>
            </a:pPr>
            <a:r>
              <a:rPr lang="en-US" b="1" dirty="0">
                <a:latin typeface="+mj-lt"/>
                <a:cs typeface="Arial" panose="020B0604020202020204" pitchFamily="34" charset="0"/>
              </a:rPr>
              <a:t>[7] </a:t>
            </a:r>
            <a:r>
              <a:rPr lang="en-US" b="1" dirty="0" err="1">
                <a:latin typeface="+mj-lt"/>
                <a:cs typeface="Arial" panose="020B0604020202020204" pitchFamily="34" charset="0"/>
              </a:rPr>
              <a:t>Emgu</a:t>
            </a:r>
            <a:r>
              <a:rPr lang="en-US" b="1" dirty="0">
                <a:latin typeface="+mj-lt"/>
                <a:cs typeface="Arial" panose="020B0604020202020204" pitchFamily="34" charset="0"/>
              </a:rPr>
              <a:t> CV: Open CV in .NET - </a:t>
            </a:r>
            <a:r>
              <a:rPr lang="en-US" b="1" dirty="0">
                <a:latin typeface="+mj-lt"/>
                <a:hlinkClick r:id="rId4"/>
              </a:rPr>
              <a:t>www.emgu.com</a:t>
            </a:r>
          </a:p>
          <a:p>
            <a:pPr>
              <a:lnSpc>
                <a:spcPct val="150000"/>
              </a:lnSpc>
            </a:pPr>
            <a:endParaRPr lang="en-US" b="1" u="sng" dirty="0">
              <a:latin typeface="+mj-lt"/>
              <a:cs typeface="Arial" panose="020B0604020202020204" pitchFamily="34" charset="0"/>
            </a:endParaRPr>
          </a:p>
        </p:txBody>
      </p:sp>
    </p:spTree>
    <p:extLst>
      <p:ext uri="{BB962C8B-B14F-4D97-AF65-F5344CB8AC3E}">
        <p14:creationId xmlns:p14="http://schemas.microsoft.com/office/powerpoint/2010/main" val="333440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EB524-7A8D-463E-9C80-2F868C32F9CC}"/>
              </a:ext>
            </a:extLst>
          </p:cNvPr>
          <p:cNvSpPr/>
          <p:nvPr/>
        </p:nvSpPr>
        <p:spPr>
          <a:xfrm>
            <a:off x="4325387" y="2967335"/>
            <a:ext cx="354122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04223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422" y="94827"/>
            <a:ext cx="12003578" cy="532015"/>
          </a:xfrm>
        </p:spPr>
        <p:txBody>
          <a:bodyPr>
            <a:normAutofit/>
          </a:bodyPr>
          <a:lstStyle/>
          <a:p>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hoạch</a:t>
            </a:r>
            <a:r>
              <a:rPr lang="en-US" sz="2400" dirty="0">
                <a:latin typeface="Arial" panose="020B0604020202020204" pitchFamily="34" charset="0"/>
                <a:cs typeface="Arial" panose="020B0604020202020204" pitchFamily="34" charset="0"/>
              </a:rPr>
              <a:t> thực hiện</a:t>
            </a:r>
          </a:p>
        </p:txBody>
      </p:sp>
      <p:graphicFrame>
        <p:nvGraphicFramePr>
          <p:cNvPr id="2" name="Table 1">
            <a:extLst>
              <a:ext uri="{FF2B5EF4-FFF2-40B4-BE49-F238E27FC236}">
                <a16:creationId xmlns:a16="http://schemas.microsoft.com/office/drawing/2014/main" id="{60E2B84B-4CCC-4F29-A316-E47FCBC98239}"/>
              </a:ext>
            </a:extLst>
          </p:cNvPr>
          <p:cNvGraphicFramePr>
            <a:graphicFrameLocks noGrp="1"/>
          </p:cNvGraphicFramePr>
          <p:nvPr>
            <p:extLst>
              <p:ext uri="{D42A27DB-BD31-4B8C-83A1-F6EECF244321}">
                <p14:modId xmlns:p14="http://schemas.microsoft.com/office/powerpoint/2010/main" val="3097269854"/>
              </p:ext>
            </p:extLst>
          </p:nvPr>
        </p:nvGraphicFramePr>
        <p:xfrm>
          <a:off x="1659208" y="698637"/>
          <a:ext cx="9511754" cy="5898095"/>
        </p:xfrm>
        <a:graphic>
          <a:graphicData uri="http://schemas.openxmlformats.org/drawingml/2006/table">
            <a:tbl>
              <a:tblPr firstRow="1" firstCol="1" bandRow="1">
                <a:tableStyleId>{5C22544A-7EE6-4342-B048-85BDC9FD1C3A}</a:tableStyleId>
              </a:tblPr>
              <a:tblGrid>
                <a:gridCol w="3128612">
                  <a:extLst>
                    <a:ext uri="{9D8B030D-6E8A-4147-A177-3AD203B41FA5}">
                      <a16:colId xmlns:a16="http://schemas.microsoft.com/office/drawing/2014/main" val="2741531864"/>
                    </a:ext>
                  </a:extLst>
                </a:gridCol>
                <a:gridCol w="6383142">
                  <a:extLst>
                    <a:ext uri="{9D8B030D-6E8A-4147-A177-3AD203B41FA5}">
                      <a16:colId xmlns:a16="http://schemas.microsoft.com/office/drawing/2014/main" val="247654115"/>
                    </a:ext>
                  </a:extLst>
                </a:gridCol>
              </a:tblGrid>
              <a:tr h="211077">
                <a:tc>
                  <a:txBody>
                    <a:bodyPr/>
                    <a:lstStyle/>
                    <a:p>
                      <a:pPr marL="0" marR="0" algn="ctr">
                        <a:lnSpc>
                          <a:spcPct val="107000"/>
                        </a:lnSpc>
                        <a:spcBef>
                          <a:spcPts val="0"/>
                        </a:spcBef>
                        <a:spcAft>
                          <a:spcPts val="0"/>
                        </a:spcAft>
                      </a:pPr>
                      <a:r>
                        <a:rPr lang="en-US" sz="1400" b="1" dirty="0" err="1">
                          <a:effectLst/>
                        </a:rPr>
                        <a:t>Thời</a:t>
                      </a:r>
                      <a:r>
                        <a:rPr lang="en-US" sz="1400" b="1" dirty="0">
                          <a:effectLst/>
                        </a:rPr>
                        <a:t> </a:t>
                      </a:r>
                      <a:r>
                        <a:rPr lang="en-US" sz="1400" b="1" dirty="0" err="1">
                          <a:effectLst/>
                        </a:rPr>
                        <a:t>gian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algn="ctr">
                        <a:lnSpc>
                          <a:spcPct val="107000"/>
                        </a:lnSpc>
                        <a:spcBef>
                          <a:spcPts val="0"/>
                        </a:spcBef>
                        <a:spcAft>
                          <a:spcPts val="0"/>
                        </a:spcAft>
                      </a:pPr>
                      <a:r>
                        <a:rPr lang="en-US" sz="1400" b="1" dirty="0">
                          <a:effectLst/>
                        </a:rPr>
                        <a:t>Công việc</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4192024530"/>
                  </a:ext>
                </a:extLst>
              </a:tr>
              <a:tr h="729484">
                <a:tc>
                  <a:txBody>
                    <a:bodyPr/>
                    <a:lstStyle/>
                    <a:p>
                      <a:pPr marL="0" marR="0">
                        <a:lnSpc>
                          <a:spcPct val="115000"/>
                        </a:lnSpc>
                        <a:spcBef>
                          <a:spcPts val="0"/>
                        </a:spcBef>
                        <a:spcAft>
                          <a:spcPts val="0"/>
                        </a:spcAft>
                      </a:pPr>
                      <a:r>
                        <a:rPr lang="en-US" sz="1200" b="1" dirty="0">
                          <a:effectLst/>
                        </a:rPr>
                        <a:t>Tuần 1</a:t>
                      </a:r>
                    </a:p>
                    <a:p>
                      <a:pPr marL="0" marR="0">
                        <a:lnSpc>
                          <a:spcPct val="115000"/>
                        </a:lnSpc>
                        <a:spcBef>
                          <a:spcPts val="0"/>
                        </a:spcBef>
                        <a:spcAft>
                          <a:spcPts val="0"/>
                        </a:spcAft>
                      </a:pPr>
                      <a:r>
                        <a:rPr lang="en-US" sz="1200" b="1" dirty="0">
                          <a:effectLst/>
                        </a:rPr>
                        <a:t>(26/08/2019 – 02/09/2019)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Xây</a:t>
                      </a:r>
                      <a:r>
                        <a:rPr lang="en-US" sz="1400" b="0" dirty="0">
                          <a:effectLst/>
                        </a:rPr>
                        <a:t> </a:t>
                      </a:r>
                      <a:r>
                        <a:rPr lang="en-US" sz="1400" b="0" dirty="0" err="1">
                          <a:effectLst/>
                        </a:rPr>
                        <a:t>dựng</a:t>
                      </a:r>
                      <a:r>
                        <a:rPr lang="en-US" sz="1400" b="0" dirty="0">
                          <a:effectLst/>
                        </a:rPr>
                        <a:t> bộ nhận diện bài thi </a:t>
                      </a:r>
                      <a:r>
                        <a:rPr lang="en-US" sz="1400" b="0" dirty="0" err="1">
                          <a:effectLst/>
                        </a:rPr>
                        <a:t>trắc</a:t>
                      </a:r>
                      <a:r>
                        <a:rPr lang="en-US" sz="1400" b="0" dirty="0">
                          <a:effectLst/>
                        </a:rPr>
                        <a:t> </a:t>
                      </a:r>
                      <a:r>
                        <a:rPr lang="en-US" sz="1400" b="0" dirty="0" err="1">
                          <a:effectLst/>
                        </a:rPr>
                        <a:t>nghiệm</a:t>
                      </a:r>
                      <a:r>
                        <a:rPr lang="en-US" sz="1400" b="0" dirty="0">
                          <a:effectLst/>
                        </a:rPr>
                        <a:t>, </a:t>
                      </a:r>
                      <a:r>
                        <a:rPr lang="en-US" sz="1400" b="0" dirty="0" err="1">
                          <a:effectLst/>
                        </a:rPr>
                        <a:t>triển</a:t>
                      </a:r>
                      <a:r>
                        <a:rPr lang="en-US" sz="1400" b="0" dirty="0">
                          <a:effectLst/>
                        </a:rPr>
                        <a:t> </a:t>
                      </a:r>
                      <a:r>
                        <a:rPr lang="en-US" sz="1400" b="0" dirty="0" err="1">
                          <a:effectLst/>
                        </a:rPr>
                        <a:t>khai</a:t>
                      </a:r>
                      <a:r>
                        <a:rPr lang="en-US" sz="1400" b="0" dirty="0">
                          <a:effectLst/>
                        </a:rPr>
                        <a:t> các </a:t>
                      </a:r>
                      <a:r>
                        <a:rPr lang="en-US" sz="1400" b="0" dirty="0" err="1">
                          <a:effectLst/>
                        </a:rPr>
                        <a:t>thuật</a:t>
                      </a:r>
                      <a:r>
                        <a:rPr lang="en-US" sz="1400" b="0" dirty="0">
                          <a:effectLst/>
                        </a:rPr>
                        <a:t> </a:t>
                      </a:r>
                      <a:r>
                        <a:rPr lang="en-US" sz="1400" b="0" dirty="0" err="1">
                          <a:effectLst/>
                        </a:rPr>
                        <a:t>toán</a:t>
                      </a:r>
                      <a:r>
                        <a:rPr lang="en-US" sz="1400" b="0" dirty="0">
                          <a:effectLst/>
                        </a:rPr>
                        <a:t> nhận diện </a:t>
                      </a:r>
                      <a:r>
                        <a:rPr lang="en-US" sz="1400" b="0" dirty="0" err="1">
                          <a:effectLst/>
                        </a:rPr>
                        <a:t>sử</a:t>
                      </a:r>
                      <a:r>
                        <a:rPr lang="en-US" sz="1400" b="0" dirty="0">
                          <a:effectLst/>
                        </a:rPr>
                        <a:t> </a:t>
                      </a:r>
                      <a:r>
                        <a:rPr lang="en-US" sz="1400" b="0" dirty="0" err="1">
                          <a:effectLst/>
                        </a:rPr>
                        <a:t>dụng</a:t>
                      </a:r>
                      <a:r>
                        <a:rPr lang="en-US" sz="1400" b="0" dirty="0">
                          <a:effectLst/>
                        </a:rPr>
                        <a:t> </a:t>
                      </a:r>
                      <a:r>
                        <a:rPr lang="en-US" sz="1400" b="0" dirty="0" err="1">
                          <a:effectLst/>
                        </a:rPr>
                        <a:t>ngôn</a:t>
                      </a:r>
                      <a:r>
                        <a:rPr lang="en-US" sz="1400" b="0" dirty="0">
                          <a:effectLst/>
                        </a:rPr>
                        <a:t> </a:t>
                      </a:r>
                      <a:r>
                        <a:rPr lang="en-US" sz="1400" b="0" dirty="0" err="1">
                          <a:effectLst/>
                        </a:rPr>
                        <a:t>ngữ</a:t>
                      </a:r>
                      <a:r>
                        <a:rPr lang="en-US" sz="1400" b="0" dirty="0">
                          <a:effectLst/>
                        </a:rPr>
                        <a:t> C# </a:t>
                      </a:r>
                    </a:p>
                    <a:p>
                      <a:pPr marL="0" marR="0" indent="0">
                        <a:lnSpc>
                          <a:spcPct val="115000"/>
                        </a:lnSpc>
                        <a:spcBef>
                          <a:spcPts val="0"/>
                        </a:spcBef>
                        <a:spcAft>
                          <a:spcPts val="0"/>
                        </a:spcAft>
                        <a:buFont typeface="Arial" panose="020B0604020202020204" pitchFamily="34" charset="0"/>
                        <a:buNone/>
                      </a:pPr>
                      <a:r>
                        <a:rPr lang="en-US" sz="1400" b="0" dirty="0">
                          <a:effectLst/>
                        </a:rPr>
                        <a:t>- Test bộ nhận diện trên mẫu </a:t>
                      </a:r>
                      <a:r>
                        <a:rPr lang="en-US" sz="1400" b="0" dirty="0" err="1">
                          <a:effectLst/>
                        </a:rPr>
                        <a:t>phiếu</a:t>
                      </a:r>
                      <a:r>
                        <a:rPr lang="en-US" sz="1400" b="0" dirty="0">
                          <a:effectLst/>
                        </a:rPr>
                        <a:t> trả </a:t>
                      </a:r>
                      <a:r>
                        <a:rPr lang="en-US" sz="1400" b="0" dirty="0" err="1">
                          <a:effectLst/>
                        </a:rPr>
                        <a:t>lời</a:t>
                      </a:r>
                      <a:r>
                        <a:rPr lang="en-US" sz="1400" b="0" dirty="0">
                          <a:effectLst/>
                        </a:rPr>
                        <a:t> </a:t>
                      </a:r>
                      <a:r>
                        <a:rPr lang="en-US" sz="1400" b="0" dirty="0" err="1">
                          <a:effectLst/>
                        </a:rPr>
                        <a:t>trắc</a:t>
                      </a:r>
                      <a:r>
                        <a:rPr lang="en-US" sz="1400" b="0" dirty="0">
                          <a:effectLst/>
                        </a:rPr>
                        <a:t> </a:t>
                      </a:r>
                      <a:r>
                        <a:rPr lang="en-US" sz="1400" b="0" dirty="0" err="1">
                          <a:effectLst/>
                        </a:rPr>
                        <a:t>nghiệm</a:t>
                      </a:r>
                      <a:r>
                        <a:rPr lang="en-US" sz="1400" b="0" dirty="0">
                          <a:effectLst/>
                        </a:rPr>
                        <a:t> và </a:t>
                      </a:r>
                      <a:r>
                        <a:rPr lang="en-US" sz="1400" b="0" dirty="0" err="1">
                          <a:effectLst/>
                        </a:rPr>
                        <a:t>đánh</a:t>
                      </a:r>
                      <a:r>
                        <a:rPr lang="en-US" sz="1400" b="0" dirty="0">
                          <a:effectLst/>
                        </a:rPr>
                        <a:t> </a:t>
                      </a:r>
                      <a:r>
                        <a:rPr lang="en-US" sz="1400" b="0" dirty="0" err="1">
                          <a:effectLst/>
                        </a:rPr>
                        <a:t>giá</a:t>
                      </a:r>
                      <a:r>
                        <a:rPr lang="en-US" sz="1400" b="0" dirty="0">
                          <a:effectLst/>
                        </a:rPr>
                        <a:t> kết quả nhận diện</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748898489"/>
                  </a:ext>
                </a:extLst>
              </a:tr>
              <a:tr h="544189">
                <a:tc>
                  <a:txBody>
                    <a:bodyPr/>
                    <a:lstStyle/>
                    <a:p>
                      <a:pPr marL="0" marR="0">
                        <a:lnSpc>
                          <a:spcPct val="115000"/>
                        </a:lnSpc>
                        <a:spcBef>
                          <a:spcPts val="0"/>
                        </a:spcBef>
                        <a:spcAft>
                          <a:spcPts val="0"/>
                        </a:spcAft>
                      </a:pPr>
                      <a:r>
                        <a:rPr lang="en-US" sz="1200" b="1">
                          <a:effectLst/>
                        </a:rPr>
                        <a:t>Tuần 2</a:t>
                      </a:r>
                    </a:p>
                    <a:p>
                      <a:pPr marL="0" marR="0">
                        <a:lnSpc>
                          <a:spcPct val="115000"/>
                        </a:lnSpc>
                        <a:spcBef>
                          <a:spcPts val="0"/>
                        </a:spcBef>
                        <a:spcAft>
                          <a:spcPts val="0"/>
                        </a:spcAft>
                      </a:pPr>
                      <a:r>
                        <a:rPr lang="en-US" sz="1200" b="1">
                          <a:effectLst/>
                        </a:rPr>
                        <a:t>(03/09/2019 – 09/09/2019)</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Nghiên</a:t>
                      </a:r>
                      <a:r>
                        <a:rPr lang="en-US" sz="1400" b="0" dirty="0">
                          <a:effectLst/>
                        </a:rPr>
                        <a:t> cứu và viết </a:t>
                      </a:r>
                      <a:r>
                        <a:rPr lang="en-US" sz="1400" b="0" dirty="0" err="1">
                          <a:effectLst/>
                        </a:rPr>
                        <a:t>ví</a:t>
                      </a:r>
                      <a:r>
                        <a:rPr lang="en-US" sz="1400" b="0" dirty="0">
                          <a:effectLst/>
                        </a:rPr>
                        <a:t> </a:t>
                      </a:r>
                      <a:r>
                        <a:rPr lang="en-US" sz="1400" b="0" dirty="0" err="1">
                          <a:effectLst/>
                        </a:rPr>
                        <a:t>dụ</a:t>
                      </a:r>
                      <a:r>
                        <a:rPr lang="en-US" sz="1400" b="0" dirty="0">
                          <a:effectLst/>
                        </a:rPr>
                        <a:t> để làm </a:t>
                      </a:r>
                      <a:r>
                        <a:rPr lang="en-US" sz="1400" b="0" dirty="0" err="1">
                          <a:effectLst/>
                        </a:rPr>
                        <a:t>quen</a:t>
                      </a:r>
                      <a:r>
                        <a:rPr lang="en-US" sz="1400" b="0" dirty="0">
                          <a:effectLst/>
                        </a:rPr>
                        <a:t> với </a:t>
                      </a:r>
                      <a:r>
                        <a:rPr lang="en-US" sz="1400" b="0" dirty="0" err="1">
                          <a:effectLst/>
                        </a:rPr>
                        <a:t>BackgroundWorker</a:t>
                      </a:r>
                      <a:endParaRPr lang="en-US" sz="1400" b="0" dirty="0">
                        <a:effectLst/>
                      </a:endParaRPr>
                    </a:p>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Nghiên</a:t>
                      </a:r>
                      <a:r>
                        <a:rPr lang="en-US" sz="1400" b="0" dirty="0">
                          <a:effectLst/>
                        </a:rPr>
                        <a:t> cứu và viết </a:t>
                      </a:r>
                      <a:r>
                        <a:rPr lang="en-US" sz="1400" b="0" dirty="0" err="1">
                          <a:effectLst/>
                        </a:rPr>
                        <a:t>ví</a:t>
                      </a:r>
                      <a:r>
                        <a:rPr lang="en-US" sz="1400" b="0" dirty="0">
                          <a:effectLst/>
                        </a:rPr>
                        <a:t> </a:t>
                      </a:r>
                      <a:r>
                        <a:rPr lang="en-US" sz="1400" b="0" dirty="0" err="1">
                          <a:effectLst/>
                        </a:rPr>
                        <a:t>dụ</a:t>
                      </a:r>
                      <a:r>
                        <a:rPr lang="en-US" sz="1400" b="0" dirty="0">
                          <a:effectLst/>
                        </a:rPr>
                        <a:t> để làm </a:t>
                      </a:r>
                      <a:r>
                        <a:rPr lang="en-US" sz="1400" b="0" dirty="0" err="1">
                          <a:effectLst/>
                        </a:rPr>
                        <a:t>quen</a:t>
                      </a:r>
                      <a:r>
                        <a:rPr lang="en-US" sz="1400" b="0" dirty="0">
                          <a:effectLst/>
                        </a:rPr>
                        <a:t> với Interop Excel</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3878459923"/>
                  </a:ext>
                </a:extLst>
              </a:tr>
              <a:tr h="544189">
                <a:tc>
                  <a:txBody>
                    <a:bodyPr/>
                    <a:lstStyle/>
                    <a:p>
                      <a:pPr marL="0" marR="0">
                        <a:lnSpc>
                          <a:spcPct val="115000"/>
                        </a:lnSpc>
                        <a:spcBef>
                          <a:spcPts val="0"/>
                        </a:spcBef>
                        <a:spcAft>
                          <a:spcPts val="0"/>
                        </a:spcAft>
                      </a:pPr>
                      <a:r>
                        <a:rPr lang="en-US" sz="1200" b="1" dirty="0">
                          <a:effectLst/>
                        </a:rPr>
                        <a:t>Tuần 3</a:t>
                      </a:r>
                    </a:p>
                    <a:p>
                      <a:pPr marL="0" marR="0">
                        <a:lnSpc>
                          <a:spcPct val="115000"/>
                        </a:lnSpc>
                        <a:spcBef>
                          <a:spcPts val="0"/>
                        </a:spcBef>
                        <a:spcAft>
                          <a:spcPts val="0"/>
                        </a:spcAft>
                      </a:pPr>
                      <a:r>
                        <a:rPr lang="en-US" sz="1200" b="1" dirty="0">
                          <a:effectLst/>
                        </a:rPr>
                        <a:t>(10/09/2019 – 16/09/2019)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Thiết</a:t>
                      </a:r>
                      <a:r>
                        <a:rPr lang="en-US" sz="1400" b="0" dirty="0">
                          <a:effectLst/>
                        </a:rPr>
                        <a:t> </a:t>
                      </a:r>
                      <a:r>
                        <a:rPr lang="en-US" sz="1400" b="0" dirty="0" err="1">
                          <a:effectLst/>
                        </a:rPr>
                        <a:t>kế</a:t>
                      </a:r>
                      <a:r>
                        <a:rPr lang="en-US" sz="1400" b="0" dirty="0">
                          <a:effectLst/>
                        </a:rPr>
                        <a:t> layout </a:t>
                      </a:r>
                      <a:r>
                        <a:rPr lang="en-US" sz="1400" b="0" dirty="0" err="1">
                          <a:effectLst/>
                        </a:rPr>
                        <a:t>cho</a:t>
                      </a:r>
                      <a:r>
                        <a:rPr lang="en-US" sz="1400" b="0" dirty="0">
                          <a:effectLst/>
                        </a:rPr>
                        <a:t> phần mềm </a:t>
                      </a:r>
                      <a:r>
                        <a:rPr lang="en-US" sz="1400" b="0" dirty="0" err="1">
                          <a:effectLst/>
                        </a:rPr>
                        <a:t>chấm</a:t>
                      </a:r>
                      <a:r>
                        <a:rPr lang="en-US" sz="1400" b="0" dirty="0">
                          <a:effectLst/>
                        </a:rPr>
                        <a:t> thi</a:t>
                      </a:r>
                    </a:p>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Xây</a:t>
                      </a:r>
                      <a:r>
                        <a:rPr lang="en-US" sz="1400" b="0" dirty="0">
                          <a:effectLst/>
                        </a:rPr>
                        <a:t> </a:t>
                      </a:r>
                      <a:r>
                        <a:rPr lang="en-US" sz="1400" b="0" dirty="0" err="1">
                          <a:effectLst/>
                        </a:rPr>
                        <a:t>dựng</a:t>
                      </a:r>
                      <a:r>
                        <a:rPr lang="en-US" sz="1400" b="0" dirty="0">
                          <a:effectLst/>
                        </a:rPr>
                        <a:t> giao diện của phần mềm </a:t>
                      </a:r>
                      <a:r>
                        <a:rPr lang="en-US" sz="1400" b="0" dirty="0" err="1">
                          <a:effectLst/>
                        </a:rPr>
                        <a:t>chấm</a:t>
                      </a:r>
                      <a:r>
                        <a:rPr lang="en-US" sz="1400" b="0" dirty="0">
                          <a:effectLst/>
                        </a:rPr>
                        <a:t> thi</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1396988287"/>
                  </a:ext>
                </a:extLst>
              </a:tr>
              <a:tr h="544189">
                <a:tc>
                  <a:txBody>
                    <a:bodyPr/>
                    <a:lstStyle/>
                    <a:p>
                      <a:pPr marL="0" marR="0">
                        <a:lnSpc>
                          <a:spcPct val="115000"/>
                        </a:lnSpc>
                        <a:spcBef>
                          <a:spcPts val="0"/>
                        </a:spcBef>
                        <a:spcAft>
                          <a:spcPts val="0"/>
                        </a:spcAft>
                      </a:pPr>
                      <a:r>
                        <a:rPr lang="en-US" sz="1200" b="1">
                          <a:effectLst/>
                        </a:rPr>
                        <a:t>Tuần 4</a:t>
                      </a:r>
                    </a:p>
                    <a:p>
                      <a:pPr marL="0" marR="0">
                        <a:lnSpc>
                          <a:spcPct val="115000"/>
                        </a:lnSpc>
                        <a:spcBef>
                          <a:spcPts val="0"/>
                        </a:spcBef>
                        <a:spcAft>
                          <a:spcPts val="0"/>
                        </a:spcAft>
                      </a:pPr>
                      <a:r>
                        <a:rPr lang="en-US" sz="1200" b="1">
                          <a:effectLst/>
                        </a:rPr>
                        <a:t>(17/09/2019 – 23/09/2019)</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a:effectLst/>
                        </a:rPr>
                        <a:t>- Hoàn thành xây dựng giao diện</a:t>
                      </a:r>
                    </a:p>
                    <a:p>
                      <a:pPr marL="0" marR="0" indent="0">
                        <a:lnSpc>
                          <a:spcPct val="115000"/>
                        </a:lnSpc>
                        <a:spcBef>
                          <a:spcPts val="0"/>
                        </a:spcBef>
                        <a:spcAft>
                          <a:spcPts val="0"/>
                        </a:spcAft>
                        <a:buFont typeface="Arial" panose="020B0604020202020204" pitchFamily="34" charset="0"/>
                        <a:buNone/>
                      </a:pPr>
                      <a:r>
                        <a:rPr lang="en-US" sz="1400" b="0">
                          <a:effectLst/>
                        </a:rPr>
                        <a:t>- Thiết kế database</a:t>
                      </a:r>
                      <a:endParaRPr lang="en-US" sz="14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1039992599"/>
                  </a:ext>
                </a:extLst>
              </a:tr>
              <a:tr h="939419">
                <a:tc>
                  <a:txBody>
                    <a:bodyPr/>
                    <a:lstStyle/>
                    <a:p>
                      <a:pPr marL="0" marR="0">
                        <a:lnSpc>
                          <a:spcPct val="115000"/>
                        </a:lnSpc>
                        <a:spcBef>
                          <a:spcPts val="0"/>
                        </a:spcBef>
                        <a:spcAft>
                          <a:spcPts val="0"/>
                        </a:spcAft>
                      </a:pPr>
                      <a:r>
                        <a:rPr lang="en-US" sz="1200" b="1" dirty="0">
                          <a:effectLst/>
                        </a:rPr>
                        <a:t>Tuần 5</a:t>
                      </a:r>
                    </a:p>
                    <a:p>
                      <a:pPr marL="0" marR="0">
                        <a:lnSpc>
                          <a:spcPct val="115000"/>
                        </a:lnSpc>
                        <a:spcBef>
                          <a:spcPts val="0"/>
                        </a:spcBef>
                        <a:spcAft>
                          <a:spcPts val="0"/>
                        </a:spcAft>
                      </a:pPr>
                      <a:r>
                        <a:rPr lang="en-US" sz="1200" b="1" dirty="0">
                          <a:effectLst/>
                        </a:rPr>
                        <a:t>(24/09/2019 – 30/09/2019)</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Nghiên</a:t>
                      </a:r>
                      <a:r>
                        <a:rPr lang="en-US" sz="1400" b="0" dirty="0">
                          <a:effectLst/>
                        </a:rPr>
                        <a:t> cứu và </a:t>
                      </a:r>
                      <a:r>
                        <a:rPr lang="en-US" sz="1400" b="0" dirty="0" err="1">
                          <a:effectLst/>
                        </a:rPr>
                        <a:t>triển</a:t>
                      </a:r>
                      <a:r>
                        <a:rPr lang="en-US" sz="1400" b="0" dirty="0">
                          <a:effectLst/>
                        </a:rPr>
                        <a:t> </a:t>
                      </a:r>
                      <a:r>
                        <a:rPr lang="en-US" sz="1400" b="0" dirty="0" err="1">
                          <a:effectLst/>
                        </a:rPr>
                        <a:t>khai</a:t>
                      </a:r>
                      <a:r>
                        <a:rPr lang="en-US" sz="1400" b="0" dirty="0">
                          <a:effectLst/>
                        </a:rPr>
                        <a:t> kết nối phần mềm Windows Form .NET Framework với database</a:t>
                      </a:r>
                    </a:p>
                    <a:p>
                      <a:pPr marL="0" marR="0" indent="0">
                        <a:lnSpc>
                          <a:spcPct val="115000"/>
                        </a:lnSpc>
                        <a:spcBef>
                          <a:spcPts val="0"/>
                        </a:spcBef>
                        <a:spcAft>
                          <a:spcPts val="0"/>
                        </a:spcAft>
                        <a:buFontTx/>
                        <a:buNone/>
                      </a:pPr>
                      <a:r>
                        <a:rPr lang="en-US" sz="1400" b="0" dirty="0">
                          <a:effectLst/>
                        </a:rPr>
                        <a:t>- </a:t>
                      </a:r>
                      <a:r>
                        <a:rPr lang="en-US" sz="1400" b="0" dirty="0" err="1">
                          <a:effectLst/>
                        </a:rPr>
                        <a:t>Hoàn</a:t>
                      </a:r>
                      <a:r>
                        <a:rPr lang="en-US" sz="1400" b="0" dirty="0">
                          <a:effectLst/>
                        </a:rPr>
                        <a:t> thành tính năng lấy dữ liệu từ database và </a:t>
                      </a:r>
                      <a:r>
                        <a:rPr lang="en-US" sz="1400" b="0" dirty="0" err="1">
                          <a:effectLst/>
                        </a:rPr>
                        <a:t>đổ</a:t>
                      </a:r>
                      <a:r>
                        <a:rPr lang="en-US" sz="1400" b="0" dirty="0">
                          <a:effectLst/>
                        </a:rPr>
                        <a:t> lên phần mềm</a:t>
                      </a:r>
                    </a:p>
                    <a:p>
                      <a:pPr marL="0" marR="0" indent="0">
                        <a:lnSpc>
                          <a:spcPct val="115000"/>
                        </a:lnSpc>
                        <a:spcBef>
                          <a:spcPts val="0"/>
                        </a:spcBef>
                        <a:spcAft>
                          <a:spcPts val="0"/>
                        </a:spcAft>
                        <a:buFontTx/>
                        <a:buNone/>
                      </a:pPr>
                      <a:r>
                        <a:rPr lang="en-US" sz="1400" b="0" dirty="0">
                          <a:effectLst/>
                        </a:rPr>
                        <a:t>Thêm bộ nhận diện bài thi vào phần mềm</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4217970118"/>
                  </a:ext>
                </a:extLst>
              </a:tr>
              <a:tr h="700781">
                <a:tc>
                  <a:txBody>
                    <a:bodyPr/>
                    <a:lstStyle/>
                    <a:p>
                      <a:pPr marL="0" marR="0">
                        <a:lnSpc>
                          <a:spcPct val="115000"/>
                        </a:lnSpc>
                        <a:spcBef>
                          <a:spcPts val="0"/>
                        </a:spcBef>
                        <a:spcAft>
                          <a:spcPts val="0"/>
                        </a:spcAft>
                      </a:pPr>
                      <a:r>
                        <a:rPr lang="en-US" sz="1200" b="1">
                          <a:effectLst/>
                        </a:rPr>
                        <a:t>Tuần 6</a:t>
                      </a:r>
                    </a:p>
                    <a:p>
                      <a:pPr marL="0" marR="0">
                        <a:lnSpc>
                          <a:spcPct val="115000"/>
                        </a:lnSpc>
                        <a:spcBef>
                          <a:spcPts val="0"/>
                        </a:spcBef>
                        <a:spcAft>
                          <a:spcPts val="0"/>
                        </a:spcAft>
                      </a:pPr>
                      <a:r>
                        <a:rPr lang="en-US" sz="1200" b="1">
                          <a:effectLst/>
                        </a:rPr>
                        <a:t>(01/10/2019 – 07/10/2019)</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Thêm tính năng lưu kết quả </a:t>
                      </a:r>
                      <a:r>
                        <a:rPr lang="en-US" sz="1400" b="0" dirty="0" err="1">
                          <a:effectLst/>
                        </a:rPr>
                        <a:t>chấm</a:t>
                      </a:r>
                      <a:r>
                        <a:rPr lang="en-US" sz="1400" b="0" dirty="0">
                          <a:effectLst/>
                        </a:rPr>
                        <a:t> vào database</a:t>
                      </a:r>
                    </a:p>
                    <a:p>
                      <a:pPr marL="0" marR="0" indent="0">
                        <a:lnSpc>
                          <a:spcPct val="115000"/>
                        </a:lnSpc>
                        <a:spcBef>
                          <a:spcPts val="0"/>
                        </a:spcBef>
                        <a:spcAft>
                          <a:spcPts val="0"/>
                        </a:spcAft>
                        <a:buFont typeface="Arial" panose="020B0604020202020204" pitchFamily="34" charset="0"/>
                        <a:buNone/>
                      </a:pPr>
                      <a:r>
                        <a:rPr lang="en-US" sz="1400" b="0" dirty="0">
                          <a:effectLst/>
                        </a:rPr>
                        <a:t>- Thêm tính năng xuất </a:t>
                      </a:r>
                      <a:r>
                        <a:rPr lang="en-US" sz="1400" b="0" dirty="0" err="1">
                          <a:effectLst/>
                        </a:rPr>
                        <a:t>báo</a:t>
                      </a:r>
                      <a:r>
                        <a:rPr lang="en-US" sz="1400" b="0" dirty="0">
                          <a:effectLst/>
                        </a:rPr>
                        <a:t> </a:t>
                      </a:r>
                      <a:r>
                        <a:rPr lang="en-US" sz="1400" b="0" dirty="0" err="1">
                          <a:effectLst/>
                        </a:rPr>
                        <a:t>cáo</a:t>
                      </a:r>
                      <a:endParaRPr lang="en-US" sz="1400" b="0" dirty="0">
                        <a:effectLst/>
                      </a:endParaRPr>
                    </a:p>
                    <a:p>
                      <a:pPr marL="0" marR="0" indent="0">
                        <a:lnSpc>
                          <a:spcPct val="115000"/>
                        </a:lnSpc>
                        <a:spcBef>
                          <a:spcPts val="0"/>
                        </a:spcBef>
                        <a:spcAft>
                          <a:spcPts val="0"/>
                        </a:spcAft>
                        <a:buFont typeface="Arial" panose="020B0604020202020204" pitchFamily="34" charset="0"/>
                        <a:buNone/>
                      </a:pPr>
                      <a:r>
                        <a:rPr lang="en-US" sz="1400" b="0" dirty="0">
                          <a:effectLst/>
                        </a:rPr>
                        <a:t>- Test lại toàn bộ phần mềm </a:t>
                      </a:r>
                      <a:r>
                        <a:rPr lang="en-US" sz="1400" b="0" dirty="0" err="1">
                          <a:effectLst/>
                        </a:rPr>
                        <a:t>chấm</a:t>
                      </a:r>
                      <a:r>
                        <a:rPr lang="en-US" sz="1400" b="0" dirty="0">
                          <a:effectLst/>
                        </a:rPr>
                        <a:t> thi</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3451350046"/>
                  </a:ext>
                </a:extLst>
              </a:tr>
              <a:tr h="544189">
                <a:tc>
                  <a:txBody>
                    <a:bodyPr/>
                    <a:lstStyle/>
                    <a:p>
                      <a:pPr marL="0" marR="0">
                        <a:lnSpc>
                          <a:spcPct val="115000"/>
                        </a:lnSpc>
                        <a:spcBef>
                          <a:spcPts val="0"/>
                        </a:spcBef>
                        <a:spcAft>
                          <a:spcPts val="0"/>
                        </a:spcAft>
                      </a:pPr>
                      <a:r>
                        <a:rPr lang="en-US" sz="1200" b="1">
                          <a:effectLst/>
                        </a:rPr>
                        <a:t>Tuần 7</a:t>
                      </a:r>
                    </a:p>
                    <a:p>
                      <a:pPr marL="0" marR="0">
                        <a:lnSpc>
                          <a:spcPct val="115000"/>
                        </a:lnSpc>
                        <a:spcBef>
                          <a:spcPts val="0"/>
                        </a:spcBef>
                        <a:spcAft>
                          <a:spcPts val="0"/>
                        </a:spcAft>
                      </a:pPr>
                      <a:r>
                        <a:rPr lang="en-US" sz="1200" b="1">
                          <a:effectLst/>
                        </a:rPr>
                        <a:t>(08/10/2019 – 14/10/2019)</a:t>
                      </a:r>
                      <a:endParaRPr lang="en-US"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tc>
                  <a:txBody>
                    <a:bodyPr/>
                    <a:lstStyle/>
                    <a:p>
                      <a:pPr marL="0" marR="0" indent="0">
                        <a:lnSpc>
                          <a:spcPct val="115000"/>
                        </a:lnSpc>
                        <a:spcBef>
                          <a:spcPts val="0"/>
                        </a:spcBef>
                        <a:spcAft>
                          <a:spcPts val="0"/>
                        </a:spcAft>
                        <a:buFontTx/>
                        <a:buNone/>
                      </a:pPr>
                      <a:r>
                        <a:rPr lang="en-US" sz="1400" b="0" dirty="0">
                          <a:effectLst/>
                        </a:rPr>
                        <a:t>- </a:t>
                      </a:r>
                      <a:r>
                        <a:rPr lang="en-US" sz="1400" b="0" dirty="0" err="1">
                          <a:effectLst/>
                        </a:rPr>
                        <a:t>Vẽ</a:t>
                      </a:r>
                      <a:r>
                        <a:rPr lang="en-US" sz="1400" b="0" dirty="0">
                          <a:effectLst/>
                        </a:rPr>
                        <a:t> giao diện </a:t>
                      </a:r>
                      <a:r>
                        <a:rPr lang="en-US" sz="1400" b="0" dirty="0" err="1">
                          <a:effectLst/>
                        </a:rPr>
                        <a:t>cho</a:t>
                      </a:r>
                      <a:r>
                        <a:rPr lang="en-US" sz="1400" b="0" dirty="0">
                          <a:effectLst/>
                        </a:rPr>
                        <a:t> website </a:t>
                      </a:r>
                      <a:r>
                        <a:rPr lang="en-US" sz="1400" b="0" dirty="0" err="1">
                          <a:effectLst/>
                        </a:rPr>
                        <a:t>quản</a:t>
                      </a:r>
                      <a:r>
                        <a:rPr lang="en-US" sz="1400" b="0" dirty="0">
                          <a:effectLst/>
                        </a:rPr>
                        <a:t> lý</a:t>
                      </a:r>
                    </a:p>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Nghiên</a:t>
                      </a:r>
                      <a:r>
                        <a:rPr lang="en-US" sz="1400" b="0" dirty="0">
                          <a:effectLst/>
                        </a:rPr>
                        <a:t> cứu về Chart JS</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2316" marR="52316" marT="0" marB="0"/>
                </a:tc>
                <a:extLst>
                  <a:ext uri="{0D108BD9-81ED-4DB2-BD59-A6C34878D82A}">
                    <a16:rowId xmlns:a16="http://schemas.microsoft.com/office/drawing/2014/main" val="1431431560"/>
                  </a:ext>
                </a:extLst>
              </a:tr>
              <a:tr h="544189">
                <a:tc>
                  <a:txBody>
                    <a:bodyPr/>
                    <a:lstStyle/>
                    <a:p>
                      <a:pPr marL="0" marR="0">
                        <a:lnSpc>
                          <a:spcPct val="115000"/>
                        </a:lnSpc>
                        <a:spcBef>
                          <a:spcPts val="0"/>
                        </a:spcBef>
                        <a:spcAft>
                          <a:spcPts val="0"/>
                        </a:spcAft>
                      </a:pPr>
                      <a:r>
                        <a:rPr lang="en-US" sz="1400" b="1" dirty="0">
                          <a:effectLst/>
                        </a:rPr>
                        <a:t>Tuần 8</a:t>
                      </a:r>
                    </a:p>
                    <a:p>
                      <a:pPr marL="0" marR="0">
                        <a:lnSpc>
                          <a:spcPct val="115000"/>
                        </a:lnSpc>
                        <a:spcBef>
                          <a:spcPts val="0"/>
                        </a:spcBef>
                        <a:spcAft>
                          <a:spcPts val="0"/>
                        </a:spcAft>
                      </a:pPr>
                      <a:r>
                        <a:rPr lang="en-US" sz="1400" b="1" dirty="0">
                          <a:effectLst/>
                        </a:rPr>
                        <a:t>(15/10/2019 – 21/10/2019)</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362" marR="58362"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Xây</a:t>
                      </a:r>
                      <a:r>
                        <a:rPr lang="en-US" sz="1400" b="0" dirty="0">
                          <a:effectLst/>
                        </a:rPr>
                        <a:t> </a:t>
                      </a:r>
                      <a:r>
                        <a:rPr lang="en-US" sz="1400" b="0" dirty="0" err="1">
                          <a:effectLst/>
                        </a:rPr>
                        <a:t>dựng</a:t>
                      </a:r>
                      <a:r>
                        <a:rPr lang="en-US" sz="1400" b="0" dirty="0">
                          <a:effectLst/>
                        </a:rPr>
                        <a:t> giao diện </a:t>
                      </a:r>
                      <a:r>
                        <a:rPr lang="en-US" sz="1400" b="0" dirty="0" err="1">
                          <a:effectLst/>
                        </a:rPr>
                        <a:t>cho</a:t>
                      </a:r>
                      <a:r>
                        <a:rPr lang="en-US" sz="1400" b="0" dirty="0">
                          <a:effectLst/>
                        </a:rPr>
                        <a:t> website </a:t>
                      </a:r>
                      <a:r>
                        <a:rPr lang="en-US" sz="1400" b="0" dirty="0" err="1">
                          <a:effectLst/>
                        </a:rPr>
                        <a:t>quản</a:t>
                      </a:r>
                      <a:r>
                        <a:rPr lang="en-US" sz="1400" b="0" dirty="0">
                          <a:effectLst/>
                        </a:rPr>
                        <a:t> lý</a:t>
                      </a:r>
                      <a:endParaRPr lang="en-US" sz="14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362" marR="58362" marT="0" marB="0"/>
                </a:tc>
                <a:extLst>
                  <a:ext uri="{0D108BD9-81ED-4DB2-BD59-A6C34878D82A}">
                    <a16:rowId xmlns:a16="http://schemas.microsoft.com/office/drawing/2014/main" val="3159937785"/>
                  </a:ext>
                </a:extLst>
              </a:tr>
              <a:tr h="544189">
                <a:tc>
                  <a:txBody>
                    <a:bodyPr/>
                    <a:lstStyle/>
                    <a:p>
                      <a:pPr marL="0" marR="0">
                        <a:lnSpc>
                          <a:spcPct val="115000"/>
                        </a:lnSpc>
                        <a:spcBef>
                          <a:spcPts val="0"/>
                        </a:spcBef>
                        <a:spcAft>
                          <a:spcPts val="0"/>
                        </a:spcAft>
                      </a:pPr>
                      <a:r>
                        <a:rPr lang="en-US" sz="1400" b="1" dirty="0">
                          <a:effectLst/>
                        </a:rPr>
                        <a:t>Tuần 9</a:t>
                      </a:r>
                    </a:p>
                    <a:p>
                      <a:pPr marL="0" marR="0">
                        <a:lnSpc>
                          <a:spcPct val="115000"/>
                        </a:lnSpc>
                        <a:spcBef>
                          <a:spcPts val="0"/>
                        </a:spcBef>
                        <a:spcAft>
                          <a:spcPts val="0"/>
                        </a:spcAft>
                      </a:pPr>
                      <a:r>
                        <a:rPr lang="en-US" sz="1400" b="1" dirty="0">
                          <a:effectLst/>
                        </a:rPr>
                        <a:t>(22/10/2019 – 28/10/2019)</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362" marR="58362" marT="0" marB="0"/>
                </a:tc>
                <a:tc>
                  <a:txBody>
                    <a:bodyPr/>
                    <a:lstStyle/>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Hoàn</a:t>
                      </a:r>
                      <a:r>
                        <a:rPr lang="en-US" sz="1400" b="0" dirty="0">
                          <a:effectLst/>
                        </a:rPr>
                        <a:t> thành </a:t>
                      </a:r>
                      <a:r>
                        <a:rPr lang="en-US" sz="1400" b="0" dirty="0" err="1">
                          <a:effectLst/>
                        </a:rPr>
                        <a:t>xây</a:t>
                      </a:r>
                      <a:r>
                        <a:rPr lang="en-US" sz="1400" b="0" dirty="0">
                          <a:effectLst/>
                        </a:rPr>
                        <a:t> </a:t>
                      </a:r>
                      <a:r>
                        <a:rPr lang="en-US" sz="1400" b="0" dirty="0" err="1">
                          <a:effectLst/>
                        </a:rPr>
                        <a:t>dựng</a:t>
                      </a:r>
                      <a:r>
                        <a:rPr lang="en-US" sz="1400" b="0" dirty="0">
                          <a:effectLst/>
                        </a:rPr>
                        <a:t> giao diện </a:t>
                      </a:r>
                      <a:r>
                        <a:rPr lang="en-US" sz="1400" b="0" dirty="0" err="1">
                          <a:effectLst/>
                        </a:rPr>
                        <a:t>cho</a:t>
                      </a:r>
                      <a:r>
                        <a:rPr lang="en-US" sz="1400" b="0" dirty="0">
                          <a:effectLst/>
                        </a:rPr>
                        <a:t> website </a:t>
                      </a:r>
                      <a:r>
                        <a:rPr lang="en-US" sz="1400" b="0" dirty="0" err="1">
                          <a:effectLst/>
                        </a:rPr>
                        <a:t>quản</a:t>
                      </a:r>
                      <a:r>
                        <a:rPr lang="en-US" sz="1400" b="0" dirty="0">
                          <a:effectLst/>
                        </a:rPr>
                        <a:t> lý</a:t>
                      </a:r>
                    </a:p>
                    <a:p>
                      <a:pPr marL="0" marR="0" indent="0">
                        <a:lnSpc>
                          <a:spcPct val="115000"/>
                        </a:lnSpc>
                        <a:spcBef>
                          <a:spcPts val="0"/>
                        </a:spcBef>
                        <a:spcAft>
                          <a:spcPts val="0"/>
                        </a:spcAft>
                        <a:buFont typeface="Arial" panose="020B0604020202020204" pitchFamily="34" charset="0"/>
                        <a:buNone/>
                      </a:pPr>
                      <a:r>
                        <a:rPr lang="en-US" sz="1400" b="0" dirty="0">
                          <a:effectLst/>
                        </a:rPr>
                        <a:t>- </a:t>
                      </a:r>
                      <a:r>
                        <a:rPr lang="en-US" sz="1400" b="0" dirty="0" err="1">
                          <a:effectLst/>
                        </a:rPr>
                        <a:t>Xây</a:t>
                      </a:r>
                      <a:r>
                        <a:rPr lang="en-US" sz="1400" b="0" dirty="0">
                          <a:effectLst/>
                        </a:rPr>
                        <a:t> </a:t>
                      </a:r>
                      <a:r>
                        <a:rPr lang="en-US" sz="1400" b="0" dirty="0" err="1">
                          <a:effectLst/>
                        </a:rPr>
                        <a:t>dựng</a:t>
                      </a:r>
                      <a:r>
                        <a:rPr lang="en-US" sz="1400" b="0" dirty="0">
                          <a:effectLst/>
                        </a:rPr>
                        <a:t> các </a:t>
                      </a:r>
                      <a:r>
                        <a:rPr lang="en-US" sz="1400" b="0" dirty="0" err="1">
                          <a:effectLst/>
                        </a:rPr>
                        <a:t>lớp</a:t>
                      </a:r>
                      <a:r>
                        <a:rPr lang="en-US" sz="1400" b="0" dirty="0">
                          <a:effectLst/>
                        </a:rPr>
                        <a:t> Model, Controller </a:t>
                      </a:r>
                      <a:r>
                        <a:rPr lang="en-US" sz="1400" b="0" dirty="0" err="1">
                          <a:effectLst/>
                        </a:rPr>
                        <a:t>cho</a:t>
                      </a:r>
                      <a:r>
                        <a:rPr lang="en-US" sz="1400" b="0" dirty="0">
                          <a:effectLst/>
                        </a:rPr>
                        <a:t> website </a:t>
                      </a:r>
                      <a:r>
                        <a:rPr lang="en-US" sz="1400" b="0" dirty="0" err="1">
                          <a:effectLst/>
                        </a:rPr>
                        <a:t>quản</a:t>
                      </a:r>
                      <a:r>
                        <a:rPr lang="en-US" sz="1400" b="0" dirty="0">
                          <a:effectLst/>
                        </a:rPr>
                        <a:t> lý</a:t>
                      </a: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362" marR="58362" marT="0" marB="0"/>
                </a:tc>
                <a:extLst>
                  <a:ext uri="{0D108BD9-81ED-4DB2-BD59-A6C34878D82A}">
                    <a16:rowId xmlns:a16="http://schemas.microsoft.com/office/drawing/2014/main" val="4080993191"/>
                  </a:ext>
                </a:extLst>
              </a:tr>
            </a:tbl>
          </a:graphicData>
        </a:graphic>
      </p:graphicFrame>
    </p:spTree>
    <p:extLst>
      <p:ext uri="{BB962C8B-B14F-4D97-AF65-F5344CB8AC3E}">
        <p14:creationId xmlns:p14="http://schemas.microsoft.com/office/powerpoint/2010/main" val="382523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947" y="872836"/>
            <a:ext cx="9064104" cy="5196131"/>
          </a:xfrm>
        </p:spPr>
        <p:txBody>
          <a:bodyPr>
            <a:normAutofit/>
          </a:bodyPr>
          <a:lstStyle/>
          <a:p>
            <a:pPr algn="just">
              <a:defRPr/>
            </a:pPr>
            <a:r>
              <a:rPr lang="en-US" altLang="en-US" sz="1800" dirty="0">
                <a:solidFill>
                  <a:schemeClr val="tx1"/>
                </a:solidFill>
                <a:latin typeface="Arial" panose="020B0604020202020204" pitchFamily="34" charset="0"/>
                <a:cs typeface="Arial" panose="020B0604020202020204" pitchFamily="34" charset="0"/>
              </a:rPr>
              <a:t>Tên đề tài: </a:t>
            </a:r>
            <a:r>
              <a:rPr lang="en-GB" altLang="en-US" sz="1800" dirty="0">
                <a:latin typeface="Arial" panose="020B0604020202020204" pitchFamily="34" charset="0"/>
                <a:cs typeface="Arial" panose="020B0604020202020204" pitchFamily="34" charset="0"/>
              </a:rPr>
              <a:t>XÂY DỰNG BỘ PHẦN MỀM HỖ TRỢ CHẤM VÀ THỐNG KÊ KẾT QUẢ BÀI THI TRẮC NGHIỆM</a:t>
            </a:r>
            <a:endParaRPr lang="en-US" altLang="en-US" sz="1800" dirty="0">
              <a:solidFill>
                <a:schemeClr val="tx1"/>
              </a:solidFill>
              <a:latin typeface="Arial" panose="020B0604020202020204" pitchFamily="34" charset="0"/>
              <a:cs typeface="Arial" panose="020B0604020202020204" pitchFamily="34" charset="0"/>
            </a:endParaRPr>
          </a:p>
          <a:p>
            <a:pPr algn="just">
              <a:defRPr/>
            </a:pPr>
            <a:r>
              <a:rPr lang="en-US" altLang="en-US" sz="1800" dirty="0" err="1">
                <a:latin typeface="Arial" panose="020B0604020202020204" pitchFamily="34" charset="0"/>
                <a:cs typeface="Arial" panose="020B0604020202020204" pitchFamily="34" charset="0"/>
              </a:rPr>
              <a:t>Đối</a:t>
            </a:r>
            <a:r>
              <a:rPr lang="en-US" altLang="en-US" sz="1800" dirty="0">
                <a:latin typeface="Arial" panose="020B0604020202020204" pitchFamily="34" charset="0"/>
                <a:cs typeface="Arial" panose="020B0604020202020204" pitchFamily="34" charset="0"/>
              </a:rPr>
              <a:t> t</a:t>
            </a:r>
            <a:r>
              <a:rPr lang="vi-VN" altLang="en-US" sz="1800" dirty="0">
                <a:latin typeface="Arial" panose="020B0604020202020204" pitchFamily="34" charset="0"/>
                <a:cs typeface="Arial" panose="020B0604020202020204" pitchFamily="34" charset="0"/>
              </a:rPr>
              <a:t>ư</a:t>
            </a:r>
            <a:r>
              <a:rPr lang="en-GB" altLang="en-US" sz="1800" dirty="0" err="1">
                <a:latin typeface="Arial" panose="020B0604020202020204" pitchFamily="34" charset="0"/>
                <a:cs typeface="Arial" panose="020B0604020202020204" pitchFamily="34" charset="0"/>
              </a:rPr>
              <a:t>ợng</a:t>
            </a:r>
            <a:r>
              <a:rPr lang="en-US" altLang="en-US" sz="1800" dirty="0">
                <a:solidFill>
                  <a:schemeClr val="tx1"/>
                </a:solidFill>
                <a:latin typeface="Arial" panose="020B0604020202020204" pitchFamily="34" charset="0"/>
                <a:cs typeface="Arial" panose="020B0604020202020204" pitchFamily="34" charset="0"/>
              </a:rPr>
              <a:t>: Các c</a:t>
            </a:r>
            <a:r>
              <a:rPr lang="vi-VN" altLang="en-US" sz="1800" dirty="0">
                <a:solidFill>
                  <a:schemeClr val="tx1"/>
                </a:solidFill>
                <a:latin typeface="Arial" panose="020B0604020202020204" pitchFamily="34" charset="0"/>
                <a:cs typeface="Arial" panose="020B0604020202020204" pitchFamily="34" charset="0"/>
              </a:rPr>
              <a:t>ơ</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err="1">
                <a:solidFill>
                  <a:schemeClr val="tx1"/>
                </a:solidFill>
                <a:latin typeface="Arial" panose="020B0604020202020204" pitchFamily="34" charset="0"/>
                <a:cs typeface="Arial" panose="020B0604020202020204" pitchFamily="34" charset="0"/>
              </a:rPr>
              <a:t>s</a:t>
            </a:r>
            <a:r>
              <a:rPr lang="en-US" altLang="en-US" sz="1800" dirty="0" err="1">
                <a:latin typeface="Arial" panose="020B0604020202020204" pitchFamily="34" charset="0"/>
                <a:cs typeface="Arial" panose="020B0604020202020204" pitchFamily="34" charset="0"/>
              </a:rPr>
              <a:t>ở</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giáo</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dục</a:t>
            </a:r>
            <a:r>
              <a:rPr lang="en-US" altLang="en-US" sz="1800" dirty="0">
                <a:latin typeface="Arial" panose="020B0604020202020204" pitchFamily="34" charset="0"/>
                <a:cs typeface="Arial" panose="020B0604020202020204" pitchFamily="34" charset="0"/>
              </a:rPr>
              <a:t> vừa và </a:t>
            </a:r>
            <a:r>
              <a:rPr lang="en-US" altLang="en-US" sz="1800" dirty="0" err="1">
                <a:latin typeface="Arial" panose="020B0604020202020204" pitchFamily="34" charset="0"/>
                <a:cs typeface="Arial" panose="020B0604020202020204" pitchFamily="34" charset="0"/>
              </a:rPr>
              <a:t>nhỏ</a:t>
            </a:r>
            <a:endParaRPr lang="en-US" altLang="en-US" sz="1800" dirty="0">
              <a:solidFill>
                <a:schemeClr val="tx1"/>
              </a:solidFill>
              <a:latin typeface="Arial" panose="020B0604020202020204" pitchFamily="34" charset="0"/>
              <a:cs typeface="Arial" panose="020B0604020202020204" pitchFamily="34" charset="0"/>
            </a:endParaRPr>
          </a:p>
          <a:p>
            <a:pPr algn="just">
              <a:defRPr/>
            </a:pPr>
            <a:r>
              <a:rPr lang="en-US" altLang="en-US" sz="1800" dirty="0">
                <a:solidFill>
                  <a:schemeClr val="tx1"/>
                </a:solidFill>
                <a:latin typeface="Arial" panose="020B0604020202020204" pitchFamily="34" charset="0"/>
                <a:cs typeface="Arial" panose="020B0604020202020204" pitchFamily="34" charset="0"/>
              </a:rPr>
              <a:t>Các </a:t>
            </a:r>
            <a:r>
              <a:rPr lang="en-US" altLang="en-US" sz="1800" dirty="0" err="1">
                <a:solidFill>
                  <a:schemeClr val="tx1"/>
                </a:solidFill>
                <a:latin typeface="Arial" panose="020B0604020202020204" pitchFamily="34" charset="0"/>
                <a:cs typeface="Arial" panose="020B0604020202020204" pitchFamily="34" charset="0"/>
              </a:rPr>
              <a:t>nghiệp</a:t>
            </a:r>
            <a:r>
              <a:rPr lang="en-US" altLang="en-US" sz="1800" dirty="0">
                <a:solidFill>
                  <a:schemeClr val="tx1"/>
                </a:solidFill>
                <a:latin typeface="Arial" panose="020B0604020202020204" pitchFamily="34" charset="0"/>
                <a:cs typeface="Arial" panose="020B0604020202020204" pitchFamily="34" charset="0"/>
              </a:rPr>
              <a:t> vụ </a:t>
            </a:r>
            <a:r>
              <a:rPr lang="en-US" altLang="en-US" sz="1800" dirty="0" err="1">
                <a:solidFill>
                  <a:schemeClr val="tx1"/>
                </a:solidFill>
                <a:latin typeface="Arial" panose="020B0604020202020204" pitchFamily="34" charset="0"/>
                <a:cs typeface="Arial" panose="020B0604020202020204" pitchFamily="34" charset="0"/>
              </a:rPr>
              <a:t>chính</a:t>
            </a:r>
            <a:r>
              <a:rPr lang="en-US" altLang="en-US" sz="1800" dirty="0">
                <a:solidFill>
                  <a:schemeClr val="tx1"/>
                </a:solidFill>
                <a:latin typeface="Arial" panose="020B0604020202020204" pitchFamily="34" charset="0"/>
                <a:cs typeface="Arial" panose="020B0604020202020204" pitchFamily="34" charset="0"/>
              </a:rPr>
              <a:t> :</a:t>
            </a:r>
          </a:p>
          <a:p>
            <a:pPr marL="914400" indent="-457200" algn="just">
              <a:buFont typeface="Courier New" panose="02070309020205020404" pitchFamily="49" charset="0"/>
              <a:buChar char="o"/>
              <a:defRPr/>
            </a:pPr>
            <a:r>
              <a:rPr lang="en-US" altLang="en-US" sz="1800" dirty="0">
                <a:solidFill>
                  <a:schemeClr val="tx1"/>
                </a:solidFill>
                <a:latin typeface="Arial" panose="020B0604020202020204" pitchFamily="34" charset="0"/>
                <a:cs typeface="Arial" panose="020B0604020202020204" pitchFamily="34" charset="0"/>
              </a:rPr>
              <a:t>Nhận diện </a:t>
            </a:r>
            <a:r>
              <a:rPr lang="en-US" altLang="en-US" sz="1800" dirty="0" err="1">
                <a:solidFill>
                  <a:schemeClr val="tx1"/>
                </a:solidFill>
                <a:latin typeface="Arial" panose="020B0604020202020204" pitchFamily="34" charset="0"/>
                <a:cs typeface="Arial" panose="020B0604020202020204" pitchFamily="34" charset="0"/>
              </a:rPr>
              <a:t>ảnh</a:t>
            </a:r>
            <a:r>
              <a:rPr lang="en-US" altLang="en-US" sz="1800" dirty="0">
                <a:solidFill>
                  <a:schemeClr val="tx1"/>
                </a:solidFill>
                <a:latin typeface="Arial" panose="020B0604020202020204" pitchFamily="34" charset="0"/>
                <a:cs typeface="Arial" panose="020B0604020202020204" pitchFamily="34" charset="0"/>
              </a:rPr>
              <a:t> bài thi</a:t>
            </a:r>
          </a:p>
          <a:p>
            <a:pPr marL="914400" indent="-457200" algn="just">
              <a:buFont typeface="Courier New" panose="02070309020205020404" pitchFamily="49" charset="0"/>
              <a:buChar char="o"/>
              <a:defRPr/>
            </a:pPr>
            <a:r>
              <a:rPr lang="en-US" sz="1800" dirty="0" err="1">
                <a:latin typeface="Arial" panose="020B0604020202020204" pitchFamily="34" charset="0"/>
                <a:cs typeface="Arial" panose="020B0604020202020204" pitchFamily="34" charset="0"/>
              </a:rPr>
              <a:t>Chấm</a:t>
            </a:r>
            <a:r>
              <a:rPr lang="en-US" sz="1800" dirty="0">
                <a:latin typeface="Arial" panose="020B0604020202020204" pitchFamily="34" charset="0"/>
                <a:cs typeface="Arial" panose="020B0604020202020204" pitchFamily="34" charset="0"/>
              </a:rPr>
              <a:t> thi</a:t>
            </a:r>
          </a:p>
          <a:p>
            <a:pPr marL="914400" indent="-457200" algn="just">
              <a:buFont typeface="Courier New" panose="02070309020205020404" pitchFamily="49" charset="0"/>
              <a:buChar char="o"/>
              <a:defRPr/>
            </a:pPr>
            <a:r>
              <a:rPr lang="en-US" sz="1800" dirty="0">
                <a:latin typeface="Arial" panose="020B0604020202020204" pitchFamily="34" charset="0"/>
                <a:cs typeface="Arial" panose="020B0604020202020204" pitchFamily="34" charset="0"/>
              </a:rPr>
              <a:t>Sửa lỗi nhận diện</a:t>
            </a:r>
          </a:p>
          <a:p>
            <a:pPr marL="914400" indent="-457200" algn="just">
              <a:buFont typeface="Courier New" panose="02070309020205020404" pitchFamily="49" charset="0"/>
              <a:buChar char="o"/>
              <a:defRPr/>
            </a:pPr>
            <a:r>
              <a:rPr lang="en-US" sz="1800" dirty="0">
                <a:latin typeface="Arial" panose="020B0604020202020204" pitchFamily="34" charset="0"/>
                <a:cs typeface="Arial" panose="020B0604020202020204" pitchFamily="34" charset="0"/>
              </a:rPr>
              <a:t>Xuất </a:t>
            </a:r>
            <a:r>
              <a:rPr lang="en-US" sz="1800" dirty="0" err="1">
                <a:latin typeface="Arial" panose="020B0604020202020204" pitchFamily="34" charset="0"/>
                <a:cs typeface="Arial" panose="020B0604020202020204" pitchFamily="34" charset="0"/>
              </a:rPr>
              <a:t>báo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chấm</a:t>
            </a:r>
            <a:r>
              <a:rPr lang="en-US" sz="1800" dirty="0">
                <a:latin typeface="Arial" panose="020B0604020202020204" pitchFamily="34" charset="0"/>
                <a:cs typeface="Arial" panose="020B0604020202020204" pitchFamily="34" charset="0"/>
              </a:rPr>
              <a:t> thi</a:t>
            </a:r>
          </a:p>
          <a:p>
            <a:pPr marL="914400" indent="-457200" algn="just">
              <a:buFont typeface="Courier New" panose="02070309020205020404" pitchFamily="49" charset="0"/>
              <a:buChar char="o"/>
              <a:defRPr/>
            </a:pPr>
            <a:r>
              <a:rPr lang="en-US" sz="1800" dirty="0">
                <a:latin typeface="Arial" panose="020B0604020202020204" pitchFamily="34" charset="0"/>
                <a:cs typeface="Arial" panose="020B0604020202020204" pitchFamily="34" charset="0"/>
              </a:rPr>
              <a:t>Thống </a:t>
            </a:r>
            <a:r>
              <a:rPr lang="en-US" sz="1800" dirty="0" err="1">
                <a:latin typeface="Arial" panose="020B0604020202020204" pitchFamily="34" charset="0"/>
                <a:cs typeface="Arial" panose="020B0604020202020204" pitchFamily="34" charset="0"/>
              </a:rPr>
              <a:t>kê</a:t>
            </a:r>
            <a:r>
              <a:rPr lang="en-US" sz="1800" dirty="0">
                <a:latin typeface="Arial" panose="020B0604020202020204" pitchFamily="34" charset="0"/>
                <a:cs typeface="Arial" panose="020B0604020202020204" pitchFamily="34" charset="0"/>
              </a:rPr>
              <a:t> kết quả thi</a:t>
            </a:r>
          </a:p>
        </p:txBody>
      </p:sp>
      <p:sp>
        <p:nvSpPr>
          <p:cNvPr id="7" name="Title 1"/>
          <p:cNvSpPr txBox="1">
            <a:spLocks/>
          </p:cNvSpPr>
          <p:nvPr/>
        </p:nvSpPr>
        <p:spPr>
          <a:xfrm>
            <a:off x="0" y="0"/>
            <a:ext cx="12191999" cy="7065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err="1">
                <a:latin typeface="Arial" panose="020B0604020202020204" pitchFamily="34" charset="0"/>
                <a:cs typeface="Arial" panose="020B0604020202020204" pitchFamily="34" charset="0"/>
              </a:rPr>
              <a:t>Giới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thiệu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tổng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đề</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tài</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896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95" y="631767"/>
            <a:ext cx="11488189" cy="2485504"/>
          </a:xfrm>
        </p:spPr>
        <p:txBody>
          <a:bodyPr>
            <a:normAutofit fontScale="90000"/>
          </a:bodyPr>
          <a:lstStyle/>
          <a:p>
            <a:pPr marL="457200" indent="-457200">
              <a:lnSpc>
                <a:spcPct val="150000"/>
              </a:lnSpc>
              <a:buFont typeface="Wingdings" panose="05000000000000000000" pitchFamily="2" charset="2"/>
              <a:buChar char="v"/>
            </a:pPr>
            <a:r>
              <a:rPr lang="en-US" sz="2700" dirty="0">
                <a:solidFill>
                  <a:schemeClr val="tx1"/>
                </a:solidFill>
                <a:latin typeface="Arial" panose="020B0604020202020204" pitchFamily="34" charset="0"/>
                <a:cs typeface="Arial" panose="020B0604020202020204" pitchFamily="34" charset="0"/>
              </a:rPr>
              <a:t>Lý do chọn đề tài</a:t>
            </a:r>
            <a:br>
              <a:rPr lang="en-US" sz="2400" dirty="0">
                <a:solidFill>
                  <a:schemeClr val="tx1"/>
                </a:solidFill>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thi đang </a:t>
            </a:r>
            <a:r>
              <a:rPr lang="en-US" sz="2000" dirty="0" err="1">
                <a:latin typeface="Arial" panose="020B0604020202020204" pitchFamily="34" charset="0"/>
                <a:cs typeface="Arial" panose="020B0604020202020204" pitchFamily="34" charset="0"/>
              </a:rPr>
              <a:t>dần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sang thi </a:t>
            </a:r>
            <a:r>
              <a:rPr lang="en-US" sz="2000" dirty="0" err="1">
                <a:latin typeface="Arial" panose="020B0604020202020204" pitchFamily="34" charset="0"/>
                <a:cs typeface="Arial" panose="020B0604020202020204" pitchFamily="34" charset="0"/>
              </a:rPr>
              <a:t>trắc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hiện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vẫn chưa có nhiều công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hỗ</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tốn</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và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 khó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Việc </a:t>
            </a:r>
            <a:r>
              <a:rPr lang="en-US" sz="2000" dirty="0" err="1">
                <a:latin typeface="Arial" panose="020B0604020202020204" pitchFamily="34" charset="0"/>
                <a:cs typeface="Arial" panose="020B0604020202020204" pitchFamily="34" charset="0"/>
              </a:rPr>
              <a:t>chấm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cách </a:t>
            </a:r>
            <a:r>
              <a:rPr lang="en-US" sz="2000" dirty="0" err="1">
                <a:latin typeface="Arial" panose="020B0604020202020204" pitchFamily="34" charset="0"/>
                <a:cs typeface="Arial" panose="020B0604020202020204" pitchFamily="34" charset="0"/>
              </a:rPr>
              <a:t>cũ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thiếu</a:t>
            </a:r>
            <a:r>
              <a:rPr lang="en-US" sz="2000" dirty="0">
                <a:latin typeface="Arial" panose="020B0604020202020204" pitchFamily="34" charset="0"/>
                <a:cs typeface="Arial" panose="020B0604020202020204" pitchFamily="34" charset="0"/>
              </a:rPr>
              <a:t> tính </a:t>
            </a:r>
            <a:r>
              <a:rPr lang="en-US" sz="2000" dirty="0" err="1">
                <a:latin typeface="Arial" panose="020B0604020202020204" pitchFamily="34" charset="0"/>
                <a:cs typeface="Arial" panose="020B0604020202020204" pitchFamily="34" charset="0"/>
              </a:rPr>
              <a:t>chính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a:t>
            </a:r>
            <a:br>
              <a:rPr lang="en-US" sz="2800" b="1" dirty="0">
                <a:solidFill>
                  <a:schemeClr val="tx1"/>
                </a:solidFill>
                <a:latin typeface="Arial" panose="020B0604020202020204" pitchFamily="34" charset="0"/>
                <a:cs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0" y="0"/>
            <a:ext cx="12191999" cy="7065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err="1">
                <a:latin typeface="Arial" panose="020B0604020202020204" pitchFamily="34" charset="0"/>
                <a:cs typeface="Arial" panose="020B0604020202020204" pitchFamily="34" charset="0"/>
              </a:rPr>
              <a:t>Giới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thiệu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tổng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đề</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tài</a:t>
            </a:r>
            <a:endParaRPr lang="en-GB" sz="3200" dirty="0">
              <a:latin typeface="Arial" panose="020B0604020202020204" pitchFamily="34" charset="0"/>
              <a:cs typeface="Arial" panose="020B0604020202020204" pitchFamily="34" charset="0"/>
            </a:endParaRPr>
          </a:p>
        </p:txBody>
      </p:sp>
      <p:sp>
        <p:nvSpPr>
          <p:cNvPr id="8" name="Title 1"/>
          <p:cNvSpPr txBox="1">
            <a:spLocks/>
          </p:cNvSpPr>
          <p:nvPr/>
        </p:nvSpPr>
        <p:spPr>
          <a:xfrm>
            <a:off x="257695" y="2555998"/>
            <a:ext cx="11488189" cy="35455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buFont typeface="Wingdings" panose="05000000000000000000" pitchFamily="2" charset="2"/>
              <a:buChar char="v"/>
            </a:pPr>
            <a:r>
              <a:rPr lang="x-none" sz="2400" dirty="0">
                <a:solidFill>
                  <a:schemeClr val="tx1"/>
                </a:solidFill>
                <a:latin typeface="Arial" panose="020B0604020202020204" pitchFamily="34" charset="0"/>
                <a:cs typeface="Arial" panose="020B0604020202020204" pitchFamily="34" charset="0"/>
              </a:rPr>
              <a:t>Mục tiêu</a:t>
            </a:r>
            <a:endParaRPr lang="en-US" sz="2400" dirty="0">
              <a:solidFill>
                <a:schemeClr val="tx1"/>
              </a:solidFill>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Phát </a:t>
            </a:r>
            <a:r>
              <a:rPr lang="en-US" dirty="0" err="1">
                <a:solidFill>
                  <a:schemeClr val="tx1"/>
                </a:solidFill>
                <a:latin typeface="Arial" panose="020B0604020202020204" pitchFamily="34" charset="0"/>
                <a:cs typeface="Arial" panose="020B0604020202020204" pitchFamily="34" charset="0"/>
              </a:rPr>
              <a:t>triển</a:t>
            </a:r>
            <a:r>
              <a:rPr lang="en-US" dirty="0">
                <a:solidFill>
                  <a:schemeClr val="tx1"/>
                </a:solidFill>
                <a:latin typeface="Arial" panose="020B0604020202020204" pitchFamily="34" charset="0"/>
                <a:cs typeface="Arial" panose="020B0604020202020204" pitchFamily="34" charset="0"/>
              </a:rPr>
              <a:t> thành công phần mềm </a:t>
            </a:r>
            <a:r>
              <a:rPr lang="en-US" dirty="0" err="1">
                <a:solidFill>
                  <a:schemeClr val="tx1"/>
                </a:solidFill>
                <a:latin typeface="Arial" panose="020B0604020202020204" pitchFamily="34" charset="0"/>
                <a:cs typeface="Arial" panose="020B0604020202020204" pitchFamily="34" charset="0"/>
              </a:rPr>
              <a:t>chấm</a:t>
            </a:r>
            <a:r>
              <a:rPr lang="en-US" dirty="0">
                <a:solidFill>
                  <a:schemeClr val="tx1"/>
                </a:solidFill>
                <a:latin typeface="Arial" panose="020B0604020202020204" pitchFamily="34" charset="0"/>
                <a:cs typeface="Arial" panose="020B0604020202020204" pitchFamily="34" charset="0"/>
              </a:rPr>
              <a:t> thi </a:t>
            </a:r>
            <a:r>
              <a:rPr lang="en-US" dirty="0" err="1">
                <a:solidFill>
                  <a:schemeClr val="tx1"/>
                </a:solidFill>
                <a:latin typeface="Arial" panose="020B0604020202020204" pitchFamily="34" charset="0"/>
                <a:cs typeface="Arial" panose="020B0604020202020204" pitchFamily="34" charset="0"/>
              </a:rPr>
              <a:t>cho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phép</a:t>
            </a:r>
            <a:r>
              <a:rPr lang="en-US" dirty="0">
                <a:solidFill>
                  <a:schemeClr val="tx1"/>
                </a:solidFill>
                <a:latin typeface="Arial" panose="020B0604020202020204" pitchFamily="34" charset="0"/>
                <a:cs typeface="Arial" panose="020B0604020202020204" pitchFamily="34" charset="0"/>
              </a:rPr>
              <a:t> đọc và </a:t>
            </a:r>
            <a:r>
              <a:rPr lang="en-US" dirty="0" err="1">
                <a:solidFill>
                  <a:schemeClr val="tx1"/>
                </a:solidFill>
                <a:latin typeface="Arial" panose="020B0604020202020204" pitchFamily="34" charset="0"/>
                <a:cs typeface="Arial" panose="020B0604020202020204" pitchFamily="34" charset="0"/>
              </a:rPr>
              <a:t>chấm</a:t>
            </a:r>
            <a:r>
              <a:rPr lang="en-US" dirty="0">
                <a:solidFill>
                  <a:schemeClr val="tx1"/>
                </a:solidFill>
                <a:latin typeface="Arial" panose="020B0604020202020204" pitchFamily="34" charset="0"/>
                <a:cs typeface="Arial" panose="020B0604020202020204" pitchFamily="34" charset="0"/>
              </a:rPr>
              <a:t> điểm bài thi </a:t>
            </a:r>
            <a:r>
              <a:rPr lang="en-US" dirty="0" err="1">
                <a:solidFill>
                  <a:schemeClr val="tx1"/>
                </a:solidFill>
                <a:latin typeface="Arial" panose="020B0604020202020204" pitchFamily="34" charset="0"/>
                <a:cs typeface="Arial" panose="020B0604020202020204" pitchFamily="34" charset="0"/>
              </a:rPr>
              <a:t>trắc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nghiệm</a:t>
            </a:r>
            <a:endParaRPr lang="en-US" dirty="0">
              <a:solidFill>
                <a:schemeClr val="tx1"/>
              </a:solidFill>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dirty="0" err="1">
                <a:solidFill>
                  <a:schemeClr val="tx1"/>
                </a:solidFill>
                <a:latin typeface="Arial" panose="020B0604020202020204" pitchFamily="34" charset="0"/>
                <a:cs typeface="Arial" panose="020B0604020202020204" pitchFamily="34" charset="0"/>
              </a:rPr>
              <a:t>Xây</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dựng</a:t>
            </a:r>
            <a:r>
              <a:rPr lang="en-US" dirty="0">
                <a:solidFill>
                  <a:schemeClr val="tx1"/>
                </a:solidFill>
                <a:latin typeface="Arial" panose="020B0604020202020204" pitchFamily="34" charset="0"/>
                <a:cs typeface="Arial" panose="020B0604020202020204" pitchFamily="34" charset="0"/>
              </a:rPr>
              <a:t> website </a:t>
            </a:r>
            <a:r>
              <a:rPr lang="en-US" dirty="0" err="1">
                <a:solidFill>
                  <a:schemeClr val="tx1"/>
                </a:solidFill>
                <a:latin typeface="Arial" panose="020B0604020202020204" pitchFamily="34" charset="0"/>
                <a:cs typeface="Arial" panose="020B0604020202020204" pitchFamily="34" charset="0"/>
              </a:rPr>
              <a:t>cho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phép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quản</a:t>
            </a:r>
            <a:r>
              <a:rPr lang="en-US" dirty="0">
                <a:solidFill>
                  <a:schemeClr val="tx1"/>
                </a:solidFill>
                <a:latin typeface="Arial" panose="020B0604020202020204" pitchFamily="34" charset="0"/>
                <a:cs typeface="Arial" panose="020B0604020202020204" pitchFamily="34" charset="0"/>
              </a:rPr>
              <a:t> lý thông tin thi và đọc kết quả </a:t>
            </a:r>
            <a:r>
              <a:rPr lang="en-US" dirty="0" err="1">
                <a:solidFill>
                  <a:schemeClr val="tx1"/>
                </a:solidFill>
                <a:latin typeface="Arial" panose="020B0604020202020204" pitchFamily="34" charset="0"/>
                <a:cs typeface="Arial" panose="020B0604020202020204" pitchFamily="34" charset="0"/>
              </a:rPr>
              <a:t>chấm</a:t>
            </a:r>
            <a:r>
              <a:rPr lang="en-US" dirty="0">
                <a:solidFill>
                  <a:schemeClr val="tx1"/>
                </a:solidFill>
                <a:latin typeface="Arial" panose="020B0604020202020204" pitchFamily="34" charset="0"/>
                <a:cs typeface="Arial" panose="020B0604020202020204" pitchFamily="34" charset="0"/>
              </a:rPr>
              <a:t> để </a:t>
            </a:r>
            <a:r>
              <a:rPr lang="en-US" dirty="0" err="1">
                <a:solidFill>
                  <a:schemeClr val="tx1"/>
                </a:solidFill>
                <a:latin typeface="Arial" panose="020B0604020202020204" pitchFamily="34" charset="0"/>
                <a:cs typeface="Arial" panose="020B0604020202020204" pitchFamily="34" charset="0"/>
              </a:rPr>
              <a:t>vẽ</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biểu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đồ</a:t>
            </a:r>
            <a:r>
              <a:rPr lang="en-US" dirty="0">
                <a:solidFill>
                  <a:schemeClr val="tx1"/>
                </a:solidFill>
                <a:latin typeface="Arial" panose="020B0604020202020204" pitchFamily="34" charset="0"/>
                <a:cs typeface="Arial" panose="020B0604020202020204" pitchFamily="34" charset="0"/>
              </a:rPr>
              <a:t> thống </a:t>
            </a:r>
            <a:r>
              <a:rPr lang="en-US" dirty="0" err="1">
                <a:solidFill>
                  <a:schemeClr val="tx1"/>
                </a:solidFill>
                <a:latin typeface="Arial" panose="020B0604020202020204" pitchFamily="34" charset="0"/>
                <a:cs typeface="Arial" panose="020B0604020202020204" pitchFamily="34" charset="0"/>
              </a:rPr>
              <a:t>kê</a:t>
            </a:r>
            <a:endParaRPr lang="en-US" dirty="0">
              <a:solidFill>
                <a:schemeClr val="tx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B705F303-3590-4779-898B-5D42A8DCBF26}"/>
              </a:ext>
            </a:extLst>
          </p:cNvPr>
          <p:cNvSpPr txBox="1">
            <a:spLocks/>
          </p:cNvSpPr>
          <p:nvPr/>
        </p:nvSpPr>
        <p:spPr>
          <a:xfrm>
            <a:off x="257694" y="4041898"/>
            <a:ext cx="11488189" cy="354554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buFont typeface="Wingdings" panose="05000000000000000000" pitchFamily="2" charset="2"/>
              <a:buChar char="v"/>
            </a:pPr>
            <a:r>
              <a:rPr lang="en-US" sz="2400" dirty="0" err="1">
                <a:solidFill>
                  <a:schemeClr val="tx1"/>
                </a:solidFill>
                <a:latin typeface="Arial" panose="020B0604020202020204" pitchFamily="34" charset="0"/>
                <a:cs typeface="Arial" panose="020B0604020202020204" pitchFamily="34" charset="0"/>
              </a:rPr>
              <a:t>Phạm</a:t>
            </a:r>
            <a:r>
              <a:rPr lang="en-US" sz="2400" dirty="0">
                <a:solidFill>
                  <a:schemeClr val="tx1"/>
                </a:solidFill>
                <a:latin typeface="Arial" panose="020B0604020202020204" pitchFamily="34" charset="0"/>
                <a:cs typeface="Arial" panose="020B0604020202020204" pitchFamily="34" charset="0"/>
              </a:rPr>
              <a:t> vi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của đề tài</a:t>
            </a:r>
          </a:p>
          <a:p>
            <a:pPr marL="800100" lvl="1" indent="-342900">
              <a:lnSpc>
                <a:spcPct val="150000"/>
              </a:lnSpc>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Đề tài sau khi được thực hiện thành công có thể được </a:t>
            </a:r>
            <a:r>
              <a:rPr lang="en-US" dirty="0" err="1">
                <a:solidFill>
                  <a:schemeClr val="tx1"/>
                </a:solidFill>
                <a:latin typeface="Arial" panose="020B0604020202020204" pitchFamily="34" charset="0"/>
                <a:cs typeface="Arial" panose="020B0604020202020204" pitchFamily="34" charset="0"/>
              </a:rPr>
              <a:t>triển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khai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tại</a:t>
            </a:r>
            <a:r>
              <a:rPr lang="en-US" dirty="0">
                <a:solidFill>
                  <a:schemeClr val="tx1"/>
                </a:solidFill>
                <a:latin typeface="Arial" panose="020B0604020202020204" pitchFamily="34" charset="0"/>
                <a:cs typeface="Arial" panose="020B0604020202020204" pitchFamily="34" charset="0"/>
              </a:rPr>
              <a:t> các cơ </a:t>
            </a:r>
            <a:r>
              <a:rPr lang="en-US" dirty="0" err="1">
                <a:solidFill>
                  <a:schemeClr val="tx1"/>
                </a:solidFill>
                <a:latin typeface="Arial" panose="020B0604020202020204" pitchFamily="34" charset="0"/>
                <a:cs typeface="Arial" panose="020B0604020202020204" pitchFamily="34" charset="0"/>
              </a:rPr>
              <a:t>sở</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giáo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dục</a:t>
            </a:r>
            <a:r>
              <a:rPr lang="en-US" dirty="0">
                <a:solidFill>
                  <a:schemeClr val="tx1"/>
                </a:solidFill>
                <a:latin typeface="Arial" panose="020B0604020202020204" pitchFamily="34" charset="0"/>
                <a:cs typeface="Arial" panose="020B0604020202020204" pitchFamily="34" charset="0"/>
              </a:rPr>
              <a:t> vừa và </a:t>
            </a:r>
            <a:r>
              <a:rPr lang="en-US" dirty="0" err="1">
                <a:solidFill>
                  <a:schemeClr val="tx1"/>
                </a:solidFill>
                <a:latin typeface="Arial" panose="020B0604020202020204" pitchFamily="34" charset="0"/>
                <a:cs typeface="Arial" panose="020B0604020202020204" pitchFamily="34" charset="0"/>
              </a:rPr>
              <a:t>nhỏ</a:t>
            </a:r>
            <a:r>
              <a:rPr lang="en-US" dirty="0">
                <a:solidFill>
                  <a:schemeClr val="tx1"/>
                </a:solidFill>
                <a:latin typeface="Arial" panose="020B0604020202020204" pitchFamily="34" charset="0"/>
                <a:cs typeface="Arial" panose="020B0604020202020204" pitchFamily="34" charset="0"/>
              </a:rPr>
              <a:t> như các </a:t>
            </a:r>
            <a:r>
              <a:rPr lang="en-US" dirty="0" err="1">
                <a:solidFill>
                  <a:schemeClr val="tx1"/>
                </a:solidFill>
                <a:latin typeface="Arial" panose="020B0604020202020204" pitchFamily="34" charset="0"/>
                <a:cs typeface="Arial" panose="020B0604020202020204" pitchFamily="34" charset="0"/>
              </a:rPr>
              <a:t>trường</a:t>
            </a:r>
            <a:r>
              <a:rPr lang="en-US" dirty="0">
                <a:solidFill>
                  <a:schemeClr val="tx1"/>
                </a:solidFill>
                <a:latin typeface="Arial" panose="020B0604020202020204" pitchFamily="34" charset="0"/>
                <a:cs typeface="Arial" panose="020B0604020202020204" pitchFamily="34" charset="0"/>
              </a:rPr>
              <a:t> THCS, THPT,…</a:t>
            </a:r>
          </a:p>
        </p:txBody>
      </p:sp>
    </p:spTree>
    <p:extLst>
      <p:ext uri="{BB962C8B-B14F-4D97-AF65-F5344CB8AC3E}">
        <p14:creationId xmlns:p14="http://schemas.microsoft.com/office/powerpoint/2010/main" val="248769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184277"/>
            <a:ext cx="10831327" cy="4721223"/>
          </a:xfrm>
        </p:spPr>
        <p:txBody>
          <a:bodyPr>
            <a:normAutofit fontScale="70000" lnSpcReduction="20000"/>
          </a:bodyPr>
          <a:lstStyle/>
          <a:p>
            <a:pPr marL="0" indent="0">
              <a:lnSpc>
                <a:spcPct val="120000"/>
              </a:lnSpc>
              <a:buNone/>
            </a:pPr>
            <a:r>
              <a:rPr lang="en-US" sz="2400" dirty="0" err="1">
                <a:solidFill>
                  <a:schemeClr val="tx1"/>
                </a:solidFill>
                <a:latin typeface="Arial" panose="020B0604020202020204" pitchFamily="34" charset="0"/>
                <a:cs typeface="Arial" panose="020B0604020202020204" pitchFamily="34" charset="0"/>
              </a:rPr>
              <a:t>Công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kỹ</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thuật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endParaRPr lang="en-US" sz="2400" dirty="0">
              <a:solidFill>
                <a:schemeClr val="tx1"/>
              </a:solidFill>
              <a:latin typeface="Arial" panose="020B0604020202020204" pitchFamily="34" charset="0"/>
              <a:cs typeface="Arial" panose="020B0604020202020204" pitchFamily="34" charset="0"/>
            </a:endParaRPr>
          </a:p>
          <a:p>
            <a:pPr lvl="0">
              <a:lnSpc>
                <a:spcPct val="12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phần mềm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thi:</a:t>
            </a:r>
          </a:p>
          <a:p>
            <a:pPr lvl="1">
              <a:lnSpc>
                <a:spcPct val="120000"/>
              </a:lnSpc>
            </a:pPr>
            <a:r>
              <a:rPr lang="en-US" dirty="0">
                <a:latin typeface="Arial" panose="020B0604020202020204" pitchFamily="34" charset="0"/>
                <a:cs typeface="Arial" panose="020B0604020202020204" pitchFamily="34" charset="0"/>
              </a:rPr>
              <a:t>Công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thư viện Windows Form .NET Framework [1]</a:t>
            </a:r>
          </a:p>
          <a:p>
            <a:pPr lvl="1">
              <a:lnSpc>
                <a:spcPct val="120000"/>
              </a:lnSpc>
            </a:pP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nhận diện: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một số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xử lý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như resize, rotate, blur,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sang dạng binary… trong thư viện </a:t>
            </a:r>
            <a:r>
              <a:rPr lang="en-US" dirty="0" err="1">
                <a:latin typeface="Arial" panose="020B0604020202020204" pitchFamily="34" charset="0"/>
                <a:cs typeface="Arial" panose="020B0604020202020204" pitchFamily="34" charset="0"/>
              </a:rPr>
              <a:t>Emgu</a:t>
            </a:r>
            <a:r>
              <a:rPr lang="en-US" dirty="0">
                <a:latin typeface="Arial" panose="020B0604020202020204" pitchFamily="34" charset="0"/>
                <a:cs typeface="Arial" panose="020B0604020202020204" pitchFamily="34" charset="0"/>
              </a:rPr>
              <a:t> CV [7]</a:t>
            </a:r>
          </a:p>
          <a:p>
            <a:pPr lvl="1">
              <a:lnSpc>
                <a:spcPct val="120000"/>
              </a:lnSpc>
            </a:pPr>
            <a:r>
              <a:rPr lang="en-US" dirty="0">
                <a:latin typeface="Arial" panose="020B0604020202020204" pitchFamily="34" charset="0"/>
                <a:cs typeface="Arial" panose="020B0604020202020204" pitchFamily="34" charset="0"/>
              </a:rPr>
              <a:t>Xuất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Microsoft Office Interop Excel [2]</a:t>
            </a:r>
          </a:p>
          <a:p>
            <a:pPr lvl="1">
              <a:lnSpc>
                <a:spcPct val="120000"/>
              </a:lnSpc>
            </a:pPr>
            <a:r>
              <a:rPr lang="en-US" dirty="0">
                <a:latin typeface="Arial" panose="020B0604020202020204" pitchFamily="34" charset="0"/>
                <a:cs typeface="Arial" panose="020B0604020202020204" pitchFamily="34" charset="0"/>
              </a:rPr>
              <a:t>Xử lý chạy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luồng</a:t>
            </a:r>
            <a:r>
              <a:rPr lang="en-US" dirty="0">
                <a:latin typeface="Arial" panose="020B0604020202020204" pitchFamily="34" charset="0"/>
                <a:cs typeface="Arial" panose="020B0604020202020204" pitchFamily="34" charset="0"/>
              </a:rPr>
              <a:t> (multi-threading)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BackgroundWorker</a:t>
            </a:r>
            <a:r>
              <a:rPr lang="en-US" dirty="0">
                <a:latin typeface="Arial" panose="020B0604020202020204" pitchFamily="34" charset="0"/>
                <a:cs typeface="Arial" panose="020B0604020202020204" pitchFamily="34" charset="0"/>
              </a:rPr>
              <a:t> [3]</a:t>
            </a:r>
          </a:p>
          <a:p>
            <a:pPr lvl="0">
              <a:lnSpc>
                <a:spcPct val="12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website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a:t>
            </a:r>
          </a:p>
          <a:p>
            <a:pPr lvl="1">
              <a:lnSpc>
                <a:spcPct val="120000"/>
              </a:lnSpc>
            </a:pPr>
            <a:r>
              <a:rPr lang="en-US" dirty="0">
                <a:latin typeface="Arial" panose="020B0604020202020204" pitchFamily="34" charset="0"/>
                <a:cs typeface="Arial" panose="020B0604020202020204" pitchFamily="34" charset="0"/>
              </a:rPr>
              <a:t>Công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Java Spring MVC Framework [4]</a:t>
            </a:r>
          </a:p>
          <a:p>
            <a:pPr lvl="1">
              <a:lnSpc>
                <a:spcPct val="120000"/>
              </a:lnSpc>
            </a:pPr>
            <a:r>
              <a:rPr lang="en-US" dirty="0">
                <a:latin typeface="Arial" panose="020B0604020202020204" pitchFamily="34" charset="0"/>
                <a:cs typeface="Arial" panose="020B0604020202020204" pitchFamily="34" charset="0"/>
              </a:rPr>
              <a:t>Công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Chart JS (Admin LTE 3 plugin) [6]</a:t>
            </a:r>
          </a:p>
          <a:p>
            <a:pPr lvl="1">
              <a:lnSpc>
                <a:spcPct val="120000"/>
              </a:lnSpc>
            </a:pPr>
            <a:r>
              <a:rPr lang="en-US" dirty="0">
                <a:latin typeface="Arial" panose="020B0604020202020204" pitchFamily="34" charset="0"/>
                <a:cs typeface="Arial" panose="020B0604020202020204" pitchFamily="34" charset="0"/>
              </a:rPr>
              <a:t>Công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giao diện Admin: Admin LTE 3 [6]</a:t>
            </a:r>
          </a:p>
          <a:p>
            <a:pPr lvl="1">
              <a:lnSpc>
                <a:spcPct val="120000"/>
              </a:lnSpc>
            </a:pPr>
            <a:r>
              <a:rPr lang="en-US" dirty="0">
                <a:latin typeface="Arial" panose="020B0604020202020204" pitchFamily="34" charset="0"/>
                <a:cs typeface="Arial" panose="020B0604020202020204" pitchFamily="34" charset="0"/>
              </a:rPr>
              <a:t>Template Engine: </a:t>
            </a:r>
            <a:r>
              <a:rPr lang="en-US" dirty="0" err="1">
                <a:latin typeface="Arial" panose="020B0604020202020204" pitchFamily="34" charset="0"/>
                <a:cs typeface="Arial" panose="020B0604020202020204" pitchFamily="34" charset="0"/>
              </a:rPr>
              <a:t>Thymeleaf</a:t>
            </a:r>
            <a:r>
              <a:rPr lang="en-US" dirty="0">
                <a:latin typeface="Arial" panose="020B0604020202020204" pitchFamily="34" charset="0"/>
                <a:cs typeface="Arial" panose="020B0604020202020204" pitchFamily="34" charset="0"/>
              </a:rPr>
              <a:t> [5]</a:t>
            </a:r>
          </a:p>
          <a:p>
            <a:pPr lvl="0">
              <a:lnSpc>
                <a:spcPct val="120000"/>
              </a:lnSpc>
            </a:pPr>
            <a:r>
              <a:rPr lang="en-US" dirty="0">
                <a:latin typeface="Arial" panose="020B0604020202020204" pitchFamily="34" charset="0"/>
                <a:cs typeface="Arial" panose="020B0604020202020204" pitchFamily="34" charset="0"/>
              </a:rPr>
              <a:t>DBMS: PostgreSQL</a:t>
            </a:r>
          </a:p>
        </p:txBody>
      </p:sp>
      <p:sp>
        <p:nvSpPr>
          <p:cNvPr id="9" name="Title 1"/>
          <p:cNvSpPr txBox="1">
            <a:spLocks/>
          </p:cNvSpPr>
          <p:nvPr/>
        </p:nvSpPr>
        <p:spPr>
          <a:xfrm>
            <a:off x="0" y="0"/>
            <a:ext cx="12191999" cy="7065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err="1">
                <a:latin typeface="Arial" panose="020B0604020202020204" pitchFamily="34" charset="0"/>
                <a:cs typeface="Arial" panose="020B0604020202020204" pitchFamily="34" charset="0"/>
              </a:rPr>
              <a:t>Giới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thiệu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tổng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đề</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tài</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18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26842"/>
            <a:ext cx="12003578" cy="532015"/>
          </a:xfrm>
        </p:spPr>
        <p:txBody>
          <a:bodyPr>
            <a:normAutofit/>
          </a:bodyPr>
          <a:lstStyle/>
          <a:p>
            <a:r>
              <a:rPr lang="en-US" sz="2400" dirty="0" err="1">
                <a:latin typeface="Arial" panose="020B0604020202020204" pitchFamily="34" charset="0"/>
                <a:cs typeface="Arial" panose="020B0604020202020204" pitchFamily="34" charset="0"/>
              </a:rPr>
              <a:t>Quy</a:t>
            </a:r>
            <a:r>
              <a:rPr lang="en-US" sz="2400" dirty="0">
                <a:latin typeface="Arial" panose="020B0604020202020204" pitchFamily="34" charset="0"/>
                <a:cs typeface="Arial" panose="020B0604020202020204" pitchFamily="34" charset="0"/>
              </a:rPr>
              <a:t> trình </a:t>
            </a:r>
            <a:r>
              <a:rPr lang="en-US" sz="2400" dirty="0" err="1">
                <a:latin typeface="Arial" panose="020B0604020202020204" pitchFamily="34" charset="0"/>
                <a:cs typeface="Arial" panose="020B0604020202020204" pitchFamily="34" charset="0"/>
              </a:rPr>
              <a:t>chấm</a:t>
            </a:r>
            <a:r>
              <a:rPr lang="en-US" sz="2400" dirty="0">
                <a:latin typeface="Arial" panose="020B0604020202020204" pitchFamily="34" charset="0"/>
                <a:cs typeface="Arial" panose="020B0604020202020204" pitchFamily="34" charset="0"/>
              </a:rPr>
              <a:t> thi</a:t>
            </a:r>
          </a:p>
        </p:txBody>
      </p:sp>
      <p:sp>
        <p:nvSpPr>
          <p:cNvPr id="7" name="Title 1">
            <a:extLst>
              <a:ext uri="{FF2B5EF4-FFF2-40B4-BE49-F238E27FC236}">
                <a16:creationId xmlns:a16="http://schemas.microsoft.com/office/drawing/2014/main" id="{9D619A06-F7CC-462D-9CBD-E1BB9FAA7ECE}"/>
              </a:ext>
            </a:extLst>
          </p:cNvPr>
          <p:cNvSpPr txBox="1">
            <a:spLocks/>
          </p:cNvSpPr>
          <p:nvPr/>
        </p:nvSpPr>
        <p:spPr>
          <a:xfrm>
            <a:off x="0" y="222116"/>
            <a:ext cx="12192000" cy="404726"/>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pic>
        <p:nvPicPr>
          <p:cNvPr id="2" name="Picture 1">
            <a:extLst>
              <a:ext uri="{FF2B5EF4-FFF2-40B4-BE49-F238E27FC236}">
                <a16:creationId xmlns:a16="http://schemas.microsoft.com/office/drawing/2014/main" id="{CB9F9842-B83E-48D3-ABFC-336B2C598B42}"/>
              </a:ext>
            </a:extLst>
          </p:cNvPr>
          <p:cNvPicPr>
            <a:picLocks noChangeAspect="1"/>
          </p:cNvPicPr>
          <p:nvPr/>
        </p:nvPicPr>
        <p:blipFill rotWithShape="1">
          <a:blip r:embed="rId2"/>
          <a:srcRect b="12057"/>
          <a:stretch/>
        </p:blipFill>
        <p:spPr>
          <a:xfrm>
            <a:off x="3089915" y="749974"/>
            <a:ext cx="6450320" cy="6031133"/>
          </a:xfrm>
          <a:prstGeom prst="rect">
            <a:avLst/>
          </a:prstGeom>
        </p:spPr>
      </p:pic>
    </p:spTree>
    <p:extLst>
      <p:ext uri="{BB962C8B-B14F-4D97-AF65-F5344CB8AC3E}">
        <p14:creationId xmlns:p14="http://schemas.microsoft.com/office/powerpoint/2010/main" val="191297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4" y="574937"/>
            <a:ext cx="11080867" cy="460781"/>
          </a:xfrm>
        </p:spPr>
        <p:txBody>
          <a:bodyPr>
            <a:noAutofit/>
          </a:bodyPr>
          <a:lstStyle/>
          <a:p>
            <a:pPr>
              <a:lnSpc>
                <a:spcPct val="100000"/>
              </a:lnSpc>
            </a:pP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định yêu cầu chức năng</a:t>
            </a:r>
            <a:endParaRPr lang="en-GB"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532014" y="1035718"/>
            <a:ext cx="11487071" cy="5715576"/>
          </a:xfrm>
        </p:spPr>
        <p:txBody>
          <a:bodyPr>
            <a:noAutofit/>
          </a:bodyPr>
          <a:lstStyle/>
          <a:p>
            <a:pPr>
              <a:lnSpc>
                <a:spcPct val="10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phần mềm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thi:</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tạo ra các </a:t>
            </a:r>
            <a:r>
              <a:rPr lang="en-US" dirty="0" err="1">
                <a:latin typeface="Arial" panose="020B0604020202020204" pitchFamily="34" charset="0"/>
                <a:cs typeface="Arial" panose="020B0604020202020204" pitchFamily="34" charset="0"/>
              </a:rPr>
              <a:t>đợt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được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thi và </a:t>
            </a: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thi được lấy từ database.</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có khả năng đọc và xử lý thông tin về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r>
              <a:rPr lang="en-US" dirty="0">
                <a:latin typeface="Arial" panose="020B0604020202020204" pitchFamily="34" charset="0"/>
                <a:cs typeface="Arial" panose="020B0604020202020204" pitchFamily="34" charset="0"/>
              </a:rPr>
              <a:t>, danh sách sinh viên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trên các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a:t>
            </a:r>
            <a:r>
              <a:rPr lang="en-US" dirty="0">
                <a:latin typeface="Arial" panose="020B0604020202020204" pitchFamily="34" charset="0"/>
                <a:cs typeface="Arial" panose="020B0604020202020204" pitchFamily="34" charset="0"/>
              </a:rPr>
              <a:t> về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thi và </a:t>
            </a: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thi.</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có thể đọc dữ liệu từ một đường dẫn folder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bài thi (</a:t>
            </a:r>
            <a:r>
              <a:rPr lang="en-US" dirty="0" err="1">
                <a:latin typeface="Arial" panose="020B0604020202020204" pitchFamily="34" charset="0"/>
                <a:cs typeface="Arial" panose="020B0604020202020204" pitchFamily="34" charset="0"/>
              </a:rPr>
              <a:t>phiếu</a:t>
            </a:r>
            <a:r>
              <a:rPr lang="en-US" dirty="0">
                <a:latin typeface="Arial" panose="020B0604020202020204" pitchFamily="34" charset="0"/>
                <a:cs typeface="Arial" panose="020B0604020202020204" pitchFamily="34" charset="0"/>
              </a:rPr>
              <a:t> trả </a:t>
            </a:r>
            <a:r>
              <a:rPr lang="en-US" dirty="0" err="1">
                <a:latin typeface="Arial" panose="020B0604020202020204" pitchFamily="34" charset="0"/>
                <a:cs typeface="Arial" panose="020B0604020202020204" pitchFamily="34" charset="0"/>
              </a:rPr>
              <a:t>lời</a:t>
            </a:r>
            <a:r>
              <a:rPr lang="en-US" dirty="0">
                <a:latin typeface="Arial" panose="020B0604020202020204" pitchFamily="34" charset="0"/>
                <a:cs typeface="Arial" panose="020B0604020202020204" pitchFamily="34" charset="0"/>
              </a:rPr>
              <a:t> phải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mẫu được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cấp), nhận diện và đưa ra kết quả nhận diện.</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sửa lỗi bằng </a:t>
            </a:r>
            <a:r>
              <a:rPr lang="en-US" dirty="0" err="1">
                <a:latin typeface="Arial" panose="020B0604020202020204" pitchFamily="34" charset="0"/>
                <a:cs typeface="Arial" panose="020B0604020202020204" pitchFamily="34" charset="0"/>
              </a:rPr>
              <a:t>tay</a:t>
            </a:r>
            <a:r>
              <a:rPr lang="en-US" dirty="0">
                <a:latin typeface="Arial" panose="020B0604020202020204" pitchFamily="34" charset="0"/>
                <a:cs typeface="Arial" panose="020B0604020202020204" pitchFamily="34" charset="0"/>
              </a:rPr>
              <a:t> trong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không nhận diện được (</a:t>
            </a:r>
            <a:r>
              <a:rPr lang="en-US" dirty="0" err="1">
                <a:latin typeface="Arial" panose="020B0604020202020204" pitchFamily="34" charset="0"/>
                <a:cs typeface="Arial" panose="020B0604020202020204" pitchFamily="34" charset="0"/>
              </a:rPr>
              <a:t>câu</a:t>
            </a:r>
            <a:r>
              <a:rPr lang="en-US" dirty="0">
                <a:latin typeface="Arial" panose="020B0604020202020204" pitchFamily="34" charset="0"/>
                <a:cs typeface="Arial" panose="020B0604020202020204" pitchFamily="34" charset="0"/>
              </a:rPr>
              <a:t> hỏi không được tô, </a:t>
            </a:r>
            <a:r>
              <a:rPr lang="en-US" dirty="0" err="1">
                <a:latin typeface="Arial" panose="020B0604020202020204" pitchFamily="34" charset="0"/>
                <a:cs typeface="Arial" panose="020B0604020202020204" pitchFamily="34" charset="0"/>
              </a:rPr>
              <a:t>câu</a:t>
            </a:r>
            <a:r>
              <a:rPr lang="en-US" dirty="0">
                <a:latin typeface="Arial" panose="020B0604020202020204" pitchFamily="34" charset="0"/>
                <a:cs typeface="Arial" panose="020B0604020202020204" pitchFamily="34" charset="0"/>
              </a:rPr>
              <a:t> hỏi tô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định dạng, không tô số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danh...).</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có thể tính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tạo và xuất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ra file Excel (.</a:t>
            </a:r>
            <a:r>
              <a:rPr lang="en-US" dirty="0" err="1">
                <a:latin typeface="Arial" panose="020B0604020202020204" pitchFamily="34" charset="0"/>
                <a:cs typeface="Arial" panose="020B0604020202020204" pitchFamily="34" charset="0"/>
              </a:rPr>
              <a:t>xls</a:t>
            </a:r>
            <a:r>
              <a:rPr lang="en-US" dirty="0">
                <a:latin typeface="Arial" panose="020B0604020202020204" pitchFamily="34" charset="0"/>
                <a:cs typeface="Arial" panose="020B0604020202020204" pitchFamily="34" charset="0"/>
              </a:rPr>
              <a:t>, .xlsx).</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có thể lưu được kết quả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vào database, </a:t>
            </a:r>
            <a:r>
              <a:rPr lang="en-US" dirty="0" err="1">
                <a:latin typeface="Arial" panose="020B0604020202020204" pitchFamily="34" charset="0"/>
                <a:cs typeface="Arial" panose="020B0604020202020204" pitchFamily="34" charset="0"/>
              </a:rPr>
              <a:t>phục</a:t>
            </a:r>
            <a:r>
              <a:rPr lang="en-US" dirty="0">
                <a:latin typeface="Arial" panose="020B0604020202020204" pitchFamily="34" charset="0"/>
                <a:cs typeface="Arial" panose="020B0604020202020204" pitchFamily="34" charset="0"/>
              </a:rPr>
              <a:t> vụ thống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a:t>
            </a:r>
          </a:p>
          <a:p>
            <a:pPr>
              <a:lnSpc>
                <a:spcPct val="10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website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 và thống </a:t>
            </a:r>
            <a:r>
              <a:rPr lang="en-US" dirty="0" err="1">
                <a:latin typeface="Arial" panose="020B0604020202020204" pitchFamily="34" charset="0"/>
                <a:cs typeface="Arial" panose="020B0604020202020204" pitchFamily="34" charset="0"/>
              </a:rPr>
              <a:t>kê</a:t>
            </a:r>
            <a:endParaRPr lang="en-US" dirty="0">
              <a:latin typeface="Arial" panose="020B0604020202020204" pitchFamily="34" charset="0"/>
              <a:cs typeface="Arial" panose="020B0604020202020204" pitchFamily="34" charset="0"/>
            </a:endParaRP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Website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thực và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định chức năng được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thông tin bằng cách đăng nhập tài khoản và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quyền tài khoản.</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Website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 thông tin về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thi, </a:t>
            </a: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thi, danh sách sinh viên, danh sách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a:t>
            </a:r>
            <a:r>
              <a:rPr lang="en-US" dirty="0">
                <a:latin typeface="Arial" panose="020B0604020202020204" pitchFamily="34" charset="0"/>
                <a:cs typeface="Arial" panose="020B0604020202020204" pitchFamily="34" charset="0"/>
              </a:rPr>
              <a:t> của các </a:t>
            </a:r>
            <a:r>
              <a:rPr lang="en-US" dirty="0" err="1">
                <a:latin typeface="Arial" panose="020B0604020202020204" pitchFamily="34" charset="0"/>
                <a:cs typeface="Arial" panose="020B0604020202020204" pitchFamily="34" charset="0"/>
              </a:rPr>
              <a:t>môn</a:t>
            </a:r>
            <a:r>
              <a:rPr lang="en-US" dirty="0">
                <a:latin typeface="Arial" panose="020B0604020202020204" pitchFamily="34" charset="0"/>
                <a:cs typeface="Arial" panose="020B0604020202020204" pitchFamily="34" charset="0"/>
              </a:rPr>
              <a:t> thi (các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 có thêm, sửa, xóa, cập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thông tin trên database)</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Website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đọc thông tin điểm số đã được thêm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phần mềm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thi để thống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kết quả thông qua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Các thống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này có thể là </a:t>
            </a:r>
            <a:r>
              <a:rPr lang="en-US" dirty="0" err="1">
                <a:latin typeface="Arial" panose="020B0604020202020204" pitchFamily="34" charset="0"/>
                <a:cs typeface="Arial" panose="020B0604020202020204" pitchFamily="34" charset="0"/>
              </a:rPr>
              <a:t>phổ</a:t>
            </a:r>
            <a:r>
              <a:rPr lang="en-US" dirty="0">
                <a:latin typeface="Arial" panose="020B0604020202020204" pitchFamily="34" charset="0"/>
                <a:cs typeface="Arial" panose="020B0604020202020204" pitchFamily="34" charset="0"/>
              </a:rPr>
              <a:t> điểm, điểm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danh sách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thi, số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điểm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a:t>
            </a:r>
          </a:p>
          <a:p>
            <a:pPr>
              <a:lnSpc>
                <a:spcPct val="100000"/>
              </a:lnSpc>
            </a:pPr>
            <a:endParaRPr lang="en-US" sz="16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213273"/>
            <a:ext cx="12192000" cy="404726"/>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spTree>
    <p:extLst>
      <p:ext uri="{BB962C8B-B14F-4D97-AF65-F5344CB8AC3E}">
        <p14:creationId xmlns:p14="http://schemas.microsoft.com/office/powerpoint/2010/main" val="349555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arn(inVertical)">
                                      <p:cBhvr>
                                        <p:cTn id="33" dur="500"/>
                                        <p:tgtEl>
                                          <p:spTgt spid="4">
                                            <p:txEl>
                                              <p:pRg st="8" end="8"/>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arn(inVertical)">
                                      <p:cBhvr>
                                        <p:cTn id="36" dur="500"/>
                                        <p:tgtEl>
                                          <p:spTgt spid="4">
                                            <p:txEl>
                                              <p:pRg st="9" end="9"/>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arn(inVertical)">
                                      <p:cBhvr>
                                        <p:cTn id="3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4" y="574937"/>
            <a:ext cx="11080867" cy="460781"/>
          </a:xfrm>
        </p:spPr>
        <p:txBody>
          <a:bodyPr>
            <a:noAutofit/>
          </a:bodyPr>
          <a:lstStyle/>
          <a:p>
            <a:pPr>
              <a:lnSpc>
                <a:spcPct val="100000"/>
              </a:lnSpc>
            </a:pP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định yêu cầu phi chức năng</a:t>
            </a:r>
            <a:endParaRPr lang="en-GB"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a:xfrm>
            <a:off x="532014" y="1035718"/>
            <a:ext cx="11487071" cy="5715576"/>
          </a:xfrm>
        </p:spPr>
        <p:txBody>
          <a:bodyPr>
            <a:noAutofit/>
          </a:bodyPr>
          <a:lstStyle/>
          <a:p>
            <a:pPr>
              <a:lnSpc>
                <a:spcPct val="10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phần mềm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thi:</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ổn</a:t>
            </a:r>
            <a:r>
              <a:rPr lang="en-US" dirty="0">
                <a:latin typeface="Arial" panose="020B0604020202020204" pitchFamily="34" charset="0"/>
                <a:cs typeface="Arial" panose="020B0604020202020204" pitchFamily="34" charset="0"/>
              </a:rPr>
              <a:t> định, có giao diện thân </a:t>
            </a:r>
            <a:r>
              <a:rPr lang="en-US" dirty="0" err="1">
                <a:latin typeface="Arial" panose="020B0604020202020204" pitchFamily="34" charset="0"/>
                <a:cs typeface="Arial" panose="020B0604020202020204" pitchFamily="34" charset="0"/>
              </a:rPr>
              <a:t>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Việc nhận diện kết quả bài làm của sinh viên phải được thực hiện trong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và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Nếu có bài làm không thể nhận diện, có thể </a:t>
            </a:r>
            <a:r>
              <a:rPr lang="en-US" dirty="0" err="1">
                <a:latin typeface="Arial" panose="020B0604020202020204" pitchFamily="34" charset="0"/>
                <a:cs typeface="Arial" panose="020B0604020202020204" pitchFamily="34" charset="0"/>
              </a:rPr>
              <a:t>cân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sang bài khác và yêu cầu người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xử lý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các bài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tránh</a:t>
            </a:r>
            <a:r>
              <a:rPr lang="en-US" dirty="0">
                <a:latin typeface="Arial" panose="020B0604020202020204" pitchFamily="34" charset="0"/>
                <a:cs typeface="Arial" panose="020B0604020202020204" pitchFamily="34" charset="0"/>
              </a:rPr>
              <a:t> mất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Cần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các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xử lý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để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đi các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sót</a:t>
            </a:r>
            <a:r>
              <a:rPr lang="en-US" dirty="0">
                <a:latin typeface="Arial" panose="020B0604020202020204" pitchFamily="34" charset="0"/>
                <a:cs typeface="Arial" panose="020B0604020202020204" pitchFamily="34" charset="0"/>
              </a:rPr>
              <a:t> có thể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Cần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các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trình làm việc, không để các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trình không cần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làm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của máy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cần được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để có tính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vào nhiều </a:t>
            </a:r>
            <a:r>
              <a:rPr lang="en-US" dirty="0" err="1">
                <a:latin typeface="Arial" panose="020B0604020202020204" pitchFamily="34" charset="0"/>
                <a:cs typeface="Arial" panose="020B0604020202020204" pitchFamily="34" charset="0"/>
              </a:rPr>
              <a:t>ngữ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cảnh</a:t>
            </a:r>
            <a:r>
              <a:rPr lang="en-US" dirty="0">
                <a:latin typeface="Arial" panose="020B0604020202020204" pitchFamily="34" charset="0"/>
                <a:cs typeface="Arial" panose="020B0604020202020204" pitchFamily="34" charset="0"/>
              </a:rPr>
              <a:t> khác nhau.</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Phần mềm cần được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để có thể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bạch</a:t>
            </a:r>
            <a:r>
              <a:rPr lang="en-US" dirty="0">
                <a:latin typeface="Arial" panose="020B0604020202020204" pitchFamily="34" charset="0"/>
                <a:cs typeface="Arial" panose="020B0604020202020204" pitchFamily="34" charset="0"/>
              </a:rPr>
              <a:t> trong việc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tính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của việc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Source code cần chia module để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bảo có thể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trong việc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cấp, bảo </a:t>
            </a:r>
            <a:r>
              <a:rPr lang="en-US" dirty="0" err="1">
                <a:latin typeface="Arial" panose="020B0604020202020204" pitchFamily="34" charset="0"/>
                <a:cs typeface="Arial" panose="020B0604020202020204" pitchFamily="34" charset="0"/>
              </a:rPr>
              <a:t>trì</a:t>
            </a:r>
            <a:r>
              <a:rPr lang="en-US" dirty="0">
                <a:latin typeface="Arial" panose="020B0604020202020204" pitchFamily="34" charset="0"/>
                <a:cs typeface="Arial" panose="020B0604020202020204" pitchFamily="34" charset="0"/>
              </a:rPr>
              <a:t> và cập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các lỗi phần mềm cũng như lỗi nhận diện phát sinh trong quá trình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phần mềm.</a:t>
            </a:r>
          </a:p>
          <a:p>
            <a:pPr>
              <a:lnSpc>
                <a:spcPct val="100000"/>
              </a:lnSpc>
            </a:pP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với website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lý và thống </a:t>
            </a:r>
            <a:r>
              <a:rPr lang="en-US" dirty="0" err="1">
                <a:latin typeface="Arial" panose="020B0604020202020204" pitchFamily="34" charset="0"/>
                <a:cs typeface="Arial" panose="020B0604020202020204" pitchFamily="34" charset="0"/>
              </a:rPr>
              <a:t>kê</a:t>
            </a:r>
            <a:endParaRPr lang="en-US" dirty="0">
              <a:latin typeface="Arial" panose="020B0604020202020204" pitchFamily="34" charset="0"/>
              <a:cs typeface="Arial" panose="020B0604020202020204" pitchFamily="34" charset="0"/>
            </a:endParaRP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Người dùng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cập vào website phải được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thực </a:t>
            </a:r>
            <a:r>
              <a:rPr lang="en-US" dirty="0" err="1">
                <a:latin typeface="Arial" panose="020B0604020202020204" pitchFamily="34" charset="0"/>
                <a:cs typeface="Arial" panose="020B0604020202020204" pitchFamily="34" charset="0"/>
              </a:rPr>
              <a:t>chặt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chẽ</a:t>
            </a:r>
            <a:r>
              <a:rPr lang="en-US" dirty="0">
                <a:latin typeface="Arial" panose="020B0604020202020204" pitchFamily="34" charset="0"/>
                <a:cs typeface="Arial" panose="020B0604020202020204" pitchFamily="34" charset="0"/>
              </a:rPr>
              <a:t> và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quyền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lý để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bảo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bảo tính bảo </a:t>
            </a:r>
            <a:r>
              <a:rPr lang="en-US" dirty="0" err="1">
                <a:latin typeface="Arial" panose="020B0604020202020204" pitchFamily="34" charset="0"/>
                <a:cs typeface="Arial" panose="020B0604020202020204" pitchFamily="34" charset="0"/>
              </a:rPr>
              <a:t>mật</a:t>
            </a:r>
            <a:r>
              <a:rPr lang="en-US" dirty="0">
                <a:latin typeface="Arial" panose="020B0604020202020204" pitchFamily="34" charset="0"/>
                <a:cs typeface="Arial" panose="020B0604020202020204" pitchFamily="34" charset="0"/>
              </a:rPr>
              <a:t> của dữ liệu.</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Website cần có khả năng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cập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UI và UX thân </a:t>
            </a:r>
            <a:r>
              <a:rPr lang="en-US" dirty="0" err="1">
                <a:latin typeface="Arial" panose="020B0604020202020204" pitchFamily="34" charset="0"/>
                <a:cs typeface="Arial" panose="020B0604020202020204" pitchFamily="34" charset="0"/>
              </a:rPr>
              <a:t>thiện</a:t>
            </a:r>
            <a:r>
              <a:rPr lang="en-US" dirty="0">
                <a:latin typeface="Arial" panose="020B0604020202020204" pitchFamily="34" charset="0"/>
                <a:cs typeface="Arial" panose="020B0604020202020204" pitchFamily="34" charset="0"/>
              </a:rPr>
              <a:t> với người dùng.</a:t>
            </a:r>
          </a:p>
          <a:p>
            <a:pPr marL="285750" lvl="0" indent="-285750">
              <a:lnSpc>
                <a:spcPct val="100000"/>
              </a:lnSpc>
              <a:buFont typeface="Arial" panose="020B0604020202020204" pitchFamily="34" charset="0"/>
              <a:buChar char="•"/>
            </a:pPr>
            <a:r>
              <a:rPr lang="en-US" dirty="0">
                <a:latin typeface="Arial" panose="020B0604020202020204" pitchFamily="34" charset="0"/>
                <a:cs typeface="Arial" panose="020B0604020202020204" pitchFamily="34" charset="0"/>
              </a:rPr>
              <a:t>Website phải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ổn</a:t>
            </a:r>
            <a:r>
              <a:rPr lang="en-US" dirty="0">
                <a:latin typeface="Arial" panose="020B0604020202020204" pitchFamily="34" charset="0"/>
                <a:cs typeface="Arial" panose="020B0604020202020204" pitchFamily="34" charset="0"/>
              </a:rPr>
              <a:t> định, dữ liệu cần được backup để </a:t>
            </a:r>
            <a:r>
              <a:rPr lang="en-US" dirty="0" err="1">
                <a:latin typeface="Arial" panose="020B0604020202020204" pitchFamily="34" charset="0"/>
                <a:cs typeface="Arial" panose="020B0604020202020204" pitchFamily="34" charset="0"/>
              </a:rPr>
              <a:t>phòng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lỗi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mất </a:t>
            </a:r>
            <a:r>
              <a:rPr lang="en-US" dirty="0" err="1">
                <a:latin typeface="Arial" panose="020B0604020202020204" pitchFamily="34" charset="0"/>
                <a:cs typeface="Arial" panose="020B0604020202020204" pitchFamily="34" charset="0"/>
              </a:rPr>
              <a:t>mát</a:t>
            </a:r>
            <a:r>
              <a:rPr lang="en-US" dirty="0">
                <a:latin typeface="Arial" panose="020B0604020202020204" pitchFamily="34" charset="0"/>
                <a:cs typeface="Arial" panose="020B0604020202020204" pitchFamily="34" charset="0"/>
              </a:rPr>
              <a:t> dữ liệu.</a:t>
            </a:r>
          </a:p>
          <a:p>
            <a:pPr>
              <a:lnSpc>
                <a:spcPct val="100000"/>
              </a:lnSpc>
            </a:pPr>
            <a:endParaRPr lang="en-US" sz="16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D619A06-F7CC-462D-9CBD-E1BB9FAA7ECE}"/>
              </a:ext>
            </a:extLst>
          </p:cNvPr>
          <p:cNvSpPr txBox="1">
            <a:spLocks/>
          </p:cNvSpPr>
          <p:nvPr/>
        </p:nvSpPr>
        <p:spPr>
          <a:xfrm>
            <a:off x="0" y="213273"/>
            <a:ext cx="12192000" cy="404726"/>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2800" dirty="0">
                <a:latin typeface="Arial" panose="020B0604020202020204" pitchFamily="34" charset="0"/>
                <a:cs typeface="Arial" panose="020B0604020202020204" pitchFamily="34" charset="0"/>
              </a:rPr>
              <a:t>NỘI DUNG THỰC HIỆN</a:t>
            </a:r>
          </a:p>
        </p:txBody>
      </p:sp>
    </p:spTree>
    <p:extLst>
      <p:ext uri="{BB962C8B-B14F-4D97-AF65-F5344CB8AC3E}">
        <p14:creationId xmlns:p14="http://schemas.microsoft.com/office/powerpoint/2010/main" val="19713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arn(inVertical)">
                                      <p:cBhvr>
                                        <p:cTn id="33" dur="500"/>
                                        <p:tgtEl>
                                          <p:spTgt spid="4">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arn(inVertical)">
                                      <p:cBhvr>
                                        <p:cTn id="36" dur="500"/>
                                        <p:tgtEl>
                                          <p:spTgt spid="4">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arn(inVertical)">
                                      <p:cBhvr>
                                        <p:cTn id="3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TotalTime>
  <Words>1960</Words>
  <Application>Microsoft Office PowerPoint</Application>
  <PresentationFormat>Widescreen</PresentationFormat>
  <Paragraphs>191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Symbol</vt:lpstr>
      <vt:lpstr>Times New Roman</vt:lpstr>
      <vt:lpstr>Wingdings</vt:lpstr>
      <vt:lpstr>Office Theme</vt:lpstr>
      <vt:lpstr>BÁO CÁO TIẾN ĐỘ  ĐỒ ÁN TỐT NGHIỆP ĐẠI HỌC Ngành: Công nghệ thông tin Chuyên ngành: Công nghệ phần mềm</vt:lpstr>
      <vt:lpstr>PowerPoint Presentation</vt:lpstr>
      <vt:lpstr>Kế hoạch thực hiện</vt:lpstr>
      <vt:lpstr>PowerPoint Presentation</vt:lpstr>
      <vt:lpstr>Lý do chọn đề tài Phương pháp thi đang dần chuyển sang thi trắc nghiệm, tuy nhiên hiện tại vẫn chưa có nhiều công cụ hỗ trợ, thường tốn chi phí và phức tạp, khó sử dụng. Việc chấm theo cách cũ tốn thời gian, thiếu tính chính xác. </vt:lpstr>
      <vt:lpstr>PowerPoint Presentation</vt:lpstr>
      <vt:lpstr>Quy trình chấm thi</vt:lpstr>
      <vt:lpstr>Xác định yêu cầu chức năng</vt:lpstr>
      <vt:lpstr>Xác định yêu cầu phi chức năng</vt:lpstr>
      <vt:lpstr>Sơ đồ phân rã chức năng</vt:lpstr>
      <vt:lpstr>Sơ đồ phân rã chức năng</vt:lpstr>
      <vt:lpstr>PowerPoint Presentation</vt:lpstr>
      <vt:lpstr>PowerPoint Presentation</vt:lpstr>
      <vt:lpstr>Thiết kế CSDL</vt:lpstr>
      <vt:lpstr>Thiết kế CSDL</vt:lpstr>
      <vt:lpstr>Thiết kế CSDL</vt:lpstr>
      <vt:lpstr>Mô hình quan hệ</vt:lpstr>
      <vt:lpstr>Mẫu phiếu trả lời trắc nghiệm</vt:lpstr>
      <vt:lpstr>Tiền xử lý ảnh</vt:lpstr>
      <vt:lpstr>Nhận dạng ảnh</vt:lpstr>
      <vt:lpstr>Phần mềm chấm thi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ĐỒ ÁN TỐT NGHIỆP</dc:title>
  <dc:creator>Nguyên Lưu</dc:creator>
  <cp:lastModifiedBy>Bob Nguyen</cp:lastModifiedBy>
  <cp:revision>131</cp:revision>
  <dcterms:created xsi:type="dcterms:W3CDTF">2019-02-12T16:20:32Z</dcterms:created>
  <dcterms:modified xsi:type="dcterms:W3CDTF">2019-10-31T09:14:13Z</dcterms:modified>
</cp:coreProperties>
</file>