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7" r:id="rId4"/>
    <p:sldId id="265" r:id="rId5"/>
    <p:sldId id="258" r:id="rId6"/>
    <p:sldId id="273" r:id="rId7"/>
    <p:sldId id="261" r:id="rId8"/>
    <p:sldId id="260" r:id="rId9"/>
    <p:sldId id="266" r:id="rId10"/>
    <p:sldId id="267" r:id="rId11"/>
    <p:sldId id="269" r:id="rId12"/>
    <p:sldId id="272" r:id="rId13"/>
    <p:sldId id="270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3016" autoAdjust="0"/>
  </p:normalViewPr>
  <p:slideViewPr>
    <p:cSldViewPr snapToGrid="0">
      <p:cViewPr varScale="1">
        <p:scale>
          <a:sx n="55" d="100"/>
          <a:sy n="55" d="100"/>
        </p:scale>
        <p:origin x="17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3D62B-A04D-477B-A98A-A8BBC3B5EC73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9FAA6-E509-4728-B578-44F69D272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02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49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Serverless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muốn</a:t>
            </a:r>
            <a:r>
              <a:rPr kumimoji="1" lang="en-US" altLang="ja-JP" dirty="0"/>
              <a:t> build 1 website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API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cao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lượng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lớn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nhanh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Một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website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API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thấp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zero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buổi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đêm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Muốn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nhanh</a:t>
            </a:r>
            <a:r>
              <a:rPr kumimoji="1" lang="en-US" altLang="ja-JP" dirty="0"/>
              <a:t> 1 test </a:t>
            </a:r>
            <a:r>
              <a:rPr kumimoji="1" lang="en-US" altLang="ja-JP" dirty="0" err="1"/>
              <a:t>api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sample demo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1 endpoint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event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gửi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log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trigger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1 server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7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Serverless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</a:t>
            </a:r>
            <a:r>
              <a:rPr lang="en-US" altLang="ja-JP" dirty="0" err="1"/>
              <a:t>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</a:t>
            </a:r>
            <a:r>
              <a:rPr lang="en-US" altLang="ja-JP" dirty="0" err="1"/>
              <a:t>phản</a:t>
            </a:r>
            <a:r>
              <a:rPr lang="en-US" altLang="ja-JP" dirty="0"/>
              <a:t> </a:t>
            </a:r>
            <a:r>
              <a:rPr lang="en-US" altLang="ja-JP" dirty="0" err="1"/>
              <a:t>hồi</a:t>
            </a:r>
            <a:r>
              <a:rPr lang="en-US" altLang="ja-JP" dirty="0"/>
              <a:t> </a:t>
            </a:r>
            <a:r>
              <a:rPr lang="en-US" altLang="ja-JP" dirty="0" err="1"/>
              <a:t>nhanh</a:t>
            </a:r>
            <a:r>
              <a:rPr lang="en-US" altLang="ja-JP" dirty="0"/>
              <a:t> </a:t>
            </a:r>
            <a:r>
              <a:rPr lang="en-US" altLang="ja-JP" dirty="0" err="1"/>
              <a:t>chóng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từng</a:t>
            </a:r>
            <a:r>
              <a:rPr lang="en-US" altLang="ja-JP" dirty="0"/>
              <a:t> request.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</a:t>
            </a:r>
            <a:r>
              <a:rPr lang="en-US" altLang="ja-JP" dirty="0" err="1"/>
              <a:t>í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hiệu</a:t>
            </a:r>
            <a:r>
              <a:rPr lang="en-US" altLang="ja-JP" dirty="0"/>
              <a:t> </a:t>
            </a:r>
            <a:r>
              <a:rPr lang="en-US" altLang="ja-JP" dirty="0" err="1"/>
              <a:t>suất</a:t>
            </a:r>
            <a:r>
              <a:rPr lang="en-US" altLang="ja-JP" dirty="0"/>
              <a:t> </a:t>
            </a:r>
            <a:r>
              <a:rPr lang="en-US" altLang="ja-JP" dirty="0" err="1"/>
              <a:t>cao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gi</a:t>
            </a:r>
            <a:r>
              <a:rPr lang="vi-VN" altLang="ja-JP" dirty="0"/>
              <a:t>ơ</a:t>
            </a:r>
            <a:r>
              <a:rPr lang="en-US" altLang="ja-JP" dirty="0"/>
              <a:t>í </a:t>
            </a:r>
            <a:r>
              <a:rPr lang="en-US" altLang="ja-JP" dirty="0" err="1"/>
              <a:t>hạn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resourse</a:t>
            </a:r>
            <a:r>
              <a:rPr lang="en-US" altLang="ja-JP" dirty="0"/>
              <a:t>. </a:t>
            </a:r>
            <a:r>
              <a:rPr lang="en-US" altLang="ja-JP" dirty="0" err="1"/>
              <a:t>Bới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limitation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nhớ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execution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dịch</a:t>
            </a:r>
            <a:r>
              <a:rPr lang="en-US" altLang="ja-JP" dirty="0"/>
              <a:t> </a:t>
            </a:r>
            <a:r>
              <a:rPr lang="en-US" altLang="ja-JP" dirty="0" err="1"/>
              <a:t>vụ</a:t>
            </a:r>
            <a:r>
              <a:rPr lang="en-US" altLang="ja-JP" dirty="0"/>
              <a:t> serverless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lí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nguyên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sẽ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. </a:t>
            </a:r>
            <a:r>
              <a:rPr lang="en-US" altLang="ja-JP" dirty="0" err="1"/>
              <a:t>Tuy</a:t>
            </a:r>
            <a:r>
              <a:rPr lang="en-US" altLang="ja-JP" dirty="0"/>
              <a:t> </a:t>
            </a:r>
            <a:r>
              <a:rPr lang="en-US" altLang="ja-JP" dirty="0" err="1"/>
              <a:t>nhiên</a:t>
            </a:r>
            <a:r>
              <a:rPr lang="en-US" altLang="ja-JP" dirty="0"/>
              <a:t> 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chia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hoặc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dịch</a:t>
            </a:r>
            <a:r>
              <a:rPr lang="en-US" altLang="ja-JP" dirty="0"/>
              <a:t> </a:t>
            </a:r>
            <a:r>
              <a:rPr lang="en-US" altLang="ja-JP" dirty="0" err="1"/>
              <a:t>vụ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xứ</a:t>
            </a:r>
            <a:r>
              <a:rPr lang="en-US" altLang="ja-JP" dirty="0"/>
              <a:t> </a:t>
            </a:r>
            <a:r>
              <a:rPr lang="en-US" altLang="ja-JP" dirty="0" err="1"/>
              <a:t>lí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vụ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vẫn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serverless function </a:t>
            </a:r>
            <a:r>
              <a:rPr lang="en-US" altLang="ja-JP" dirty="0" err="1"/>
              <a:t>làm</a:t>
            </a:r>
            <a:r>
              <a:rPr lang="en-US" altLang="ja-JP" dirty="0"/>
              <a:t> event trigger. (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lí</a:t>
            </a:r>
            <a:r>
              <a:rPr lang="en-US" altLang="ja-JP" dirty="0"/>
              <a:t> video, </a:t>
            </a:r>
            <a:r>
              <a:rPr lang="en-US" altLang="ja-JP" dirty="0" err="1"/>
              <a:t>trích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ra</a:t>
            </a:r>
            <a:r>
              <a:rPr lang="en-US" altLang="ja-JP" dirty="0"/>
              <a:t> S3)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933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Hiện</a:t>
            </a:r>
            <a:r>
              <a:rPr kumimoji="1" lang="en-US" altLang="ja-JP" dirty="0"/>
              <a:t> nay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provider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serverless.</a:t>
            </a:r>
          </a:p>
          <a:p>
            <a:r>
              <a:rPr kumimoji="1" lang="en-US" altLang="ja-JP" dirty="0" err="1"/>
              <a:t>Phổ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AWS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AWS Lambda, Microsoft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Azure Function, etc.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1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Về</a:t>
            </a:r>
            <a:r>
              <a:rPr kumimoji="1" lang="en-US" altLang="ja-JP" dirty="0"/>
              <a:t> framework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bao </a:t>
            </a:r>
            <a:r>
              <a:rPr kumimoji="1" lang="en-US" altLang="ja-JP" dirty="0" err="1"/>
              <a:t>gốm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framework do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AWS chalice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ngôn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ngữ</a:t>
            </a:r>
            <a:r>
              <a:rPr kumimoji="1" lang="en-US" altLang="ja-JP" dirty="0"/>
              <a:t> python. </a:t>
            </a:r>
            <a:r>
              <a:rPr kumimoji="1" lang="en-US" altLang="ja-JP" dirty="0" err="1"/>
              <a:t>Kubeless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ngôn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Node.js, Python, Ruby.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framework 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đang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deploy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lên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AWS, Google, etc. Framework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building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deploying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design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câu</a:t>
            </a:r>
            <a:r>
              <a:rPr kumimoji="1" lang="en-US" altLang="ja-JP" dirty="0"/>
              <a:t> CLI </a:t>
            </a:r>
            <a:r>
              <a:rPr kumimoji="1" lang="en-US" altLang="ja-JP" dirty="0" err="1"/>
              <a:t>giúp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trở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</a:t>
            </a:r>
            <a:r>
              <a:rPr kumimoji="1" lang="en-US" altLang="ja-JP" dirty="0" err="1"/>
              <a:t>giản</a:t>
            </a:r>
            <a:r>
              <a:rPr kumimoji="1" lang="en-US" altLang="ja-JP" dirty="0"/>
              <a:t> h</a:t>
            </a:r>
            <a:r>
              <a:rPr kumimoji="1" lang="vi-VN" altLang="ja-JP" dirty="0"/>
              <a:t>ơ</a:t>
            </a:r>
            <a:r>
              <a:rPr kumimoji="1" lang="en-US" altLang="ja-JP" dirty="0"/>
              <a:t>n. </a:t>
            </a:r>
            <a:r>
              <a:rPr kumimoji="1" lang="en-US" altLang="ja-JP" dirty="0" err="1"/>
              <a:t>Ngoài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còn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plugin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cộng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đồng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serverless-offline </a:t>
            </a:r>
            <a:r>
              <a:rPr kumimoji="1" lang="en-US" altLang="ja-JP" dirty="0" err="1"/>
              <a:t>giúp</a:t>
            </a:r>
            <a:r>
              <a:rPr kumimoji="1" lang="en-US" altLang="ja-JP" dirty="0"/>
              <a:t> deploy function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local.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7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deploy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test, staging (pre-pro)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production.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1 commit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build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chết</a:t>
            </a:r>
            <a:r>
              <a:rPr lang="en-US" baseline="0" dirty="0" smtClean="0"/>
              <a:t> app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deploy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effort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effort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300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CI/CD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tool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Jenkin, </a:t>
            </a:r>
            <a:r>
              <a:rPr lang="en-US" baseline="0" dirty="0" err="1" smtClean="0"/>
              <a:t>Gitlab</a:t>
            </a:r>
            <a:r>
              <a:rPr lang="en-US" baseline="0" dirty="0" smtClean="0"/>
              <a:t> CI, Travis 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24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servless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AWS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service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AWS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deploy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61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Hiện</a:t>
            </a:r>
            <a:r>
              <a:rPr kumimoji="1" lang="en-US" altLang="ja-JP" dirty="0"/>
              <a:t> nay, </a:t>
            </a:r>
            <a:r>
              <a:rPr kumimoji="1" lang="en-US" altLang="ja-JP" dirty="0" err="1"/>
              <a:t>cách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truyền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</a:t>
            </a:r>
            <a:r>
              <a:rPr kumimoji="1" lang="en-US" altLang="ja-JP" dirty="0" err="1"/>
              <a:t>giản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host 1 server web, </a:t>
            </a:r>
            <a:r>
              <a:rPr kumimoji="1" lang="en-US" altLang="ja-JP" dirty="0" err="1"/>
              <a:t>api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mua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máy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chủ</a:t>
            </a:r>
            <a:r>
              <a:rPr kumimoji="1" lang="en-US" altLang="ja-JP" dirty="0"/>
              <a:t> VPS, </a:t>
            </a:r>
            <a:r>
              <a:rPr kumimoji="1" lang="en-US" altLang="ja-JP" dirty="0" err="1"/>
              <a:t>cấu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đặt</a:t>
            </a:r>
            <a:r>
              <a:rPr kumimoji="1" lang="en-US" altLang="ja-JP" dirty="0"/>
              <a:t> source code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. Sau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public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internet.</a:t>
            </a:r>
          </a:p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ngắn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tùy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Ngoài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gặp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cố</a:t>
            </a:r>
            <a:r>
              <a:rPr kumimoji="1" lang="en-US" altLang="ja-JP" dirty="0"/>
              <a:t>, backup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9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quyết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vấn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ở series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AWS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chúng</a:t>
            </a:r>
            <a:r>
              <a:rPr kumimoji="1" lang="en-US" altLang="ja-JP" dirty="0"/>
              <a:t> ta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dễ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dàng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AWS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co </a:t>
            </a:r>
            <a:r>
              <a:rPr kumimoji="1" lang="en-US" altLang="ja-JP" dirty="0" err="1"/>
              <a:t>dãn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dễ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dàng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giúp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chịu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request tang </a:t>
            </a:r>
            <a:r>
              <a:rPr kumimoji="1" lang="en-US" altLang="ja-JP" dirty="0" err="1"/>
              <a:t>đột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đêm</a:t>
            </a:r>
            <a:r>
              <a:rPr kumimoji="1" lang="en-US" altLang="ja-JP" dirty="0"/>
              <a:t> hay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backup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copy sang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</a:t>
            </a:r>
            <a:r>
              <a:rPr kumimoji="1" lang="en-US" altLang="ja-JP" dirty="0" err="1"/>
              <a:t>trữ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Và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vậy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EC2, Elastic Load </a:t>
            </a:r>
            <a:r>
              <a:rPr kumimoji="1" lang="en-US" altLang="ja-JP" dirty="0" err="1"/>
              <a:t>Balacing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Auto Scaling 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co </a:t>
            </a:r>
            <a:r>
              <a:rPr kumimoji="1" lang="en-US" altLang="ja-JP" dirty="0" err="1"/>
              <a:t>dãn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server-based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Server </a:t>
            </a:r>
            <a:r>
              <a:rPr kumimoji="1" lang="en-US" altLang="ja-JP" dirty="0" err="1"/>
              <a:t>vẫn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mức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cứ</a:t>
            </a:r>
            <a:r>
              <a:rPr kumimoji="1" lang="en-US" altLang="ja-JP" dirty="0"/>
              <a:t> 1 request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-&gt; cost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do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, source code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kịp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Việc</a:t>
            </a:r>
            <a:r>
              <a:rPr kumimoji="1" lang="en-US" altLang="ja-JP" dirty="0"/>
              <a:t> scaling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định</a:t>
            </a:r>
            <a:r>
              <a:rPr kumimoji="1" lang="en-US" altLang="ja-JP" dirty="0"/>
              <a:t>,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,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Tốn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</a:t>
            </a:r>
            <a:r>
              <a:rPr kumimoji="1" lang="en-US" altLang="ja-JP" dirty="0"/>
              <a:t>, downtime do update OS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server.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9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co </a:t>
            </a:r>
            <a:r>
              <a:rPr kumimoji="1" lang="en-US" altLang="ja-JP" dirty="0" err="1"/>
              <a:t>dãn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server-based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Server </a:t>
            </a:r>
            <a:r>
              <a:rPr kumimoji="1" lang="en-US" altLang="ja-JP" dirty="0" err="1"/>
              <a:t>vẫn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mức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cứ</a:t>
            </a:r>
            <a:r>
              <a:rPr kumimoji="1" lang="en-US" altLang="ja-JP" dirty="0"/>
              <a:t> 1 request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-&gt; cost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Dù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nh</a:t>
            </a:r>
            <a:r>
              <a:rPr kumimoji="1" lang="vi-VN" altLang="ja-JP" dirty="0"/>
              <a:t>ư</a:t>
            </a:r>
            <a:r>
              <a:rPr kumimoji="1" lang="en-US" altLang="ja-JP" dirty="0"/>
              <a:t>ng do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, source code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kịp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Việc</a:t>
            </a:r>
            <a:r>
              <a:rPr kumimoji="1" lang="en-US" altLang="ja-JP" dirty="0"/>
              <a:t> scaling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định</a:t>
            </a:r>
            <a:r>
              <a:rPr kumimoji="1" lang="en-US" altLang="ja-JP" dirty="0"/>
              <a:t>,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, d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thừa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Tốn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</a:t>
            </a:r>
            <a:r>
              <a:rPr kumimoji="1" lang="en-US" altLang="ja-JP" dirty="0"/>
              <a:t>, downtime do update OS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server.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69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18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web server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webserver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EC2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deploy code logic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Lambda Function.</a:t>
            </a:r>
          </a:p>
          <a:p>
            <a:r>
              <a:rPr lang="en-US" baseline="0" dirty="0" err="1" smtClean="0"/>
              <a:t>Mỗi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logic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4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Và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sinh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quyết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vấn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deploy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còn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nhớ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 1 function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gọi</a:t>
            </a:r>
            <a:r>
              <a:rPr kumimoji="1" lang="en-US" altLang="ja-JP" dirty="0"/>
              <a:t>. Phi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0 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toàn</a:t>
            </a:r>
            <a:r>
              <a:rPr kumimoji="1" lang="en-US" altLang="ja-JP" dirty="0"/>
              <a:t> k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Việc</a:t>
            </a:r>
            <a:r>
              <a:rPr kumimoji="1" lang="en-US" altLang="ja-JP" dirty="0"/>
              <a:t> scale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đủ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giờ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người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lớn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khoảng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setting scaling </a:t>
            </a:r>
            <a:r>
              <a:rPr kumimoji="1" lang="en-US" altLang="ja-JP" dirty="0" err="1"/>
              <a:t>phù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Do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k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tâm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server,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maintenance </a:t>
            </a:r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downtime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sinh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Do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tâm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chỉ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code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cách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9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chi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giảm</a:t>
            </a:r>
            <a:r>
              <a:rPr kumimoji="1" lang="en-US" altLang="ja-JP" dirty="0"/>
              <a:t> so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truyền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67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Tuy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nhiên</a:t>
            </a:r>
            <a:r>
              <a:rPr kumimoji="1" lang="en-US" altLang="ja-JP" dirty="0"/>
              <a:t> serverless </a:t>
            </a:r>
            <a:r>
              <a:rPr kumimoji="1" lang="en-US" altLang="ja-JP" dirty="0" err="1"/>
              <a:t>cũng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chế</a:t>
            </a:r>
            <a:r>
              <a:rPr kumimoji="1" lang="en-US" altLang="ja-JP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rồi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lâu</a:t>
            </a:r>
            <a:r>
              <a:rPr kumimoji="1" lang="en-US" altLang="ja-JP" dirty="0"/>
              <a:t> h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server </a:t>
            </a:r>
            <a:r>
              <a:rPr kumimoji="1" lang="en-US" altLang="ja-JP" dirty="0" err="1"/>
              <a:t>th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mới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nhớ</a:t>
            </a:r>
            <a:r>
              <a:rPr kumimoji="1" lang="en-US" altLang="ja-JP" dirty="0"/>
              <a:t> local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</a:t>
            </a:r>
            <a:r>
              <a:rPr kumimoji="1" lang="en-US" altLang="ja-JP" dirty="0" err="1"/>
              <a:t>trữ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request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stateless.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Khó</a:t>
            </a:r>
            <a:r>
              <a:rPr kumimoji="1" lang="en-US" altLang="ja-JP" dirty="0"/>
              <a:t> khan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debug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setup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Phụ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. Do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lí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chúng</a:t>
            </a:r>
            <a:r>
              <a:rPr kumimoji="1" lang="en-US" altLang="ja-JP" dirty="0"/>
              <a:t> ta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version </a:t>
            </a:r>
            <a:r>
              <a:rPr kumimoji="1" lang="en-US" altLang="ja-JP" dirty="0" err="1"/>
              <a:t>tùy</a:t>
            </a:r>
            <a:r>
              <a:rPr kumimoji="1" lang="en-US" altLang="ja-JP" dirty="0"/>
              <a:t> ý </a:t>
            </a:r>
            <a:r>
              <a:rPr kumimoji="1" lang="en-US" altLang="ja-JP" dirty="0" err="1"/>
              <a:t>muốn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support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vụ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9FAA6-E509-4728-B578-44F69D272C6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8FD0C-B472-497F-BC84-54415B185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50E3BE-5161-4050-B367-4F966233D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B0850-3C84-4F37-BCC2-9CB5A4C7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804B5-DC08-4B93-AB6B-49182ED3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D6B6F-A586-40B6-AE1A-9D7E968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87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E444-49F5-490A-893D-592AE608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8EDD2E-7215-4C45-AFFA-FD34D9D59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5F3B2-24EE-496E-A774-381C40E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90A21-EB9E-4131-B782-1EB580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853F1-3C3A-4C43-A26A-92012BA5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0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5B890B-CDF8-44F7-8F58-50BB9102C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50E52-B08A-45A7-93D8-C3286E9AE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CCF23-1DE4-4046-AC15-C8BDB35F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3DEF3-9835-4388-85F8-E3F45E96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FE373-4B27-4431-8674-38BA237C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5A005-B049-48FC-817D-66FBEE1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4DB805-6C6E-42B5-9045-BE8DCB5D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59D33-63A7-499C-82B6-0A48B266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BAE1A-0B38-421C-8F8A-9735CC8D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428836-4BFE-4693-89D5-044B5155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37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4BED0-4DA5-4802-83EB-E87911D6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7CE360-D975-43E6-B1BD-F97BB2BA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904A3F-3251-4B7F-ADD6-1D28A2C2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63FE8-AEF6-4370-B1E7-42D2AECC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4CD34A-38DC-4609-9858-72F9C13F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78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14D8D-9C8A-4C6B-BBC1-DC7DAE4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3E247-F776-488A-83FA-3755E255A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16C827-C79A-474B-B9D9-2B133AAD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033AE-0A0B-4246-9F7F-A52E9E75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3F114-B034-40F7-AFD8-CABC16BC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3DE746-A29E-4AA6-AB18-B0578C07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69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88BCD-C463-45CA-AE67-799EFB59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A7DF8-0369-4F0C-AA6A-0CDF7B43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E4B89E-71F3-4126-AE67-5E0648A0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CAF472-419A-4663-B994-B45E2E75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1979F6-6F4C-4729-B8E7-7C344161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8AB727-1529-4ED7-A2AD-FE821758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403A31-BE46-46C5-8216-BBDE0630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340E55-CE13-40C0-85A2-E1072C2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74059-771A-4E88-8198-3C5561C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692D9E-4B49-453C-81D1-78FE92F9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D1E45C-A8E9-42F1-A012-B410F11B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EC0CE7-68D9-491C-B1EF-4ECC9DEC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19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36AB0C-2E0E-4836-8B2A-E6A2AFF0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AB1E5D-759E-45D0-93AB-4FAC4E86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AC6BF3-7BD3-4E22-A7B0-C2F1BE1E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66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2F68A-8B79-4248-A709-49B4A950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60F55-445D-41E1-881A-444A11E7E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497C1-B3FF-47D7-AD29-89F92BB2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3998E5-12AF-4D41-831D-5710F9AF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DAFD81-06CB-4AE9-8347-473DF2C1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DFFF97-1B9D-40EA-89A3-C8BACBBF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2E4E1-80A5-401E-A196-456EFAEF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16F4DD-F9BB-47A1-9FB8-C774A1DD7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641E40-4C72-4003-BE60-1CB17AB16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EFAED0-2C2F-4C3D-BC79-ACDFEFFB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68A0E5-F5EC-4461-8DF5-4D6BC7F7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5E2E1-7DB8-4DA7-AEE2-B22EDD01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6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C0A71E-B2D1-469A-8388-08A08E5C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2A40-4F48-42F8-B06F-83CE9C11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92740-0E03-470F-BE9C-DC4F39EC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07E8-1828-48FE-A977-9E2ED103F40C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E88AE-3E11-48A8-BE9B-4288548B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3E9D2-7664-4E48-8614-2B50B93F6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0770-13A8-4397-8495-D58B0F6F0D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3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EE6D3C-C1B2-42EC-BBB1-C1B809A76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rgbClr val="FFFFFF"/>
                </a:solidFill>
              </a:rPr>
              <a:t>Serverless Introduction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5784AB-BF27-40CB-A1D6-3F0F2F47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C24-A602-4077-B2CC-4A362D0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Serverless – </a:t>
            </a:r>
            <a:r>
              <a:rPr lang="en-US" altLang="ja-JP" b="1" dirty="0"/>
              <a:t>When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BBE23-EBBA-45BF-AB16-B2BD9380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Build an Auto-scaling Websites and APIs </a:t>
            </a:r>
          </a:p>
          <a:p>
            <a:r>
              <a:rPr lang="en-US" altLang="ja-JP" dirty="0"/>
              <a:t>A local website or API with low traffic</a:t>
            </a:r>
          </a:p>
          <a:p>
            <a:r>
              <a:rPr lang="en-US" altLang="ja-JP" dirty="0"/>
              <a:t>A test API or sample without any server</a:t>
            </a:r>
          </a:p>
          <a:p>
            <a:r>
              <a:rPr lang="en-US" altLang="ja-JP" dirty="0"/>
              <a:t>Event streaming pipelines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209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C24-A602-4077-B2CC-4A362D0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Serverless – </a:t>
            </a:r>
            <a:r>
              <a:rPr lang="en-US" altLang="ja-JP" b="1" dirty="0"/>
              <a:t>When not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BBE23-EBBA-45BF-AB16-B2BD9380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Minimal Response Latency system</a:t>
            </a:r>
          </a:p>
          <a:p>
            <a:r>
              <a:rPr lang="en-US" altLang="ja-JP" dirty="0"/>
              <a:t>High Performance Computing without Resource Restrictions system</a:t>
            </a:r>
          </a:p>
        </p:txBody>
      </p:sp>
    </p:spTree>
    <p:extLst>
      <p:ext uri="{BB962C8B-B14F-4D97-AF65-F5344CB8AC3E}">
        <p14:creationId xmlns:p14="http://schemas.microsoft.com/office/powerpoint/2010/main" val="36527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15847-8208-48E5-B93B-E33871E6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Serverless – providers</a:t>
            </a:r>
            <a:endParaRPr kumimoji="1" lang="ja-JP" altLang="en-US" b="1" dirty="0"/>
          </a:p>
        </p:txBody>
      </p:sp>
      <p:pic>
        <p:nvPicPr>
          <p:cNvPr id="10244" name="Picture 4" descr="Káº¿t quáº£ hÃ¬nh áº£nh cho azure functions">
            <a:extLst>
              <a:ext uri="{FF2B5EF4-FFF2-40B4-BE49-F238E27FC236}">
                <a16:creationId xmlns:a16="http://schemas.microsoft.com/office/drawing/2014/main" id="{9B64BA24-E248-43B9-BD33-216A005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91" y="1235906"/>
            <a:ext cx="3024243" cy="226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Káº¿t quáº£ hÃ¬nh áº£nh cho aws lambda">
            <a:extLst>
              <a:ext uri="{FF2B5EF4-FFF2-40B4-BE49-F238E27FC236}">
                <a16:creationId xmlns:a16="http://schemas.microsoft.com/office/drawing/2014/main" id="{5F8792D5-836B-46CB-8677-615DBFF4F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0" y="1520823"/>
            <a:ext cx="3327400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1CF916-62D4-4BD8-A395-5104FD05DDA3}"/>
              </a:ext>
            </a:extLst>
          </p:cNvPr>
          <p:cNvSpPr txBox="1"/>
          <p:nvPr/>
        </p:nvSpPr>
        <p:spPr>
          <a:xfrm>
            <a:off x="1265048" y="328084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AWS Lambda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DFCA23-417B-4B4B-A4EA-384FFA70DF5D}"/>
              </a:ext>
            </a:extLst>
          </p:cNvPr>
          <p:cNvSpPr txBox="1"/>
          <p:nvPr/>
        </p:nvSpPr>
        <p:spPr>
          <a:xfrm>
            <a:off x="4385377" y="329017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Function</a:t>
            </a:r>
            <a:endParaRPr kumimoji="1" lang="ja-JP" altLang="en-US" dirty="0"/>
          </a:p>
        </p:txBody>
      </p:sp>
      <p:pic>
        <p:nvPicPr>
          <p:cNvPr id="10248" name="Picture 8" descr="Káº¿t quáº£ hÃ¬nh áº£nh cho apache openwhisk logo">
            <a:extLst>
              <a:ext uri="{FF2B5EF4-FFF2-40B4-BE49-F238E27FC236}">
                <a16:creationId xmlns:a16="http://schemas.microsoft.com/office/drawing/2014/main" id="{BEC2827E-120C-4A42-B0B2-4EA723AF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05" y="4218941"/>
            <a:ext cx="2920872" cy="52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Ã¬nh áº£nh cÃ³ liÃªn quan">
            <a:extLst>
              <a:ext uri="{FF2B5EF4-FFF2-40B4-BE49-F238E27FC236}">
                <a16:creationId xmlns:a16="http://schemas.microsoft.com/office/drawing/2014/main" id="{8CC146F6-5876-449D-885A-9D7F4BA1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77" y="4306496"/>
            <a:ext cx="2016313" cy="16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Káº¿t quáº£ hÃ¬nh áº£nh cho kubeless">
            <a:extLst>
              <a:ext uri="{FF2B5EF4-FFF2-40B4-BE49-F238E27FC236}">
                <a16:creationId xmlns:a16="http://schemas.microsoft.com/office/drawing/2014/main" id="{92DF00FD-B929-4AD2-ADC6-488B82D6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74" y="1970380"/>
            <a:ext cx="4678829" cy="11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Káº¿t quáº£ hÃ¬nh áº£nh cho fn serverless">
            <a:extLst>
              <a:ext uri="{FF2B5EF4-FFF2-40B4-BE49-F238E27FC236}">
                <a16:creationId xmlns:a16="http://schemas.microsoft.com/office/drawing/2014/main" id="{7CFE90A2-DB92-41B7-84BB-E6797AE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49" y="3770487"/>
            <a:ext cx="3424494" cy="14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5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3F586-6CAA-413B-80DE-C1EB32E0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Serverless - Frameworks</a:t>
            </a:r>
            <a:endParaRPr kumimoji="1" lang="ja-JP" altLang="en-US" b="1" dirty="0"/>
          </a:p>
        </p:txBody>
      </p:sp>
      <p:pic>
        <p:nvPicPr>
          <p:cNvPr id="5122" name="Picture 2" descr="Káº¿t quáº£ hÃ¬nh áº£nh cho serverless frameworks">
            <a:extLst>
              <a:ext uri="{FF2B5EF4-FFF2-40B4-BE49-F238E27FC236}">
                <a16:creationId xmlns:a16="http://schemas.microsoft.com/office/drawing/2014/main" id="{E4E72407-352B-4183-AD0F-8DAE8B55B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3" y="1690688"/>
            <a:ext cx="5590561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53659A-D9B5-4FE1-9092-BAE85999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33" y="1690688"/>
            <a:ext cx="2184401" cy="1812060"/>
          </a:xfrm>
          <a:prstGeom prst="rect">
            <a:avLst/>
          </a:prstGeom>
        </p:spPr>
      </p:pic>
      <p:pic>
        <p:nvPicPr>
          <p:cNvPr id="5130" name="Picture 10" descr="Sparta shield">
            <a:extLst>
              <a:ext uri="{FF2B5EF4-FFF2-40B4-BE49-F238E27FC236}">
                <a16:creationId xmlns:a16="http://schemas.microsoft.com/office/drawing/2014/main" id="{4A1A6870-1237-4C75-B2A4-0989E626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08" y="3360868"/>
            <a:ext cx="2326851" cy="91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Káº¿t quáº£ hÃ¬nh áº£nh cho kubeless">
            <a:extLst>
              <a:ext uri="{FF2B5EF4-FFF2-40B4-BE49-F238E27FC236}">
                <a16:creationId xmlns:a16="http://schemas.microsoft.com/office/drawing/2014/main" id="{C8E0BB15-BFC2-466B-95D8-80807A27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20" y="4627466"/>
            <a:ext cx="4678829" cy="11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Ã¬nh áº£nh cÃ³ liÃªn quan">
            <a:extLst>
              <a:ext uri="{FF2B5EF4-FFF2-40B4-BE49-F238E27FC236}">
                <a16:creationId xmlns:a16="http://schemas.microsoft.com/office/drawing/2014/main" id="{84AE423B-FB57-4B49-9C0E-2A08BEEA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29" y="4911220"/>
            <a:ext cx="2827372" cy="87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98185" y="3244334"/>
            <a:ext cx="159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/>
              </a:rPr>
              <a:t>Girls Like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3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Serverless</a:t>
            </a:r>
            <a:r>
              <a:rPr lang="en-US" b="1" dirty="0" smtClean="0"/>
              <a:t> </a:t>
            </a:r>
            <a:r>
              <a:rPr lang="en-US" b="1" dirty="0" smtClean="0"/>
              <a:t>– CI/CD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" y="1923112"/>
            <a:ext cx="1191996" cy="119199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" y="3347532"/>
            <a:ext cx="1191996" cy="119199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" y="4771952"/>
            <a:ext cx="1191996" cy="119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3116334"/>
            <a:ext cx="1655618" cy="1655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15108"/>
            <a:ext cx="1655618" cy="1655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71" y="3115108"/>
            <a:ext cx="1655618" cy="165561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2244436" y="2519110"/>
            <a:ext cx="1316182" cy="59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244436" y="3943530"/>
            <a:ext cx="1191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2244436" y="4548367"/>
            <a:ext cx="1191491" cy="81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472" y="4998618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15544" y="4998618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84671" y="4998618"/>
            <a:ext cx="15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091545" y="3657600"/>
            <a:ext cx="100445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7807034" y="3657600"/>
            <a:ext cx="9490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28496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Serverless</a:t>
            </a:r>
            <a:r>
              <a:rPr lang="en-US" b="1" dirty="0" smtClean="0"/>
              <a:t> </a:t>
            </a:r>
            <a:r>
              <a:rPr lang="en-US" b="1" dirty="0" smtClean="0"/>
              <a:t>– CI/CD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Continuous Deployment</a:t>
            </a:r>
            <a:endParaRPr lang="en-US" dirty="0"/>
          </a:p>
        </p:txBody>
      </p:sp>
      <p:pic>
        <p:nvPicPr>
          <p:cNvPr id="1026" name="Picture 2" descr="https://viblo.asia/uploads/d9523e1c-ce12-4a7f-a953-35c438bf23f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1690688"/>
            <a:ext cx="1650423" cy="165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iblo.asia/uploads/36ada1ae-5698-428e-8feb-f6b96c24d95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64" y="2909890"/>
            <a:ext cx="4120309" cy="131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viblo.asia/uploads/de365389-651c-4782-a63b-d8b066ba83f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45" y="4184073"/>
            <a:ext cx="3603113" cy="11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viblo.asia/uploads/7e9d0dcc-c7c0-46df-bd2b-2bed596ace7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73" y="4567348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2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Serverless</a:t>
            </a:r>
            <a:r>
              <a:rPr lang="en-US" b="1" dirty="0" smtClean="0"/>
              <a:t> </a:t>
            </a:r>
            <a:r>
              <a:rPr lang="en-US" b="1" dirty="0" smtClean="0"/>
              <a:t>– CI/CD</a:t>
            </a:r>
            <a:endParaRPr lang="en-US" b="1" dirty="0"/>
          </a:p>
        </p:txBody>
      </p:sp>
      <p:pic>
        <p:nvPicPr>
          <p:cNvPr id="2050" name="Picture 2" descr="Káº¿t quáº£ hÃ¬nh áº£nh cho aws serverless ci/c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76" y="1825625"/>
            <a:ext cx="90756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3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4051B-382F-49AA-9D63-43F18447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Server-based</a:t>
            </a:r>
            <a:endParaRPr kumimoji="1" lang="ja-JP" altLang="en-US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DBEA2DE-3D1A-4866-881D-783691836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4" y="1690688"/>
            <a:ext cx="6114876" cy="36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2C668E2-A0F3-41E8-BC5A-034B84E214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Scaling problem</a:t>
            </a:r>
          </a:p>
          <a:p>
            <a:r>
              <a:rPr lang="en-US" altLang="ja-JP" dirty="0"/>
              <a:t>Backup problem</a:t>
            </a:r>
          </a:p>
        </p:txBody>
      </p:sp>
    </p:spTree>
    <p:extLst>
      <p:ext uri="{BB962C8B-B14F-4D97-AF65-F5344CB8AC3E}">
        <p14:creationId xmlns:p14="http://schemas.microsoft.com/office/powerpoint/2010/main" val="21293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64B97-5DA6-44AC-A458-D8F8A288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105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Server-based on AWS</a:t>
            </a:r>
            <a:endParaRPr kumimoji="1" lang="ja-JP" altLang="en-US" b="1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52F34617-6938-4AB8-90B2-172C85060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87" y="1893112"/>
            <a:ext cx="7080613" cy="36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8244A0A-1C3A-45D5-91F3-D725A200A2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Load balancer </a:t>
            </a:r>
          </a:p>
          <a:p>
            <a:r>
              <a:rPr lang="en-US" altLang="ja-JP" dirty="0"/>
              <a:t>Auto Scaling</a:t>
            </a:r>
          </a:p>
          <a:p>
            <a:r>
              <a:rPr lang="en-US" altLang="ja-JP" dirty="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31528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64B97-5DA6-44AC-A458-D8F8A288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105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Server-based on AWS - disadvantages</a:t>
            </a:r>
            <a:endParaRPr kumimoji="1" lang="ja-JP" altLang="en-US" b="1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52F34617-6938-4AB8-90B2-172C85060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87" y="1893112"/>
            <a:ext cx="7080613" cy="36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8244A0A-1C3A-45D5-91F3-D725A200A2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Cost </a:t>
            </a:r>
          </a:p>
          <a:p>
            <a:r>
              <a:rPr lang="en-US" altLang="ja-JP" dirty="0"/>
              <a:t>Scaling time</a:t>
            </a:r>
          </a:p>
          <a:p>
            <a:r>
              <a:rPr lang="en-US" altLang="ja-JP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6577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6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E28AE3-7795-49C5-8C0B-DAE8AC73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ja-JP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Serverless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68980-1E09-4FDC-8C1C-157FE47C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kumimoji="1" lang="en-US" altLang="ja-JP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Ã¬nh áº£nh cÃ³ liÃªn quan">
            <a:extLst>
              <a:ext uri="{FF2B5EF4-FFF2-40B4-BE49-F238E27FC236}">
                <a16:creationId xmlns:a16="http://schemas.microsoft.com/office/drawing/2014/main" id="{4849DBED-8AC8-4877-A591-D30ACB35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65" y="640080"/>
            <a:ext cx="523014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Serverless</a:t>
            </a:r>
            <a:r>
              <a:rPr lang="en-US" b="1" dirty="0" smtClean="0"/>
              <a:t> - Architecture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76" y="365125"/>
            <a:ext cx="12417077" cy="7365711"/>
          </a:xfr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778410F-8F27-4726-9859-B13222E0B12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21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Remove webservers</a:t>
            </a:r>
          </a:p>
          <a:p>
            <a:r>
              <a:rPr lang="en-US" altLang="ja-JP" dirty="0" smtClean="0"/>
              <a:t>Code as a functions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9C9C-9286-4D2D-A26E-16F0EDA5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Serverless - Advantages</a:t>
            </a:r>
            <a:endParaRPr kumimoji="1" lang="ja-JP" altLang="en-US" dirty="0"/>
          </a:p>
        </p:txBody>
      </p:sp>
      <p:pic>
        <p:nvPicPr>
          <p:cNvPr id="4" name="Picture 2" descr="HÃ¬nh áº£nh cÃ³ liÃªn quan">
            <a:extLst>
              <a:ext uri="{FF2B5EF4-FFF2-40B4-BE49-F238E27FC236}">
                <a16:creationId xmlns:a16="http://schemas.microsoft.com/office/drawing/2014/main" id="{414225C4-75EC-4AD7-8221-1FA3A7B35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21" y="1805305"/>
            <a:ext cx="40793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63EC2ED-109D-4832-8C81-B32127A727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778410F-8F27-4726-9859-B13222E0B12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434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Cost per request</a:t>
            </a:r>
          </a:p>
          <a:p>
            <a:r>
              <a:rPr lang="en-US" altLang="ja-JP" dirty="0"/>
              <a:t>Scalable &amp; High Availability</a:t>
            </a:r>
          </a:p>
          <a:p>
            <a:r>
              <a:rPr lang="en-US" altLang="ja-JP" dirty="0"/>
              <a:t>No maintenance</a:t>
            </a:r>
          </a:p>
          <a:p>
            <a:r>
              <a:rPr lang="en-US" altLang="ja-JP" dirty="0"/>
              <a:t>Just focus on code</a:t>
            </a:r>
          </a:p>
        </p:txBody>
      </p:sp>
    </p:spTree>
    <p:extLst>
      <p:ext uri="{BB962C8B-B14F-4D97-AF65-F5344CB8AC3E}">
        <p14:creationId xmlns:p14="http://schemas.microsoft.com/office/powerpoint/2010/main" val="29261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284FC-548E-4E79-9E11-CA49866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Serverless – Cost Advantage</a:t>
            </a:r>
            <a:endParaRPr kumimoji="1" lang="ja-JP" altLang="en-US" b="1" dirty="0"/>
          </a:p>
        </p:txBody>
      </p:sp>
      <p:pic>
        <p:nvPicPr>
          <p:cNvPr id="3074" name="Picture 2" descr="Káº¿t quáº£ hÃ¬nh áº£nh cho serverless">
            <a:extLst>
              <a:ext uri="{FF2B5EF4-FFF2-40B4-BE49-F238E27FC236}">
                <a16:creationId xmlns:a16="http://schemas.microsoft.com/office/drawing/2014/main" id="{9D08C746-F320-439A-8568-2A6E36446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64" y="1690688"/>
            <a:ext cx="6019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C24-A602-4077-B2CC-4A362D0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Serverless – Disadvantages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BBE23-EBBA-45BF-AB16-B2BD9380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esponse time longer than traditional server</a:t>
            </a:r>
          </a:p>
          <a:p>
            <a:r>
              <a:rPr lang="en-US" altLang="ja-JP" dirty="0"/>
              <a:t>Limits - memory (3008MB on AWS), execution time (300 secs on AWS, 500 secs on Google, 10 minutes Azure)</a:t>
            </a:r>
          </a:p>
          <a:p>
            <a:r>
              <a:rPr lang="en-US" altLang="ja-JP" dirty="0"/>
              <a:t>No local storage</a:t>
            </a:r>
          </a:p>
          <a:p>
            <a:r>
              <a:rPr kumimoji="1" lang="en-US" altLang="ja-JP" dirty="0"/>
              <a:t>Difficult to debug and setup local environment.</a:t>
            </a:r>
          </a:p>
          <a:p>
            <a:r>
              <a:rPr lang="en-US" altLang="ja-JP" dirty="0"/>
              <a:t>Vendor lock-in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603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1856</Words>
  <Application>Microsoft Office PowerPoint</Application>
  <PresentationFormat>Widescreen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Open Sans</vt:lpstr>
      <vt:lpstr>游ゴシック</vt:lpstr>
      <vt:lpstr>游ゴシック Light</vt:lpstr>
      <vt:lpstr>Arial</vt:lpstr>
      <vt:lpstr>Office テーマ</vt:lpstr>
      <vt:lpstr>Serverless Introduction</vt:lpstr>
      <vt:lpstr>Server-based</vt:lpstr>
      <vt:lpstr>Server-based on AWS</vt:lpstr>
      <vt:lpstr>Server-based on AWS - disadvantages</vt:lpstr>
      <vt:lpstr>Serverless</vt:lpstr>
      <vt:lpstr>Serverless - Architecture</vt:lpstr>
      <vt:lpstr>Serverless - Advantages</vt:lpstr>
      <vt:lpstr>Serverless – Cost Advantage</vt:lpstr>
      <vt:lpstr>Serverless – Disadvantages</vt:lpstr>
      <vt:lpstr>Serverless – When</vt:lpstr>
      <vt:lpstr>Serverless – When not</vt:lpstr>
      <vt:lpstr>Serverless – providers</vt:lpstr>
      <vt:lpstr>Serverless - Frameworks</vt:lpstr>
      <vt:lpstr>Serverless – CI/CD</vt:lpstr>
      <vt:lpstr>Serverless – CI/CD</vt:lpstr>
      <vt:lpstr>Serverless – 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Introduction</dc:title>
  <dc:creator>LUU NGOC MANH</dc:creator>
  <cp:lastModifiedBy>Ngọc Mạnh Lưu</cp:lastModifiedBy>
  <cp:revision>45</cp:revision>
  <dcterms:created xsi:type="dcterms:W3CDTF">2018-08-15T03:15:25Z</dcterms:created>
  <dcterms:modified xsi:type="dcterms:W3CDTF">2018-08-25T15:12:51Z</dcterms:modified>
</cp:coreProperties>
</file>