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444" r:id="rId2"/>
    <p:sldId id="445" r:id="rId3"/>
    <p:sldId id="446" r:id="rId4"/>
    <p:sldId id="457" r:id="rId5"/>
    <p:sldId id="458" r:id="rId6"/>
    <p:sldId id="447" r:id="rId7"/>
    <p:sldId id="459" r:id="rId8"/>
    <p:sldId id="448" r:id="rId9"/>
    <p:sldId id="449" r:id="rId10"/>
    <p:sldId id="450" r:id="rId11"/>
    <p:sldId id="451" r:id="rId12"/>
    <p:sldId id="456" r:id="rId13"/>
    <p:sldId id="452" r:id="rId14"/>
    <p:sldId id="455" r:id="rId15"/>
    <p:sldId id="453" r:id="rId16"/>
    <p:sldId id="454" r:id="rId17"/>
    <p:sldId id="460" r:id="rId18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5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pos="907">
          <p15:clr>
            <a:srgbClr val="A4A3A4"/>
          </p15:clr>
        </p15:guide>
        <p15:guide id="7" pos="5616">
          <p15:clr>
            <a:srgbClr val="A4A3A4"/>
          </p15:clr>
        </p15:guide>
        <p15:guide id="8" pos="181">
          <p15:clr>
            <a:srgbClr val="A4A3A4"/>
          </p15:clr>
        </p15:guide>
        <p15:guide id="9" pos="1791">
          <p15:clr>
            <a:srgbClr val="A4A3A4"/>
          </p15:clr>
        </p15:guide>
        <p15:guide id="10" pos="44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C5"/>
    <a:srgbClr val="92D050"/>
    <a:srgbClr val="FFFFFF"/>
    <a:srgbClr val="0070C0"/>
    <a:srgbClr val="BBE0E3"/>
    <a:srgbClr val="FF3300"/>
    <a:srgbClr val="FF0000"/>
    <a:srgbClr val="DCDEDE"/>
    <a:srgbClr val="A40C0C"/>
    <a:srgbClr val="B1C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529" autoAdjust="0"/>
    <p:restoredTop sz="94681" autoAdjust="0"/>
  </p:normalViewPr>
  <p:slideViewPr>
    <p:cSldViewPr>
      <p:cViewPr>
        <p:scale>
          <a:sx n="100" d="100"/>
          <a:sy n="100" d="100"/>
        </p:scale>
        <p:origin x="-1764" y="-774"/>
      </p:cViewPr>
      <p:guideLst>
        <p:guide orient="horz" pos="595"/>
        <p:guide orient="horz" pos="3974"/>
        <p:guide orient="horz" pos="4042"/>
        <p:guide orient="horz" pos="822"/>
        <p:guide pos="907"/>
        <p:guide pos="5616"/>
        <p:guide pos="181"/>
        <p:guide pos="1791"/>
        <p:guide pos="4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5088" y="-6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41C592-0D9F-4B01-86F7-CDFD027E03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Sprechen</a:t>
            </a:r>
            <a:r>
              <a:rPr lang="de-DE" baseline="0" dirty="0" smtClean="0"/>
              <a:t> über die Gliederung der 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1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0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= film thickness over</a:t>
            </a:r>
            <a:r>
              <a:rPr lang="en-US" baseline="0" dirty="0" smtClean="0"/>
              <a:t> the height of the surface. The higher is, the better the lubrication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1C592-0D9F-4B01-86F7-CDFD027E03F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0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708"/>
            <a:ext cx="8915400" cy="540730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952836"/>
            <a:ext cx="6072187" cy="432719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24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20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532" y="6490180"/>
            <a:ext cx="8208404" cy="367460"/>
          </a:xfrm>
          <a:ln/>
        </p:spPr>
        <p:txBody>
          <a:bodyPr/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Varian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125"/>
            <a:ext cx="89154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304764"/>
            <a:ext cx="6072187" cy="497527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18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16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61348"/>
            <a:ext cx="6876566" cy="2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85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1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8367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40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71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665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127875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1000" dirty="0" smtClean="0">
                <a:latin typeface="+mn-lt"/>
              </a:rPr>
              <a:t>Page </a:t>
            </a:r>
            <a:fld id="{EC3EC503-0D2F-4E7F-A4FC-8B5C35EB80F2}" type="slidenum">
              <a:rPr lang="de-DE" sz="1000">
                <a:latin typeface="+mn-lt"/>
              </a:rPr>
              <a:pPr algn="r"/>
              <a:t>‹#›</a:t>
            </a:fld>
            <a:endParaRPr lang="de-DE" sz="1000" dirty="0">
              <a:latin typeface="+mn-lt"/>
            </a:endParaRPr>
          </a:p>
          <a:p>
            <a:pPr algn="ctr"/>
            <a:endParaRPr lang="de-DE" sz="1200" dirty="0">
              <a:latin typeface="+mn-lt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0" y="692696"/>
            <a:ext cx="891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" y="230531"/>
            <a:ext cx="2363086" cy="403591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>
          <a:xfrm>
            <a:off x="0" y="800708"/>
            <a:ext cx="89172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dirty="0">
              <a:latin typeface="+mn-lt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7452324" y="6547004"/>
            <a:ext cx="761409" cy="261610"/>
            <a:chOff x="7275484" y="5972317"/>
            <a:chExt cx="572881" cy="261610"/>
          </a:xfrm>
        </p:grpSpPr>
        <p:sp>
          <p:nvSpPr>
            <p:cNvPr id="2" name="Textfeld 1"/>
            <p:cNvSpPr txBox="1"/>
            <p:nvPr userDrawn="1"/>
          </p:nvSpPr>
          <p:spPr>
            <a:xfrm>
              <a:off x="7275484" y="5972317"/>
              <a:ext cx="300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>
                  <a:latin typeface="+mn-lt"/>
                </a:rPr>
                <a:t>©</a:t>
              </a:r>
              <a:endParaRPr lang="de-DE" sz="600" dirty="0">
                <a:latin typeface="+mn-lt"/>
              </a:endParaRPr>
            </a:p>
          </p:txBody>
        </p:sp>
        <p:sp>
          <p:nvSpPr>
            <p:cNvPr id="4" name="Textfeld 3"/>
            <p:cNvSpPr txBox="1"/>
            <p:nvPr userDrawn="1"/>
          </p:nvSpPr>
          <p:spPr>
            <a:xfrm>
              <a:off x="7380313" y="5976521"/>
              <a:ext cx="4680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>
                <a:defRPr sz="1000" b="0">
                  <a:latin typeface="Agfa Rotis Sans Serif" pitchFamily="2" charset="0"/>
                </a:defRPr>
              </a:lvl1pPr>
            </a:lstStyle>
            <a:p>
              <a:pPr lvl="0"/>
              <a:r>
                <a:rPr lang="de-DE" dirty="0" smtClean="0">
                  <a:latin typeface="+mn-lt"/>
                </a:rPr>
                <a:t>IMKT</a:t>
              </a:r>
              <a:endParaRPr lang="de-DE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8915400" cy="396714"/>
          </a:xfrm>
        </p:spPr>
        <p:txBody>
          <a:bodyPr/>
          <a:lstStyle/>
          <a:p>
            <a:pPr algn="ctr"/>
            <a:r>
              <a:rPr lang="en-US" sz="2400" dirty="0" err="1" smtClean="0"/>
              <a:t>Modulares</a:t>
            </a:r>
            <a:r>
              <a:rPr lang="en-US" sz="2400" dirty="0" smtClean="0"/>
              <a:t> </a:t>
            </a:r>
            <a:r>
              <a:rPr lang="en-US" sz="2400" dirty="0" err="1" smtClean="0"/>
              <a:t>Messsystem</a:t>
            </a:r>
            <a:r>
              <a:rPr lang="en-US" sz="2400" dirty="0" smtClean="0"/>
              <a:t> </a:t>
            </a:r>
            <a:r>
              <a:rPr lang="en-US" sz="2400" dirty="0" err="1" smtClean="0"/>
              <a:t>zur</a:t>
            </a:r>
            <a:r>
              <a:rPr lang="en-US" sz="2400" dirty="0" smtClean="0"/>
              <a:t> </a:t>
            </a:r>
            <a:r>
              <a:rPr lang="en-US" sz="2400" dirty="0" err="1" smtClean="0"/>
              <a:t>optischen</a:t>
            </a:r>
            <a:r>
              <a:rPr lang="en-US" sz="2400" dirty="0" smtClean="0"/>
              <a:t> und </a:t>
            </a:r>
            <a:r>
              <a:rPr lang="en-US" sz="2400" dirty="0" err="1" smtClean="0"/>
              <a:t>kapazitiven</a:t>
            </a:r>
            <a:r>
              <a:rPr lang="en-US" sz="2400" dirty="0" smtClean="0"/>
              <a:t> </a:t>
            </a:r>
            <a:r>
              <a:rPr lang="en-US" sz="2400" dirty="0" err="1" smtClean="0"/>
              <a:t>Schmierfilmdickenmessung</a:t>
            </a:r>
            <a:r>
              <a:rPr lang="en-US" sz="2400" dirty="0" smtClean="0"/>
              <a:t> in </a:t>
            </a:r>
            <a:r>
              <a:rPr lang="en-US" sz="2400" dirty="0" err="1" smtClean="0"/>
              <a:t>einem</a:t>
            </a:r>
            <a:r>
              <a:rPr lang="en-US" sz="2400" dirty="0" smtClean="0"/>
              <a:t> EHD-</a:t>
            </a:r>
            <a:r>
              <a:rPr lang="en-US" sz="2400" dirty="0" err="1" smtClean="0"/>
              <a:t>Kontakt</a:t>
            </a:r>
            <a:endParaRPr lang="de-DE" sz="2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77" y="1700808"/>
            <a:ext cx="6399446" cy="428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7335" y="6023826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Dr. Wedeven, What is ehd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82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70044" cy="428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Methode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de-DE" dirty="0" smtClean="0"/>
              <a:t>Resistiv: Metall-Metall Kontakt</a:t>
            </a:r>
          </a:p>
          <a:p>
            <a:r>
              <a:rPr lang="de-DE" dirty="0" smtClean="0"/>
              <a:t>Kapazitiv: Trennung von Kontaktflächen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9823" y="1800773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5913856"/>
            <a:ext cx="19255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Jablonka</a:t>
            </a:r>
            <a:r>
              <a:rPr lang="de-DE" sz="800" dirty="0"/>
              <a:t>, Glovnea, Bongaerts</a:t>
            </a:r>
          </a:p>
        </p:txBody>
      </p:sp>
    </p:spTree>
    <p:extLst>
      <p:ext uri="{BB962C8B-B14F-4D97-AF65-F5344CB8AC3E}">
        <p14:creationId xmlns:p14="http://schemas.microsoft.com/office/powerpoint/2010/main" val="100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7792"/>
            <a:ext cx="7525691" cy="40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4237" y="6201598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Furtuna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449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Laserinduzierte Fluoreszenz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591193"/>
            <a:ext cx="4751623" cy="24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742403" cy="30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45378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Laser</a:t>
            </a:r>
            <a:endParaRPr lang="de-D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76098" y="6201598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Furtuna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8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Optisch vs elektrisch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Genauigkeit</a:t>
            </a:r>
          </a:p>
          <a:p>
            <a:r>
              <a:rPr lang="de-DE" dirty="0" smtClean="0"/>
              <a:t>Zuverlässigkeit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Optischer Zugang nötig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Elektrisch (kapazitiv)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Metall-Metall Kontakt</a:t>
            </a:r>
          </a:p>
          <a:p>
            <a:r>
              <a:rPr lang="de-DE" dirty="0" smtClean="0"/>
              <a:t>Einfacher Aufbau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Parameterschwankung von verschiedenen Schmierungen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Korrelation zwischen optischer und elektrischer Messmethode</a:t>
            </a:r>
          </a:p>
          <a:p>
            <a:r>
              <a:rPr lang="de-DE" dirty="0" smtClean="0"/>
              <a:t>Einflussfaktoren, Störfaktoren der Kapazitätmessung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und elektrische Messungen gleichzeitig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086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2338425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6192199"/>
            <a:ext cx="19255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Jablonka</a:t>
            </a:r>
            <a:r>
              <a:rPr lang="de-DE" sz="800" dirty="0"/>
              <a:t>, Glovnea, Bongaerts</a:t>
            </a:r>
          </a:p>
        </p:txBody>
      </p:sp>
    </p:spTree>
    <p:extLst>
      <p:ext uri="{BB962C8B-B14F-4D97-AF65-F5344CB8AC3E}">
        <p14:creationId xmlns:p14="http://schemas.microsoft.com/office/powerpoint/2010/main" val="13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699792" y="1268759"/>
            <a:ext cx="3708412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" y="2599724"/>
            <a:ext cx="4359896" cy="16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09" y="2229102"/>
            <a:ext cx="4697211" cy="2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Voraussetzungen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 smtClean="0"/>
              <a:t>Cr-Scheibe</a:t>
            </a:r>
            <a:endParaRPr lang="de-D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659273"/>
            <a:ext cx="4040188" cy="1466889"/>
          </a:xfrm>
        </p:spPr>
        <p:txBody>
          <a:bodyPr/>
          <a:lstStyle/>
          <a:p>
            <a:r>
              <a:rPr lang="de-DE" dirty="0" smtClean="0"/>
              <a:t>Einfacher Aufbau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Niedrige Auflösung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>
            <a:noAutofit/>
          </a:bodyPr>
          <a:lstStyle/>
          <a:p>
            <a:r>
              <a:rPr lang="de-DE" sz="2000" dirty="0" smtClean="0"/>
              <a:t>Spacer-Scheibe + Beschichtung</a:t>
            </a:r>
            <a:endParaRPr lang="de-DE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4659273"/>
            <a:ext cx="4041775" cy="1466889"/>
          </a:xfrm>
        </p:spPr>
        <p:txBody>
          <a:bodyPr/>
          <a:lstStyle/>
          <a:p>
            <a:r>
              <a:rPr lang="de-DE" dirty="0" smtClean="0"/>
              <a:t>Hohe Auflösung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Dicke der Beschichtung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Kugel über der Kante</a:t>
            </a:r>
          </a:p>
          <a:p>
            <a:pPr>
              <a:buFont typeface="Symbol" pitchFamily="18" charset="2"/>
              <a:buChar char="-"/>
            </a:pPr>
            <a:r>
              <a:rPr lang="en-US" dirty="0" smtClean="0"/>
              <a:t>Timing der </a:t>
            </a:r>
            <a:r>
              <a:rPr lang="en-US" dirty="0" err="1" smtClean="0"/>
              <a:t>Messung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715041" y="1273931"/>
            <a:ext cx="40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Isolierung</a:t>
            </a:r>
            <a:r>
              <a:rPr lang="en-US" dirty="0" smtClean="0"/>
              <a:t> des </a:t>
            </a:r>
            <a:r>
              <a:rPr lang="de-DE" dirty="0" smtClean="0"/>
              <a:t>Strompfads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316047" y="4247633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Furtuna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352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EHD – Schmierfilmdicke</a:t>
            </a:r>
          </a:p>
          <a:p>
            <a:r>
              <a:rPr lang="de-DE" dirty="0" smtClean="0"/>
              <a:t>Methoden zur Schmierfilmdickenmessung</a:t>
            </a:r>
          </a:p>
          <a:p>
            <a:r>
              <a:rPr lang="de-DE" dirty="0" smtClean="0"/>
              <a:t>Ziel: Prüfung der Genauigkeit von kapazitiven Messungen</a:t>
            </a:r>
          </a:p>
          <a:p>
            <a:r>
              <a:rPr lang="de-DE" dirty="0" smtClean="0"/>
              <a:t>Probleme und Vorgehensweise für die Messung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9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EHD</a:t>
            </a:r>
          </a:p>
          <a:p>
            <a:r>
              <a:rPr lang="de-DE" dirty="0" smtClean="0"/>
              <a:t>Methoden zur Schmierfilmdickenmessung</a:t>
            </a:r>
          </a:p>
          <a:p>
            <a:r>
              <a:rPr lang="de-DE" dirty="0" smtClean="0"/>
              <a:t>Ziel dieser Arbeit</a:t>
            </a:r>
          </a:p>
          <a:p>
            <a:r>
              <a:rPr lang="de-DE" dirty="0" smtClean="0"/>
              <a:t>Vorgehensweise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4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4" y="1340768"/>
            <a:ext cx="5472100" cy="44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EHD?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410131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Elastohydrodynamische</a:t>
            </a:r>
          </a:p>
          <a:p>
            <a:pPr marL="0" indent="0">
              <a:buNone/>
            </a:pPr>
            <a:r>
              <a:rPr lang="de-DE" dirty="0" smtClean="0"/>
              <a:t>Schmierung</a:t>
            </a:r>
          </a:p>
          <a:p>
            <a:r>
              <a:rPr lang="de-DE" dirty="0" smtClean="0"/>
              <a:t>Nichtkonformer Kontakt</a:t>
            </a:r>
          </a:p>
          <a:p>
            <a:r>
              <a:rPr lang="de-DE" dirty="0" smtClean="0"/>
              <a:t>Hoch Pressung, 1-4 GPa</a:t>
            </a:r>
          </a:p>
          <a:p>
            <a:r>
              <a:rPr lang="de-DE" dirty="0" smtClean="0"/>
              <a:t>Verformte Flächen</a:t>
            </a:r>
          </a:p>
          <a:p>
            <a:r>
              <a:rPr lang="de-DE" dirty="0" smtClean="0"/>
              <a:t>Dünne Schmierfilmdicke &lt; 1µm</a:t>
            </a:r>
          </a:p>
          <a:p>
            <a:r>
              <a:rPr lang="de-DE" dirty="0" smtClean="0"/>
              <a:t>Hart EHD (Zahnräder, Nocken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Wälzlager)</a:t>
            </a:r>
          </a:p>
          <a:p>
            <a:r>
              <a:rPr lang="de-DE" dirty="0" smtClean="0"/>
              <a:t>Weich EHD (Reifen, RWDR)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5913856"/>
            <a:ext cx="19255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Jablonka</a:t>
            </a:r>
            <a:r>
              <a:rPr lang="de-DE" sz="800" dirty="0"/>
              <a:t>, Glovnea, Bongaerts</a:t>
            </a:r>
          </a:p>
        </p:txBody>
      </p:sp>
    </p:spTree>
    <p:extLst>
      <p:ext uri="{BB962C8B-B14F-4D97-AF65-F5344CB8AC3E}">
        <p14:creationId xmlns:p14="http://schemas.microsoft.com/office/powerpoint/2010/main" val="3140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Reibungsmodell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 descr="C:\Users\dao\workspace\dao_masterarbeit\presentations\bilde\stribeck_curve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07061"/>
            <a:ext cx="8604448" cy="48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21325" y="1628918"/>
            <a:ext cx="7576806" cy="540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4147" y="1772816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min. film thickness over</a:t>
            </a:r>
          </a:p>
          <a:p>
            <a:r>
              <a:rPr lang="en-US" sz="1600" dirty="0" smtClean="0"/>
              <a:t>RMS surface roughness height</a:t>
            </a:r>
            <a:endParaRPr lang="de-D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512" y="569754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910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67544" y="3429000"/>
            <a:ext cx="3420380" cy="4680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Wichtigkeit der Schmierfilmdicke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600200"/>
            <a:ext cx="8229600" cy="4525963"/>
          </a:xfrm>
        </p:spPr>
        <p:txBody>
          <a:bodyPr/>
          <a:lstStyle/>
          <a:p>
            <a:r>
              <a:rPr lang="de-DE" dirty="0" smtClean="0"/>
              <a:t>Hohe Belastung -&gt; plastische Verformung</a:t>
            </a:r>
          </a:p>
          <a:p>
            <a:r>
              <a:rPr lang="de-DE" dirty="0" smtClean="0"/>
              <a:t>Kontaktermüdung</a:t>
            </a:r>
            <a:r>
              <a:rPr lang="de-DE" dirty="0"/>
              <a:t> </a:t>
            </a:r>
            <a:r>
              <a:rPr lang="de-DE" dirty="0" smtClean="0"/>
              <a:t>-&gt; pitting, micro pitting</a:t>
            </a:r>
          </a:p>
          <a:p>
            <a:r>
              <a:rPr lang="de-DE" dirty="0" smtClean="0"/>
              <a:t>Riefenbildung</a:t>
            </a:r>
          </a:p>
          <a:p>
            <a:r>
              <a:rPr lang="de-DE" dirty="0" smtClean="0"/>
              <a:t>Schaden wegen Fremdpartikel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Hoher </a:t>
            </a:r>
            <a:r>
              <a:rPr lang="el-GR" dirty="0" smtClean="0"/>
              <a:t>Λ</a:t>
            </a:r>
            <a:r>
              <a:rPr lang="de-DE" dirty="0" smtClean="0"/>
              <a:t>, niedriger das Risiko</a:t>
            </a:r>
          </a:p>
          <a:p>
            <a:endParaRPr lang="de-DE" dirty="0" smtClean="0"/>
          </a:p>
          <a:p>
            <a:pPr lvl="1">
              <a:buFont typeface="Symbol" pitchFamily="18" charset="2"/>
              <a:buChar char="-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Messung der </a:t>
            </a:r>
            <a:r>
              <a:rPr lang="de-DE" dirty="0" smtClean="0"/>
              <a:t>Schmierfilmdicke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Methode</a:t>
            </a:r>
          </a:p>
          <a:p>
            <a:r>
              <a:rPr lang="de-DE" dirty="0" smtClean="0"/>
              <a:t>Eletrische Methode</a:t>
            </a:r>
          </a:p>
          <a:p>
            <a:r>
              <a:rPr lang="de-DE" dirty="0" smtClean="0"/>
              <a:t>Ultraschall</a:t>
            </a:r>
          </a:p>
          <a:p>
            <a:r>
              <a:rPr lang="de-DE" dirty="0" smtClean="0"/>
              <a:t>Laserinduzierte Fluoreszenz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Interferometrie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40" y="1412776"/>
            <a:ext cx="5908920" cy="486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6062511"/>
            <a:ext cx="1677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Johnston, Wayte, Spikes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5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Optische Inteferometrie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" y="1700807"/>
            <a:ext cx="9009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1940" y="6244232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PCS</a:t>
            </a:r>
            <a:endParaRPr lang="de-DE" sz="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83868" y="1772816"/>
            <a:ext cx="2016224" cy="9001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99892" y="4473116"/>
            <a:ext cx="1620180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09982" y="4941168"/>
            <a:ext cx="156617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12060" y="3392996"/>
            <a:ext cx="2412268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5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Spacer Layer Imaging Method (SLIM)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" y="1340768"/>
            <a:ext cx="8985081" cy="322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63676"/>
            <a:ext cx="8145603" cy="19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RGB </a:t>
            </a:r>
          </a:p>
          <a:p>
            <a:r>
              <a:rPr lang="de-DE" dirty="0" smtClean="0"/>
              <a:t>Camera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164462" y="1233046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Quelle: PCS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81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(4:3)</PresentationFormat>
  <Paragraphs>91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Leere Präsentation</vt:lpstr>
      <vt:lpstr>Modulares Messsystem zur optischen und kapazitiven Schmierfilmdickenmessung in einem EHD-Kontakt</vt:lpstr>
      <vt:lpstr>Gliederung</vt:lpstr>
      <vt:lpstr>Was ist EHD?</vt:lpstr>
      <vt:lpstr>Reibungsmodell</vt:lpstr>
      <vt:lpstr>Wichtigkeit der Schmierfilmdicke</vt:lpstr>
      <vt:lpstr>Messung der Schmierfilmdicke</vt:lpstr>
      <vt:lpstr>Optische Interferometrie</vt:lpstr>
      <vt:lpstr>Optische Inteferometrie</vt:lpstr>
      <vt:lpstr>Spacer Layer Imaging Method (SLIM)</vt:lpstr>
      <vt:lpstr>Elektrische Methode</vt:lpstr>
      <vt:lpstr>Ultraschall</vt:lpstr>
      <vt:lpstr>Laserinduzierte Fluoreszenz</vt:lpstr>
      <vt:lpstr>Optisch vs elektrisch</vt:lpstr>
      <vt:lpstr>Ziel der Arbeit</vt:lpstr>
      <vt:lpstr>Vorgehensweise</vt:lpstr>
      <vt:lpstr>Voraussetzungen</vt:lpstr>
      <vt:lpstr>Zusammenfassung</vt:lpstr>
    </vt:vector>
  </TitlesOfParts>
  <Company>Michael Wilde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dao</cp:lastModifiedBy>
  <cp:revision>754</cp:revision>
  <cp:lastPrinted>2017-06-23T13:40:35Z</cp:lastPrinted>
  <dcterms:created xsi:type="dcterms:W3CDTF">2008-02-08T11:26:06Z</dcterms:created>
  <dcterms:modified xsi:type="dcterms:W3CDTF">2017-12-11T13:02:07Z</dcterms:modified>
</cp:coreProperties>
</file>