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6" r:id="rId10"/>
    <p:sldId id="452" r:id="rId11"/>
    <p:sldId id="455" r:id="rId12"/>
    <p:sldId id="453" r:id="rId13"/>
    <p:sldId id="454" r:id="rId14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95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042">
          <p15:clr>
            <a:srgbClr val="A4A3A4"/>
          </p15:clr>
        </p15:guide>
        <p15:guide id="5" orient="horz" pos="822">
          <p15:clr>
            <a:srgbClr val="A4A3A4"/>
          </p15:clr>
        </p15:guide>
        <p15:guide id="6" pos="907">
          <p15:clr>
            <a:srgbClr val="A4A3A4"/>
          </p15:clr>
        </p15:guide>
        <p15:guide id="7" pos="5616">
          <p15:clr>
            <a:srgbClr val="A4A3A4"/>
          </p15:clr>
        </p15:guide>
        <p15:guide id="8" pos="181">
          <p15:clr>
            <a:srgbClr val="A4A3A4"/>
          </p15:clr>
        </p15:guide>
        <p15:guide id="9" pos="1791">
          <p15:clr>
            <a:srgbClr val="A4A3A4"/>
          </p15:clr>
        </p15:guide>
        <p15:guide id="10" pos="449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C5"/>
    <a:srgbClr val="92D050"/>
    <a:srgbClr val="FFFFFF"/>
    <a:srgbClr val="0070C0"/>
    <a:srgbClr val="BBE0E3"/>
    <a:srgbClr val="FF3300"/>
    <a:srgbClr val="FF0000"/>
    <a:srgbClr val="DCDEDE"/>
    <a:srgbClr val="A40C0C"/>
    <a:srgbClr val="B1C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4633" autoAdjust="0"/>
  </p:normalViewPr>
  <p:slideViewPr>
    <p:cSldViewPr>
      <p:cViewPr>
        <p:scale>
          <a:sx n="100" d="100"/>
          <a:sy n="100" d="100"/>
        </p:scale>
        <p:origin x="-396" y="618"/>
      </p:cViewPr>
      <p:guideLst>
        <p:guide orient="horz" pos="595"/>
        <p:guide orient="horz" pos="3974"/>
        <p:guide orient="horz" pos="4042"/>
        <p:guide orient="horz" pos="822"/>
        <p:guide pos="907"/>
        <p:guide pos="5616"/>
        <p:guide pos="181"/>
        <p:guide pos="1791"/>
        <p:guide pos="4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5088" y="-6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041C592-0D9F-4B01-86F7-CDFD027E03F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Sprechen</a:t>
            </a:r>
            <a:r>
              <a:rPr lang="de-DE" baseline="0" dirty="0" smtClean="0"/>
              <a:t> über die Gliederung der Präsentation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F7A2-FB4E-4974-9399-D2B75C6060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1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F7A2-FB4E-4974-9399-D2B75C6060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0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800708"/>
            <a:ext cx="8915400" cy="540730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43212" y="1952836"/>
            <a:ext cx="6072187" cy="4327199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1200"/>
              </a:spcBef>
              <a:buClr>
                <a:srgbClr val="B1C91F"/>
              </a:buClr>
              <a:defRPr sz="2400">
                <a:latin typeface="+mn-lt"/>
              </a:defRPr>
            </a:lvl1pPr>
            <a:lvl2pPr marL="720725" indent="-263525">
              <a:lnSpc>
                <a:spcPct val="100000"/>
              </a:lnSpc>
              <a:spcBef>
                <a:spcPts val="600"/>
              </a:spcBef>
              <a:buClr>
                <a:srgbClr val="B1C91F"/>
              </a:buClr>
              <a:buFont typeface="Arial" pitchFamily="34" charset="0"/>
              <a:buChar char="•"/>
              <a:defRPr sz="2000">
                <a:latin typeface="+mn-lt"/>
              </a:defRPr>
            </a:lvl2pPr>
            <a:lvl3pPr>
              <a:defRPr sz="2000"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532" y="6490180"/>
            <a:ext cx="8208404" cy="367460"/>
          </a:xfrm>
          <a:ln/>
        </p:spPr>
        <p:txBody>
          <a:bodyPr/>
          <a:lstStyle>
            <a:lvl1pPr algn="l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Varian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800125"/>
            <a:ext cx="8915400" cy="396627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43212" y="1304764"/>
            <a:ext cx="6072187" cy="497527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1200"/>
              </a:spcBef>
              <a:buClr>
                <a:srgbClr val="B1C91F"/>
              </a:buClr>
              <a:defRPr sz="1800">
                <a:latin typeface="+mn-lt"/>
              </a:defRPr>
            </a:lvl1pPr>
            <a:lvl2pPr marL="720725" indent="-263525">
              <a:lnSpc>
                <a:spcPct val="100000"/>
              </a:lnSpc>
              <a:spcBef>
                <a:spcPts val="600"/>
              </a:spcBef>
              <a:buClr>
                <a:srgbClr val="B1C91F"/>
              </a:buClr>
              <a:buFont typeface="Arial" pitchFamily="34" charset="0"/>
              <a:buChar char="•"/>
              <a:defRPr sz="1600">
                <a:latin typeface="+mn-lt"/>
              </a:defRPr>
            </a:lvl2pPr>
            <a:lvl3pPr>
              <a:defRPr sz="2000"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61348"/>
            <a:ext cx="6876566" cy="2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85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1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83671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40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71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665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7127875" y="6553200"/>
            <a:ext cx="1787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de-DE" sz="1000" dirty="0" smtClean="0">
                <a:latin typeface="+mn-lt"/>
              </a:rPr>
              <a:t>Page </a:t>
            </a:r>
            <a:fld id="{EC3EC503-0D2F-4E7F-A4FC-8B5C35EB80F2}" type="slidenum">
              <a:rPr lang="de-DE" sz="1000">
                <a:latin typeface="+mn-lt"/>
              </a:rPr>
              <a:pPr algn="r"/>
              <a:t>‹#›</a:t>
            </a:fld>
            <a:endParaRPr lang="de-DE" sz="1000" dirty="0">
              <a:latin typeface="+mn-lt"/>
            </a:endParaRPr>
          </a:p>
          <a:p>
            <a:pPr algn="ctr"/>
            <a:endParaRPr lang="de-DE" sz="1200" dirty="0">
              <a:latin typeface="+mn-lt"/>
            </a:endParaRPr>
          </a:p>
        </p:txBody>
      </p:sp>
      <p:pic>
        <p:nvPicPr>
          <p:cNvPr id="1032" name="Picture 21" descr="luh_logo_rgb_ppt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/>
          <p:cNvCxnSpPr/>
          <p:nvPr userDrawn="1"/>
        </p:nvCxnSpPr>
        <p:spPr bwMode="auto">
          <a:xfrm>
            <a:off x="0" y="692696"/>
            <a:ext cx="8915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7" y="230531"/>
            <a:ext cx="2363086" cy="403591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>
          <a:xfrm>
            <a:off x="0" y="800708"/>
            <a:ext cx="8917200" cy="396627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dirty="0">
              <a:latin typeface="+mn-lt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7452324" y="6547004"/>
            <a:ext cx="761409" cy="261610"/>
            <a:chOff x="7275484" y="5972317"/>
            <a:chExt cx="572881" cy="261610"/>
          </a:xfrm>
        </p:grpSpPr>
        <p:sp>
          <p:nvSpPr>
            <p:cNvPr id="2" name="Textfeld 1"/>
            <p:cNvSpPr txBox="1"/>
            <p:nvPr userDrawn="1"/>
          </p:nvSpPr>
          <p:spPr>
            <a:xfrm>
              <a:off x="7275484" y="5972317"/>
              <a:ext cx="3008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 smtClean="0">
                  <a:latin typeface="+mn-lt"/>
                </a:rPr>
                <a:t>©</a:t>
              </a:r>
              <a:endParaRPr lang="de-DE" sz="600" dirty="0">
                <a:latin typeface="+mn-lt"/>
              </a:endParaRPr>
            </a:p>
          </p:txBody>
        </p:sp>
        <p:sp>
          <p:nvSpPr>
            <p:cNvPr id="4" name="Textfeld 3"/>
            <p:cNvSpPr txBox="1"/>
            <p:nvPr userDrawn="1"/>
          </p:nvSpPr>
          <p:spPr>
            <a:xfrm>
              <a:off x="7380313" y="5976521"/>
              <a:ext cx="4680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>
                <a:defRPr sz="1000" b="0">
                  <a:latin typeface="Agfa Rotis Sans Serif" pitchFamily="2" charset="0"/>
                </a:defRPr>
              </a:lvl1pPr>
            </a:lstStyle>
            <a:p>
              <a:pPr lvl="0"/>
              <a:r>
                <a:rPr lang="de-DE" dirty="0" smtClean="0">
                  <a:latin typeface="+mn-lt"/>
                </a:rPr>
                <a:t>IMKT</a:t>
              </a:r>
              <a:endParaRPr lang="de-DE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5" r:id="rId4"/>
    <p:sldLayoutId id="2147483676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Arbeit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77" y="1700808"/>
            <a:ext cx="6399446" cy="428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3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Optisch vs elektrisch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Optisch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Genauigkeit</a:t>
            </a:r>
          </a:p>
          <a:p>
            <a:r>
              <a:rPr lang="de-DE" dirty="0" smtClean="0"/>
              <a:t>Zuverlässigkeit</a:t>
            </a:r>
          </a:p>
          <a:p>
            <a:endParaRPr lang="de-DE" dirty="0"/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Optischer Zugang nötig</a:t>
            </a:r>
            <a:endParaRPr lang="de-DE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Elektrisch (kapazitiv)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Metall-Metall Kontakt</a:t>
            </a:r>
          </a:p>
          <a:p>
            <a:r>
              <a:rPr lang="de-DE" dirty="0" smtClean="0"/>
              <a:t>Einfacher Aufbau</a:t>
            </a:r>
          </a:p>
          <a:p>
            <a:endParaRPr lang="de-DE" dirty="0"/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Parameterschwankung von verschiedenen Schmierungen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5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Arbeit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Quatitative Messung der Schmierfilmdicke mittels kapazitiven Methode </a:t>
            </a:r>
          </a:p>
          <a:p>
            <a:r>
              <a:rPr lang="de-DE" dirty="0" smtClean="0"/>
              <a:t>Einflussfaktoren, die die Kapazitätmessung beeinflussen</a:t>
            </a:r>
          </a:p>
          <a:p>
            <a:r>
              <a:rPr lang="de-DE" dirty="0" smtClean="0"/>
              <a:t>Eine generelle Methode zur Evaluation der Filmdicke mittels Kapazität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8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Optische und elektrische Messungen gleichzeitig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70866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2338425"/>
            <a:ext cx="237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Voltage discharge curve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895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" y="2599724"/>
            <a:ext cx="4359896" cy="163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09" y="2229102"/>
            <a:ext cx="4697211" cy="201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Wie?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 smtClean="0"/>
              <a:t>Cr-Scheibe</a:t>
            </a:r>
            <a:endParaRPr lang="de-DE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4659273"/>
            <a:ext cx="4040188" cy="1466889"/>
          </a:xfrm>
        </p:spPr>
        <p:txBody>
          <a:bodyPr/>
          <a:lstStyle/>
          <a:p>
            <a:r>
              <a:rPr lang="de-DE" dirty="0" smtClean="0"/>
              <a:t>Einfacher Aufbau</a:t>
            </a:r>
          </a:p>
          <a:p>
            <a:r>
              <a:rPr lang="de-DE" dirty="0" smtClean="0"/>
              <a:t>Niedrige Auflösung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>
            <a:noAutofit/>
          </a:bodyPr>
          <a:lstStyle/>
          <a:p>
            <a:r>
              <a:rPr lang="de-DE" sz="2000" dirty="0" smtClean="0"/>
              <a:t>Spacer-Scheibe </a:t>
            </a:r>
            <a:r>
              <a:rPr lang="de-DE" sz="2000" dirty="0" smtClean="0"/>
              <a:t>+ Beschichtung</a:t>
            </a:r>
            <a:endParaRPr lang="de-DE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4659273"/>
            <a:ext cx="4041775" cy="1466889"/>
          </a:xfrm>
        </p:spPr>
        <p:txBody>
          <a:bodyPr/>
          <a:lstStyle/>
          <a:p>
            <a:r>
              <a:rPr lang="de-DE" dirty="0" smtClean="0"/>
              <a:t>Hohe Auflösung</a:t>
            </a:r>
          </a:p>
          <a:p>
            <a:r>
              <a:rPr lang="de-DE" dirty="0" smtClean="0"/>
              <a:t>Dicke die Beschichtung</a:t>
            </a:r>
          </a:p>
          <a:p>
            <a:r>
              <a:rPr lang="de-DE" dirty="0" smtClean="0"/>
              <a:t>Kugel über die Kante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2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EHD?</a:t>
            </a:r>
          </a:p>
          <a:p>
            <a:r>
              <a:rPr lang="de-DE" dirty="0" smtClean="0"/>
              <a:t>Messung </a:t>
            </a:r>
            <a:r>
              <a:rPr lang="de-DE" dirty="0" smtClean="0"/>
              <a:t>der Filmdicke</a:t>
            </a:r>
          </a:p>
          <a:p>
            <a:r>
              <a:rPr lang="de-DE" dirty="0" smtClean="0"/>
              <a:t>Ziel dieser Arbeit</a:t>
            </a:r>
          </a:p>
          <a:p>
            <a:r>
              <a:rPr lang="de-DE" dirty="0" smtClean="0"/>
              <a:t>Vorgehensweise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4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398218"/>
            <a:ext cx="5697755" cy="460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EHD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4844"/>
            <a:ext cx="8229600" cy="410131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Elastohydrodynamische</a:t>
            </a:r>
          </a:p>
          <a:p>
            <a:pPr marL="0" indent="0">
              <a:buNone/>
            </a:pPr>
            <a:r>
              <a:rPr lang="de-DE" dirty="0" smtClean="0"/>
              <a:t>Schmierung</a:t>
            </a:r>
          </a:p>
          <a:p>
            <a:r>
              <a:rPr lang="de-DE" dirty="0" smtClean="0"/>
              <a:t>Nichtkonformer Kontakt</a:t>
            </a:r>
          </a:p>
          <a:p>
            <a:r>
              <a:rPr lang="de-DE" dirty="0" smtClean="0"/>
              <a:t>Hoch Pressung, 1-4 GPa</a:t>
            </a:r>
          </a:p>
          <a:p>
            <a:r>
              <a:rPr lang="de-DE" dirty="0" smtClean="0"/>
              <a:t>Verformte Flächen</a:t>
            </a:r>
          </a:p>
          <a:p>
            <a:r>
              <a:rPr lang="de-DE" dirty="0" smtClean="0"/>
              <a:t>Dünne Schmierfilmdicke &lt; 1µm</a:t>
            </a:r>
          </a:p>
          <a:p>
            <a:r>
              <a:rPr lang="de-DE" dirty="0" smtClean="0"/>
              <a:t>Hart EHD (Zahnräder, Nocken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Wälzlager)</a:t>
            </a:r>
          </a:p>
          <a:p>
            <a:r>
              <a:rPr lang="de-DE" dirty="0" smtClean="0"/>
              <a:t>Weich EHD (Reifen, RWDR)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4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Messung der Filmdicke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Optische Methode</a:t>
            </a:r>
          </a:p>
          <a:p>
            <a:r>
              <a:rPr lang="de-DE" dirty="0" smtClean="0"/>
              <a:t>Eletrische Methode</a:t>
            </a:r>
          </a:p>
          <a:p>
            <a:r>
              <a:rPr lang="de-DE" dirty="0" smtClean="0"/>
              <a:t>Ultraschall, Laserinduzierte Fluoreszenz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73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Optische Inteferometrie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" y="1700807"/>
            <a:ext cx="90090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5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Spacer Layer Imaging Method (SLIM)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" y="1340768"/>
            <a:ext cx="8985081" cy="322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63676"/>
            <a:ext cx="8145603" cy="196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700808"/>
            <a:ext cx="135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RGB Camera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0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70044" cy="428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Elektrische Methode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de-DE" dirty="0" smtClean="0"/>
              <a:t>Resistiv</a:t>
            </a:r>
            <a:endParaRPr lang="de-DE" dirty="0" smtClean="0"/>
          </a:p>
          <a:p>
            <a:r>
              <a:rPr lang="de-DE" dirty="0" smtClean="0"/>
              <a:t>Kapazitiv</a:t>
            </a:r>
            <a:endParaRPr lang="de-D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39823" y="1800773"/>
            <a:ext cx="237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Voltage discharge curve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06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Ultraschall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37792"/>
            <a:ext cx="7525691" cy="40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9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Laserinduzierte Fluoreszenz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591193"/>
            <a:ext cx="4751623" cy="24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3742403" cy="300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345378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Laser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835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(4:3)</PresentationFormat>
  <Paragraphs>59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Leere Präsentation</vt:lpstr>
      <vt:lpstr>Titel der Arbeit</vt:lpstr>
      <vt:lpstr>Gliederung</vt:lpstr>
      <vt:lpstr>Was ist EHD</vt:lpstr>
      <vt:lpstr>Messung der Filmdicke</vt:lpstr>
      <vt:lpstr>Optische Inteferometrie</vt:lpstr>
      <vt:lpstr>Spacer Layer Imaging Method (SLIM)</vt:lpstr>
      <vt:lpstr>Elektrische Methode</vt:lpstr>
      <vt:lpstr>Ultraschall</vt:lpstr>
      <vt:lpstr>Laserinduzierte Fluoreszenz</vt:lpstr>
      <vt:lpstr>Optisch vs elektrisch</vt:lpstr>
      <vt:lpstr>Ziel der Arbeit</vt:lpstr>
      <vt:lpstr>Vorgehensweise</vt:lpstr>
      <vt:lpstr>Wie?</vt:lpstr>
    </vt:vector>
  </TitlesOfParts>
  <Company>Michael Wilde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Wilde</dc:creator>
  <cp:lastModifiedBy>dao</cp:lastModifiedBy>
  <cp:revision>688</cp:revision>
  <cp:lastPrinted>2017-06-23T13:40:35Z</cp:lastPrinted>
  <dcterms:created xsi:type="dcterms:W3CDTF">2008-02-08T11:26:06Z</dcterms:created>
  <dcterms:modified xsi:type="dcterms:W3CDTF">2017-11-03T15:27:10Z</dcterms:modified>
</cp:coreProperties>
</file>