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Winter: December, January, </a:t>
            </a:r>
            <a:r>
              <a:rPr lang="vi" sz="1200">
                <a:solidFill>
                  <a:srgbClr val="001D35"/>
                </a:solidFill>
                <a:highlight>
                  <a:srgbClr val="FFFFFF"/>
                </a:highlight>
              </a:rPr>
              <a:t>February</a:t>
            </a:r>
            <a:endParaRPr sz="1200">
              <a:solidFill>
                <a:srgbClr val="001D35"/>
              </a:solidFill>
              <a:highlight>
                <a:srgbClr val="FFFFFF"/>
              </a:highlight>
            </a:endParaRPr>
          </a:p>
          <a:p>
            <a:pPr indent="0" lvl="0" marL="0" rtl="0" algn="l">
              <a:spcBef>
                <a:spcPts val="0"/>
              </a:spcBef>
              <a:spcAft>
                <a:spcPts val="0"/>
              </a:spcAft>
              <a:buNone/>
            </a:pPr>
            <a:r>
              <a:rPr lang="vi" sz="1200">
                <a:solidFill>
                  <a:srgbClr val="001D35"/>
                </a:solidFill>
                <a:highlight>
                  <a:srgbClr val="FFFFFF"/>
                </a:highlight>
              </a:rPr>
              <a:t>Spring: March, April, May</a:t>
            </a:r>
            <a:endParaRPr sz="1200">
              <a:solidFill>
                <a:srgbClr val="001D35"/>
              </a:solidFill>
              <a:highlight>
                <a:srgbClr val="FFFFFF"/>
              </a:highlight>
            </a:endParaRPr>
          </a:p>
          <a:p>
            <a:pPr indent="0" lvl="0" marL="0" rtl="0" algn="l">
              <a:spcBef>
                <a:spcPts val="0"/>
              </a:spcBef>
              <a:spcAft>
                <a:spcPts val="0"/>
              </a:spcAft>
              <a:buNone/>
            </a:pPr>
            <a:r>
              <a:rPr lang="vi" sz="1200">
                <a:solidFill>
                  <a:srgbClr val="001D35"/>
                </a:solidFill>
                <a:highlight>
                  <a:srgbClr val="FFFFFF"/>
                </a:highlight>
              </a:rPr>
              <a:t>Summer: Jun, July, August</a:t>
            </a:r>
            <a:endParaRPr sz="1200">
              <a:solidFill>
                <a:srgbClr val="001D35"/>
              </a:solidFill>
              <a:highlight>
                <a:srgbClr val="FFFFFF"/>
              </a:highlight>
            </a:endParaRPr>
          </a:p>
          <a:p>
            <a:pPr indent="0" lvl="0" marL="0" rtl="0" algn="l">
              <a:spcBef>
                <a:spcPts val="0"/>
              </a:spcBef>
              <a:spcAft>
                <a:spcPts val="0"/>
              </a:spcAft>
              <a:buNone/>
            </a:pPr>
            <a:r>
              <a:rPr lang="vi" sz="1200">
                <a:solidFill>
                  <a:srgbClr val="001D35"/>
                </a:solidFill>
                <a:highlight>
                  <a:srgbClr val="FFFFFF"/>
                </a:highlight>
              </a:rPr>
              <a:t>Autumn: September, October, November</a:t>
            </a:r>
            <a:endParaRPr sz="1200">
              <a:solidFill>
                <a:srgbClr val="001D3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399cadf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399cadf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399cadf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399cadf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399cadf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399cadf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399cadf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399cadf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15aa46e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15aa46e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 name="Google Shape;70;p1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Overview Insights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vi"/>
              <a:t>The profit margin exceeded 10%, which is generally considered a strong margin for most businesses.</a:t>
            </a:r>
            <a:endParaRPr/>
          </a:p>
          <a:p>
            <a:pPr indent="-342900" lvl="0" marL="457200" rtl="0" algn="l">
              <a:spcBef>
                <a:spcPts val="0"/>
              </a:spcBef>
              <a:spcAft>
                <a:spcPts val="0"/>
              </a:spcAft>
              <a:buSzPts val="1800"/>
              <a:buChar char="●"/>
            </a:pPr>
            <a:r>
              <a:rPr lang="vi"/>
              <a:t>Sales trends showed significant spikes at the start of winter (December), summer (June), and autumn (August), followed by gradual declines. This pattern may be driven by seasonal changes, encouraging customers to update their beauty products.</a:t>
            </a:r>
            <a:endParaRPr/>
          </a:p>
          <a:p>
            <a:pPr indent="-342900" lvl="0" marL="457200" rtl="0" algn="l">
              <a:spcBef>
                <a:spcPts val="0"/>
              </a:spcBef>
              <a:spcAft>
                <a:spcPts val="0"/>
              </a:spcAft>
              <a:buSzPts val="1800"/>
              <a:buChar char="●"/>
            </a:pPr>
            <a:r>
              <a:rPr lang="vi"/>
              <a:t>Europe and America were the top regions in terms of sales.</a:t>
            </a:r>
            <a:endParaRPr/>
          </a:p>
          <a:p>
            <a:pPr indent="-342900" lvl="0" marL="457200" rtl="0" algn="l">
              <a:spcBef>
                <a:spcPts val="0"/>
              </a:spcBef>
              <a:spcAft>
                <a:spcPts val="0"/>
              </a:spcAft>
              <a:buSzPts val="1800"/>
              <a:buChar char="●"/>
            </a:pPr>
            <a:r>
              <a:rPr lang="vi"/>
              <a:t>E-commerce sales have shown consistent year-over-year growth, with sales volume steadily increasing annually</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Market Insights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Europe and the Asia Pacific were the top markets in terms of profit.</a:t>
            </a:r>
            <a:endParaRPr/>
          </a:p>
          <a:p>
            <a:pPr indent="-342900" lvl="0" marL="457200" rtl="0" algn="l">
              <a:spcBef>
                <a:spcPts val="0"/>
              </a:spcBef>
              <a:spcAft>
                <a:spcPts val="0"/>
              </a:spcAft>
              <a:buSzPts val="1800"/>
              <a:buChar char="●"/>
            </a:pPr>
            <a:r>
              <a:rPr lang="vi"/>
              <a:t>The United States had the highest number of customers.</a:t>
            </a:r>
            <a:endParaRPr/>
          </a:p>
          <a:p>
            <a:pPr indent="-342900" lvl="0" marL="457200" rtl="0" algn="l">
              <a:spcBef>
                <a:spcPts val="0"/>
              </a:spcBef>
              <a:spcAft>
                <a:spcPts val="0"/>
              </a:spcAft>
              <a:buSzPts val="1800"/>
              <a:buChar char="●"/>
            </a:pPr>
            <a:r>
              <a:rPr lang="vi"/>
              <a:t>The top three markets by sales were Asia Pacific, Europe, and USCA.</a:t>
            </a:r>
            <a:endParaRPr/>
          </a:p>
          <a:p>
            <a:pPr indent="-342900" lvl="0" marL="457200" rtl="0" algn="l">
              <a:spcBef>
                <a:spcPts val="0"/>
              </a:spcBef>
              <a:spcAft>
                <a:spcPts val="0"/>
              </a:spcAft>
              <a:buSzPts val="1800"/>
              <a:buChar char="●"/>
            </a:pPr>
            <a:r>
              <a:rPr lang="vi"/>
              <a:t>Customers in the United States had the highest total spending.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Segment and Categories Insights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vi"/>
              <a:t>The corporate segment led in both sales and profit.</a:t>
            </a:r>
            <a:endParaRPr/>
          </a:p>
          <a:p>
            <a:pPr indent="-342900" lvl="0" marL="457200" rtl="0" algn="l">
              <a:spcBef>
                <a:spcPts val="0"/>
              </a:spcBef>
              <a:spcAft>
                <a:spcPts val="0"/>
              </a:spcAft>
              <a:buSzPts val="1800"/>
              <a:buChar char="●"/>
            </a:pPr>
            <a:r>
              <a:rPr lang="vi"/>
              <a:t>Following corporate in terms of profit was the consumer segment. Profit from consumer beauty products in e-commerce increased each year from 2020 to 2022, with a slight decrease in 2023.</a:t>
            </a:r>
            <a:endParaRPr/>
          </a:p>
          <a:p>
            <a:pPr indent="-342900" lvl="0" marL="457200" rtl="0" algn="l">
              <a:spcBef>
                <a:spcPts val="0"/>
              </a:spcBef>
              <a:spcAft>
                <a:spcPts val="0"/>
              </a:spcAft>
              <a:buSzPts val="1800"/>
              <a:buChar char="●"/>
            </a:pPr>
            <a:r>
              <a:rPr lang="vi"/>
              <a:t>Body care was the top category in terms of profit.</a:t>
            </a:r>
            <a:endParaRPr/>
          </a:p>
          <a:p>
            <a:pPr indent="-342900" lvl="0" marL="457200" rtl="0" algn="l">
              <a:spcBef>
                <a:spcPts val="0"/>
              </a:spcBef>
              <a:spcAft>
                <a:spcPts val="0"/>
              </a:spcAft>
              <a:buSzPts val="1800"/>
              <a:buChar char="●"/>
            </a:pPr>
            <a:r>
              <a:rPr lang="vi"/>
              <a:t>Body care also ranked first in quantity sold.</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