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a43F7Ma3mbsYWuX1NPVt1GOOM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GillSans-bold.fntdata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25" Type="http://schemas.openxmlformats.org/officeDocument/2006/relationships/font" Target="fonts/GillSans-regular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29" Type="http://schemas.openxmlformats.org/officeDocument/2006/relationships/customXml" Target="../customXml/item2.xml"/><Relationship Id="rId24" Type="http://schemas.openxmlformats.org/officeDocument/2006/relationships/slide" Target="slides/slide20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slide" Target="slides/slide19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customschemas.google.com/relationships/presentationmetadata" Target="metadata"/><Relationship Id="rId14" Type="http://schemas.openxmlformats.org/officeDocument/2006/relationships/slide" Target="slides/slide10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00de297e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00de297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00de297e0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00de297e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00de297e0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00de297e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00de297e0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00de297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00de297e0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00de297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00de297e0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00de297e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0de297e0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0de297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00de297e0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00de297e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00de297e0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00de297e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00de297e0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00de29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00de297e0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00de297e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00de297e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00de297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00de297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00de29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00de297e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00de297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00de297e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00de297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00de297e0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00de297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00de297e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00de297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00de297e0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00de297e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8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6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3E9EE"/>
            </a:gs>
            <a:gs pos="100000">
              <a:srgbClr val="BAC5C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CEDBE6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848636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Algorithm Analysis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TUAN NGUYEN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00de297e0_0_6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Growth Rates</a:t>
            </a:r>
            <a:endParaRPr/>
          </a:p>
        </p:txBody>
      </p:sp>
      <p:pic>
        <p:nvPicPr>
          <p:cNvPr id="157" name="Google Shape;157;gc00de297e0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175" y="2376350"/>
            <a:ext cx="7940076" cy="32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c00de297e0_0_60"/>
          <p:cNvPicPr preferRelativeResize="0"/>
          <p:nvPr/>
        </p:nvPicPr>
        <p:blipFill rotWithShape="1">
          <a:blip r:embed="rId4">
            <a:alphaModFix/>
          </a:blip>
          <a:srcRect b="0" l="-719" r="720" t="0"/>
          <a:stretch/>
        </p:blipFill>
        <p:spPr>
          <a:xfrm>
            <a:off x="2283175" y="1495575"/>
            <a:ext cx="7820251" cy="6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00de297e0_0_67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Big-Oh Notation</a:t>
            </a:r>
            <a:endParaRPr/>
          </a:p>
        </p:txBody>
      </p:sp>
      <p:sp>
        <p:nvSpPr>
          <p:cNvPr id="164" name="Google Shape;164;gc00de297e0_0_67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Let f (n) and g(n) be functions mapping positive integers to positive real numbers.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say that f (n) is O(g(n)) if there is a real constant c &gt; 0 and an integer constant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</a:t>
            </a:r>
            <a:r>
              <a:rPr baseline="-25000" lang="en-US"/>
              <a:t>0</a:t>
            </a:r>
            <a:r>
              <a:rPr lang="en-US"/>
              <a:t> ≥ 1 such that:</a:t>
            </a:r>
            <a:endParaRPr/>
          </a:p>
          <a:p>
            <a:pPr indent="457200" lvl="0" marL="3200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f(n) ≤ cg(n), for n ≥ n</a:t>
            </a:r>
            <a:r>
              <a:rPr baseline="-25000" lang="en-US"/>
              <a:t>0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definition is often referred to as the “big-Oh” notation, for it is sometimes pronounced as “ f (n) is big-Oh of g(n).”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00de297e0_0_7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Big-Oh Notation (1)</a:t>
            </a:r>
            <a:endParaRPr/>
          </a:p>
        </p:txBody>
      </p:sp>
      <p:pic>
        <p:nvPicPr>
          <p:cNvPr id="170" name="Google Shape;170;gc00de297e0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73" y="1818863"/>
            <a:ext cx="5029050" cy="322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c00de297e0_0_75"/>
          <p:cNvSpPr txBox="1"/>
          <p:nvPr/>
        </p:nvSpPr>
        <p:spPr>
          <a:xfrm>
            <a:off x="1681450" y="5233250"/>
            <a:ext cx="692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Gill Sans"/>
                <a:ea typeface="Gill Sans"/>
                <a:cs typeface="Gill Sans"/>
                <a:sym typeface="Gill Sans"/>
              </a:rPr>
              <a:t>Proof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: The function 8n + 5 is O(n).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00de297e0_0_83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Big-Oh Notation (2)</a:t>
            </a:r>
            <a:endParaRPr/>
          </a:p>
        </p:txBody>
      </p:sp>
      <p:sp>
        <p:nvSpPr>
          <p:cNvPr id="177" name="Google Shape;177;gc00de297e0_0_83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big-Oh notation is used widely to characterize running times and space bounds in terms of some parameter n.</a:t>
            </a:r>
            <a:endParaRPr/>
          </a:p>
        </p:txBody>
      </p:sp>
      <p:pic>
        <p:nvPicPr>
          <p:cNvPr id="178" name="Google Shape;178;gc00de297e0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763" y="2849763"/>
            <a:ext cx="33623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00de297e0_0_9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84" name="Google Shape;184;gc00de297e0_0_9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Find the Big-Oh of these functions in simplest terms: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en-US"/>
              <a:t>5n</a:t>
            </a:r>
            <a:r>
              <a:rPr baseline="30000" lang="en-US"/>
              <a:t>4</a:t>
            </a:r>
            <a:r>
              <a:rPr lang="en-US"/>
              <a:t> + 3n</a:t>
            </a:r>
            <a:r>
              <a:rPr baseline="30000" lang="en-US"/>
              <a:t>3</a:t>
            </a:r>
            <a:r>
              <a:rPr lang="en-US"/>
              <a:t> + 2n</a:t>
            </a:r>
            <a:r>
              <a:rPr baseline="30000" lang="en-US"/>
              <a:t>2</a:t>
            </a:r>
            <a:r>
              <a:rPr lang="en-US"/>
              <a:t> + 4n + 1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en-US"/>
              <a:t>f (n) = a</a:t>
            </a:r>
            <a:r>
              <a:rPr baseline="-25000" lang="en-US"/>
              <a:t>0</a:t>
            </a:r>
            <a:r>
              <a:rPr lang="en-US"/>
              <a:t> + a</a:t>
            </a:r>
            <a:r>
              <a:rPr baseline="-25000" lang="en-US"/>
              <a:t>1</a:t>
            </a:r>
            <a:r>
              <a:rPr lang="en-US"/>
              <a:t>n + · · · + a</a:t>
            </a:r>
            <a:r>
              <a:rPr baseline="-25000" lang="en-US"/>
              <a:t>d</a:t>
            </a:r>
            <a:r>
              <a:rPr lang="en-US"/>
              <a:t>n</a:t>
            </a:r>
            <a:r>
              <a:rPr baseline="30000" lang="en-US"/>
              <a:t>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en-US"/>
              <a:t>5n</a:t>
            </a:r>
            <a:r>
              <a:rPr baseline="30000" lang="en-US"/>
              <a:t>2</a:t>
            </a:r>
            <a:r>
              <a:rPr lang="en-US"/>
              <a:t> + 3n log n + 2n + 5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en-US"/>
              <a:t>3 log n + 2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•"/>
            </a:pPr>
            <a:r>
              <a:rPr lang="en-US"/>
              <a:t>2n + 100log 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00de297e0_0_102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Comparative Analysis</a:t>
            </a:r>
            <a:endParaRPr/>
          </a:p>
        </p:txBody>
      </p:sp>
      <p:pic>
        <p:nvPicPr>
          <p:cNvPr id="190" name="Google Shape;190;gc00de297e0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87" y="2169802"/>
            <a:ext cx="9540275" cy="343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00de297e0_0_109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Prefix Averages</a:t>
            </a:r>
            <a:endParaRPr/>
          </a:p>
        </p:txBody>
      </p:sp>
      <p:sp>
        <p:nvSpPr>
          <p:cNvPr id="196" name="Google Shape;196;gc00de297e0_0_109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r>
              <a:rPr lang="en-US"/>
              <a:t>iven a sequence S consisting of n numbers, we want to compute a sequence A such that A[j] is the average of elements S[0], . . . , S[ j], for j = 0, . . . , n − 1, that is: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def prefix_average(S):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A = []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# algorithm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return A</a:t>
            </a:r>
            <a:endParaRPr/>
          </a:p>
        </p:txBody>
      </p:sp>
      <p:pic>
        <p:nvPicPr>
          <p:cNvPr id="197" name="Google Shape;197;gc00de297e0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713" y="2918051"/>
            <a:ext cx="2576575" cy="8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00de297e0_0_118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Prefix Averages</a:t>
            </a:r>
            <a:r>
              <a:rPr lang="en-US"/>
              <a:t> (1)</a:t>
            </a:r>
            <a:endParaRPr/>
          </a:p>
        </p:txBody>
      </p:sp>
      <p:pic>
        <p:nvPicPr>
          <p:cNvPr id="203" name="Google Shape;203;gc00de297e0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72" y="2015725"/>
            <a:ext cx="8478300" cy="32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00de297e0_0_124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Prefix Averages</a:t>
            </a:r>
            <a:r>
              <a:rPr lang="en-US"/>
              <a:t> (2)</a:t>
            </a:r>
            <a:endParaRPr/>
          </a:p>
        </p:txBody>
      </p:sp>
      <p:pic>
        <p:nvPicPr>
          <p:cNvPr id="209" name="Google Shape;209;gc00de297e0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350" y="2526999"/>
            <a:ext cx="8913300" cy="24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00de297e0_0_13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Prefix Averages</a:t>
            </a:r>
            <a:r>
              <a:rPr lang="en-US"/>
              <a:t> (3)</a:t>
            </a:r>
            <a:endParaRPr/>
          </a:p>
        </p:txBody>
      </p:sp>
      <p:pic>
        <p:nvPicPr>
          <p:cNvPr id="215" name="Google Shape;215;gc00de297e0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338" y="2223948"/>
            <a:ext cx="10061776" cy="31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Experimental Studies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Functions in analysis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Big-O notation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Prefix Averages example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00de297e0_0_136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21" name="Google Shape;221;gc00de297e0_0_136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lang="en-US"/>
              <a:t>G</a:t>
            </a:r>
            <a:r>
              <a:rPr lang="en-US"/>
              <a:t>iven a sorted list (number), write a function to find whether the element x in list number. Analyze the running time of this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lang="en-US"/>
              <a:t>Describe an algorithm for finding both the minimum and maximum of n numbers using fewer than 3n/2 comparisons. (Hint: First, construct a group of candidate minimums and a group of candidate maximums.)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00de297e0_0_2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algorithms</a:t>
            </a:r>
            <a:endParaRPr/>
          </a:p>
        </p:txBody>
      </p:sp>
      <p:pic>
        <p:nvPicPr>
          <p:cNvPr id="113" name="Google Shape;113;gc00de297e0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550" y="2324100"/>
            <a:ext cx="4152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00de297e0_0_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Studies</a:t>
            </a:r>
            <a:endParaRPr/>
          </a:p>
        </p:txBody>
      </p:sp>
      <p:sp>
        <p:nvSpPr>
          <p:cNvPr id="119" name="Google Shape;119;gc00de297e0_0_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Python code to calculate the running time of algorithm</a:t>
            </a:r>
            <a:endParaRPr/>
          </a:p>
        </p:txBody>
      </p:sp>
      <p:pic>
        <p:nvPicPr>
          <p:cNvPr id="120" name="Google Shape;120;gc00de297e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100" y="2791826"/>
            <a:ext cx="4062250" cy="24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0de297e0_0_6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of Experimental Analysis</a:t>
            </a:r>
            <a:endParaRPr/>
          </a:p>
        </p:txBody>
      </p:sp>
      <p:sp>
        <p:nvSpPr>
          <p:cNvPr id="126" name="Google Shape;126;gc00de297e0_0_6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here are three major limitations: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Different hardware and software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Experiments can be done only on a limited set of </a:t>
            </a:r>
            <a:r>
              <a:rPr lang="en-US"/>
              <a:t>t</a:t>
            </a:r>
            <a:r>
              <a:rPr lang="en-US"/>
              <a:t>est inputs.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algorithm must be fully implemented in order to execute it to study its running time experimentally.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=&gt; need to analyze the efficiency of algorithms.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0de297e0_0_1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Primitive Operations</a:t>
            </a:r>
            <a:endParaRPr/>
          </a:p>
        </p:txBody>
      </p:sp>
      <p:sp>
        <p:nvSpPr>
          <p:cNvPr id="132" name="Google Shape;132;gc00de297e0_0_1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define a set of primitive operations: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Assigning an identifier to an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Performing an arithmetic operation (for example, adding two numbers)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Comparing two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Accessing a single element of a Python list by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Calling a function (excluding operations executed within the function)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Returning from a function.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00de297e0_0_29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Measuring Operations as a Function of Input Size</a:t>
            </a:r>
            <a:endParaRPr/>
          </a:p>
        </p:txBody>
      </p:sp>
      <p:sp>
        <p:nvSpPr>
          <p:cNvPr id="138" name="Google Shape;138;gc00de297e0_0_29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</a:t>
            </a:r>
            <a:r>
              <a:rPr lang="en-US"/>
              <a:t>o capture the order of growth of an algorithm’s running time, we will associate,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with each algorithm, a function f (n) that characterizes the number of primitive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operations that are performed as a function of the input size 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c00de297e0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825" y="3513700"/>
            <a:ext cx="35623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00de297e0_0_42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Worst-case time</a:t>
            </a:r>
            <a:endParaRPr/>
          </a:p>
        </p:txBody>
      </p:sp>
      <p:pic>
        <p:nvPicPr>
          <p:cNvPr id="145" name="Google Shape;145;gc00de297e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150" y="1936500"/>
            <a:ext cx="6935700" cy="40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00de297e0_0_48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in Analysis of Algorithms</a:t>
            </a:r>
            <a:endParaRPr/>
          </a:p>
        </p:txBody>
      </p:sp>
      <p:sp>
        <p:nvSpPr>
          <p:cNvPr id="151" name="Google Shape;151;gc00de297e0_0_48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Constant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Logarithm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Linear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N-Log-N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Quadratic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Cubic Function and Other Polynomials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Exponential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0E3E51A7B4248BCA16D1ED7DB2888" ma:contentTypeVersion="8" ma:contentTypeDescription="Create a new document." ma:contentTypeScope="" ma:versionID="cc071128194a1df152fde39a3def4261">
  <xsd:schema xmlns:xsd="http://www.w3.org/2001/XMLSchema" xmlns:xs="http://www.w3.org/2001/XMLSchema" xmlns:p="http://schemas.microsoft.com/office/2006/metadata/properties" xmlns:ns2="2dd48e3c-3fc5-4f7c-95e9-ff1bca95724c" xmlns:ns3="75c0f10e-c806-4cf9-a33a-eaa879fde05b" targetNamespace="http://schemas.microsoft.com/office/2006/metadata/properties" ma:root="true" ma:fieldsID="0d251e38485d19b63571052888c0fccf" ns2:_="" ns3:_="">
    <xsd:import namespace="2dd48e3c-3fc5-4f7c-95e9-ff1bca95724c"/>
    <xsd:import namespace="75c0f10e-c806-4cf9-a33a-eaa879fde0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d48e3c-3fc5-4f7c-95e9-ff1bca957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58a5cbb-226d-476f-af6c-1b14bfbe2c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c0f10e-c806-4cf9-a33a-eaa879fde05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57bf610-c5f0-46dd-878f-b5e7c8f5a975}" ma:internalName="TaxCatchAll" ma:showField="CatchAllData" ma:web="75c0f10e-c806-4cf9-a33a-eaa879fde0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5c0f10e-c806-4cf9-a33a-eaa879fde05b" xsi:nil="true"/>
    <lcf76f155ced4ddcb4097134ff3c332f xmlns="2dd48e3c-3fc5-4f7c-95e9-ff1bca95724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0FB92D-EF0D-4A67-BAA2-30D2EA0F984C}"/>
</file>

<file path=customXml/itemProps2.xml><?xml version="1.0" encoding="utf-8"?>
<ds:datastoreItem xmlns:ds="http://schemas.openxmlformats.org/officeDocument/2006/customXml" ds:itemID="{A1C58909-D137-434D-9851-D48098028D57}"/>
</file>

<file path=customXml/itemProps3.xml><?xml version="1.0" encoding="utf-8"?>
<ds:datastoreItem xmlns:ds="http://schemas.openxmlformats.org/officeDocument/2006/customXml" ds:itemID="{49BB282A-17E7-4266-A192-DE70C2609FC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Tuan Nguyen</dc:creator>
  <dcterms:created xsi:type="dcterms:W3CDTF">2021-02-18T03:04:38Z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0x0101007AC0E3E51A7B4248BCA16D1ED7DB2888</vt:lpwstr>
  </property>
  <property fmtid="{D5CDD505-2E9C-101B-9397-08002B2CF9AE}" pid="3" name="MediaServiceImageTags">
    <vt:lpwstr/>
  </property>
</Properties>
</file>