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embeddedFontLst>
    <p:embeddedFont>
      <p:font typeface="Gill Sans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H+IjKU9hHhofW/VThYxgPB+B8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ED4F3-BC53-4EDC-926B-84ABEE6C2499}" v="2" dt="2022-02-22T07:46:3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oang Long" userId="S::11202352@st.neu.edu.vn::1bb67c88-d845-4584-a719-18a95ac7283d" providerId="AD" clId="Web-{E62ED4F3-BC53-4EDC-926B-84ABEE6C2499}"/>
    <pc:docChg chg="modSld">
      <pc:chgData name="Nguyen Hoang Long" userId="S::11202352@st.neu.edu.vn::1bb67c88-d845-4584-a719-18a95ac7283d" providerId="AD" clId="Web-{E62ED4F3-BC53-4EDC-926B-84ABEE6C2499}" dt="2022-02-22T07:46:36.350" v="1" actId="1076"/>
      <pc:docMkLst>
        <pc:docMk/>
      </pc:docMkLst>
      <pc:sldChg chg="modSp">
        <pc:chgData name="Nguyen Hoang Long" userId="S::11202352@st.neu.edu.vn::1bb67c88-d845-4584-a719-18a95ac7283d" providerId="AD" clId="Web-{E62ED4F3-BC53-4EDC-926B-84ABEE6C2499}" dt="2022-02-22T07:46:36.350" v="1" actId="1076"/>
        <pc:sldMkLst>
          <pc:docMk/>
          <pc:sldMk cId="2117007438" sldId="265"/>
        </pc:sldMkLst>
        <pc:picChg chg="mod">
          <ac:chgData name="Nguyen Hoang Long" userId="S::11202352@st.neu.edu.vn::1bb67c88-d845-4584-a719-18a95ac7283d" providerId="AD" clId="Web-{E62ED4F3-BC53-4EDC-926B-84ABEE6C2499}" dt="2022-02-22T07:46:36.350" v="1" actId="1076"/>
          <ac:picMkLst>
            <pc:docMk/>
            <pc:sldMk cId="2117007438" sldId="265"/>
            <ac:picMk id="5" creationId="{56EAA85B-4A57-421F-A1F1-BEC00B3D39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9EE"/>
            </a:gs>
            <a:gs pos="100000">
              <a:srgbClr val="BAC5C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CEDBE6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848636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Array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TUAN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F847-5B06-43F1-94B0-B26C9AA1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537D-39E6-48B0-B759-4A9489844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creating a low-level array in a computer system, the precise size of that array must be explicitly declared for the system to properly allocate a consecutive piece of memory for its storage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However, the list allows us to add elements to the list =&gt; How?</a:t>
            </a:r>
          </a:p>
          <a:p>
            <a:pPr marL="11430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AA85B-4A57-421F-A1F1-BEC00B3D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73" y="3429000"/>
            <a:ext cx="6888702" cy="14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40A-236D-4E47-A824-66532C3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D27B8-9F2C-4B5A-8FA5-63517E702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State information in the list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9C7CC-72D0-48B5-9149-290ECA79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06" y="2962367"/>
            <a:ext cx="7959988" cy="15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AAF7-0203-4B37-989D-8050C67D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BD88-B91B-4E1A-9899-11308ADEB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list maintains the capacity higher than the length of list, length 5 -&gt; capacity 10</a:t>
            </a:r>
          </a:p>
          <a:p>
            <a:pPr lvl="1"/>
            <a:r>
              <a:rPr lang="en-US"/>
              <a:t>Add element -&gt; ok</a:t>
            </a:r>
          </a:p>
          <a:p>
            <a:pPr lvl="1"/>
            <a:r>
              <a:rPr lang="en-US"/>
              <a:t>If the length reaches the capacity -&gt; allocate to new memory with higher capacity.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D2FE-29DC-47F7-B014-3F72AB43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37" y="3429000"/>
            <a:ext cx="8488158" cy="22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3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D40F-D215-43C7-899D-E7F5D0A3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Dynamics array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E54D0-D50D-4935-957F-59ACD5914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When capacity is full: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7D60C-63CF-43D3-B5AD-53F4D228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4" y="2687064"/>
            <a:ext cx="7226424" cy="34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1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FFF5-E7BE-4A70-9C42-673F041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91EF9-2E2C-4605-B434-9A2B405CD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What is the running time of adding consecutive n elements to the list? Double capacity of size of list reaches the capacity.</a:t>
            </a:r>
          </a:p>
        </p:txBody>
      </p:sp>
    </p:spTree>
    <p:extLst>
      <p:ext uri="{BB962C8B-B14F-4D97-AF65-F5344CB8AC3E}">
        <p14:creationId xmlns:p14="http://schemas.microsoft.com/office/powerpoint/2010/main" val="376179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292F-A743-41AD-8CB8-0BE2E28A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of Python’s Sequence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DDC57-CC81-40B9-BAF4-AA2F65A93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50614-3B11-4B02-B91B-9F7C1C9F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39" y="2015732"/>
            <a:ext cx="4968721" cy="33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3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C8AA-56C2-4401-A1C9-5290782E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elements from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5631-81B8-421E-A29E-7C55C2C6D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Pop()</a:t>
            </a:r>
          </a:p>
          <a:p>
            <a:r>
              <a:rPr lang="en-US"/>
              <a:t>Pop(index)</a:t>
            </a:r>
          </a:p>
          <a:p>
            <a:r>
              <a:rPr lang="en-US"/>
              <a:t>Remove(value)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7ED82-3F98-453A-B650-FA91C7F5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271" y="3781120"/>
            <a:ext cx="5653458" cy="13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0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370D-F97A-48CC-8228-0FD2F7E4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663C0-560E-4FC9-BE53-18A6CA83F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Implement insertion sort</a:t>
            </a:r>
          </a:p>
        </p:txBody>
      </p:sp>
      <p:pic>
        <p:nvPicPr>
          <p:cNvPr id="3074" name="Picture 2" descr="Insertion Sort - GeeksforGeeks">
            <a:extLst>
              <a:ext uri="{FF2B5EF4-FFF2-40B4-BE49-F238E27FC236}">
                <a16:creationId xmlns:a16="http://schemas.microsoft.com/office/drawing/2014/main" id="{64BF5548-1C73-4502-A7FB-FD309263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087" y="1768372"/>
            <a:ext cx="4232392" cy="428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93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D7C4F-7DC3-43A1-ACE2-41CC6879C18B}"/>
              </a:ext>
            </a:extLst>
          </p:cNvPr>
          <p:cNvSpPr txBox="1"/>
          <p:nvPr/>
        </p:nvSpPr>
        <p:spPr>
          <a:xfrm>
            <a:off x="1451579" y="2095129"/>
            <a:ext cx="10062759" cy="282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Gill Sans" panose="020B0604020202020204" charset="0"/>
              </a:rPr>
              <a:t>Python’s sequence type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Gill Sans" panose="020B0604020202020204" charset="0"/>
              </a:rPr>
              <a:t>Low-level array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Gill Sans" panose="020B0604020202020204" charset="0"/>
              </a:rPr>
              <a:t>Referential array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Gill Sans" panose="020B0604020202020204" charset="0"/>
              </a:rPr>
              <a:t>Dynamic array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Gill Sans" panose="020B0604020202020204" charset="0"/>
              </a:rPr>
              <a:t>Efficiency of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B8B7-4868-4326-89B0-045B6331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Python’s Sequence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9593-3AF8-4D02-9E65-0556A7FE0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r>
              <a:rPr lang="en-US"/>
              <a:t>Python’s various “sequence” classes: list, tuple, and str classes.</a:t>
            </a:r>
          </a:p>
          <a:p>
            <a:r>
              <a:rPr lang="en-US"/>
              <a:t>Support indexing to access individual element, seq[k]</a:t>
            </a:r>
          </a:p>
          <a:p>
            <a:pPr marL="114300" indent="0">
              <a:buNone/>
            </a:pPr>
            <a:r>
              <a:rPr lang="en-US"/>
              <a:t>=&gt; array</a:t>
            </a:r>
          </a:p>
        </p:txBody>
      </p:sp>
      <p:pic>
        <p:nvPicPr>
          <p:cNvPr id="1026" name="Picture 2" descr="Python Lists - AlphaCodingSkills">
            <a:extLst>
              <a:ext uri="{FF2B5EF4-FFF2-40B4-BE49-F238E27FC236}">
                <a16:creationId xmlns:a16="http://schemas.microsoft.com/office/drawing/2014/main" id="{9F1A2524-33C6-43B4-BF87-21131D003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1" y="1915898"/>
            <a:ext cx="3773695" cy="203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8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CC10-ABA1-4F7F-9248-6E8CB7E5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</a:t>
            </a:r>
          </a:p>
        </p:txBody>
      </p:sp>
      <p:pic>
        <p:nvPicPr>
          <p:cNvPr id="2052" name="Picture 4" descr="Computer - Wikipedia">
            <a:extLst>
              <a:ext uri="{FF2B5EF4-FFF2-40B4-BE49-F238E27FC236}">
                <a16:creationId xmlns:a16="http://schemas.microsoft.com/office/drawing/2014/main" id="{1DDA8D75-6580-4468-BF62-03016F89B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91" y="1853754"/>
            <a:ext cx="5184559" cy="428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43AC1-9715-4FE0-B953-1CE24E5A4CD6}"/>
              </a:ext>
            </a:extLst>
          </p:cNvPr>
          <p:cNvSpPr txBox="1"/>
          <p:nvPr/>
        </p:nvSpPr>
        <p:spPr>
          <a:xfrm>
            <a:off x="6818050" y="1944210"/>
            <a:ext cx="42368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Gill Sans" panose="020B0604020202020204" charset="0"/>
              </a:rPr>
              <a:t>A bit is the smallest unit of computer information, yes/no, 0/1.</a:t>
            </a:r>
          </a:p>
          <a:p>
            <a:endParaRPr lang="en-US" sz="2000">
              <a:latin typeface="Gill Sans" panose="020B0604020202020204" charset="0"/>
            </a:endParaRPr>
          </a:p>
          <a:p>
            <a:r>
              <a:rPr lang="en-US" sz="2000">
                <a:latin typeface="Gill Sans" panose="020B0604020202020204" charset="0"/>
              </a:rPr>
              <a:t>A byte on the other hand is a unit of memory that usually contains 8 bits. This is because historically, 8 bits are needed to encode a single character of text.</a:t>
            </a:r>
          </a:p>
          <a:p>
            <a:endParaRPr lang="en-US" sz="2000">
              <a:latin typeface="Gill Sans" panose="020B0604020202020204" charset="0"/>
            </a:endParaRPr>
          </a:p>
          <a:p>
            <a:r>
              <a:rPr lang="en-US" sz="2000">
                <a:latin typeface="Gill Sans" panose="020B0604020202020204" charset="0"/>
              </a:rPr>
              <a:t>A computer system will have a huge number of bytes of memory.</a:t>
            </a:r>
          </a:p>
          <a:p>
            <a:endParaRPr lang="en-US" sz="2000">
              <a:latin typeface="Gill Sans" panose="020B0604020202020204" charset="0"/>
            </a:endParaRPr>
          </a:p>
          <a:p>
            <a:endParaRPr lang="en-US" sz="200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7569-2BEF-4332-B86F-74FC492C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0C3B9-5EC2-4A55-B732-B8AFF4616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keep track of what information is stored in what byte, the computer uses an abstraction known as a memory address.</a:t>
            </a:r>
          </a:p>
          <a:p>
            <a:r>
              <a:rPr lang="en-US"/>
              <a:t>The information is stored in Random Access Memory (RAM).</a:t>
            </a:r>
          </a:p>
          <a:p>
            <a:r>
              <a:rPr lang="en-US"/>
              <a:t>Python internally represents each Unicode character with 16 bits (i.e., 2 bytes)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1D314-A7E5-4FC4-836C-3D1D68A6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3" y="4212238"/>
            <a:ext cx="6932760" cy="1316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A40A3-D693-4FB5-8238-6FC4C7B0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07" y="4640804"/>
            <a:ext cx="2606568" cy="8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FD47-F943-4DB7-9FD8-3E1BFED4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934A-6A4B-4F5F-8082-68EE7496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Each string has different length.</a:t>
            </a:r>
          </a:p>
          <a:p>
            <a:r>
              <a:rPr lang="en-US"/>
              <a:t>How can Python to store that list?</a:t>
            </a:r>
          </a:p>
          <a:p>
            <a:r>
              <a:rPr lang="en-US"/>
              <a:t>How can we access the index of element?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6D874-DDCA-473A-9607-731F02D2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91" y="2467530"/>
            <a:ext cx="82486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6436-EEA0-4BBD-8977-1F2478F1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Arrays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AC0C2-C5C7-4C29-8325-83781E7E1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Python represents a list or tuple instance using an internal storage mechanism of an array of </a:t>
            </a:r>
            <a:r>
              <a:rPr lang="en-US" b="1"/>
              <a:t>object references</a:t>
            </a:r>
            <a:r>
              <a:rPr lang="en-US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246C3-A9CC-409E-BEB8-05E8127F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23" y="2015732"/>
            <a:ext cx="6113385" cy="23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D89A-ABCB-456E-9C4A-9DF56E8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Arrays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DD4B-8DDC-4464-9516-4408FAE1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95" y="2343705"/>
            <a:ext cx="5953760" cy="28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7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19AA-75D9-4267-99AD-9F33D215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Arrays 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33770-A146-4D4A-AAFD-26768B60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57" y="2283503"/>
            <a:ext cx="7073285" cy="26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14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5c0f10e-c806-4cf9-a33a-eaa879fde05b" xsi:nil="true"/>
    <lcf76f155ced4ddcb4097134ff3c332f xmlns="2dd48e3c-3fc5-4f7c-95e9-ff1bca95724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0E3E51A7B4248BCA16D1ED7DB2888" ma:contentTypeVersion="8" ma:contentTypeDescription="Create a new document." ma:contentTypeScope="" ma:versionID="cc071128194a1df152fde39a3def4261">
  <xsd:schema xmlns:xsd="http://www.w3.org/2001/XMLSchema" xmlns:xs="http://www.w3.org/2001/XMLSchema" xmlns:p="http://schemas.microsoft.com/office/2006/metadata/properties" xmlns:ns2="2dd48e3c-3fc5-4f7c-95e9-ff1bca95724c" xmlns:ns3="75c0f10e-c806-4cf9-a33a-eaa879fde05b" targetNamespace="http://schemas.microsoft.com/office/2006/metadata/properties" ma:root="true" ma:fieldsID="0d251e38485d19b63571052888c0fccf" ns2:_="" ns3:_="">
    <xsd:import namespace="2dd48e3c-3fc5-4f7c-95e9-ff1bca95724c"/>
    <xsd:import namespace="75c0f10e-c806-4cf9-a33a-eaa879fde0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d48e3c-3fc5-4f7c-95e9-ff1bca957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58a5cbb-226d-476f-af6c-1b14bfbe2c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0f10e-c806-4cf9-a33a-eaa879fde05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57bf610-c5f0-46dd-878f-b5e7c8f5a975}" ma:internalName="TaxCatchAll" ma:showField="CatchAllData" ma:web="75c0f10e-c806-4cf9-a33a-eaa879fde0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11D9A-92BB-46F1-A6EB-5AA2A9A8DB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31E0CF-6DD7-4977-A538-089AED1BE1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2301CA-EE6C-4D2A-B683-C282A14B2D7F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Array</vt:lpstr>
      <vt:lpstr>Outline</vt:lpstr>
      <vt:lpstr>Python’s Sequence Type</vt:lpstr>
      <vt:lpstr>Computer</vt:lpstr>
      <vt:lpstr>Low-Level Arrays</vt:lpstr>
      <vt:lpstr>Referential Arrays</vt:lpstr>
      <vt:lpstr>Referential Arrays (1)</vt:lpstr>
      <vt:lpstr>Referential Arrays (2)</vt:lpstr>
      <vt:lpstr>Referential Arrays (3)</vt:lpstr>
      <vt:lpstr>Dynamic Arrays</vt:lpstr>
      <vt:lpstr>Dynamic array (1)</vt:lpstr>
      <vt:lpstr>Dynamic array (2)</vt:lpstr>
      <vt:lpstr>Dynamics array (3)</vt:lpstr>
      <vt:lpstr>Exercise</vt:lpstr>
      <vt:lpstr>Efficiency of Python’s Sequence Types</vt:lpstr>
      <vt:lpstr>Remove elements from list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Tuan Nguyen</dc:creator>
  <cp:revision>3</cp:revision>
  <dcterms:created xsi:type="dcterms:W3CDTF">2021-02-18T03:04:38Z</dcterms:created>
  <dcterms:modified xsi:type="dcterms:W3CDTF">2022-02-22T07:46:44Z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0x0101007AC0E3E51A7B4248BCA16D1ED7DB2888</vt:lpwstr>
  </property>
  <property fmtid="{D5CDD505-2E9C-101B-9397-08002B2CF9AE}" pid="3" name="MediaServiceImageTags">
    <vt:lpwstr/>
  </property>
</Properties>
</file>