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307" r:id="rId5"/>
    <p:sldId id="257" r:id="rId6"/>
    <p:sldId id="258" r:id="rId7"/>
    <p:sldId id="293" r:id="rId8"/>
    <p:sldId id="259" r:id="rId9"/>
    <p:sldId id="294" r:id="rId10"/>
    <p:sldId id="283" r:id="rId11"/>
    <p:sldId id="260" r:id="rId12"/>
    <p:sldId id="297" r:id="rId13"/>
    <p:sldId id="280" r:id="rId14"/>
    <p:sldId id="282" r:id="rId15"/>
    <p:sldId id="298" r:id="rId16"/>
    <p:sldId id="299" r:id="rId17"/>
    <p:sldId id="261" r:id="rId18"/>
    <p:sldId id="281" r:id="rId19"/>
    <p:sldId id="306" r:id="rId20"/>
    <p:sldId id="304" r:id="rId21"/>
    <p:sldId id="262" r:id="rId22"/>
    <p:sldId id="263" r:id="rId23"/>
    <p:sldId id="303" r:id="rId24"/>
    <p:sldId id="264" r:id="rId25"/>
    <p:sldId id="284" r:id="rId26"/>
    <p:sldId id="287" r:id="rId27"/>
    <p:sldId id="265" r:id="rId28"/>
    <p:sldId id="266" r:id="rId29"/>
    <p:sldId id="267" r:id="rId30"/>
    <p:sldId id="268" r:id="rId31"/>
    <p:sldId id="300" r:id="rId32"/>
    <p:sldId id="296" r:id="rId33"/>
    <p:sldId id="269" r:id="rId34"/>
    <p:sldId id="285" r:id="rId35"/>
    <p:sldId id="286" r:id="rId36"/>
    <p:sldId id="302" r:id="rId37"/>
    <p:sldId id="301" r:id="rId38"/>
    <p:sldId id="289" r:id="rId3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B3997-0B2F-4C1F-B378-CE49095B6CFF}" v="3477" dt="2023-02-11T14:36:32.373"/>
    <p1510:client id="{CE41DBD1-5719-43A6-BB92-C4EB30571FAC}" v="1163" dt="2023-02-11T09:27:26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F38-D77F-47A0-9352-FC2CED590B4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F216-D085-4B26-B9D9-8258D4FF9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Bài toàn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hoá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của </a:t>
            </a:r>
            <a:r>
              <a:rPr lang="en-US" err="1"/>
              <a:t>UaV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mạng</a:t>
            </a:r>
            <a:r>
              <a:rPr lang="en-US"/>
              <a:t> </a:t>
            </a:r>
            <a:r>
              <a:rPr lang="en-US" err="1"/>
              <a:t>cảm</a:t>
            </a:r>
            <a:r>
              <a:rPr lang="en-US"/>
              <a:t> </a:t>
            </a:r>
            <a:r>
              <a:rPr lang="en-US" err="1"/>
              <a:t>biến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216-D085-4B26-B9D9-8258D4FF9F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8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Energy là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tuổi</a:t>
            </a:r>
            <a:r>
              <a:rPr lang="en-US"/>
              <a:t> </a:t>
            </a:r>
            <a:r>
              <a:rPr lang="en-US" err="1"/>
              <a:t>thọ</a:t>
            </a:r>
            <a:r>
              <a:rPr lang="en-US"/>
              <a:t> của UAV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216-D085-4B26-B9D9-8258D4FF9F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Energy là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tuổi</a:t>
            </a:r>
            <a:r>
              <a:rPr lang="en-US"/>
              <a:t> </a:t>
            </a:r>
            <a:r>
              <a:rPr lang="en-US" err="1"/>
              <a:t>thọ</a:t>
            </a:r>
            <a:r>
              <a:rPr lang="en-US"/>
              <a:t> của UAV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216-D085-4B26-B9D9-8258D4FF9F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Energy là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tuổi</a:t>
            </a:r>
            <a:r>
              <a:rPr lang="en-US"/>
              <a:t> </a:t>
            </a:r>
            <a:r>
              <a:rPr lang="en-US" err="1"/>
              <a:t>thọ</a:t>
            </a:r>
            <a:r>
              <a:rPr lang="en-US"/>
              <a:t> của UAV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216-D085-4B26-B9D9-8258D4FF9F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1- rate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-&gt; UAV + với Rate có </a:t>
            </a:r>
            <a:r>
              <a:rPr lang="en-US" err="1"/>
              <a:t>sẵn</a:t>
            </a:r>
            <a:r>
              <a:rPr lang="en-US"/>
              <a:t> ở </a:t>
            </a:r>
            <a:r>
              <a:rPr lang="en-US" err="1"/>
              <a:t>nguồn</a:t>
            </a:r>
            <a:r>
              <a:rPr lang="en-US"/>
              <a:t> phải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đích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đc</a:t>
            </a:r>
            <a:endParaRPr lang="en-US"/>
          </a:p>
          <a:p>
            <a:r>
              <a:rPr lang="en-US"/>
              <a:t>2- 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S = </a:t>
            </a:r>
            <a:r>
              <a:rPr lang="en-US" err="1"/>
              <a:t>50mbits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216-D085-4B26-B9D9-8258D4FF9F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4-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2 </a:t>
            </a:r>
            <a:r>
              <a:rPr lang="en-US" err="1"/>
              <a:t>khe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tiếp ko </a:t>
            </a:r>
            <a:r>
              <a:rPr lang="en-US" err="1"/>
              <a:t>vượt</a:t>
            </a:r>
            <a:r>
              <a:rPr lang="en-US"/>
              <a:t> quá S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của UAV</a:t>
            </a:r>
          </a:p>
          <a:p>
            <a:r>
              <a:rPr lang="en-US" err="1"/>
              <a:t>Điểm</a:t>
            </a:r>
            <a:r>
              <a:rPr lang="en-US"/>
              <a:t> đầu và </a:t>
            </a:r>
            <a:r>
              <a:rPr lang="en-US" err="1"/>
              <a:t>điểm</a:t>
            </a:r>
            <a:r>
              <a:rPr lang="en-US"/>
              <a:t> cuối của UAV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216-D085-4B26-B9D9-8258D4FF9F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B581-12FC-BB6E-C0CA-E5F8D3AAB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F19F5-D9B5-E966-7DD2-A062F65E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0322-602E-7B42-04D6-1B3CB5F8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0ED2-E763-BEFC-D7A6-4FE1EB29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1A05-0BAB-6783-DF19-D8ACA38C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59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F8A3-DC96-522A-4F57-57D9E04E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BEC8B-E600-9E94-6EE1-419E9DAC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C220-7DC3-5735-4F84-3079FEFB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B9FB-536D-29EA-4A5A-105FA74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E222-806C-F9E5-4D97-B34B213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402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6038D-5460-3AF3-141F-F134E2CC8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EA7FC-EED1-4043-1DB3-A8D30F98C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1F71-245B-16D3-B1F0-966EF569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8A7F-6DAC-5E3C-20BF-EC55C830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15BB-2312-EB8F-65FA-CA1F2659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71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2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C701-9864-0788-4EBC-D0F953E4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C500-99FE-0A51-CD2A-A4C79446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4CE3-58FD-4C3E-3C9D-64D194D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E85B-0463-1318-83E2-A306A45F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5175-D729-DA4D-1622-8032258E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844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F6B-9290-9B7D-07B3-383B2495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F26A-A349-1179-7DED-9D653354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02C7-4041-9D95-3294-C5F330B6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BF09-6E0D-D384-660E-7CE35362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304D9-BB59-0541-E672-396977FC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68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D444-B0C5-1F7E-53DC-AAA2946E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C789-23E4-D9FD-2404-F493297E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229B0-53B9-04DA-D10A-5E259752D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3738D-5752-C561-5177-29F13793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20B14-7FE2-436F-6052-23F833CC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5B6D-41B4-D079-BBAF-C0A8B269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98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621-A83E-9068-0D27-097A69C2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EAA57-A3A1-63C4-93A6-8B173F1D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29B78-9FF6-4B4D-6FBD-807DE31D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8ED06-60BA-B288-DA87-EA8BBDBA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4484-B6E2-1094-D17D-88CF2C445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4D6B7-0B0C-79C5-E3F0-BF32E0F1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39570-F24C-35B4-F2B8-E25C1610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E9E4F-3D46-C5C0-A6C4-BC6A3B2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65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5AC5-26A9-409A-8131-71F7B801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56C44-3477-D874-0F8E-75B0DFE5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D8BD1-E8F3-7495-7B30-532B83EE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D22F2-1EE8-63BA-665E-4339C39D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9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FCC36-5D3E-B19E-317C-4A649ECB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A0113-DAD9-6F14-A816-D98170D1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B2428-84C7-CC00-A543-5989DAE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35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3182-5BB8-0A89-AED8-EC5080BE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1E00-7F2E-53CF-281E-70B342B6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01E3C-D9B8-6D76-B1FD-7118A7D3C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B49B3-7D0F-FE22-4DC6-C7C91C0E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65BAA-55CE-BF16-09F0-CBD7161E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25F87-D254-86CA-1356-55EF835C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6703-2D80-BB4A-DC2B-29B754DF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81156-E8FD-35DB-0DC5-623740F95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BEB9F-7411-5977-FA55-74087AEAB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95DA-EB88-4CCE-38B2-F39694CC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8FAB8-E1AB-1878-47DB-A38BBD26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FE19-8519-AFE9-91B4-4604A67B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43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B7C26-66FC-4EBF-E354-CF941EB1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544B-5316-3ED7-D76D-F487618D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A4E6-017C-7FBB-3E4A-3BB765B90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6A40-8AB5-43D9-9B2C-97F725D4762E}" type="datetimeFigureOut">
              <a:rPr lang="vi-VN" smtClean="0"/>
              <a:t>11/02/2023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1167-9A18-1EBB-A662-A2F6A21D9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CA079-B978-E075-CAFF-D7E06769B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47730-2D96-4B9B-80D5-1C93FC5A3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1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35CD38-54EC-D10E-C799-53CF1C1D4FC9}"/>
              </a:ext>
            </a:extLst>
          </p:cNvPr>
          <p:cNvSpPr txBox="1"/>
          <p:nvPr/>
        </p:nvSpPr>
        <p:spPr>
          <a:xfrm>
            <a:off x="958645" y="658761"/>
            <a:ext cx="1027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Font: roboton</a:t>
            </a:r>
          </a:p>
          <a:p>
            <a:endParaRPr lang="vi-VN" dirty="0"/>
          </a:p>
          <a:p>
            <a:r>
              <a:rPr lang="vi-VN" dirty="0"/>
              <a:t>Link: https://drive.google.com/file/d/1qQPI1INGtHZqs02rX5JQs2xvxCpM1H6J/view?usp=sharing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70894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D51199-ECFC-5480-927D-BFBBDC30D76C}"/>
                  </a:ext>
                </a:extLst>
              </p:cNvPr>
              <p:cNvSpPr txBox="1"/>
              <p:nvPr/>
            </p:nvSpPr>
            <p:spPr>
              <a:xfrm>
                <a:off x="4534417" y="5072472"/>
                <a:ext cx="3123166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sSubSup>
                      <m:sSub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000">
                    <a:solidFill>
                      <a:srgbClr val="83696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sSubSup>
                      <m:sSubSup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𝑖𝑢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D51199-ECFC-5480-927D-BFBBDC30D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417" y="5072472"/>
                <a:ext cx="3123166" cy="626325"/>
              </a:xfrm>
              <a:prstGeom prst="rect">
                <a:avLst/>
              </a:prstGeom>
              <a:blipFill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4F3E98B-C333-F00E-CE0D-D8850FD05BF3}"/>
              </a:ext>
            </a:extLst>
          </p:cNvPr>
          <p:cNvSpPr txBox="1"/>
          <p:nvPr/>
        </p:nvSpPr>
        <p:spPr>
          <a:xfrm>
            <a:off x="1488987" y="5185579"/>
            <a:ext cx="77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083C4-A889-82C2-90CE-B77282B87168}"/>
                  </a:ext>
                </a:extLst>
              </p:cNvPr>
              <p:cNvSpPr txBox="1"/>
              <p:nvPr/>
            </p:nvSpPr>
            <p:spPr>
              <a:xfrm>
                <a:off x="5346307" y="1621347"/>
                <a:ext cx="1668534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𝑖𝑢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𝑖𝑢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rad>
                      <m:sSubSup>
                        <m:sSub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𝑖𝑢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083C4-A889-82C2-90CE-B77282B8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307" y="1621347"/>
                <a:ext cx="1668534" cy="62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B38C01-F4B6-925E-D04A-69FA81FB7466}"/>
                  </a:ext>
                </a:extLst>
              </p:cNvPr>
              <p:cNvSpPr txBox="1"/>
              <p:nvPr/>
            </p:nvSpPr>
            <p:spPr>
              <a:xfrm>
                <a:off x="5128779" y="3495964"/>
                <a:ext cx="1934440" cy="30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𝑖𝑢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𝑖𝑢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B38C01-F4B6-925E-D04A-69FA81FB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79" y="3495964"/>
                <a:ext cx="1934440" cy="308739"/>
              </a:xfrm>
              <a:prstGeom prst="rect">
                <a:avLst/>
              </a:prstGeom>
              <a:blipFill>
                <a:blip r:embed="rId4"/>
                <a:stretch>
                  <a:fillRect l="-377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B771A40-2C33-E330-D28B-164416EEB91C}"/>
              </a:ext>
            </a:extLst>
          </p:cNvPr>
          <p:cNvSpPr txBox="1"/>
          <p:nvPr/>
        </p:nvSpPr>
        <p:spPr>
          <a:xfrm>
            <a:off x="1488987" y="3450278"/>
            <a:ext cx="77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AAB62-088B-41CD-D1EB-1AAB1533F59B}"/>
              </a:ext>
            </a:extLst>
          </p:cNvPr>
          <p:cNvSpPr txBox="1"/>
          <p:nvPr/>
        </p:nvSpPr>
        <p:spPr>
          <a:xfrm>
            <a:off x="1488988" y="1734454"/>
            <a:ext cx="77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61782-2516-0CC3-7ED6-D63FE37EC6CC}"/>
              </a:ext>
            </a:extLst>
          </p:cNvPr>
          <p:cNvSpPr txBox="1"/>
          <p:nvPr/>
        </p:nvSpPr>
        <p:spPr>
          <a:xfrm>
            <a:off x="1488987" y="5785971"/>
            <a:ext cx="9482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Small-scale fading: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suy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hao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tầm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hẹp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phụ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thuộc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môi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trường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tính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dựa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trên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hệ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LoS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(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thẳng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)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NLoS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(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bị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phản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xạ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hoặc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khúc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xạ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827FC-ABE2-BE4E-8433-13E30A5D82CC}"/>
              </a:ext>
            </a:extLst>
          </p:cNvPr>
          <p:cNvSpPr txBox="1"/>
          <p:nvPr/>
        </p:nvSpPr>
        <p:spPr>
          <a:xfrm>
            <a:off x="1488987" y="4162403"/>
            <a:ext cx="948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Large-scale fading: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suy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hao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tầm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rộng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tính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theo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khoảng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cách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khoảng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cách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càng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xa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thì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càng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giảm</a:t>
            </a:r>
            <a:endParaRPr lang="en-US" sz="2000">
              <a:latin typeface="Roboto Cn" pitchFamily="2" charset="0"/>
              <a:ea typeface="Roboto Cn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1C815-9902-519E-F4FD-EA760D8355AD}"/>
              </a:ext>
            </a:extLst>
          </p:cNvPr>
          <p:cNvSpPr txBox="1"/>
          <p:nvPr/>
        </p:nvSpPr>
        <p:spPr>
          <a:xfrm>
            <a:off x="1439227" y="2438478"/>
            <a:ext cx="948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Hệ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kênh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: tính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dự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trên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2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loại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suy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hao năng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Large-scale fading và Small-scale fading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14AF2-1C99-08A0-9EE8-096E7C498257}"/>
              </a:ext>
            </a:extLst>
          </p:cNvPr>
          <p:cNvSpPr txBox="1"/>
          <p:nvPr/>
        </p:nvSpPr>
        <p:spPr>
          <a:xfrm>
            <a:off x="608355" y="108314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DBDCF-9495-0EAA-E117-FF113D1AC6EA}"/>
              </a:ext>
            </a:extLst>
          </p:cNvPr>
          <p:cNvSpPr txBox="1"/>
          <p:nvPr/>
        </p:nvSpPr>
        <p:spPr>
          <a:xfrm>
            <a:off x="1061392" y="863726"/>
            <a:ext cx="536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Roboto Cn"/>
              </a:rPr>
              <a:t>1. </a:t>
            </a:r>
            <a:r>
              <a:rPr lang="en-US" sz="2000" b="1" err="1">
                <a:latin typeface="Roboto Cn"/>
              </a:rPr>
              <a:t>Mô</a:t>
            </a:r>
            <a:r>
              <a:rPr lang="en-US" sz="2000" b="1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hình</a:t>
            </a:r>
            <a:r>
              <a:rPr lang="en-US" sz="2000" b="1">
                <a:latin typeface="Roboto Cn"/>
              </a:rPr>
              <a:t> UAV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EC4EB-CEAC-B69E-971F-9D1227207C82}"/>
              </a:ext>
            </a:extLst>
          </p:cNvPr>
          <p:cNvSpPr txBox="1"/>
          <p:nvPr/>
        </p:nvSpPr>
        <p:spPr>
          <a:xfrm>
            <a:off x="608355" y="1353286"/>
            <a:ext cx="372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ràng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buộc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UAV:</a:t>
            </a:r>
          </a:p>
        </p:txBody>
      </p:sp>
    </p:spTree>
    <p:extLst>
      <p:ext uri="{BB962C8B-B14F-4D97-AF65-F5344CB8AC3E}">
        <p14:creationId xmlns:p14="http://schemas.microsoft.com/office/powerpoint/2010/main" val="18189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3996C4-7688-1C66-21B8-A819F7E3EAD1}"/>
              </a:ext>
            </a:extLst>
          </p:cNvPr>
          <p:cNvSpPr txBox="1"/>
          <p:nvPr/>
        </p:nvSpPr>
        <p:spPr>
          <a:xfrm>
            <a:off x="1429672" y="1640113"/>
            <a:ext cx="10343849" cy="1424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 :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Hệ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bộ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nhớ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đệm</a:t>
            </a:r>
            <a:endParaRPr lang="en-US" sz="2000">
              <a:latin typeface="Roboto Cn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2000">
                <a:latin typeface="Roboto Cn"/>
                <a:cs typeface="Times New Roman" panose="02020603050405020304" pitchFamily="18" charset="0"/>
              </a:rPr>
              <a:t>UAV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thể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lưu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trữ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0 ≤ 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 ≤ 1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phần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mỗi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file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trong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bộ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nhớ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cache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nó</a:t>
            </a:r>
            <a:endParaRPr lang="en-US" sz="2000">
              <a:latin typeface="Roboto Cn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Khi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đó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nguồn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chỉ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cần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gửi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1- 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phần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còn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lại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file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đến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UAV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để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truyền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đến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đích</a:t>
            </a:r>
            <a:r>
              <a:rPr lang="en-US" sz="2000">
                <a:latin typeface="Roboto Cn"/>
                <a:cs typeface="Times New Roman" panose="02020603050405020304" pitchFamily="18" charset="0"/>
                <a:sym typeface="Symbol" panose="05050102010706020507" pitchFamily="18" charset="2"/>
              </a:rPr>
              <a:t> 	</a:t>
            </a:r>
            <a:endParaRPr lang="en-US" sz="2000">
              <a:latin typeface="Roboto Cn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7E124-FFDF-3054-9168-D3D46981ECE9}"/>
              </a:ext>
            </a:extLst>
          </p:cNvPr>
          <p:cNvSpPr txBox="1"/>
          <p:nvPr/>
        </p:nvSpPr>
        <p:spPr>
          <a:xfrm>
            <a:off x="977609" y="966546"/>
            <a:ext cx="536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Roboto Cn"/>
              </a:rPr>
              <a:t>2. Caching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DDE28-A10F-29DB-A376-020AFCF31FB7}"/>
              </a:ext>
            </a:extLst>
          </p:cNvPr>
          <p:cNvSpPr txBox="1"/>
          <p:nvPr/>
        </p:nvSpPr>
        <p:spPr>
          <a:xfrm>
            <a:off x="608355" y="108314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8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EB2760-A1AC-DCBE-6C57-A4422A2F5A3C}"/>
                  </a:ext>
                </a:extLst>
              </p:cNvPr>
              <p:cNvSpPr txBox="1"/>
              <p:nvPr/>
            </p:nvSpPr>
            <p:spPr>
              <a:xfrm>
                <a:off x="1522139" y="1406825"/>
                <a:ext cx="9990202" cy="188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‒"/>
                </a:pP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UAV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thực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hiện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2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giai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đoạn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1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khe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thời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gian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Roboto Cn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>
                  <a:latin typeface="Roboto Cn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Roboto Cn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Roboto Cn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: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Thời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gian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truyền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dữ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liệu</a:t>
                </a:r>
                <a:endParaRPr lang="en-US" sz="2000">
                  <a:latin typeface="Roboto Cn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(1 -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Roboto Cn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Roboto Cn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: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Thời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gian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sạc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cho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UAV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đó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Roboto Cn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EB2760-A1AC-DCBE-6C57-A4422A2F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139" y="1406825"/>
                <a:ext cx="9990202" cy="1887696"/>
              </a:xfrm>
              <a:prstGeom prst="rect">
                <a:avLst/>
              </a:prstGeom>
              <a:blipFill>
                <a:blip r:embed="rId3"/>
                <a:stretch>
                  <a:fillRect l="-549"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ADA4B0-6C9F-773D-E351-DEA0D5A627F1}"/>
              </a:ext>
            </a:extLst>
          </p:cNvPr>
          <p:cNvSpPr txBox="1"/>
          <p:nvPr/>
        </p:nvSpPr>
        <p:spPr>
          <a:xfrm>
            <a:off x="1100899" y="8499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Roboto Cn"/>
                <a:cs typeface="Times New Roman"/>
              </a:rPr>
              <a:t>3. Energy Harvesting</a:t>
            </a:r>
            <a:endParaRPr lang="en-US" sz="2000" b="1">
              <a:latin typeface="Roboto C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DDE28-A10F-29DB-A376-020AFCF31FB7}"/>
              </a:ext>
            </a:extLst>
          </p:cNvPr>
          <p:cNvSpPr txBox="1"/>
          <p:nvPr/>
        </p:nvSpPr>
        <p:spPr>
          <a:xfrm>
            <a:off x="608355" y="108314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4F4C88-B608-D392-52DB-F604EB0392E4}"/>
                  </a:ext>
                </a:extLst>
              </p:cNvPr>
              <p:cNvSpPr txBox="1"/>
              <p:nvPr/>
            </p:nvSpPr>
            <p:spPr>
              <a:xfrm>
                <a:off x="1522139" y="3294521"/>
                <a:ext cx="10118481" cy="2953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2000"/>
                  <a:buFontTx/>
                  <a:buChar char="‒"/>
                </a:pP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Ràng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buộc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dưới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đây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đảm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bảo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rằng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tổng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năng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lượng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tiêu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thụ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của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UAV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phải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nhỏ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hơn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hoặc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bằng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tổng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năng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lượng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thu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được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cho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đến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khe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thời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gian</a:t>
                </a:r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n</a:t>
                </a:r>
                <a14:m>
                  <m:oMath xmlns:m="http://schemas.openxmlformats.org/officeDocument/2006/math">
                    <m:r>
                      <a:rPr lang="en-US" sz="2000" b="0" i="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000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i="1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N</a:t>
                </a:r>
                <a:endParaRPr lang="en-US" sz="2000">
                  <a:effectLst/>
                  <a:latin typeface="Roboto Cn"/>
                </a:endParaRPr>
              </a:p>
              <a:p>
                <a:pPr marL="0" algn="just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20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𝑓𝑙𝑦</m:t>
                                  </m:r>
                                </m:sub>
                                <m:sup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) + </m:t>
                              </m:r>
                              <m:sSub>
                                <m:sSubPr>
                                  <m:ctrlP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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0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pt-BR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jaVu Sans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lang="en-US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jaVu Sans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</m:t>
                                      </m:r>
                                    </m:e>
                                    <m:sub>
                                      <m:r>
                                        <a:rPr lang="en-US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𝑊𝑃𝑇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DejaVu Sans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DejaVu Sans"/>
                                              <a:cs typeface="Times New Roman" panose="020206030504050203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DejaVu Sans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DejaVu Sans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0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DejaVu Sans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jaVu Sans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jaVu Sans"/>
                                                      <a:cs typeface="Times New Roman" panose="020206030504050203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jaVu Sans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DejaVu Sans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jaVu Sans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jaVu Sans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kern="12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jaVu Sans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b="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DejaVu Sans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jaVu Sans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>
                  <a:effectLst/>
                  <a:latin typeface="Roboto Cn"/>
                </a:endParaRPr>
              </a:p>
              <a:p>
                <a:pPr marL="0" algn="just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i="1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			</a:t>
                </a:r>
                <a:r>
                  <a:rPr lang="en-US" sz="2000" i="1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trong</a:t>
                </a:r>
                <a:r>
                  <a:rPr lang="en-US" sz="2000" i="1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:r>
                  <a:rPr lang="en-US" sz="2000" i="1" kern="1200" err="1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đó</a:t>
                </a:r>
                <a:r>
                  <a:rPr lang="en-US" sz="2000" i="1" kern="1200">
                    <a:solidFill>
                      <a:srgbClr val="000000"/>
                    </a:solidFill>
                    <a:effectLst/>
                    <a:latin typeface="Roboto Cn"/>
                    <a:ea typeface="DejaVu Sans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kern="120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kern="120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kern="120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DejaVu Sans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kern="120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DejaVu San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DejaVu Sans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DejaVu Sans"/>
                                      </a:rPr>
                                      <m:t>𝑠𝑢</m:t>
                                    </m:r>
                                  </m:sub>
                                  <m:sup>
                                    <m:r>
                                      <a:rPr lang="en-US" sz="20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DejaVu Sans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0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DejaVu Sans"/>
                      </a:rPr>
                      <m:t>=</m:t>
                    </m:r>
                    <m:f>
                      <m:fPr>
                        <m:ctrlPr>
                          <a:rPr lang="en-US" sz="20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jaVu Sans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jaVu Sans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jaVu Sans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jaVu Sans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jaVu Sans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jaVu Sans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20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jaVu Sans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jaVu Sans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jaVu Sans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jaVu Sans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jaVu Sans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jaVu Sans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jaVu Sans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jaVu Sans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jaVu Sans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jaVu Sans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DejaVu Sans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jaVu Sans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jaVu Sans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</m:oMath>
                </a14:m>
                <a:endParaRPr lang="en-US" sz="2000">
                  <a:effectLst/>
                  <a:latin typeface="Roboto Cn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4F4C88-B608-D392-52DB-F604EB039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139" y="3294521"/>
                <a:ext cx="10118481" cy="2953565"/>
              </a:xfrm>
              <a:prstGeom prst="rect">
                <a:avLst/>
              </a:prstGeom>
              <a:blipFill>
                <a:blip r:embed="rId4"/>
                <a:stretch>
                  <a:fillRect l="-542" b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1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6ADA4B0-6C9F-773D-E351-DEA0D5A627F1}"/>
              </a:ext>
            </a:extLst>
          </p:cNvPr>
          <p:cNvSpPr txBox="1"/>
          <p:nvPr/>
        </p:nvSpPr>
        <p:spPr>
          <a:xfrm>
            <a:off x="1100898" y="849902"/>
            <a:ext cx="8299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Roboto Cn"/>
                <a:cs typeface="Times New Roman"/>
              </a:rPr>
              <a:t>4. UAV-Enabled Backscatter (</a:t>
            </a:r>
            <a:r>
              <a:rPr lang="en-US" sz="2000" b="1" err="1">
                <a:latin typeface="Roboto Cn"/>
                <a:cs typeface="Times New Roman"/>
              </a:rPr>
              <a:t>UB</a:t>
            </a:r>
            <a:r>
              <a:rPr lang="en-US" sz="2000" b="1">
                <a:latin typeface="Roboto Cn"/>
                <a:cs typeface="Times New Roman"/>
              </a:rPr>
              <a:t>) - Shannon Capacity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DDE28-A10F-29DB-A376-020AFCF31FB7}"/>
              </a:ext>
            </a:extLst>
          </p:cNvPr>
          <p:cNvSpPr txBox="1"/>
          <p:nvPr/>
        </p:nvSpPr>
        <p:spPr>
          <a:xfrm>
            <a:off x="608355" y="87765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ADC6FF-6823-32B6-98FA-00459B0FD788}"/>
                  </a:ext>
                </a:extLst>
              </p:cNvPr>
              <p:cNvSpPr txBox="1"/>
              <p:nvPr/>
            </p:nvSpPr>
            <p:spPr>
              <a:xfrm>
                <a:off x="766761" y="1287149"/>
                <a:ext cx="10658475" cy="309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Giới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hạn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Shannon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hoặc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dung lượng Shannon của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một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kênh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truyền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thông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là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tỷ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lệ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tối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đa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trên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lý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thuyết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về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lượng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thông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tin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một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kênh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truyền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thông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có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thể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truyền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tải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,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đối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với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một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độ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nhiễu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nhất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định</a:t>
                </a:r>
                <a:endParaRPr lang="en-US" sz="2000">
                  <a:latin typeface="Roboto Cn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Công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thức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tổng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quát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tính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tốc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độ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dữ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liệu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của UAV: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R = B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ă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ng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ượ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ng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í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hi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ệ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ă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ng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ượ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ng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nhi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ễ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>
                  <a:latin typeface="Roboto Cn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Khi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đó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ta có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biểu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thức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xấp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xỉ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của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lần </a:t>
                </a:r>
                <a:r>
                  <a:rPr lang="en-US" sz="2000" err="1">
                    <a:latin typeface="Roboto Cn"/>
                    <a:cs typeface="Times New Roman" panose="02020603050405020304" pitchFamily="18" charset="0"/>
                  </a:rPr>
                  <a:t>lượt</a:t>
                </a:r>
                <a:r>
                  <a:rPr lang="en-US" sz="2000">
                    <a:latin typeface="Roboto Cn"/>
                    <a:cs typeface="Times New Roman" panose="02020603050405020304" pitchFamily="18" charset="0"/>
                  </a:rPr>
                  <a:t> là: </a:t>
                </a:r>
              </a:p>
              <a:p>
                <a:pPr>
                  <a:lnSpc>
                    <a:spcPct val="150000"/>
                  </a:lnSpc>
                </a:pPr>
                <a:endParaRPr lang="en-US" sz="2000">
                  <a:latin typeface="Roboto C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ADC6FF-6823-32B6-98FA-00459B0FD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1" y="1287149"/>
                <a:ext cx="10658475" cy="3092321"/>
              </a:xfrm>
              <a:prstGeom prst="rect">
                <a:avLst/>
              </a:prstGeom>
              <a:blipFill>
                <a:blip r:embed="rId3"/>
                <a:stretch>
                  <a:fillRect l="-515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EC3F36A-879E-AEB5-196F-B57E1EFD0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706" y="4433169"/>
            <a:ext cx="545858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381971-D47E-16A6-3079-3D8D105C8D8C}"/>
              </a:ext>
            </a:extLst>
          </p:cNvPr>
          <p:cNvSpPr txBox="1"/>
          <p:nvPr/>
        </p:nvSpPr>
        <p:spPr>
          <a:xfrm>
            <a:off x="1187576" y="658102"/>
            <a:ext cx="414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Roboto Cn"/>
              </a:rPr>
              <a:t>5. </a:t>
            </a:r>
            <a:r>
              <a:rPr lang="en-US" sz="2000" b="1" err="1">
                <a:latin typeface="Roboto Cn"/>
              </a:rPr>
              <a:t>Ràng</a:t>
            </a:r>
            <a:r>
              <a:rPr lang="en-US" sz="2000" b="1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buộc</a:t>
            </a:r>
            <a:r>
              <a:rPr lang="en-US" sz="2000" b="1">
                <a:latin typeface="Roboto Cn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81F1C-DB1F-4F45-A104-082F4DC87CA3}"/>
              </a:ext>
            </a:extLst>
          </p:cNvPr>
          <p:cNvSpPr txBox="1"/>
          <p:nvPr/>
        </p:nvSpPr>
        <p:spPr>
          <a:xfrm>
            <a:off x="627138" y="1295216"/>
            <a:ext cx="56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EA925-493F-52FD-A794-39920791B221}"/>
              </a:ext>
            </a:extLst>
          </p:cNvPr>
          <p:cNvSpPr txBox="1"/>
          <p:nvPr/>
        </p:nvSpPr>
        <p:spPr>
          <a:xfrm>
            <a:off x="1164759" y="2125581"/>
            <a:ext cx="919037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err="1">
                <a:latin typeface="Roboto Cn"/>
              </a:rPr>
              <a:t>Dữ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liệu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từ</a:t>
            </a:r>
            <a:r>
              <a:rPr lang="en-US" sz="2000">
                <a:latin typeface="Roboto Cn"/>
              </a:rPr>
              <a:t> UAV </a:t>
            </a:r>
            <a:r>
              <a:rPr lang="en-US" sz="2000" err="1">
                <a:latin typeface="Roboto Cn"/>
              </a:rPr>
              <a:t>truyền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đi</a:t>
            </a:r>
            <a:r>
              <a:rPr lang="en-US" sz="2000">
                <a:latin typeface="Roboto Cn"/>
              </a:rPr>
              <a:t> </a:t>
            </a:r>
            <a:r>
              <a:rPr lang="en-US" sz="2000" err="1">
                <a:latin typeface="Roboto Cn"/>
              </a:rPr>
              <a:t>phải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lớn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hơn</a:t>
            </a:r>
            <a:r>
              <a:rPr lang="en-US" sz="2000">
                <a:latin typeface="Roboto Cn"/>
              </a:rPr>
              <a:t> </a:t>
            </a:r>
            <a:r>
              <a:rPr lang="en-US" sz="2000" err="1">
                <a:latin typeface="Roboto Cn"/>
              </a:rPr>
              <a:t>dữ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liệu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đích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nhận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được</a:t>
            </a:r>
            <a:r>
              <a:rPr lang="en-US" sz="2000">
                <a:latin typeface="Roboto Cn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3BEA7-700D-EAB4-FF0E-566D97EC1357}"/>
              </a:ext>
            </a:extLst>
          </p:cNvPr>
          <p:cNvSpPr txBox="1"/>
          <p:nvPr/>
        </p:nvSpPr>
        <p:spPr>
          <a:xfrm>
            <a:off x="611877" y="3093714"/>
            <a:ext cx="56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2FB5D-3A4D-B516-D4E9-F519D1FBA34E}"/>
              </a:ext>
            </a:extLst>
          </p:cNvPr>
          <p:cNvSpPr txBox="1"/>
          <p:nvPr/>
        </p:nvSpPr>
        <p:spPr>
          <a:xfrm flipH="1">
            <a:off x="1172315" y="3751568"/>
            <a:ext cx="10370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/>
              </a:rPr>
              <a:t>Tốc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độ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dữ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liệu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nhận</a:t>
            </a:r>
            <a:r>
              <a:rPr lang="en-US" sz="2000">
                <a:latin typeface="Roboto Cn"/>
              </a:rPr>
              <a:t> được tại </a:t>
            </a:r>
            <a:r>
              <a:rPr lang="en-US" sz="2000" err="1">
                <a:latin typeface="Roboto Cn"/>
              </a:rPr>
              <a:t>đích</a:t>
            </a:r>
            <a:r>
              <a:rPr lang="en-US" sz="2000">
                <a:latin typeface="Roboto Cn"/>
              </a:rPr>
              <a:t> phải </a:t>
            </a:r>
            <a:r>
              <a:rPr lang="en-US" sz="2000" err="1">
                <a:latin typeface="Roboto Cn"/>
              </a:rPr>
              <a:t>lớn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hơn</a:t>
            </a:r>
            <a:r>
              <a:rPr lang="en-US" sz="2000">
                <a:latin typeface="Roboto Cn"/>
              </a:rPr>
              <a:t> S (S là </a:t>
            </a:r>
            <a:r>
              <a:rPr lang="en-US" sz="2000" err="1">
                <a:latin typeface="Roboto Cn"/>
              </a:rPr>
              <a:t>tốc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độ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dữ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liệu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yêu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cầu</a:t>
            </a:r>
            <a:r>
              <a:rPr lang="en-US" sz="2000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tối</a:t>
            </a:r>
            <a:r>
              <a:rPr lang="en-US" sz="2000" b="1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thiểu</a:t>
            </a:r>
            <a:r>
              <a:rPr lang="en-US" sz="2000" b="1">
                <a:latin typeface="Roboto Cn"/>
              </a:rPr>
              <a:t> </a:t>
            </a:r>
            <a:r>
              <a:rPr lang="en-US" sz="2000">
                <a:latin typeface="Roboto Cn"/>
              </a:rPr>
              <a:t>tại </a:t>
            </a:r>
            <a:r>
              <a:rPr lang="en-US" sz="2000" err="1">
                <a:latin typeface="Roboto Cn"/>
              </a:rPr>
              <a:t>đích</a:t>
            </a:r>
            <a:r>
              <a:rPr lang="en-US" sz="2000">
                <a:latin typeface="Roboto Cn"/>
              </a:rPr>
              <a:t>) </a:t>
            </a:r>
            <a:r>
              <a:rPr lang="en-US" sz="2000" err="1">
                <a:latin typeface="Roboto Cn"/>
              </a:rPr>
              <a:t>nhằm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đảm</a:t>
            </a:r>
            <a:r>
              <a:rPr lang="en-US" sz="2000">
                <a:latin typeface="Roboto Cn"/>
              </a:rPr>
              <a:t> bảo </a:t>
            </a:r>
            <a:r>
              <a:rPr lang="en-US" sz="2000" err="1">
                <a:latin typeface="Roboto Cn"/>
              </a:rPr>
              <a:t>yêu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cầu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kỹ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thuật</a:t>
            </a:r>
            <a:r>
              <a:rPr lang="en-US" sz="2000">
                <a:latin typeface="Roboto Cn"/>
              </a:rPr>
              <a:t> và </a:t>
            </a:r>
            <a:r>
              <a:rPr lang="en-US" sz="2000" err="1">
                <a:latin typeface="Roboto Cn"/>
              </a:rPr>
              <a:t>nhu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cầu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sử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dụng</a:t>
            </a:r>
            <a:r>
              <a:rPr lang="en-US" sz="2000">
                <a:latin typeface="Roboto Cn"/>
              </a:rPr>
              <a:t> của người </a:t>
            </a:r>
            <a:r>
              <a:rPr lang="en-US" sz="2000" err="1">
                <a:latin typeface="Roboto Cn"/>
              </a:rPr>
              <a:t>dùng</a:t>
            </a:r>
            <a:r>
              <a:rPr lang="en-US" sz="2000">
                <a:latin typeface="Roboto Cn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A52C7-CEC5-A63C-2441-A8C6AEA9AC64}"/>
              </a:ext>
            </a:extLst>
          </p:cNvPr>
          <p:cNvSpPr txBox="1"/>
          <p:nvPr/>
        </p:nvSpPr>
        <p:spPr>
          <a:xfrm>
            <a:off x="604321" y="4828541"/>
            <a:ext cx="56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9D030A-EC91-2534-D549-6CA7479CE9BE}"/>
              </a:ext>
            </a:extLst>
          </p:cNvPr>
          <p:cNvSpPr txBox="1"/>
          <p:nvPr/>
        </p:nvSpPr>
        <p:spPr>
          <a:xfrm>
            <a:off x="1187576" y="5765899"/>
            <a:ext cx="10493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/>
              </a:rPr>
              <a:t>Tổng</a:t>
            </a:r>
            <a:r>
              <a:rPr lang="en-US" sz="2000">
                <a:latin typeface="Roboto Cn"/>
              </a:rPr>
              <a:t> năng lượng </a:t>
            </a:r>
            <a:r>
              <a:rPr lang="en-US" sz="2000" err="1">
                <a:latin typeface="Roboto Cn"/>
              </a:rPr>
              <a:t>tiêu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thụ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dành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cho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việc</a:t>
            </a:r>
            <a:r>
              <a:rPr lang="en-US" sz="2000">
                <a:latin typeface="Roboto Cn"/>
              </a:rPr>
              <a:t> bay, backscatter (</a:t>
            </a:r>
            <a:r>
              <a:rPr lang="en-US" sz="2000" err="1">
                <a:latin typeface="Roboto Cn"/>
              </a:rPr>
              <a:t>tán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xạ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ngược</a:t>
            </a:r>
            <a:r>
              <a:rPr lang="en-US" sz="2000">
                <a:latin typeface="Roboto Cn"/>
              </a:rPr>
              <a:t>) và </a:t>
            </a:r>
            <a:r>
              <a:rPr lang="en-US" sz="2000" err="1">
                <a:latin typeface="Roboto Cn"/>
              </a:rPr>
              <a:t>trao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đổi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thông</a:t>
            </a:r>
            <a:r>
              <a:rPr lang="en-US" sz="2000">
                <a:latin typeface="Roboto Cn"/>
              </a:rPr>
              <a:t> tin phải không </a:t>
            </a:r>
            <a:r>
              <a:rPr lang="en-US" sz="2000" err="1">
                <a:latin typeface="Roboto Cn"/>
              </a:rPr>
              <a:t>vượt</a:t>
            </a:r>
            <a:r>
              <a:rPr lang="en-US" sz="2000">
                <a:latin typeface="Roboto Cn"/>
              </a:rPr>
              <a:t> quá năng lượng UAV đã </a:t>
            </a:r>
            <a:r>
              <a:rPr lang="en-US" sz="2000" err="1">
                <a:latin typeface="Roboto Cn"/>
              </a:rPr>
              <a:t>nhận</a:t>
            </a:r>
            <a:r>
              <a:rPr lang="en-US" sz="2000">
                <a:latin typeface="Roboto Cn"/>
              </a:rPr>
              <a:t> được.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2ACD67-FEFA-F830-893B-0A5BBF2B36F6}"/>
                  </a:ext>
                </a:extLst>
              </p:cNvPr>
              <p:cNvSpPr txBox="1"/>
              <p:nvPr/>
            </p:nvSpPr>
            <p:spPr>
              <a:xfrm>
                <a:off x="1164759" y="1002848"/>
                <a:ext cx="11484077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‖"/>
                                                      <m:endChr m:val="‖"/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𝑞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Roboto Cn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𝐵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>
                  <a:latin typeface="Roboto Cn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2ACD67-FEFA-F830-893B-0A5BBF2B3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59" y="1002848"/>
                <a:ext cx="11484077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312C50-F169-B8BA-DDB6-7A9756AC7871}"/>
                  </a:ext>
                </a:extLst>
              </p:cNvPr>
              <p:cNvSpPr txBox="1"/>
              <p:nvPr/>
            </p:nvSpPr>
            <p:spPr>
              <a:xfrm>
                <a:off x="3386149" y="2834134"/>
                <a:ext cx="6096000" cy="828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312C50-F169-B8BA-DDB6-7A9756AC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149" y="2834134"/>
                <a:ext cx="6096000" cy="82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E630AA-F486-9E3C-3E89-9AAAD6573BB4}"/>
                  </a:ext>
                </a:extLst>
              </p:cNvPr>
              <p:cNvSpPr txBox="1"/>
              <p:nvPr/>
            </p:nvSpPr>
            <p:spPr>
              <a:xfrm>
                <a:off x="3357574" y="4686021"/>
                <a:ext cx="6153150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𝑓𝑙𝑦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𝑊𝑃𝑇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E630AA-F486-9E3C-3E89-9AAAD657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74" y="4686021"/>
                <a:ext cx="6153150" cy="853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66DF1DA-6179-018A-8144-8C4400DD6B21}"/>
              </a:ext>
            </a:extLst>
          </p:cNvPr>
          <p:cNvSpPr txBox="1"/>
          <p:nvPr/>
        </p:nvSpPr>
        <p:spPr>
          <a:xfrm>
            <a:off x="608355" y="87765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4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2F49D-D9F4-EF5F-FB93-A263D7C8758E}"/>
                  </a:ext>
                </a:extLst>
              </p:cNvPr>
              <p:cNvSpPr txBox="1"/>
              <p:nvPr/>
            </p:nvSpPr>
            <p:spPr>
              <a:xfrm>
                <a:off x="2953793" y="4694807"/>
                <a:ext cx="6284413" cy="91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 : </m:t>
                      </m:r>
                      <m:func>
                        <m:func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lim>
                          </m:limLow>
                        </m:fName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vi-VN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2F49D-D9F4-EF5F-FB93-A263D7C8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93" y="4694807"/>
                <a:ext cx="6284413" cy="910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E4AC7EF-F299-7A26-531F-2EBA4F0BC794}"/>
              </a:ext>
            </a:extLst>
          </p:cNvPr>
          <p:cNvSpPr txBox="1"/>
          <p:nvPr/>
        </p:nvSpPr>
        <p:spPr>
          <a:xfrm>
            <a:off x="1187576" y="1260353"/>
            <a:ext cx="56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906EE-AF6F-3D8B-803F-6CE6FBE82575}"/>
              </a:ext>
            </a:extLst>
          </p:cNvPr>
          <p:cNvSpPr txBox="1"/>
          <p:nvPr/>
        </p:nvSpPr>
        <p:spPr>
          <a:xfrm>
            <a:off x="1290317" y="2744154"/>
            <a:ext cx="1080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/>
              </a:rPr>
              <a:t>Các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ràng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buộc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về</a:t>
            </a:r>
            <a:r>
              <a:rPr lang="en-US" sz="2000">
                <a:latin typeface="Roboto Cn"/>
              </a:rPr>
              <a:t> </a:t>
            </a:r>
            <a:r>
              <a:rPr lang="en-US" sz="2000" dirty="0" err="1">
                <a:latin typeface="Roboto Cn"/>
              </a:rPr>
              <a:t>phần</a:t>
            </a:r>
            <a:r>
              <a:rPr lang="en-US" sz="2000" dirty="0">
                <a:latin typeface="Roboto Cn"/>
              </a:rPr>
              <a:t> </a:t>
            </a:r>
            <a:r>
              <a:rPr lang="en-US" sz="2000" dirty="0" err="1">
                <a:latin typeface="Roboto Cn"/>
              </a:rPr>
              <a:t>cứng</a:t>
            </a:r>
            <a:r>
              <a:rPr lang="en-US" sz="2000" dirty="0">
                <a:latin typeface="Roboto Cn"/>
              </a:rPr>
              <a:t> của </a:t>
            </a:r>
            <a:r>
              <a:rPr lang="en-US" sz="2000" dirty="0" err="1">
                <a:latin typeface="Roboto Cn"/>
              </a:rPr>
              <a:t>mô</a:t>
            </a:r>
            <a:r>
              <a:rPr lang="en-US" sz="2000" dirty="0">
                <a:latin typeface="Roboto Cn"/>
              </a:rPr>
              <a:t> </a:t>
            </a:r>
            <a:r>
              <a:rPr lang="en-US" sz="2000" dirty="0" err="1">
                <a:latin typeface="Roboto Cn"/>
              </a:rPr>
              <a:t>hình</a:t>
            </a:r>
            <a:r>
              <a:rPr lang="en-US" sz="2000">
                <a:latin typeface="Roboto Cn"/>
              </a:rPr>
              <a:t> của UAV tại mỗi </a:t>
            </a:r>
            <a:r>
              <a:rPr lang="en-US" sz="2000" err="1">
                <a:latin typeface="Roboto Cn"/>
              </a:rPr>
              <a:t>khe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thời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gian</a:t>
            </a:r>
            <a:r>
              <a:rPr lang="en-US" sz="2000">
                <a:latin typeface="Roboto Cn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D0B01-614A-CDAE-E0D6-2B3E034C3260}"/>
              </a:ext>
            </a:extLst>
          </p:cNvPr>
          <p:cNvSpPr txBox="1"/>
          <p:nvPr/>
        </p:nvSpPr>
        <p:spPr>
          <a:xfrm>
            <a:off x="1187576" y="3426495"/>
            <a:ext cx="414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Roboto Cn"/>
              </a:rPr>
              <a:t>6. </a:t>
            </a:r>
            <a:r>
              <a:rPr lang="en-US" sz="2000" b="1" err="1">
                <a:latin typeface="Roboto Cn"/>
              </a:rPr>
              <a:t>Hàm</a:t>
            </a:r>
            <a:r>
              <a:rPr lang="en-US" sz="2000" b="1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mục</a:t>
            </a:r>
            <a:r>
              <a:rPr lang="en-US" sz="2000" b="1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tiêu</a:t>
            </a:r>
            <a:r>
              <a:rPr lang="en-US" sz="2000" b="1">
                <a:latin typeface="Roboto Cn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C582E-5ECB-2813-7AC6-145CE9E572DA}"/>
              </a:ext>
            </a:extLst>
          </p:cNvPr>
          <p:cNvSpPr txBox="1"/>
          <p:nvPr/>
        </p:nvSpPr>
        <p:spPr>
          <a:xfrm>
            <a:off x="1619090" y="396311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Roboto Cn"/>
                <a:ea typeface="+mn-lt"/>
                <a:cs typeface="+mn-lt"/>
              </a:rPr>
              <a:t>Tối</a:t>
            </a:r>
            <a:r>
              <a:rPr lang="en-US" sz="2000">
                <a:latin typeface="Roboto Cn"/>
                <a:ea typeface="+mn-lt"/>
                <a:cs typeface="+mn-lt"/>
              </a:rPr>
              <a:t> </a:t>
            </a:r>
            <a:r>
              <a:rPr lang="en-US" sz="2000" err="1">
                <a:latin typeface="Roboto Cn"/>
                <a:ea typeface="+mn-lt"/>
                <a:cs typeface="+mn-lt"/>
              </a:rPr>
              <a:t>đa</a:t>
            </a:r>
            <a:r>
              <a:rPr lang="en-US" sz="2000">
                <a:latin typeface="Roboto Cn"/>
                <a:ea typeface="+mn-lt"/>
                <a:cs typeface="+mn-lt"/>
              </a:rPr>
              <a:t> </a:t>
            </a:r>
            <a:r>
              <a:rPr lang="en-US" sz="2000" err="1">
                <a:latin typeface="Roboto Cn"/>
                <a:ea typeface="+mn-lt"/>
                <a:cs typeface="+mn-lt"/>
              </a:rPr>
              <a:t>hoá</a:t>
            </a:r>
            <a:r>
              <a:rPr lang="en-US" sz="2000">
                <a:latin typeface="Roboto Cn"/>
                <a:ea typeface="+mn-lt"/>
                <a:cs typeface="+mn-lt"/>
              </a:rPr>
              <a:t> </a:t>
            </a:r>
            <a:r>
              <a:rPr lang="en-US" sz="2000" err="1">
                <a:latin typeface="Roboto Cn"/>
                <a:ea typeface="+mn-lt"/>
                <a:cs typeface="+mn-lt"/>
              </a:rPr>
              <a:t>tổng</a:t>
            </a:r>
            <a:r>
              <a:rPr lang="en-US" sz="2000">
                <a:latin typeface="Roboto Cn"/>
                <a:ea typeface="+mn-lt"/>
                <a:cs typeface="+mn-lt"/>
              </a:rPr>
              <a:t> lượng </a:t>
            </a:r>
            <a:r>
              <a:rPr lang="en-US" sz="2000" err="1">
                <a:latin typeface="Roboto Cn"/>
                <a:ea typeface="+mn-lt"/>
                <a:cs typeface="+mn-lt"/>
              </a:rPr>
              <a:t>truyền</a:t>
            </a:r>
            <a:r>
              <a:rPr lang="en-US" sz="2000">
                <a:latin typeface="Roboto Cn"/>
                <a:ea typeface="+mn-lt"/>
                <a:cs typeface="+mn-lt"/>
              </a:rPr>
              <a:t> </a:t>
            </a:r>
            <a:r>
              <a:rPr lang="en-US" sz="2000" err="1">
                <a:latin typeface="Roboto Cn"/>
                <a:ea typeface="+mn-lt"/>
                <a:cs typeface="+mn-lt"/>
              </a:rPr>
              <a:t>dữ</a:t>
            </a:r>
            <a:r>
              <a:rPr lang="en-US" sz="2000">
                <a:latin typeface="Roboto Cn"/>
                <a:ea typeface="+mn-lt"/>
                <a:cs typeface="+mn-lt"/>
              </a:rPr>
              <a:t> </a:t>
            </a:r>
            <a:r>
              <a:rPr lang="en-US" sz="2000" err="1">
                <a:latin typeface="Roboto Cn"/>
                <a:ea typeface="+mn-lt"/>
                <a:cs typeface="+mn-lt"/>
              </a:rPr>
              <a:t>liệu</a:t>
            </a:r>
            <a:r>
              <a:rPr lang="en-US" sz="2000">
                <a:latin typeface="Roboto Cn"/>
                <a:ea typeface="+mn-lt"/>
                <a:cs typeface="+mn-lt"/>
              </a:rPr>
              <a:t> </a:t>
            </a:r>
            <a:r>
              <a:rPr lang="en-US" sz="2000" err="1">
                <a:latin typeface="Roboto Cn"/>
                <a:ea typeface="+mn-lt"/>
                <a:cs typeface="+mn-lt"/>
              </a:rPr>
              <a:t>từ</a:t>
            </a:r>
            <a:r>
              <a:rPr lang="en-US" sz="2000">
                <a:latin typeface="Roboto Cn"/>
                <a:ea typeface="+mn-lt"/>
                <a:cs typeface="+mn-lt"/>
              </a:rPr>
              <a:t> </a:t>
            </a:r>
            <a:r>
              <a:rPr lang="en-US" sz="2000">
                <a:latin typeface="Roboto Cn"/>
                <a:cs typeface="Arial"/>
              </a:rPr>
              <a:t>u →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A81CA-9832-839A-70DE-EEBE753A52C3}"/>
                  </a:ext>
                </a:extLst>
              </p:cNvPr>
              <p:cNvSpPr txBox="1"/>
              <p:nvPr/>
            </p:nvSpPr>
            <p:spPr>
              <a:xfrm>
                <a:off x="1748014" y="1159757"/>
                <a:ext cx="5286375" cy="1428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b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/>
              </a:p>
              <a:p>
                <a:pPr>
                  <a:lnSpc>
                    <a:spcPct val="150000"/>
                  </a:lnSpc>
                </a:pPr>
                <a:r>
                  <a:rPr lang="en-US" sz="2000"/>
                  <a:t>0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A81CA-9832-839A-70DE-EEBE753A5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014" y="1159757"/>
                <a:ext cx="5286375" cy="1428853"/>
              </a:xfrm>
              <a:prstGeom prst="rect">
                <a:avLst/>
              </a:prstGeom>
              <a:blipFill>
                <a:blip r:embed="rId4"/>
                <a:stretch>
                  <a:fillRect l="-126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E63B8A4-1458-CDC2-A71A-DB72B95B5B48}"/>
              </a:ext>
            </a:extLst>
          </p:cNvPr>
          <p:cNvSpPr txBox="1"/>
          <p:nvPr/>
        </p:nvSpPr>
        <p:spPr>
          <a:xfrm>
            <a:off x="1187576" y="658102"/>
            <a:ext cx="414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Roboto Cn"/>
              </a:rPr>
              <a:t>5. </a:t>
            </a:r>
            <a:r>
              <a:rPr lang="en-US" sz="2000" b="1" err="1">
                <a:latin typeface="Roboto Cn"/>
              </a:rPr>
              <a:t>Ràng</a:t>
            </a:r>
            <a:r>
              <a:rPr lang="en-US" sz="2000" b="1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buộc</a:t>
            </a:r>
            <a:r>
              <a:rPr lang="en-US" sz="2000" b="1">
                <a:latin typeface="Roboto Cn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E91F0-7528-AA5D-0CBD-5A6B63CD5EDD}"/>
              </a:ext>
            </a:extLst>
          </p:cNvPr>
          <p:cNvSpPr txBox="1"/>
          <p:nvPr/>
        </p:nvSpPr>
        <p:spPr>
          <a:xfrm>
            <a:off x="608355" y="87765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3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B6FB-8FF8-04D8-71DA-748B9154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D85D2-9488-1C61-5F0F-740546A139AA}"/>
              </a:ext>
            </a:extLst>
          </p:cNvPr>
          <p:cNvSpPr txBox="1"/>
          <p:nvPr/>
        </p:nvSpPr>
        <p:spPr>
          <a:xfrm>
            <a:off x="1091381" y="1838632"/>
            <a:ext cx="968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Chưa phải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toàn </a:t>
            </a:r>
            <a:r>
              <a:rPr lang="en-US" dirty="0" err="1"/>
              <a:t>cục</a:t>
            </a:r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7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9AB75-048A-3C01-2A61-02B18F02D920}"/>
              </a:ext>
            </a:extLst>
          </p:cNvPr>
          <p:cNvSpPr txBox="1"/>
          <p:nvPr/>
        </p:nvSpPr>
        <p:spPr>
          <a:xfrm>
            <a:off x="1268361" y="540774"/>
            <a:ext cx="4660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đề </a:t>
            </a:r>
            <a:r>
              <a:rPr lang="en-US" dirty="0" err="1"/>
              <a:t>xuất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Là bài </a:t>
            </a:r>
            <a:r>
              <a:rPr lang="en-US" dirty="0" err="1"/>
              <a:t>toán</a:t>
            </a:r>
            <a:r>
              <a:rPr lang="en-US" dirty="0"/>
              <a:t> NP </a:t>
            </a:r>
            <a:r>
              <a:rPr lang="en-US" dirty="0" err="1"/>
              <a:t>khó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hơn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công nên </a:t>
            </a:r>
            <a:r>
              <a:rPr lang="en-US" dirty="0" err="1"/>
              <a:t>bọn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phải </a:t>
            </a:r>
            <a:r>
              <a:rPr lang="en-US" dirty="0" err="1"/>
              <a:t>chọn</a:t>
            </a:r>
            <a:r>
              <a:rPr lang="en-US" dirty="0"/>
              <a:t> GA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5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450D3-40B6-2044-B707-E55EAFC3D6DE}"/>
              </a:ext>
            </a:extLst>
          </p:cNvPr>
          <p:cNvSpPr txBox="1"/>
          <p:nvPr/>
        </p:nvSpPr>
        <p:spPr>
          <a:xfrm>
            <a:off x="606489" y="195942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Roboto Cn" pitchFamily="2" charset="0"/>
                <a:ea typeface="Roboto Cn" pitchFamily="2" charset="0"/>
              </a:rPr>
              <a:t>III.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Giải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thuật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dirty="0">
                <a:latin typeface="Roboto Cn" pitchFamily="2" charset="0"/>
                <a:ea typeface="Roboto Cn" pitchFamily="2" charset="0"/>
              </a:rPr>
              <a:t>đề </a:t>
            </a:r>
            <a:r>
              <a:rPr lang="en-US" sz="3200" dirty="0" err="1">
                <a:latin typeface="Roboto Cn" pitchFamily="2" charset="0"/>
                <a:ea typeface="Roboto Cn" pitchFamily="2" charset="0"/>
              </a:rPr>
              <a:t>xuất</a:t>
            </a:r>
            <a:endParaRPr lang="vi-VN" sz="3200">
              <a:latin typeface="Roboto Cn" pitchFamily="2" charset="0"/>
              <a:ea typeface="Roboto C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28B83-7631-3D7A-9EF3-68C94734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816"/>
            <a:ext cx="12192000" cy="38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28FFC-EDC7-D659-4F48-2D5E99DBFE1F}"/>
              </a:ext>
            </a:extLst>
          </p:cNvPr>
          <p:cNvSpPr txBox="1"/>
          <p:nvPr/>
        </p:nvSpPr>
        <p:spPr>
          <a:xfrm>
            <a:off x="606489" y="195942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Roboto Cn" pitchFamily="2" charset="0"/>
                <a:ea typeface="Roboto Cn" pitchFamily="2" charset="0"/>
              </a:rPr>
              <a:t>IV.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Cài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đặt</a:t>
            </a:r>
            <a:endParaRPr lang="vi-VN" sz="32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40AB5-C78B-041E-E638-F9C95AA628CA}"/>
              </a:ext>
            </a:extLst>
          </p:cNvPr>
          <p:cNvSpPr txBox="1"/>
          <p:nvPr/>
        </p:nvSpPr>
        <p:spPr>
          <a:xfrm>
            <a:off x="1091681" y="811764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Cn" pitchFamily="2" charset="0"/>
                <a:ea typeface="Roboto Cn" pitchFamily="2" charset="0"/>
              </a:rPr>
              <a:t>1.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Mã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lời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giải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endParaRPr lang="vi-VN" sz="24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4B07B9-C172-EDC1-D0D2-9DAA160CF213}"/>
              </a:ext>
            </a:extLst>
          </p:cNvPr>
          <p:cNvSpPr/>
          <p:nvPr/>
        </p:nvSpPr>
        <p:spPr>
          <a:xfrm>
            <a:off x="1091681" y="3304760"/>
            <a:ext cx="576000" cy="57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0.0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8F33E-A413-F46E-1BFB-9EE08A7A4192}"/>
              </a:ext>
            </a:extLst>
          </p:cNvPr>
          <p:cNvSpPr/>
          <p:nvPr/>
        </p:nvSpPr>
        <p:spPr>
          <a:xfrm>
            <a:off x="1667681" y="3304760"/>
            <a:ext cx="576000" cy="57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1D0A0E-4E2B-A6CE-76FC-D2CD10783556}"/>
              </a:ext>
            </a:extLst>
          </p:cNvPr>
          <p:cNvSpPr/>
          <p:nvPr/>
        </p:nvSpPr>
        <p:spPr>
          <a:xfrm>
            <a:off x="2243681" y="3304760"/>
            <a:ext cx="576000" cy="57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F96E7-CB71-8860-07AE-B3917619FEC5}"/>
              </a:ext>
            </a:extLst>
          </p:cNvPr>
          <p:cNvSpPr txBox="1"/>
          <p:nvPr/>
        </p:nvSpPr>
        <p:spPr>
          <a:xfrm>
            <a:off x="2875619" y="34303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  <a:endParaRPr lang="vi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A75D39-5818-50F9-65B6-5D4069261B1F}"/>
              </a:ext>
            </a:extLst>
          </p:cNvPr>
          <p:cNvSpPr/>
          <p:nvPr/>
        </p:nvSpPr>
        <p:spPr>
          <a:xfrm>
            <a:off x="3274921" y="3304760"/>
            <a:ext cx="576000" cy="57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C374E7-1B4A-F5CE-E471-E4F34AAAF9EE}"/>
              </a:ext>
            </a:extLst>
          </p:cNvPr>
          <p:cNvSpPr/>
          <p:nvPr/>
        </p:nvSpPr>
        <p:spPr>
          <a:xfrm>
            <a:off x="3850921" y="3304760"/>
            <a:ext cx="576000" cy="57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1.0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BA89D1-771B-A9D4-E512-A6883831102E}"/>
              </a:ext>
            </a:extLst>
          </p:cNvPr>
          <p:cNvSpPr/>
          <p:nvPr/>
        </p:nvSpPr>
        <p:spPr>
          <a:xfrm>
            <a:off x="4426921" y="3311101"/>
            <a:ext cx="576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1.0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450815-C398-9A21-63F1-7517F3DF4788}"/>
              </a:ext>
            </a:extLst>
          </p:cNvPr>
          <p:cNvSpPr/>
          <p:nvPr/>
        </p:nvSpPr>
        <p:spPr>
          <a:xfrm>
            <a:off x="5002921" y="3311101"/>
            <a:ext cx="576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6261C3-DE93-A9DB-2D5E-E4C41D10432C}"/>
              </a:ext>
            </a:extLst>
          </p:cNvPr>
          <p:cNvSpPr/>
          <p:nvPr/>
        </p:nvSpPr>
        <p:spPr>
          <a:xfrm>
            <a:off x="5578921" y="3311101"/>
            <a:ext cx="576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C25C-9CF4-00A4-1323-E968C5A89D20}"/>
              </a:ext>
            </a:extLst>
          </p:cNvPr>
          <p:cNvSpPr txBox="1"/>
          <p:nvPr/>
        </p:nvSpPr>
        <p:spPr>
          <a:xfrm>
            <a:off x="6210859" y="34275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  <a:endParaRPr lang="vi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DCEDE9-6B54-1F68-2D27-E94BC4CA0B39}"/>
              </a:ext>
            </a:extLst>
          </p:cNvPr>
          <p:cNvSpPr/>
          <p:nvPr/>
        </p:nvSpPr>
        <p:spPr>
          <a:xfrm>
            <a:off x="6610161" y="3301957"/>
            <a:ext cx="576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0F2CA8-4C9D-82A6-C406-B7A28CC0C0F3}"/>
              </a:ext>
            </a:extLst>
          </p:cNvPr>
          <p:cNvSpPr/>
          <p:nvPr/>
        </p:nvSpPr>
        <p:spPr>
          <a:xfrm>
            <a:off x="7186161" y="3301957"/>
            <a:ext cx="576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1.0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23E0B8-13DF-7902-FA36-B59A9CAE7656}"/>
              </a:ext>
            </a:extLst>
          </p:cNvPr>
          <p:cNvSpPr/>
          <p:nvPr/>
        </p:nvSpPr>
        <p:spPr>
          <a:xfrm>
            <a:off x="7762161" y="3301957"/>
            <a:ext cx="576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55A6FC-7C59-A03F-3768-6D77BBE799E8}"/>
              </a:ext>
            </a:extLst>
          </p:cNvPr>
          <p:cNvSpPr/>
          <p:nvPr/>
        </p:nvSpPr>
        <p:spPr>
          <a:xfrm>
            <a:off x="8338161" y="3301957"/>
            <a:ext cx="576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C308AD-37AB-51C2-693D-3DFB60C66EFA}"/>
              </a:ext>
            </a:extLst>
          </p:cNvPr>
          <p:cNvSpPr/>
          <p:nvPr/>
        </p:nvSpPr>
        <p:spPr>
          <a:xfrm>
            <a:off x="8914161" y="3301957"/>
            <a:ext cx="576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D4199A-34C4-B5E5-163F-1A604C279BA5}"/>
              </a:ext>
            </a:extLst>
          </p:cNvPr>
          <p:cNvSpPr txBox="1"/>
          <p:nvPr/>
        </p:nvSpPr>
        <p:spPr>
          <a:xfrm>
            <a:off x="9546099" y="34275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  <a:endParaRPr lang="vi-V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842689-55AD-4810-D04E-1A0F5FE765B9}"/>
              </a:ext>
            </a:extLst>
          </p:cNvPr>
          <p:cNvSpPr/>
          <p:nvPr/>
        </p:nvSpPr>
        <p:spPr>
          <a:xfrm>
            <a:off x="9945401" y="3301957"/>
            <a:ext cx="576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8EBA14-2EF1-4B58-808D-1CB4F586AEB7}"/>
              </a:ext>
            </a:extLst>
          </p:cNvPr>
          <p:cNvSpPr/>
          <p:nvPr/>
        </p:nvSpPr>
        <p:spPr>
          <a:xfrm>
            <a:off x="10521401" y="3301957"/>
            <a:ext cx="576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930D66E3-DBEC-8E55-54D1-36DD075A1194}"/>
              </a:ext>
            </a:extLst>
          </p:cNvPr>
          <p:cNvSpPr/>
          <p:nvPr/>
        </p:nvSpPr>
        <p:spPr>
          <a:xfrm rot="5400000">
            <a:off x="2557173" y="2574427"/>
            <a:ext cx="432000" cy="32139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D1D4998E-DEC1-07C3-8C2D-346B921C610F}"/>
              </a:ext>
            </a:extLst>
          </p:cNvPr>
          <p:cNvSpPr/>
          <p:nvPr/>
        </p:nvSpPr>
        <p:spPr>
          <a:xfrm rot="5400000">
            <a:off x="5880000" y="2574429"/>
            <a:ext cx="432000" cy="32139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BF427A1F-B627-E361-7233-0DFF4083A6FF}"/>
              </a:ext>
            </a:extLst>
          </p:cNvPr>
          <p:cNvSpPr/>
          <p:nvPr/>
        </p:nvSpPr>
        <p:spPr>
          <a:xfrm rot="5400000">
            <a:off x="9230743" y="2574426"/>
            <a:ext cx="432000" cy="32139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C7E22-8A65-84FF-018F-F897DBCAADFF}"/>
              </a:ext>
            </a:extLst>
          </p:cNvPr>
          <p:cNvSpPr txBox="1"/>
          <p:nvPr/>
        </p:nvSpPr>
        <p:spPr>
          <a:xfrm>
            <a:off x="2243681" y="4563078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Tọa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độ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X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01D433-5835-1A40-1B24-6D5A70A8D2A1}"/>
              </a:ext>
            </a:extLst>
          </p:cNvPr>
          <p:cNvSpPr txBox="1"/>
          <p:nvPr/>
        </p:nvSpPr>
        <p:spPr>
          <a:xfrm>
            <a:off x="5560436" y="4563078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Tọa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độ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Y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44ACC-4A4C-F938-9FA2-7EE3B06B9C0D}"/>
              </a:ext>
            </a:extLst>
          </p:cNvPr>
          <p:cNvSpPr txBox="1"/>
          <p:nvPr/>
        </p:nvSpPr>
        <p:spPr>
          <a:xfrm>
            <a:off x="8908918" y="4492052"/>
            <a:ext cx="550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Tau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48042-DA50-CE0A-CBCE-D27F80450D5E}"/>
              </a:ext>
            </a:extLst>
          </p:cNvPr>
          <p:cNvSpPr txBox="1"/>
          <p:nvPr/>
        </p:nvSpPr>
        <p:spPr>
          <a:xfrm>
            <a:off x="1091681" y="2496555"/>
            <a:ext cx="7656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Chuẩn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tọa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độ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X, Y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về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[0, 1] (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độ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cao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UAV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được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cố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định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H)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52FE3-C276-F807-0923-13A84C2F89BD}"/>
              </a:ext>
            </a:extLst>
          </p:cNvPr>
          <p:cNvSpPr txBox="1"/>
          <p:nvPr/>
        </p:nvSpPr>
        <p:spPr>
          <a:xfrm>
            <a:off x="1166202" y="1426115"/>
            <a:ext cx="1017969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bài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toán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tọa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độ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và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tau (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tỉ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lệ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truyền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tin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và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nhận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năng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lượng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)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UAV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tại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khe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thời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gian</a:t>
            </a:r>
            <a:endParaRPr lang="en-US" sz="2000">
              <a:latin typeface="Roboto Cn" pitchFamily="2" charset="0"/>
              <a:ea typeface="Roboto Cn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=&gt;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mã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lời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giải</a:t>
            </a:r>
            <a:endParaRPr lang="en-US" sz="200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3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35068-53ED-A762-CA20-EBBEAB614BAC}"/>
              </a:ext>
            </a:extLst>
          </p:cNvPr>
          <p:cNvSpPr txBox="1"/>
          <p:nvPr/>
        </p:nvSpPr>
        <p:spPr>
          <a:xfrm>
            <a:off x="690465" y="1994370"/>
            <a:ext cx="10867436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Áp</a:t>
            </a:r>
            <a:r>
              <a:rPr lang="en-US" sz="28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thuật</a:t>
            </a:r>
            <a:r>
              <a:rPr lang="en-US" sz="28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truyền</a:t>
            </a:r>
            <a:r>
              <a:rPr lang="en-US" sz="28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 GA </a:t>
            </a:r>
            <a:r>
              <a:rPr lang="en-US" sz="2800" dirty="0" err="1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toán</a:t>
            </a:r>
            <a:endParaRPr lang="en-US" sz="2800" dirty="0">
              <a:latin typeface="Roboto Cn" pitchFamily="2" charset="0"/>
              <a:ea typeface="Roboto Cn" pitchFamily="2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Roboto Cn" pitchFamily="2" charset="0"/>
                <a:ea typeface="Roboto Cn" pitchFamily="2" charset="0"/>
                <a:cs typeface="Arial" panose="020B0604020202020204" pitchFamily="34" charset="0"/>
              </a:rPr>
              <a:t>Throughput Maximization for Backscatter-and Cache-Assisted Wireless Powered UAV Technology</a:t>
            </a:r>
            <a:endParaRPr lang="vi-VN" sz="2800" dirty="0">
              <a:latin typeface="Roboto Cn" pitchFamily="2" charset="0"/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DB485-25EC-84D8-DCD8-2D6F0CD2358B}"/>
              </a:ext>
            </a:extLst>
          </p:cNvPr>
          <p:cNvSpPr txBox="1"/>
          <p:nvPr/>
        </p:nvSpPr>
        <p:spPr>
          <a:xfrm>
            <a:off x="935935" y="4472172"/>
            <a:ext cx="432629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sz="2000" err="1">
                <a:latin typeface="Roboto Cn" pitchFamily="2" charset="0"/>
                <a:ea typeface="Roboto Cn" pitchFamily="2" charset="0"/>
              </a:rPr>
              <a:t>Giáo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viên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hướng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dẫn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 </a:t>
            </a:r>
          </a:p>
          <a:p>
            <a:pPr defTabSz="360000"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	PGS.TS.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Huỳnh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Thị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Thanh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Bình</a:t>
            </a:r>
            <a:endParaRPr lang="en-US" sz="2000">
              <a:latin typeface="Roboto Cn" pitchFamily="2" charset="0"/>
              <a:ea typeface="Roboto Cn" pitchFamily="2" charset="0"/>
            </a:endParaRPr>
          </a:p>
          <a:p>
            <a:pPr defTabSz="360000"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	TS.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Trịnh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Văn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Chiến</a:t>
            </a:r>
            <a:endParaRPr lang="en-US" sz="2000">
              <a:latin typeface="Roboto Cn" pitchFamily="2" charset="0"/>
              <a:ea typeface="Roboto Cn" pitchFamily="2" charset="0"/>
            </a:endParaRPr>
          </a:p>
          <a:p>
            <a:pPr defTabSz="360000"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	TS.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Nguyễn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Thị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Hạnh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18426-49E6-F4BC-BCAC-E840F66BA4E5}"/>
              </a:ext>
            </a:extLst>
          </p:cNvPr>
          <p:cNvSpPr txBox="1"/>
          <p:nvPr/>
        </p:nvSpPr>
        <p:spPr>
          <a:xfrm>
            <a:off x="7175241" y="4472172"/>
            <a:ext cx="432629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sz="2000" err="1">
                <a:latin typeface="Roboto Cn" pitchFamily="2" charset="0"/>
                <a:ea typeface="Roboto Cn" pitchFamily="2" charset="0"/>
              </a:rPr>
              <a:t>Sinh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viên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thực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hiện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 </a:t>
            </a:r>
          </a:p>
          <a:p>
            <a:pPr defTabSz="360000"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	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Trương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Quang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Phú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	20194138</a:t>
            </a:r>
          </a:p>
          <a:p>
            <a:pPr defTabSz="360000"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	Mai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Ngọc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Mạnh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		20194111</a:t>
            </a:r>
          </a:p>
          <a:p>
            <a:pPr defTabSz="360000"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	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Đỗ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Như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Thỏa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			20194180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B7EEE-AB31-67AE-0A69-A1D31A1EC6E0}"/>
              </a:ext>
            </a:extLst>
          </p:cNvPr>
          <p:cNvSpPr txBox="1"/>
          <p:nvPr/>
        </p:nvSpPr>
        <p:spPr>
          <a:xfrm>
            <a:off x="3099082" y="619698"/>
            <a:ext cx="5993836" cy="13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Roboto Cn" pitchFamily="2" charset="0"/>
                <a:ea typeface="Roboto Cn" pitchFamily="2" charset="0"/>
              </a:rPr>
              <a:t>BÁO CÁO BÀI TẬP LỚN</a:t>
            </a:r>
          </a:p>
          <a:p>
            <a:pPr algn="ctr">
              <a:lnSpc>
                <a:spcPct val="150000"/>
              </a:lnSpc>
            </a:pPr>
            <a:r>
              <a:rPr lang="en-US" sz="3600" b="1">
                <a:latin typeface="Roboto Cn" pitchFamily="2" charset="0"/>
                <a:ea typeface="Roboto Cn" pitchFamily="2" charset="0"/>
              </a:rPr>
              <a:t>TÍNH TOÁN TIẾN HOÁ</a:t>
            </a:r>
            <a:endParaRPr lang="vi-VN" sz="3600" b="1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1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340AB5-C78B-041E-E638-F9C95AA628CA}"/>
              </a:ext>
            </a:extLst>
          </p:cNvPr>
          <p:cNvSpPr txBox="1"/>
          <p:nvPr/>
        </p:nvSpPr>
        <p:spPr>
          <a:xfrm>
            <a:off x="758338" y="35738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Cn" pitchFamily="2" charset="0"/>
                <a:ea typeface="Roboto Cn" pitchFamily="2" charset="0"/>
              </a:rPr>
              <a:t>2. </a:t>
            </a:r>
            <a:r>
              <a:rPr lang="en-US" sz="2400" dirty="0" err="1">
                <a:latin typeface="Roboto Cn" pitchFamily="2" charset="0"/>
                <a:ea typeface="Roboto Cn" pitchFamily="2" charset="0"/>
              </a:rPr>
              <a:t>Khởi</a:t>
            </a:r>
            <a:r>
              <a:rPr lang="en-US" sz="2400" dirty="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dirty="0" err="1">
                <a:latin typeface="Roboto Cn" pitchFamily="2" charset="0"/>
                <a:ea typeface="Roboto Cn" pitchFamily="2" charset="0"/>
              </a:rPr>
              <a:t>tạo</a:t>
            </a:r>
            <a:r>
              <a:rPr lang="en-US" sz="2400" dirty="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dirty="0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2400" dirty="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dirty="0" err="1">
                <a:latin typeface="Roboto Cn" pitchFamily="2" charset="0"/>
                <a:ea typeface="Roboto Cn" pitchFamily="2" charset="0"/>
              </a:rPr>
              <a:t>thể</a:t>
            </a:r>
            <a:endParaRPr lang="vi-VN" sz="2400" dirty="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2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9DD03-953A-82D6-D613-A0A8AEEEACF1}"/>
              </a:ext>
            </a:extLst>
          </p:cNvPr>
          <p:cNvSpPr txBox="1"/>
          <p:nvPr/>
        </p:nvSpPr>
        <p:spPr>
          <a:xfrm>
            <a:off x="513183" y="186613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Cn" pitchFamily="2" charset="0"/>
                <a:ea typeface="Roboto Cn" pitchFamily="2" charset="0"/>
              </a:rPr>
              <a:t>2. </a:t>
            </a:r>
            <a:r>
              <a:rPr lang="en-US" sz="2400" dirty="0">
                <a:latin typeface="Roboto Cn" pitchFamily="2" charset="0"/>
                <a:ea typeface="Roboto Cn" pitchFamily="2" charset="0"/>
              </a:rPr>
              <a:t>Lai </a:t>
            </a:r>
            <a:r>
              <a:rPr lang="en-US" sz="2400" dirty="0" err="1">
                <a:latin typeface="Roboto Cn" pitchFamily="2" charset="0"/>
                <a:ea typeface="Roboto Cn" pitchFamily="2" charset="0"/>
              </a:rPr>
              <a:t>ghép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endParaRPr lang="vi-VN" sz="24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2DA8F-0D64-DD45-C8A0-A73976A6BC11}"/>
              </a:ext>
            </a:extLst>
          </p:cNvPr>
          <p:cNvSpPr txBox="1"/>
          <p:nvPr/>
        </p:nvSpPr>
        <p:spPr>
          <a:xfrm>
            <a:off x="964855" y="634828"/>
            <a:ext cx="257634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latin typeface="Roboto Cn"/>
                <a:ea typeface="Roboto Cn" pitchFamily="2" charset="0"/>
              </a:rPr>
              <a:t>a. </a:t>
            </a:r>
            <a:r>
              <a:rPr lang="en-US" sz="2000" err="1">
                <a:latin typeface="Roboto Cn"/>
                <a:ea typeface="Roboto Cn" pitchFamily="2" charset="0"/>
              </a:rPr>
              <a:t>Chéo</a:t>
            </a:r>
            <a:r>
              <a:rPr lang="en-US" sz="2000">
                <a:latin typeface="Roboto Cn"/>
                <a:ea typeface="Roboto Cn" pitchFamily="2" charset="0"/>
              </a:rPr>
              <a:t> </a:t>
            </a:r>
            <a:r>
              <a:rPr lang="en-US" sz="2000" err="1">
                <a:latin typeface="Roboto Cn"/>
                <a:ea typeface="Roboto Cn" pitchFamily="2" charset="0"/>
              </a:rPr>
              <a:t>hóa</a:t>
            </a:r>
            <a:r>
              <a:rPr lang="en-US" sz="2000">
                <a:latin typeface="Roboto Cn"/>
                <a:ea typeface="Roboto Cn" pitchFamily="2" charset="0"/>
              </a:rPr>
              <a:t> (AMXO)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7FDD0E-5757-8360-FC03-389CC6A09E03}"/>
                  </a:ext>
                </a:extLst>
              </p:cNvPr>
              <p:cNvSpPr txBox="1"/>
              <p:nvPr/>
            </p:nvSpPr>
            <p:spPr>
              <a:xfrm>
                <a:off x="1676422" y="1044463"/>
                <a:ext cx="9137089" cy="2350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u: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Số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ngẫu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nhiên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(0, 1)</a:t>
                </a:r>
              </a:p>
              <a:p>
                <a:pPr defTabSz="3600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: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Cá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thể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cha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mẹ</a:t>
                </a:r>
                <a:endParaRPr lang="en-US" sz="2000">
                  <a:latin typeface="Roboto Cn" pitchFamily="2" charset="0"/>
                  <a:ea typeface="Roboto Cn" pitchFamily="2" charset="0"/>
                </a:endParaRP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Cá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thể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con: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	</a:t>
                </a:r>
                <a:r>
                  <a:rPr lang="en-US" sz="2000">
                    <a:ea typeface="Roboto Cn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𝑪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=    u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+   (1 - u)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>
                  <a:latin typeface="Roboto Cn" pitchFamily="2" charset="0"/>
                  <a:ea typeface="Roboto Cn" pitchFamily="2" charset="0"/>
                </a:endParaRP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	</a:t>
                </a:r>
                <a:r>
                  <a:rPr lang="en-US" sz="2000">
                    <a:ea typeface="Roboto Cn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𝑪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=   (1 - u)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+   u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endParaRPr lang="vi-VN" sz="2000">
                  <a:latin typeface="Roboto Cn" pitchFamily="2" charset="0"/>
                  <a:ea typeface="Roboto Cn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7FDD0E-5757-8360-FC03-389CC6A0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22" y="1044463"/>
                <a:ext cx="9137089" cy="2350965"/>
              </a:xfrm>
              <a:prstGeom prst="rect">
                <a:avLst/>
              </a:prstGeom>
              <a:blipFill>
                <a:blip r:embed="rId2"/>
                <a:stretch>
                  <a:fillRect l="-667" b="-36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6ADB3D6-6305-D6D0-4AE8-E901AFF5E23A}"/>
              </a:ext>
            </a:extLst>
          </p:cNvPr>
          <p:cNvSpPr/>
          <p:nvPr/>
        </p:nvSpPr>
        <p:spPr>
          <a:xfrm>
            <a:off x="580087" y="3942300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EEBEA-6D55-0169-720A-B2DB4BA5717F}"/>
              </a:ext>
            </a:extLst>
          </p:cNvPr>
          <p:cNvSpPr/>
          <p:nvPr/>
        </p:nvSpPr>
        <p:spPr>
          <a:xfrm>
            <a:off x="1156087" y="3942300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8CD6EF-7DB5-D867-AC70-A9AC1AF92F45}"/>
              </a:ext>
            </a:extLst>
          </p:cNvPr>
          <p:cNvSpPr/>
          <p:nvPr/>
        </p:nvSpPr>
        <p:spPr>
          <a:xfrm>
            <a:off x="1732087" y="3944831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0.5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BAAA9-7E15-4127-E11D-DABBCF856CB0}"/>
              </a:ext>
            </a:extLst>
          </p:cNvPr>
          <p:cNvSpPr/>
          <p:nvPr/>
        </p:nvSpPr>
        <p:spPr>
          <a:xfrm>
            <a:off x="2308087" y="3944831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35B301-5456-46A8-243B-BDDB6C5E7FC6}"/>
              </a:ext>
            </a:extLst>
          </p:cNvPr>
          <p:cNvSpPr/>
          <p:nvPr/>
        </p:nvSpPr>
        <p:spPr>
          <a:xfrm>
            <a:off x="2884087" y="3944831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96479E-5D97-1917-5C7D-6D7E9AE751D4}"/>
              </a:ext>
            </a:extLst>
          </p:cNvPr>
          <p:cNvSpPr/>
          <p:nvPr/>
        </p:nvSpPr>
        <p:spPr>
          <a:xfrm>
            <a:off x="3460087" y="3942300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65D25-966C-546C-FB48-D32C845A8E89}"/>
              </a:ext>
            </a:extLst>
          </p:cNvPr>
          <p:cNvSpPr/>
          <p:nvPr/>
        </p:nvSpPr>
        <p:spPr>
          <a:xfrm>
            <a:off x="4036087" y="3942300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0.9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F1F6D-FB79-195B-63CC-47E32BF4426D}"/>
              </a:ext>
            </a:extLst>
          </p:cNvPr>
          <p:cNvSpPr/>
          <p:nvPr/>
        </p:nvSpPr>
        <p:spPr>
          <a:xfrm>
            <a:off x="4612447" y="3942300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0.4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70A25D-35E5-7B18-0324-0818651EA9BB}"/>
              </a:ext>
            </a:extLst>
          </p:cNvPr>
          <p:cNvSpPr/>
          <p:nvPr/>
        </p:nvSpPr>
        <p:spPr>
          <a:xfrm>
            <a:off x="571724" y="5235006"/>
            <a:ext cx="576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0.5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C2FF8A-0A19-5738-94A5-6D17E39D2CFF}"/>
              </a:ext>
            </a:extLst>
          </p:cNvPr>
          <p:cNvSpPr/>
          <p:nvPr/>
        </p:nvSpPr>
        <p:spPr>
          <a:xfrm>
            <a:off x="1147724" y="5235006"/>
            <a:ext cx="576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0.3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AC44B8-D752-6196-C171-578C92370536}"/>
              </a:ext>
            </a:extLst>
          </p:cNvPr>
          <p:cNvSpPr/>
          <p:nvPr/>
        </p:nvSpPr>
        <p:spPr>
          <a:xfrm>
            <a:off x="1723724" y="5237537"/>
            <a:ext cx="576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1882FF-877E-EC53-BF01-5A49F7B5D484}"/>
              </a:ext>
            </a:extLst>
          </p:cNvPr>
          <p:cNvSpPr/>
          <p:nvPr/>
        </p:nvSpPr>
        <p:spPr>
          <a:xfrm>
            <a:off x="2299724" y="5237537"/>
            <a:ext cx="576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0.9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1FD0E7-618D-5A7C-8D38-91610D152B6F}"/>
              </a:ext>
            </a:extLst>
          </p:cNvPr>
          <p:cNvSpPr/>
          <p:nvPr/>
        </p:nvSpPr>
        <p:spPr>
          <a:xfrm>
            <a:off x="2875724" y="5237537"/>
            <a:ext cx="576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8F3271-887E-09AD-9BB8-B9099291D0A6}"/>
              </a:ext>
            </a:extLst>
          </p:cNvPr>
          <p:cNvSpPr/>
          <p:nvPr/>
        </p:nvSpPr>
        <p:spPr>
          <a:xfrm>
            <a:off x="3451724" y="5235006"/>
            <a:ext cx="576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0.9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6C10E5-A811-C203-9234-927BB17514E4}"/>
              </a:ext>
            </a:extLst>
          </p:cNvPr>
          <p:cNvSpPr/>
          <p:nvPr/>
        </p:nvSpPr>
        <p:spPr>
          <a:xfrm>
            <a:off x="4027724" y="5235006"/>
            <a:ext cx="576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75F521-8CB8-6480-2E9D-7F3DB871408E}"/>
              </a:ext>
            </a:extLst>
          </p:cNvPr>
          <p:cNvSpPr/>
          <p:nvPr/>
        </p:nvSpPr>
        <p:spPr>
          <a:xfrm>
            <a:off x="4604084" y="5235006"/>
            <a:ext cx="576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0.3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3429B-91B1-4D78-2577-22D984998E21}"/>
              </a:ext>
            </a:extLst>
          </p:cNvPr>
          <p:cNvSpPr txBox="1"/>
          <p:nvPr/>
        </p:nvSpPr>
        <p:spPr>
          <a:xfrm>
            <a:off x="2467982" y="4615492"/>
            <a:ext cx="4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x</a:t>
            </a:r>
            <a:endParaRPr lang="vi-VN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7E8DC-183D-62B5-8A48-BF69984C1AC5}"/>
              </a:ext>
            </a:extLst>
          </p:cNvPr>
          <p:cNvSpPr/>
          <p:nvPr/>
        </p:nvSpPr>
        <p:spPr>
          <a:xfrm>
            <a:off x="7003915" y="3939769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68E9F2-9DDF-2265-66F9-4124C8C86ADD}"/>
              </a:ext>
            </a:extLst>
          </p:cNvPr>
          <p:cNvSpPr/>
          <p:nvPr/>
        </p:nvSpPr>
        <p:spPr>
          <a:xfrm>
            <a:off x="7579915" y="3939769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8FE8A1-503D-FACA-4CFC-0C34476FF625}"/>
              </a:ext>
            </a:extLst>
          </p:cNvPr>
          <p:cNvSpPr/>
          <p:nvPr/>
        </p:nvSpPr>
        <p:spPr>
          <a:xfrm>
            <a:off x="8155915" y="3942300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0.5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CA6A3F-ECB6-CD5A-09EC-A9AA7E837D84}"/>
              </a:ext>
            </a:extLst>
          </p:cNvPr>
          <p:cNvSpPr/>
          <p:nvPr/>
        </p:nvSpPr>
        <p:spPr>
          <a:xfrm>
            <a:off x="8731915" y="3942300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AA2FAF-4685-6D8F-3FAC-28F420B493C7}"/>
              </a:ext>
            </a:extLst>
          </p:cNvPr>
          <p:cNvSpPr/>
          <p:nvPr/>
        </p:nvSpPr>
        <p:spPr>
          <a:xfrm>
            <a:off x="9307915" y="3942300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7AC98B-FE76-197C-2A77-F44A64BA8B3B}"/>
              </a:ext>
            </a:extLst>
          </p:cNvPr>
          <p:cNvSpPr/>
          <p:nvPr/>
        </p:nvSpPr>
        <p:spPr>
          <a:xfrm>
            <a:off x="9883915" y="3939769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A0F468-1050-827E-C891-E3520E28CD35}"/>
              </a:ext>
            </a:extLst>
          </p:cNvPr>
          <p:cNvSpPr/>
          <p:nvPr/>
        </p:nvSpPr>
        <p:spPr>
          <a:xfrm>
            <a:off x="10459915" y="3939769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0.9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F20B90-54C8-71AF-C7EF-D3BC45B3033A}"/>
              </a:ext>
            </a:extLst>
          </p:cNvPr>
          <p:cNvSpPr/>
          <p:nvPr/>
        </p:nvSpPr>
        <p:spPr>
          <a:xfrm>
            <a:off x="11036275" y="3939769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0.4</a:t>
            </a:r>
            <a:endParaRPr lang="vi-VN" sz="2000" b="1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0F553-6ED6-CAC2-7A37-2E0FB4659AC1}"/>
              </a:ext>
            </a:extLst>
          </p:cNvPr>
          <p:cNvCxnSpPr/>
          <p:nvPr/>
        </p:nvCxnSpPr>
        <p:spPr>
          <a:xfrm>
            <a:off x="5353050" y="4848225"/>
            <a:ext cx="1485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9DEA5A5-4EF9-9278-442E-014483C1BCE8}"/>
              </a:ext>
            </a:extLst>
          </p:cNvPr>
          <p:cNvSpPr txBox="1"/>
          <p:nvPr/>
        </p:nvSpPr>
        <p:spPr>
          <a:xfrm>
            <a:off x="5571476" y="447699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 Cn" pitchFamily="2" charset="0"/>
                <a:ea typeface="Roboto Cn" pitchFamily="2" charset="0"/>
              </a:rPr>
              <a:t>u = 0.8</a:t>
            </a:r>
            <a:endParaRPr lang="vi-VN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D00157-5398-779A-77D6-983F7B825E26}"/>
              </a:ext>
            </a:extLst>
          </p:cNvPr>
          <p:cNvSpPr/>
          <p:nvPr/>
        </p:nvSpPr>
        <p:spPr>
          <a:xfrm>
            <a:off x="7003915" y="5235006"/>
            <a:ext cx="576000" cy="57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689259-2BC5-94AF-78BF-F4E2505D88E6}"/>
              </a:ext>
            </a:extLst>
          </p:cNvPr>
          <p:cNvSpPr/>
          <p:nvPr/>
        </p:nvSpPr>
        <p:spPr>
          <a:xfrm>
            <a:off x="7579915" y="5235006"/>
            <a:ext cx="576000" cy="57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0.4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807C84-4536-BF84-4CEA-6660D44D9473}"/>
              </a:ext>
            </a:extLst>
          </p:cNvPr>
          <p:cNvSpPr/>
          <p:nvPr/>
        </p:nvSpPr>
        <p:spPr>
          <a:xfrm>
            <a:off x="8155915" y="5237537"/>
            <a:ext cx="576000" cy="57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0.5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E9C8BC-F6EC-27BA-4068-31BBA333EA4A}"/>
              </a:ext>
            </a:extLst>
          </p:cNvPr>
          <p:cNvSpPr/>
          <p:nvPr/>
        </p:nvSpPr>
        <p:spPr>
          <a:xfrm>
            <a:off x="8731915" y="5237537"/>
            <a:ext cx="576000" cy="57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CF0FB9-2D45-7138-A58D-7F2C45116328}"/>
              </a:ext>
            </a:extLst>
          </p:cNvPr>
          <p:cNvSpPr/>
          <p:nvPr/>
        </p:nvSpPr>
        <p:spPr>
          <a:xfrm>
            <a:off x="9307915" y="5237537"/>
            <a:ext cx="576000" cy="57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7576B-2026-A54F-6192-A929CC897047}"/>
              </a:ext>
            </a:extLst>
          </p:cNvPr>
          <p:cNvSpPr/>
          <p:nvPr/>
        </p:nvSpPr>
        <p:spPr>
          <a:xfrm>
            <a:off x="9883915" y="5235006"/>
            <a:ext cx="576000" cy="57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0.9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7DD9AF-5159-9CBD-0847-D5F885AE4F02}"/>
              </a:ext>
            </a:extLst>
          </p:cNvPr>
          <p:cNvSpPr/>
          <p:nvPr/>
        </p:nvSpPr>
        <p:spPr>
          <a:xfrm>
            <a:off x="10459915" y="5235006"/>
            <a:ext cx="576000" cy="57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1BA3E6-BA42-5F29-FE9E-F4F170B8E565}"/>
              </a:ext>
            </a:extLst>
          </p:cNvPr>
          <p:cNvSpPr/>
          <p:nvPr/>
        </p:nvSpPr>
        <p:spPr>
          <a:xfrm>
            <a:off x="11036275" y="5235006"/>
            <a:ext cx="576000" cy="57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4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17060924-F8D2-33FD-4B92-926A72A7DD50}"/>
              </a:ext>
            </a:extLst>
          </p:cNvPr>
          <p:cNvSpPr txBox="1"/>
          <p:nvPr/>
        </p:nvSpPr>
        <p:spPr>
          <a:xfrm>
            <a:off x="1032899" y="794643"/>
            <a:ext cx="53138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Roboto Cn"/>
                <a:ea typeface="Roboto Cn" pitchFamily="2" charset="0"/>
              </a:rPr>
              <a:t>b. </a:t>
            </a:r>
            <a:r>
              <a:rPr lang="en-US" sz="2000" err="1">
                <a:latin typeface="Roboto Cn"/>
                <a:ea typeface="Roboto Cn" pitchFamily="2" charset="0"/>
              </a:rPr>
              <a:t>Chéo</a:t>
            </a:r>
            <a:r>
              <a:rPr lang="en-US" sz="2000">
                <a:latin typeface="Roboto Cn"/>
                <a:ea typeface="Roboto Cn" pitchFamily="2" charset="0"/>
              </a:rPr>
              <a:t> </a:t>
            </a:r>
            <a:r>
              <a:rPr lang="en-US" sz="2000" err="1">
                <a:latin typeface="Roboto Cn"/>
                <a:ea typeface="Roboto Cn" pitchFamily="2" charset="0"/>
              </a:rPr>
              <a:t>hóa</a:t>
            </a:r>
            <a:r>
              <a:rPr lang="en-US" sz="2000">
                <a:latin typeface="Roboto Cn"/>
                <a:ea typeface="Roboto Cn" pitchFamily="2" charset="0"/>
              </a:rPr>
              <a:t> </a:t>
            </a:r>
            <a:r>
              <a:rPr lang="en-US" sz="2000" err="1">
                <a:latin typeface="Roboto Cn"/>
                <a:ea typeface="Roboto Cn" pitchFamily="2" charset="0"/>
              </a:rPr>
              <a:t>nhị</a:t>
            </a:r>
            <a:r>
              <a:rPr lang="en-US" sz="2000">
                <a:latin typeface="Roboto Cn"/>
                <a:ea typeface="Roboto Cn" pitchFamily="2" charset="0"/>
              </a:rPr>
              <a:t> </a:t>
            </a:r>
            <a:r>
              <a:rPr lang="en-US" sz="2000" err="1">
                <a:latin typeface="Roboto Cn"/>
                <a:ea typeface="Roboto Cn" pitchFamily="2" charset="0"/>
              </a:rPr>
              <a:t>phân</a:t>
            </a:r>
            <a:r>
              <a:rPr lang="en-US" sz="2000">
                <a:latin typeface="Roboto Cn"/>
                <a:ea typeface="Roboto Cn" pitchFamily="2" charset="0"/>
              </a:rPr>
              <a:t> (</a:t>
            </a:r>
            <a:r>
              <a:rPr lang="en-US" sz="2000" err="1">
                <a:latin typeface="Roboto Cn"/>
                <a:ea typeface="Roboto Cn" pitchFamily="2" charset="0"/>
              </a:rPr>
              <a:t>SBX</a:t>
            </a:r>
            <a:r>
              <a:rPr lang="en-US" sz="2000">
                <a:latin typeface="Roboto Cn"/>
                <a:ea typeface="Roboto Cn" pitchFamily="2" charset="0"/>
              </a:rPr>
              <a:t>)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78B86-22F8-4E72-6177-45F3C3ABB287}"/>
              </a:ext>
            </a:extLst>
          </p:cNvPr>
          <p:cNvSpPr txBox="1"/>
          <p:nvPr/>
        </p:nvSpPr>
        <p:spPr>
          <a:xfrm>
            <a:off x="513183" y="186613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Cn" pitchFamily="2" charset="0"/>
                <a:ea typeface="Roboto Cn" pitchFamily="2" charset="0"/>
              </a:rPr>
              <a:t>2. </a:t>
            </a:r>
            <a:r>
              <a:rPr lang="en-US" sz="2400" dirty="0">
                <a:latin typeface="Roboto Cn" pitchFamily="2" charset="0"/>
                <a:ea typeface="Roboto Cn" pitchFamily="2" charset="0"/>
              </a:rPr>
              <a:t>Lai </a:t>
            </a:r>
            <a:r>
              <a:rPr lang="en-US" sz="2400" dirty="0" err="1">
                <a:latin typeface="Roboto Cn" pitchFamily="2" charset="0"/>
                <a:ea typeface="Roboto Cn" pitchFamily="2" charset="0"/>
              </a:rPr>
              <a:t>ghép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endParaRPr lang="vi-VN" sz="2400">
              <a:latin typeface="Roboto Cn" pitchFamily="2" charset="0"/>
              <a:ea typeface="Roboto C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804097-F910-AA86-7859-5EE11C7D3800}"/>
                  </a:ext>
                </a:extLst>
              </p:cNvPr>
              <p:cNvSpPr txBox="1"/>
              <p:nvPr/>
            </p:nvSpPr>
            <p:spPr>
              <a:xfrm>
                <a:off x="1527455" y="1341118"/>
                <a:ext cx="9137089" cy="442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u: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Số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ngẫu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nhiên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(0, 1)</a:t>
                </a:r>
              </a:p>
              <a:p>
                <a:pPr defTabSz="3600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: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Cá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thể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cha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mẹ</a:t>
                </a:r>
                <a:endParaRPr lang="en-US" sz="2000">
                  <a:latin typeface="Roboto Cn" pitchFamily="2" charset="0"/>
                  <a:ea typeface="Roboto Cn" pitchFamily="2" charset="0"/>
                </a:endParaRP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Tính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hệ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số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theo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công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thức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:</a:t>
                </a:r>
              </a:p>
              <a:p>
                <a:pPr defTabSz="360000"/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	</a:t>
                </a:r>
                <a:r>
                  <a:rPr lang="en-US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Roboto Cn" pitchFamily="2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Roboto Cn" pitchFamily="2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Roboto Cn" pitchFamily="2" charset="0"/>
                                  </a:rPr>
                                  <m:t>𝑢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Roboto Cn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Roboto Cn" pitchFamily="2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Roboto Cn" pitchFamily="2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  <m:t>+1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 ≤0.5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Roboto Cn" pitchFamily="2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  <m:t>2(1−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  <m:t>𝑢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sup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Roboto Cn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Roboto Cn" pitchFamily="2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Roboto Cn" pitchFamily="2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Roboto Cn" pitchFamily="2" charset="0"/>
                                      </a:rPr>
                                      <m:t>+1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Roboto Cn" pitchFamily="2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&gt;0.5</m:t>
                            </m:r>
                          </m:e>
                        </m:eqAr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[2, 10]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Cá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thể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con: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	</a:t>
                </a:r>
                <a:r>
                  <a:rPr lang="en-US" sz="2000">
                    <a:ea typeface="Roboto Cn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𝑪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=    0.5*((1 +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+  (1 +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)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	</a:t>
                </a:r>
                <a:r>
                  <a:rPr lang="en-US" sz="2000">
                    <a:ea typeface="Roboto Cn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𝑪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=    0.5*((1 -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 +  (1 +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)</a:t>
                </a:r>
              </a:p>
              <a:p>
                <a:pPr defTabSz="360000">
                  <a:lnSpc>
                    <a:spcPct val="150000"/>
                  </a:lnSpc>
                </a:pPr>
                <a:endParaRPr lang="en-US" sz="2000">
                  <a:latin typeface="Roboto Cn" pitchFamily="2" charset="0"/>
                  <a:ea typeface="Roboto Cn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804097-F910-AA86-7859-5EE11C7D3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55" y="1341118"/>
                <a:ext cx="9137089" cy="4421788"/>
              </a:xfrm>
              <a:prstGeom prst="rect">
                <a:avLst/>
              </a:prstGeo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4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17060924-F8D2-33FD-4B92-926A72A7DD50}"/>
              </a:ext>
            </a:extLst>
          </p:cNvPr>
          <p:cNvSpPr txBox="1"/>
          <p:nvPr/>
        </p:nvSpPr>
        <p:spPr>
          <a:xfrm>
            <a:off x="1032899" y="794643"/>
            <a:ext cx="53138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Roboto Cn"/>
                <a:ea typeface="Roboto Cn" pitchFamily="2" charset="0"/>
              </a:rPr>
              <a:t>c. Laplace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78B86-22F8-4E72-6177-45F3C3ABB287}"/>
              </a:ext>
            </a:extLst>
          </p:cNvPr>
          <p:cNvSpPr txBox="1"/>
          <p:nvPr/>
        </p:nvSpPr>
        <p:spPr>
          <a:xfrm>
            <a:off x="513183" y="186613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Cn" pitchFamily="2" charset="0"/>
                <a:ea typeface="Roboto Cn" pitchFamily="2" charset="0"/>
              </a:rPr>
              <a:t>2. </a:t>
            </a:r>
            <a:r>
              <a:rPr lang="en-US" sz="2400" dirty="0">
                <a:latin typeface="Roboto Cn" pitchFamily="2" charset="0"/>
                <a:ea typeface="Roboto Cn" pitchFamily="2" charset="0"/>
              </a:rPr>
              <a:t>Lai </a:t>
            </a:r>
            <a:r>
              <a:rPr lang="en-US" sz="2400" dirty="0" err="1">
                <a:latin typeface="Roboto Cn" pitchFamily="2" charset="0"/>
                <a:ea typeface="Roboto Cn" pitchFamily="2" charset="0"/>
              </a:rPr>
              <a:t>ghép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endParaRPr lang="vi-VN" sz="2400">
              <a:latin typeface="Roboto Cn" pitchFamily="2" charset="0"/>
              <a:ea typeface="Roboto C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B894B6-D8AA-3A83-9517-2516386713C3}"/>
                  </a:ext>
                </a:extLst>
              </p:cNvPr>
              <p:cNvSpPr txBox="1"/>
              <p:nvPr/>
            </p:nvSpPr>
            <p:spPr>
              <a:xfrm>
                <a:off x="1676422" y="1034938"/>
                <a:ext cx="9137089" cy="235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b: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Số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ngẫu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nhiên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theo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phân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phối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Laplace</a:t>
                </a:r>
              </a:p>
              <a:p>
                <a:pPr defTabSz="3600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: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Cá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thể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cha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mẹ</a:t>
                </a:r>
                <a:endParaRPr lang="en-US" sz="2000">
                  <a:latin typeface="Roboto Cn" pitchFamily="2" charset="0"/>
                  <a:ea typeface="Roboto Cn" pitchFamily="2" charset="0"/>
                </a:endParaRP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Cá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 pitchFamily="2" charset="0"/>
                    <a:ea typeface="Roboto Cn" pitchFamily="2" charset="0"/>
                  </a:rPr>
                  <a:t>thể</a:t>
                </a: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con: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	</a:t>
                </a:r>
                <a:r>
                  <a:rPr lang="en-US" sz="2000">
                    <a:ea typeface="Roboto Cn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𝑪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=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+   b * |(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)|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	</a:t>
                </a:r>
                <a:r>
                  <a:rPr lang="en-US" sz="2000">
                    <a:ea typeface="Roboto Cn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𝑪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=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  +   b * |(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𝑷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>
                    <a:latin typeface="Roboto Cn" pitchFamily="2" charset="0"/>
                    <a:ea typeface="Roboto Cn" pitchFamily="2" charset="0"/>
                  </a:rPr>
                  <a:t> )|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B894B6-D8AA-3A83-9517-25163867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22" y="1034938"/>
                <a:ext cx="9137089" cy="2352182"/>
              </a:xfrm>
              <a:prstGeom prst="rect">
                <a:avLst/>
              </a:prstGeom>
              <a:blipFill>
                <a:blip r:embed="rId2"/>
                <a:stretch>
                  <a:fillRect l="-667" b="-36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01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8EE88C-286E-6ABA-0289-C8CC4785AF8B}"/>
              </a:ext>
            </a:extLst>
          </p:cNvPr>
          <p:cNvSpPr txBox="1"/>
          <p:nvPr/>
        </p:nvSpPr>
        <p:spPr>
          <a:xfrm>
            <a:off x="513183" y="186613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Cn" pitchFamily="2" charset="0"/>
                <a:ea typeface="Roboto Cn" pitchFamily="2" charset="0"/>
              </a:rPr>
              <a:t>3.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Đột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biến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endParaRPr lang="vi-VN" sz="24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D17C7-BE6F-9742-D109-8C3814580D4E}"/>
              </a:ext>
            </a:extLst>
          </p:cNvPr>
          <p:cNvSpPr txBox="1"/>
          <p:nvPr/>
        </p:nvSpPr>
        <p:spPr>
          <a:xfrm>
            <a:off x="1039845" y="71704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Đổi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trị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2B5AE-906D-1C06-CB98-25E2F3007BB0}"/>
              </a:ext>
            </a:extLst>
          </p:cNvPr>
          <p:cNvSpPr txBox="1"/>
          <p:nvPr/>
        </p:nvSpPr>
        <p:spPr>
          <a:xfrm>
            <a:off x="1209695" y="1185928"/>
            <a:ext cx="7482349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Cn"/>
              </a:rPr>
              <a:t>Chọn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một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vị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trí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ngẫu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nhiên</a:t>
            </a:r>
            <a:r>
              <a:rPr lang="en-US" sz="2000">
                <a:latin typeface="Roboto Cn"/>
              </a:rPr>
              <a:t> ở </a:t>
            </a:r>
            <a:r>
              <a:rPr lang="en-US" sz="2000" err="1">
                <a:latin typeface="Roboto Cn"/>
              </a:rPr>
              <a:t>trên</a:t>
            </a:r>
            <a:r>
              <a:rPr lang="en-US" sz="2000">
                <a:latin typeface="Roboto Cn"/>
              </a:rPr>
              <a:t> 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Cn"/>
              </a:rPr>
              <a:t>Gán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lại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giá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trị</a:t>
            </a:r>
            <a:r>
              <a:rPr lang="en-US" sz="2000">
                <a:latin typeface="Roboto Cn"/>
              </a:rPr>
              <a:t> ở </a:t>
            </a:r>
            <a:r>
              <a:rPr lang="en-US" sz="2000" err="1">
                <a:latin typeface="Roboto Cn"/>
              </a:rPr>
              <a:t>vị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trí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này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thành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một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giá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trị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ngẫu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nhiên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mới</a:t>
            </a:r>
            <a:endParaRPr lang="en-US" sz="2000">
              <a:latin typeface="Roboto C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06C75-7405-B782-8ED3-B131CE37481E}"/>
              </a:ext>
            </a:extLst>
          </p:cNvPr>
          <p:cNvSpPr/>
          <p:nvPr/>
        </p:nvSpPr>
        <p:spPr>
          <a:xfrm>
            <a:off x="461977" y="2723763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7F8ED-9753-DFA2-6BDA-13A75DD9FF7A}"/>
              </a:ext>
            </a:extLst>
          </p:cNvPr>
          <p:cNvSpPr/>
          <p:nvPr/>
        </p:nvSpPr>
        <p:spPr>
          <a:xfrm>
            <a:off x="1037977" y="2723763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00859-A1F2-F229-E55C-84E50D30A009}"/>
              </a:ext>
            </a:extLst>
          </p:cNvPr>
          <p:cNvSpPr/>
          <p:nvPr/>
        </p:nvSpPr>
        <p:spPr>
          <a:xfrm>
            <a:off x="1613977" y="2726294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0.5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3A9B2-49AC-3BA5-8928-290C62B7A19A}"/>
              </a:ext>
            </a:extLst>
          </p:cNvPr>
          <p:cNvSpPr/>
          <p:nvPr/>
        </p:nvSpPr>
        <p:spPr>
          <a:xfrm>
            <a:off x="2189977" y="2726294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B08CB3-435E-58ED-79E0-EDA6E6C1B4B5}"/>
              </a:ext>
            </a:extLst>
          </p:cNvPr>
          <p:cNvSpPr/>
          <p:nvPr/>
        </p:nvSpPr>
        <p:spPr>
          <a:xfrm>
            <a:off x="2765977" y="2726294"/>
            <a:ext cx="576000" cy="57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30E6EC-18C8-65AC-B568-2ED48A61FBBD}"/>
              </a:ext>
            </a:extLst>
          </p:cNvPr>
          <p:cNvSpPr/>
          <p:nvPr/>
        </p:nvSpPr>
        <p:spPr>
          <a:xfrm>
            <a:off x="3341977" y="2723763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EAE5E-360D-8471-865F-484EB399D739}"/>
              </a:ext>
            </a:extLst>
          </p:cNvPr>
          <p:cNvSpPr/>
          <p:nvPr/>
        </p:nvSpPr>
        <p:spPr>
          <a:xfrm>
            <a:off x="3917977" y="2723763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0.9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4C5CA8-1ADE-0075-F16F-F43C4C0805CF}"/>
              </a:ext>
            </a:extLst>
          </p:cNvPr>
          <p:cNvSpPr/>
          <p:nvPr/>
        </p:nvSpPr>
        <p:spPr>
          <a:xfrm>
            <a:off x="4494337" y="2723763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0.4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97A3B-0F05-3FAF-224F-E2CC45970667}"/>
              </a:ext>
            </a:extLst>
          </p:cNvPr>
          <p:cNvSpPr/>
          <p:nvPr/>
        </p:nvSpPr>
        <p:spPr>
          <a:xfrm>
            <a:off x="6964044" y="2721232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EDB0F-2ECE-C31E-960E-A845CEDD4EF2}"/>
              </a:ext>
            </a:extLst>
          </p:cNvPr>
          <p:cNvSpPr/>
          <p:nvPr/>
        </p:nvSpPr>
        <p:spPr>
          <a:xfrm>
            <a:off x="7540044" y="2721232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0.7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9509E-683C-1C85-C629-DD702B14B5D0}"/>
              </a:ext>
            </a:extLst>
          </p:cNvPr>
          <p:cNvSpPr/>
          <p:nvPr/>
        </p:nvSpPr>
        <p:spPr>
          <a:xfrm>
            <a:off x="8116044" y="2723763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0.5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55BB96-5ABE-C390-4307-3D6D32D26AFA}"/>
              </a:ext>
            </a:extLst>
          </p:cNvPr>
          <p:cNvSpPr/>
          <p:nvPr/>
        </p:nvSpPr>
        <p:spPr>
          <a:xfrm>
            <a:off x="8692044" y="2723763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0.6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BE7CD9-04A8-5FD7-2E07-1FB4378A185A}"/>
              </a:ext>
            </a:extLst>
          </p:cNvPr>
          <p:cNvSpPr/>
          <p:nvPr/>
        </p:nvSpPr>
        <p:spPr>
          <a:xfrm>
            <a:off x="9268044" y="2723763"/>
            <a:ext cx="576000" cy="576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0.9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619345-A87D-7260-4E50-8E42C05B0E28}"/>
              </a:ext>
            </a:extLst>
          </p:cNvPr>
          <p:cNvSpPr/>
          <p:nvPr/>
        </p:nvSpPr>
        <p:spPr>
          <a:xfrm>
            <a:off x="9844044" y="2721232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0.8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C712AC-9B6A-F441-33AC-AFAE6A31598E}"/>
              </a:ext>
            </a:extLst>
          </p:cNvPr>
          <p:cNvSpPr/>
          <p:nvPr/>
        </p:nvSpPr>
        <p:spPr>
          <a:xfrm>
            <a:off x="10420044" y="2721232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0.9</a:t>
            </a:r>
            <a:endParaRPr lang="vi-VN" sz="2000" b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F6A405-CC68-B56A-A79A-EC9026CDD8C6}"/>
              </a:ext>
            </a:extLst>
          </p:cNvPr>
          <p:cNvSpPr/>
          <p:nvPr/>
        </p:nvSpPr>
        <p:spPr>
          <a:xfrm>
            <a:off x="10996404" y="2721232"/>
            <a:ext cx="576000" cy="57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0.4</a:t>
            </a:r>
            <a:endParaRPr lang="vi-VN" sz="2000" b="1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29F5C9-BA04-39A1-9D38-3BF3F086E5F6}"/>
              </a:ext>
            </a:extLst>
          </p:cNvPr>
          <p:cNvCxnSpPr/>
          <p:nvPr/>
        </p:nvCxnSpPr>
        <p:spPr>
          <a:xfrm>
            <a:off x="5257800" y="3019425"/>
            <a:ext cx="1485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7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B8FEDE-76B3-9308-9526-9FF0765B8CF1}"/>
              </a:ext>
            </a:extLst>
          </p:cNvPr>
          <p:cNvSpPr txBox="1"/>
          <p:nvPr/>
        </p:nvSpPr>
        <p:spPr>
          <a:xfrm>
            <a:off x="513183" y="186613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Cn" pitchFamily="2" charset="0"/>
                <a:ea typeface="Roboto Cn" pitchFamily="2" charset="0"/>
              </a:rPr>
              <a:t>4.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Đánh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giá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độ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endParaRPr lang="vi-VN" sz="24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84B36-FB7A-AD25-F9E5-6668489DABB7}"/>
              </a:ext>
            </a:extLst>
          </p:cNvPr>
          <p:cNvSpPr txBox="1"/>
          <p:nvPr/>
        </p:nvSpPr>
        <p:spPr>
          <a:xfrm>
            <a:off x="989045" y="755780"/>
            <a:ext cx="345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Hàm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đánh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độ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 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F05C2-112F-8147-6A6C-2B83D9CF6060}"/>
              </a:ext>
            </a:extLst>
          </p:cNvPr>
          <p:cNvSpPr txBox="1"/>
          <p:nvPr/>
        </p:nvSpPr>
        <p:spPr>
          <a:xfrm>
            <a:off x="1576545" y="3056479"/>
            <a:ext cx="937260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Cn" pitchFamily="2" charset="0"/>
                <a:ea typeface="Roboto Cn" pitchFamily="2" charset="0"/>
              </a:rPr>
              <a:t>Nếu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không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thỏa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mãn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ràng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buộc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khoảng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bay,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năng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lượng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-&gt;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trị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= 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Cn" pitchFamily="2" charset="0"/>
                <a:ea typeface="Roboto Cn" pitchFamily="2" charset="0"/>
              </a:rPr>
              <a:t>Nếu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thỏa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mãn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ràng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buộc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khoảng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năng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lượng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không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thõa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mãn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ràng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buộc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về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dữ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liệu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-&gt;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trị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=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trị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* 0.5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Cn" pitchFamily="2" charset="0"/>
                <a:ea typeface="Roboto Cn" pitchFamily="2" charset="0"/>
              </a:rPr>
              <a:t>Nếu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thõa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mãn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tất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cả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ràng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buộc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-&gt;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trị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 =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trị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* 1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DE6AE-0079-C2DC-9B63-0F4C470713A8}"/>
                  </a:ext>
                </a:extLst>
              </p:cNvPr>
              <p:cNvSpPr txBox="1"/>
              <p:nvPr/>
            </p:nvSpPr>
            <p:spPr>
              <a:xfrm>
                <a:off x="2636290" y="1810796"/>
                <a:ext cx="6284413" cy="91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 : </m:t>
                      </m:r>
                      <m:func>
                        <m:func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vi-V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lim>
                          </m:limLow>
                        </m:fName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l-GR" sz="2000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vi-V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vi-VN" sz="20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vi-VN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  <m:t>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vi-VN" sz="2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DE6AE-0079-C2DC-9B63-0F4C47071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290" y="1810796"/>
                <a:ext cx="6284413" cy="910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989BBE-2A15-2B69-5A23-D484AC944E0D}"/>
              </a:ext>
            </a:extLst>
          </p:cNvPr>
          <p:cNvSpPr txBox="1"/>
          <p:nvPr/>
        </p:nvSpPr>
        <p:spPr>
          <a:xfrm>
            <a:off x="1456319" y="1263392"/>
            <a:ext cx="471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Hàm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là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hàm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mục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tiêu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bài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toán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 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24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2EB1F-D43E-B982-92D6-EC47F8B3C4A6}"/>
              </a:ext>
            </a:extLst>
          </p:cNvPr>
          <p:cNvSpPr txBox="1"/>
          <p:nvPr/>
        </p:nvSpPr>
        <p:spPr>
          <a:xfrm>
            <a:off x="513183" y="186613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Cn" pitchFamily="2" charset="0"/>
                <a:ea typeface="Roboto Cn" pitchFamily="2" charset="0"/>
              </a:rPr>
              <a:t>5.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Chọn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lọc</a:t>
            </a:r>
            <a:endParaRPr lang="vi-VN" sz="24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218E9-80FE-CCC8-A088-2AB1C3800A33}"/>
              </a:ext>
            </a:extLst>
          </p:cNvPr>
          <p:cNvSpPr txBox="1"/>
          <p:nvPr/>
        </p:nvSpPr>
        <p:spPr>
          <a:xfrm>
            <a:off x="513183" y="756004"/>
            <a:ext cx="676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- Theo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thứ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hạng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giữ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lại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thước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ban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đầu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.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E1F79-A672-1D4C-525F-FB5350642C53}"/>
              </a:ext>
            </a:extLst>
          </p:cNvPr>
          <p:cNvSpPr txBox="1"/>
          <p:nvPr/>
        </p:nvSpPr>
        <p:spPr>
          <a:xfrm>
            <a:off x="1329272" y="3134689"/>
            <a:ext cx="9638522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-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Sắp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xếp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trong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dựa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vào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hàm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endParaRPr lang="en-US" sz="2000">
              <a:latin typeface="Roboto Cn" pitchFamily="2" charset="0"/>
              <a:ea typeface="Roboto Cn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- Chia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thành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 40%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tốt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30%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trung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bình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30%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kém</a:t>
            </a:r>
            <a:endParaRPr lang="en-US" sz="2000">
              <a:latin typeface="Roboto Cn" pitchFamily="2" charset="0"/>
              <a:ea typeface="Roboto Cn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-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Lựa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chọn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 50%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tốt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50%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trung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bình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50%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kém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.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11D76-8A57-4840-4DE2-A8AB331E549B}"/>
              </a:ext>
            </a:extLst>
          </p:cNvPr>
          <p:cNvSpPr txBox="1"/>
          <p:nvPr/>
        </p:nvSpPr>
        <p:spPr>
          <a:xfrm>
            <a:off x="509275" y="5803748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Cn" pitchFamily="2" charset="0"/>
                <a:ea typeface="Roboto Cn" pitchFamily="2" charset="0"/>
              </a:rPr>
              <a:t>6.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Điều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kiện</a:t>
            </a:r>
            <a:r>
              <a:rPr lang="en-US" sz="24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err="1">
                <a:latin typeface="Roboto Cn" pitchFamily="2" charset="0"/>
                <a:ea typeface="Roboto Cn" pitchFamily="2" charset="0"/>
              </a:rPr>
              <a:t>dừng</a:t>
            </a:r>
            <a:endParaRPr lang="vi-VN" sz="24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FF47-2A8E-596D-EBB6-53895187AA36}"/>
              </a:ext>
            </a:extLst>
          </p:cNvPr>
          <p:cNvSpPr txBox="1"/>
          <p:nvPr/>
        </p:nvSpPr>
        <p:spPr>
          <a:xfrm>
            <a:off x="749822" y="6260604"/>
            <a:ext cx="390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Chạy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dirty="0">
                <a:latin typeface="Roboto Cn" pitchFamily="2" charset="0"/>
                <a:ea typeface="Roboto Cn" pitchFamily="2" charset="0"/>
              </a:rPr>
              <a:t>hết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số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dirty="0">
                <a:latin typeface="Roboto Cn" pitchFamily="2" charset="0"/>
                <a:ea typeface="Roboto Cn" pitchFamily="2" charset="0"/>
              </a:rPr>
              <a:t>thế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hệ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dirty="0">
                <a:latin typeface="Roboto Cn" pitchFamily="2" charset="0"/>
                <a:ea typeface="Roboto Cn" pitchFamily="2" charset="0"/>
              </a:rPr>
              <a:t>đã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quy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định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trước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.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80899-8DDF-F53C-04E3-F2E3F683C2B2}"/>
              </a:ext>
            </a:extLst>
          </p:cNvPr>
          <p:cNvSpPr txBox="1"/>
          <p:nvPr/>
        </p:nvSpPr>
        <p:spPr>
          <a:xfrm>
            <a:off x="1030312" y="1193975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a.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Không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phân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cấp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44A4C-C04B-E944-BF8B-FE0BBAA7D791}"/>
              </a:ext>
            </a:extLst>
          </p:cNvPr>
          <p:cNvSpPr txBox="1"/>
          <p:nvPr/>
        </p:nvSpPr>
        <p:spPr>
          <a:xfrm>
            <a:off x="1030312" y="2687675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b.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Phân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cấp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0D141-A5F0-9701-2F0A-12F25D278742}"/>
              </a:ext>
            </a:extLst>
          </p:cNvPr>
          <p:cNvSpPr txBox="1"/>
          <p:nvPr/>
        </p:nvSpPr>
        <p:spPr>
          <a:xfrm>
            <a:off x="1329272" y="1626821"/>
            <a:ext cx="963852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-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Sắp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xếp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trong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dựa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vào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hàm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endParaRPr lang="en-US" sz="2000">
              <a:latin typeface="Roboto Cn" pitchFamily="2" charset="0"/>
              <a:ea typeface="Roboto Cn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-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Lựa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chọn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50%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theo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thứ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tự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tốt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nhất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.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266B7-B9DB-A9F1-E768-D566AC838C62}"/>
              </a:ext>
            </a:extLst>
          </p:cNvPr>
          <p:cNvSpPr txBox="1"/>
          <p:nvPr/>
        </p:nvSpPr>
        <p:spPr>
          <a:xfrm>
            <a:off x="513183" y="4795166"/>
            <a:ext cx="197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- Theo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giao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đấu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E73C2-E465-45D6-081C-6E281AE6F8FF}"/>
              </a:ext>
            </a:extLst>
          </p:cNvPr>
          <p:cNvSpPr txBox="1"/>
          <p:nvPr/>
        </p:nvSpPr>
        <p:spPr>
          <a:xfrm>
            <a:off x="773170" y="5231179"/>
            <a:ext cx="823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Chọn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ngẫu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nhiên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2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a, b.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Nếu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hàm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a &gt; b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thì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lựa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chọn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a,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loại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b.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4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99B58-FE6E-1567-9314-E8713702F53A}"/>
              </a:ext>
            </a:extLst>
          </p:cNvPr>
          <p:cNvSpPr txBox="1"/>
          <p:nvPr/>
        </p:nvSpPr>
        <p:spPr>
          <a:xfrm>
            <a:off x="606489" y="195942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Roboto Cn" pitchFamily="2" charset="0"/>
                <a:ea typeface="Roboto Cn" pitchFamily="2" charset="0"/>
              </a:rPr>
              <a:t>V.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đánh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giá</a:t>
            </a:r>
            <a:endParaRPr lang="vi-VN" sz="3200">
              <a:latin typeface="Roboto Cn" pitchFamily="2" charset="0"/>
              <a:ea typeface="Roboto C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ED9D18F8-AE1A-A319-F42D-448C956A1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875663"/>
                  </p:ext>
                </p:extLst>
              </p:nvPr>
            </p:nvGraphicFramePr>
            <p:xfrm>
              <a:off x="2244327" y="1893633"/>
              <a:ext cx="7703346" cy="40767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0111">
                      <a:extLst>
                        <a:ext uri="{9D8B030D-6E8A-4147-A177-3AD203B41FA5}">
                          <a16:colId xmlns:a16="http://schemas.microsoft.com/office/drawing/2014/main" val="2414329136"/>
                        </a:ext>
                      </a:extLst>
                    </a:gridCol>
                    <a:gridCol w="813660">
                      <a:extLst>
                        <a:ext uri="{9D8B030D-6E8A-4147-A177-3AD203B41FA5}">
                          <a16:colId xmlns:a16="http://schemas.microsoft.com/office/drawing/2014/main" val="2018787188"/>
                        </a:ext>
                      </a:extLst>
                    </a:gridCol>
                    <a:gridCol w="3209925">
                      <a:extLst>
                        <a:ext uri="{9D8B030D-6E8A-4147-A177-3AD203B41FA5}">
                          <a16:colId xmlns:a16="http://schemas.microsoft.com/office/drawing/2014/main" val="884838701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370024934"/>
                        </a:ext>
                      </a:extLst>
                    </a:gridCol>
                  </a:tblGrid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Độ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cao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UAV, H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10m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Nhiễu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-90 dB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432459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Tốc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độ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tối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đa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20m/s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Hệ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số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mất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mát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2.3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140948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Vị</a:t>
                          </a:r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baseline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trí</a:t>
                          </a:r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baseline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b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ắt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đầu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[0, 10]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Năng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lượng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tán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xạ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W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300739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Vị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trí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kết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thúc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[20,10]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Tiêu hao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theo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khoảng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cách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-30dB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9090150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Vị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trí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nguồn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[5, 0]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Tỉ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lê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thu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năng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lượng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0.84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939216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Vị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trí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đích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[15, 0]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Năng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lượng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truyền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tin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nguồn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16dBm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791233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Thời gian bay, T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20s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Năng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lượng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xác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của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nguồn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Roboto Cn" pitchFamily="2" charset="0"/>
                                    </a:rPr>
                                    <m:t>𝑊𝑃𝑇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40dB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649233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Số khe thời gian, N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40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Dữ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liệu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tại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nguồn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50Mbits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0907278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Giá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trị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mỗi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khe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t/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gian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latin typeface="Roboto Cn" pitchFamily="2" charset="0"/>
                                      <a:ea typeface="Roboto Cn" pitchFamily="2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0.5s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Hệ số bộ nhớ đệm, </a:t>
                          </a:r>
                          <a:r>
                            <a:rPr lang="en-US" sz="1800">
                              <a:latin typeface="Roboto Cn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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0.5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267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ED9D18F8-AE1A-A319-F42D-448C956A1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875663"/>
                  </p:ext>
                </p:extLst>
              </p:nvPr>
            </p:nvGraphicFramePr>
            <p:xfrm>
              <a:off x="2244327" y="1893633"/>
              <a:ext cx="7703346" cy="4825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0111">
                      <a:extLst>
                        <a:ext uri="{9D8B030D-6E8A-4147-A177-3AD203B41FA5}">
                          <a16:colId xmlns:a16="http://schemas.microsoft.com/office/drawing/2014/main" val="2414329136"/>
                        </a:ext>
                      </a:extLst>
                    </a:gridCol>
                    <a:gridCol w="813660">
                      <a:extLst>
                        <a:ext uri="{9D8B030D-6E8A-4147-A177-3AD203B41FA5}">
                          <a16:colId xmlns:a16="http://schemas.microsoft.com/office/drawing/2014/main" val="2018787188"/>
                        </a:ext>
                      </a:extLst>
                    </a:gridCol>
                    <a:gridCol w="3209925">
                      <a:extLst>
                        <a:ext uri="{9D8B030D-6E8A-4147-A177-3AD203B41FA5}">
                          <a16:colId xmlns:a16="http://schemas.microsoft.com/office/drawing/2014/main" val="884838701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370024934"/>
                        </a:ext>
                      </a:extLst>
                    </a:gridCol>
                  </a:tblGrid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Độ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cao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UAV, H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10m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935" t="-1351" r="-31939" b="-9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-90 dB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432459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8" t="-100000" r="-189041" b="-8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20m/s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935" t="-100000" r="-31939" b="-8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2.3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1409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8" t="-142857" r="-189041" b="-5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[0, 10]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935" t="-142857" r="-31939" b="-5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048" t="-142857" r="-1205"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3007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8" t="-242857" r="-189041" b="-4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[20,10]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935" t="-242857" r="-31939" b="-42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-30dB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9090150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8" t="-480000" r="-189041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[5, 0]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935" t="-480000" r="-31939" b="-4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0.84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9392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8" t="-414286" r="-189041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[15, 0]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935" t="-414286" r="-31939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16dBm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7912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Thời gian bay, T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20s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935" t="-514286" r="-31939" b="-1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40dB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649233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Số khe thời gian, N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40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Dữ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liệu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tại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 </a:t>
                          </a:r>
                          <a:r>
                            <a:rPr lang="en-US" b="0" err="1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nguồn</a:t>
                          </a:r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, 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50Mbits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0907278"/>
                      </a:ext>
                    </a:extLst>
                  </a:tr>
                  <a:tr h="452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8" t="-972973" r="-189041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0.5s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Hệ số bộ nhớ đệm, </a:t>
                          </a:r>
                          <a:r>
                            <a:rPr lang="en-US" sz="1800">
                              <a:latin typeface="Roboto Cn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a:t></a:t>
                          </a:r>
                          <a:endParaRPr lang="vi-VN" b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Roboto Cn" pitchFamily="2" charset="0"/>
                              <a:ea typeface="Roboto Cn" pitchFamily="2" charset="0"/>
                            </a:rPr>
                            <a:t>0.5</a:t>
                          </a:r>
                          <a:endParaRPr lang="vi-VN" b="0" dirty="0">
                            <a:solidFill>
                              <a:schemeClr val="tx1"/>
                            </a:solidFill>
                            <a:latin typeface="Roboto Cn" pitchFamily="2" charset="0"/>
                            <a:ea typeface="Roboto Cn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267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B1BFC03-782F-C26B-8290-A5DAC35DCD1A}"/>
              </a:ext>
            </a:extLst>
          </p:cNvPr>
          <p:cNvSpPr txBox="1"/>
          <p:nvPr/>
        </p:nvSpPr>
        <p:spPr>
          <a:xfrm>
            <a:off x="606489" y="937065"/>
            <a:ext cx="6467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Tham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số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bài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toán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98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99B58-FE6E-1567-9314-E8713702F53A}"/>
              </a:ext>
            </a:extLst>
          </p:cNvPr>
          <p:cNvSpPr txBox="1"/>
          <p:nvPr/>
        </p:nvSpPr>
        <p:spPr>
          <a:xfrm>
            <a:off x="606489" y="195942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Roboto Cn" pitchFamily="2" charset="0"/>
                <a:ea typeface="Roboto Cn" pitchFamily="2" charset="0"/>
              </a:rPr>
              <a:t>V.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đánh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giá</a:t>
            </a:r>
            <a:endParaRPr lang="vi-VN" sz="3200">
              <a:latin typeface="Roboto Cn" pitchFamily="2" charset="0"/>
              <a:ea typeface="Roboto Cn" pitchFamily="2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9D18F8-AE1A-A319-F42D-448C956A1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08818"/>
              </p:ext>
            </p:extLst>
          </p:nvPr>
        </p:nvGraphicFramePr>
        <p:xfrm>
          <a:off x="2501890" y="1699737"/>
          <a:ext cx="6388896" cy="271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252">
                  <a:extLst>
                    <a:ext uri="{9D8B030D-6E8A-4147-A177-3AD203B41FA5}">
                      <a16:colId xmlns:a16="http://schemas.microsoft.com/office/drawing/2014/main" val="2414329136"/>
                    </a:ext>
                  </a:extLst>
                </a:gridCol>
                <a:gridCol w="4092644">
                  <a:extLst>
                    <a:ext uri="{9D8B030D-6E8A-4147-A177-3AD203B41FA5}">
                      <a16:colId xmlns:a16="http://schemas.microsoft.com/office/drawing/2014/main" val="2018787188"/>
                    </a:ext>
                  </a:extLst>
                </a:gridCol>
              </a:tblGrid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Số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các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thể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, N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100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3245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Số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thế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hệ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5000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40948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Tỉ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lệ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đột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biến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0.1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073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Phép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lai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Chéo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hóa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(AMXO)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9015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Phép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đột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biến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Đổi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giá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trị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939216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Chọn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lọc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Theo thứ hạng(không không phân cấp)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912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28CEB4-765E-B860-31D9-EE41F330FC5E}"/>
              </a:ext>
            </a:extLst>
          </p:cNvPr>
          <p:cNvSpPr txBox="1"/>
          <p:nvPr/>
        </p:nvSpPr>
        <p:spPr>
          <a:xfrm>
            <a:off x="606489" y="874586"/>
            <a:ext cx="6467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Tham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số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giải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thuật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di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truyền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4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0FAA0-A041-CCD1-2C9B-D26861AA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07" y="1885828"/>
            <a:ext cx="7224386" cy="438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599B58-FE6E-1567-9314-E8713702F53A}"/>
              </a:ext>
            </a:extLst>
          </p:cNvPr>
          <p:cNvSpPr txBox="1"/>
          <p:nvPr/>
        </p:nvSpPr>
        <p:spPr>
          <a:xfrm>
            <a:off x="606489" y="166445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Roboto Cn" pitchFamily="2" charset="0"/>
                <a:ea typeface="Roboto Cn" pitchFamily="2" charset="0"/>
              </a:rPr>
              <a:t>V.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đánh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giá</a:t>
            </a:r>
            <a:endParaRPr lang="vi-VN" sz="32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75258-4AC0-E0A6-C83C-A34489217AC3}"/>
              </a:ext>
            </a:extLst>
          </p:cNvPr>
          <p:cNvSpPr txBox="1"/>
          <p:nvPr/>
        </p:nvSpPr>
        <p:spPr>
          <a:xfrm>
            <a:off x="1708688" y="769481"/>
            <a:ext cx="4663537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latin typeface="Roboto Cn"/>
              </a:rPr>
              <a:t>Hàm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mục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tiêu</a:t>
            </a:r>
            <a:r>
              <a:rPr lang="en-US" sz="2000">
                <a:latin typeface="Roboto Cn"/>
              </a:rPr>
              <a:t> (Rate): B = 81.4573 Mbit/s</a:t>
            </a:r>
          </a:p>
          <a:p>
            <a:pPr>
              <a:lnSpc>
                <a:spcPct val="150000"/>
              </a:lnSpc>
            </a:pPr>
            <a:r>
              <a:rPr lang="en-US" sz="2000" err="1">
                <a:latin typeface="Roboto Cn"/>
              </a:rPr>
              <a:t>Quỹ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đạo</a:t>
            </a:r>
            <a:r>
              <a:rPr lang="en-US" sz="2000">
                <a:latin typeface="Roboto Cn"/>
              </a:rPr>
              <a:t> bay </a:t>
            </a:r>
            <a:r>
              <a:rPr lang="en-US" sz="2000" err="1">
                <a:latin typeface="Roboto Cn"/>
              </a:rPr>
              <a:t>của</a:t>
            </a:r>
            <a:r>
              <a:rPr lang="en-US" sz="2000">
                <a:latin typeface="Roboto Cn"/>
              </a:rPr>
              <a:t> UAV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CA91E-3A56-4D91-4745-D2404454B3B5}"/>
              </a:ext>
            </a:extLst>
          </p:cNvPr>
          <p:cNvSpPr txBox="1"/>
          <p:nvPr/>
        </p:nvSpPr>
        <p:spPr>
          <a:xfrm>
            <a:off x="5785301" y="6372880"/>
            <a:ext cx="117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>
                <a:latin typeface="Roboto Cn" pitchFamily="2" charset="0"/>
                <a:ea typeface="Roboto Cn" pitchFamily="2" charset="0"/>
              </a:rPr>
              <a:t>Quỹ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đaọ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bay</a:t>
            </a:r>
            <a:endParaRPr lang="vi-VN" sz="1600" i="1">
              <a:latin typeface="Roboto Cn" pitchFamily="2" charset="0"/>
              <a:ea typeface="Roboto Cn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A8318F-8EE7-BC05-2BD1-CCBE035964B1}"/>
              </a:ext>
            </a:extLst>
          </p:cNvPr>
          <p:cNvCxnSpPr>
            <a:cxnSpLocks/>
          </p:cNvCxnSpPr>
          <p:nvPr/>
        </p:nvCxnSpPr>
        <p:spPr>
          <a:xfrm>
            <a:off x="9448884" y="5947897"/>
            <a:ext cx="719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79B08B-3A3A-B3E7-4C4A-6C799DFDF36D}"/>
              </a:ext>
            </a:extLst>
          </p:cNvPr>
          <p:cNvCxnSpPr>
            <a:cxnSpLocks/>
          </p:cNvCxnSpPr>
          <p:nvPr/>
        </p:nvCxnSpPr>
        <p:spPr>
          <a:xfrm flipV="1">
            <a:off x="2903448" y="2068735"/>
            <a:ext cx="0" cy="93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7861F2-00F4-C1F0-FFA3-AA20F045C98E}"/>
              </a:ext>
            </a:extLst>
          </p:cNvPr>
          <p:cNvSpPr txBox="1"/>
          <p:nvPr/>
        </p:nvSpPr>
        <p:spPr>
          <a:xfrm flipH="1">
            <a:off x="2654807" y="1810030"/>
            <a:ext cx="20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37C46-B4B5-C817-2258-95EE965472D2}"/>
              </a:ext>
            </a:extLst>
          </p:cNvPr>
          <p:cNvSpPr txBox="1"/>
          <p:nvPr/>
        </p:nvSpPr>
        <p:spPr>
          <a:xfrm flipH="1">
            <a:off x="9469914" y="5774661"/>
            <a:ext cx="20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12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6357F8-EAB8-4C85-1B01-E6C851E2E8DD}"/>
              </a:ext>
            </a:extLst>
          </p:cNvPr>
          <p:cNvSpPr txBox="1"/>
          <p:nvPr/>
        </p:nvSpPr>
        <p:spPr>
          <a:xfrm>
            <a:off x="905069" y="130629"/>
            <a:ext cx="9806474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err="1">
                <a:latin typeface="Roboto Cn" pitchFamily="2" charset="0"/>
                <a:ea typeface="Roboto Cn" pitchFamily="2" charset="0"/>
              </a:rPr>
              <a:t>Nội</a:t>
            </a:r>
            <a:r>
              <a:rPr lang="en-US" sz="3600" b="1">
                <a:latin typeface="Roboto Cn" pitchFamily="2" charset="0"/>
                <a:ea typeface="Roboto Cn" pitchFamily="2" charset="0"/>
              </a:rPr>
              <a:t> dung:</a:t>
            </a:r>
          </a:p>
          <a:p>
            <a:pPr defTabSz="360000">
              <a:lnSpc>
                <a:spcPct val="150000"/>
              </a:lnSpc>
            </a:pPr>
            <a:r>
              <a:rPr lang="en-US" sz="2000">
                <a:latin typeface="Roboto Cn" pitchFamily="2" charset="0"/>
                <a:ea typeface="Roboto Cn" pitchFamily="2" charset="0"/>
              </a:rPr>
              <a:t>	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I. 	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Giới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thiệu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toán</a:t>
            </a:r>
            <a:endParaRPr lang="en-US" sz="2400" b="1">
              <a:latin typeface="Roboto Cn" pitchFamily="2" charset="0"/>
              <a:ea typeface="Roboto Cn" pitchFamily="2" charset="0"/>
            </a:endParaRPr>
          </a:p>
          <a:p>
            <a:pPr defTabSz="360000">
              <a:lnSpc>
                <a:spcPct val="150000"/>
              </a:lnSpc>
            </a:pPr>
            <a:r>
              <a:rPr lang="en-US" sz="2400" b="1">
                <a:latin typeface="Roboto Cn" pitchFamily="2" charset="0"/>
                <a:ea typeface="Roboto Cn" pitchFamily="2" charset="0"/>
              </a:rPr>
              <a:t>	II. 	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toán</a:t>
            </a:r>
            <a:endParaRPr lang="en-US" sz="2400" b="1">
              <a:latin typeface="Roboto Cn" pitchFamily="2" charset="0"/>
              <a:ea typeface="Roboto Cn" pitchFamily="2" charset="0"/>
            </a:endParaRPr>
          </a:p>
          <a:p>
            <a:pPr defTabSz="360000">
              <a:lnSpc>
                <a:spcPct val="150000"/>
              </a:lnSpc>
            </a:pPr>
            <a:r>
              <a:rPr lang="en-US" sz="2400" b="1">
                <a:latin typeface="Roboto Cn" pitchFamily="2" charset="0"/>
                <a:ea typeface="Roboto Cn" pitchFamily="2" charset="0"/>
              </a:rPr>
              <a:t>	III. </a:t>
            </a:r>
            <a:r>
              <a:rPr lang="en-US" sz="2400" b="1" dirty="0" err="1">
                <a:latin typeface="Roboto Cn" pitchFamily="2" charset="0"/>
                <a:ea typeface="Roboto Cn" pitchFamily="2" charset="0"/>
              </a:rPr>
              <a:t>Nghiên</a:t>
            </a:r>
            <a:r>
              <a:rPr lang="en-US" sz="2400" b="1" dirty="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dirty="0" err="1">
                <a:latin typeface="Roboto Cn" pitchFamily="2" charset="0"/>
                <a:ea typeface="Roboto Cn" pitchFamily="2" charset="0"/>
              </a:rPr>
              <a:t>cứu</a:t>
            </a:r>
            <a:r>
              <a:rPr lang="en-US" sz="2400" b="1" dirty="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dirty="0" err="1">
                <a:latin typeface="Roboto Cn" pitchFamily="2" charset="0"/>
                <a:ea typeface="Roboto Cn" pitchFamily="2" charset="0"/>
              </a:rPr>
              <a:t>liên</a:t>
            </a:r>
            <a:r>
              <a:rPr lang="en-US" sz="2400" b="1" dirty="0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dirty="0" err="1">
                <a:latin typeface="Roboto Cn" pitchFamily="2" charset="0"/>
                <a:ea typeface="Roboto Cn" pitchFamily="2" charset="0"/>
              </a:rPr>
              <a:t>quan</a:t>
            </a:r>
            <a:endParaRPr lang="en-US" sz="2400" b="1" dirty="0">
              <a:latin typeface="Roboto Cn" pitchFamily="2" charset="0"/>
              <a:ea typeface="Roboto Cn" pitchFamily="2" charset="0"/>
            </a:endParaRPr>
          </a:p>
          <a:p>
            <a:pPr defTabSz="360000">
              <a:lnSpc>
                <a:spcPct val="150000"/>
              </a:lnSpc>
            </a:pPr>
            <a:r>
              <a:rPr lang="en-US" sz="2400" b="1" dirty="0">
                <a:latin typeface="Roboto Cn" pitchFamily="2" charset="0"/>
                <a:ea typeface="Roboto Cn" pitchFamily="2" charset="0"/>
              </a:rPr>
              <a:t>	IV.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Giải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thuật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dirty="0">
                <a:latin typeface="Roboto Cn" pitchFamily="2" charset="0"/>
                <a:ea typeface="Roboto Cn" pitchFamily="2" charset="0"/>
              </a:rPr>
              <a:t>đề </a:t>
            </a:r>
            <a:r>
              <a:rPr lang="en-US" sz="2400" b="1" dirty="0" err="1">
                <a:latin typeface="Roboto Cn" pitchFamily="2" charset="0"/>
                <a:ea typeface="Roboto Cn" pitchFamily="2" charset="0"/>
              </a:rPr>
              <a:t>xuất</a:t>
            </a:r>
            <a:endParaRPr lang="en-US" sz="2400" b="1">
              <a:latin typeface="Roboto Cn" pitchFamily="2" charset="0"/>
              <a:ea typeface="Roboto Cn" pitchFamily="2" charset="0"/>
            </a:endParaRPr>
          </a:p>
          <a:p>
            <a:pPr defTabSz="360000">
              <a:lnSpc>
                <a:spcPct val="150000"/>
              </a:lnSpc>
            </a:pPr>
            <a:r>
              <a:rPr lang="en-US" sz="2400" b="1">
                <a:latin typeface="Roboto Cn" pitchFamily="2" charset="0"/>
                <a:ea typeface="Roboto Cn" pitchFamily="2" charset="0"/>
              </a:rPr>
              <a:t>	</a:t>
            </a:r>
            <a:r>
              <a:rPr lang="en-US" sz="2400" b="1" dirty="0">
                <a:latin typeface="Roboto Cn" pitchFamily="2" charset="0"/>
                <a:ea typeface="Roboto Cn" pitchFamily="2" charset="0"/>
              </a:rPr>
              <a:t>V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.	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Cài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đặt</a:t>
            </a:r>
            <a:endParaRPr lang="en-US" sz="2400" b="1">
              <a:latin typeface="Roboto Cn" pitchFamily="2" charset="0"/>
              <a:ea typeface="Roboto Cn" pitchFamily="2" charset="0"/>
            </a:endParaRPr>
          </a:p>
          <a:p>
            <a:pPr defTabSz="360000">
              <a:lnSpc>
                <a:spcPct val="150000"/>
              </a:lnSpc>
            </a:pPr>
            <a:r>
              <a:rPr lang="en-US" sz="2400" b="1">
                <a:latin typeface="Roboto Cn" pitchFamily="2" charset="0"/>
                <a:ea typeface="Roboto Cn" pitchFamily="2" charset="0"/>
              </a:rPr>
              <a:t>	</a:t>
            </a:r>
            <a:r>
              <a:rPr lang="en-US" sz="2400" b="1" dirty="0">
                <a:latin typeface="Roboto Cn" pitchFamily="2" charset="0"/>
                <a:ea typeface="Roboto Cn" pitchFamily="2" charset="0"/>
              </a:rPr>
              <a:t>VI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.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,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đánh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giá</a:t>
            </a:r>
            <a:endParaRPr lang="en-US" sz="2400" b="1">
              <a:latin typeface="Roboto Cn" pitchFamily="2" charset="0"/>
              <a:ea typeface="Roboto Cn" pitchFamily="2" charset="0"/>
            </a:endParaRPr>
          </a:p>
          <a:p>
            <a:pPr defTabSz="360000">
              <a:lnSpc>
                <a:spcPct val="150000"/>
              </a:lnSpc>
            </a:pPr>
            <a:r>
              <a:rPr lang="en-US" sz="2400" b="1">
                <a:latin typeface="Roboto Cn" pitchFamily="2" charset="0"/>
                <a:ea typeface="Roboto Cn" pitchFamily="2" charset="0"/>
              </a:rPr>
              <a:t>	</a:t>
            </a:r>
            <a:r>
              <a:rPr lang="en-US" sz="2400" b="1" dirty="0">
                <a:latin typeface="Roboto Cn" pitchFamily="2" charset="0"/>
                <a:ea typeface="Roboto Cn" pitchFamily="2" charset="0"/>
              </a:rPr>
              <a:t>VII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.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24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2400" b="1" err="1">
                <a:latin typeface="Roboto Cn" pitchFamily="2" charset="0"/>
                <a:ea typeface="Roboto Cn" pitchFamily="2" charset="0"/>
              </a:rPr>
              <a:t>luận</a:t>
            </a:r>
            <a:endParaRPr lang="vi-VN" sz="2400" b="1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89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1B6BF-68BE-4CD4-E6C2-2575B01893D9}"/>
              </a:ext>
            </a:extLst>
          </p:cNvPr>
          <p:cNvSpPr txBox="1"/>
          <p:nvPr/>
        </p:nvSpPr>
        <p:spPr>
          <a:xfrm>
            <a:off x="339447" y="189076"/>
            <a:ext cx="739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1.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Ảnh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hưởng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số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thế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hệ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kích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thước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đối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với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bài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toán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04CE4-1C67-EC4A-8388-55947CA22364}"/>
              </a:ext>
            </a:extLst>
          </p:cNvPr>
          <p:cNvSpPr txBox="1"/>
          <p:nvPr/>
        </p:nvSpPr>
        <p:spPr>
          <a:xfrm>
            <a:off x="2046675" y="5393485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>
                <a:latin typeface="Roboto Cn" pitchFamily="2" charset="0"/>
                <a:ea typeface="Roboto Cn" pitchFamily="2" charset="0"/>
              </a:rPr>
              <a:t>Ảnh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hưởng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số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thế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hệ</a:t>
            </a:r>
            <a:endParaRPr lang="vi-VN" sz="1600" i="1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2CD10-4366-9D51-3527-72D5B0257DEB}"/>
              </a:ext>
            </a:extLst>
          </p:cNvPr>
          <p:cNvSpPr txBox="1"/>
          <p:nvPr/>
        </p:nvSpPr>
        <p:spPr>
          <a:xfrm>
            <a:off x="7461303" y="5393485"/>
            <a:ext cx="346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>
                <a:latin typeface="Roboto Cn" pitchFamily="2" charset="0"/>
                <a:ea typeface="Roboto Cn" pitchFamily="2" charset="0"/>
              </a:rPr>
              <a:t>Ảnh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hưởng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kích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thước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thể</a:t>
            </a:r>
            <a:endParaRPr lang="vi-VN" sz="1600" i="1">
              <a:latin typeface="Roboto Cn" pitchFamily="2" charset="0"/>
              <a:ea typeface="Roboto C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DB40-95F8-A526-2D4F-30107BDB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7" y="1037239"/>
            <a:ext cx="6066824" cy="4333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2B4F1-11CB-B7AF-021D-8D685A27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90" y="991639"/>
            <a:ext cx="6116763" cy="437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6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1B6BF-68BE-4CD4-E6C2-2575B01893D9}"/>
              </a:ext>
            </a:extLst>
          </p:cNvPr>
          <p:cNvSpPr txBox="1"/>
          <p:nvPr/>
        </p:nvSpPr>
        <p:spPr>
          <a:xfrm>
            <a:off x="339447" y="189076"/>
            <a:ext cx="7521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2.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Ảnh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hưởng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tỉ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lệ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đột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biến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chọn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lọc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đối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với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bài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toán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04CE4-1C67-EC4A-8388-55947CA22364}"/>
              </a:ext>
            </a:extLst>
          </p:cNvPr>
          <p:cNvSpPr txBox="1"/>
          <p:nvPr/>
        </p:nvSpPr>
        <p:spPr>
          <a:xfrm>
            <a:off x="2078535" y="5189688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>
                <a:latin typeface="Roboto Cn" pitchFamily="2" charset="0"/>
                <a:ea typeface="Roboto Cn" pitchFamily="2" charset="0"/>
              </a:rPr>
              <a:t>Ảnh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hưởng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tỉ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lệ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đột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biến</a:t>
            </a:r>
            <a:endParaRPr lang="vi-VN" sz="1600" i="1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2CD10-4366-9D51-3527-72D5B0257DEB}"/>
              </a:ext>
            </a:extLst>
          </p:cNvPr>
          <p:cNvSpPr txBox="1"/>
          <p:nvPr/>
        </p:nvSpPr>
        <p:spPr>
          <a:xfrm>
            <a:off x="8128815" y="5185584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>
                <a:latin typeface="Roboto Cn" pitchFamily="2" charset="0"/>
                <a:ea typeface="Roboto Cn" pitchFamily="2" charset="0"/>
              </a:rPr>
              <a:t>Ảnh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hưởng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chọn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lọc</a:t>
            </a:r>
            <a:endParaRPr lang="vi-VN" sz="1600" i="1">
              <a:latin typeface="Roboto Cn" pitchFamily="2" charset="0"/>
              <a:ea typeface="Roboto C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9FD89-3CAB-D37C-8ED6-58EEF64F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0" y="1130750"/>
            <a:ext cx="5738860" cy="4054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8AFF2-65FF-F1A6-441E-3F8A4A2C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90" y="1030840"/>
            <a:ext cx="5738860" cy="41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1B6BF-68BE-4CD4-E6C2-2575B01893D9}"/>
              </a:ext>
            </a:extLst>
          </p:cNvPr>
          <p:cNvSpPr txBox="1"/>
          <p:nvPr/>
        </p:nvSpPr>
        <p:spPr>
          <a:xfrm>
            <a:off x="339447" y="189076"/>
            <a:ext cx="659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3.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Ảnh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hưởng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phép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lai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ghép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đối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với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bài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toán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04CE4-1C67-EC4A-8388-55947CA22364}"/>
              </a:ext>
            </a:extLst>
          </p:cNvPr>
          <p:cNvSpPr txBox="1"/>
          <p:nvPr/>
        </p:nvSpPr>
        <p:spPr>
          <a:xfrm>
            <a:off x="5012235" y="5073159"/>
            <a:ext cx="250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>
                <a:latin typeface="Roboto Cn" pitchFamily="2" charset="0"/>
                <a:ea typeface="Roboto Cn" pitchFamily="2" charset="0"/>
              </a:rPr>
              <a:t>Ảnh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hưởng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của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phép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lai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ghép</a:t>
            </a:r>
            <a:endParaRPr lang="vi-VN" sz="1600" i="1">
              <a:latin typeface="Roboto Cn" pitchFamily="2" charset="0"/>
              <a:ea typeface="Roboto C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9FD52-0E66-41C1-4B7E-F215FDEE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04" y="894365"/>
            <a:ext cx="5863791" cy="41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6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1B6BF-68BE-4CD4-E6C2-2575B01893D9}"/>
              </a:ext>
            </a:extLst>
          </p:cNvPr>
          <p:cNvSpPr txBox="1"/>
          <p:nvPr/>
        </p:nvSpPr>
        <p:spPr>
          <a:xfrm>
            <a:off x="339447" y="189076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 Cn" pitchFamily="2" charset="0"/>
                <a:ea typeface="Roboto Cn" pitchFamily="2" charset="0"/>
              </a:rPr>
              <a:t>4.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Kết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quả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sau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điều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chỉnh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các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thông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số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87DF0AA7-9F78-A713-BB42-0DF8516CA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9427"/>
              </p:ext>
            </p:extLst>
          </p:nvPr>
        </p:nvGraphicFramePr>
        <p:xfrm>
          <a:off x="489542" y="832962"/>
          <a:ext cx="4114799" cy="271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>
                  <a:extLst>
                    <a:ext uri="{9D8B030D-6E8A-4147-A177-3AD203B41FA5}">
                      <a16:colId xmlns:a16="http://schemas.microsoft.com/office/drawing/2014/main" val="2414329136"/>
                    </a:ext>
                  </a:extLst>
                </a:gridCol>
                <a:gridCol w="2371724">
                  <a:extLst>
                    <a:ext uri="{9D8B030D-6E8A-4147-A177-3AD203B41FA5}">
                      <a16:colId xmlns:a16="http://schemas.microsoft.com/office/drawing/2014/main" val="2018787188"/>
                    </a:ext>
                  </a:extLst>
                </a:gridCol>
              </a:tblGrid>
              <a:tr h="452967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Số cá thể N</a:t>
                      </a:r>
                      <a:endParaRPr lang="vi-VN" b="0" dirty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100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3245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Số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thế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hệ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5000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40948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Tỉ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lệ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đột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biến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0.1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073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Phép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lai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Chéo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hóa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nhị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phân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9015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Phép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đột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biến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Đổi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giá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trị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939216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Chọn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lọc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Phân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Roboto Cn" pitchFamily="2" charset="0"/>
                          <a:ea typeface="Roboto Cn" pitchFamily="2" charset="0"/>
                        </a:rPr>
                        <a:t>cấp</a:t>
                      </a:r>
                      <a:endParaRPr lang="vi-VN" b="0">
                        <a:solidFill>
                          <a:schemeClr val="tx1"/>
                        </a:solidFill>
                        <a:latin typeface="Roboto Cn" pitchFamily="2" charset="0"/>
                        <a:ea typeface="Roboto C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912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4283879-A545-29B9-369E-367AEC66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438" y="469923"/>
            <a:ext cx="7065841" cy="515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C3A88-BEE6-3DA5-59AC-9C0C3B67064D}"/>
              </a:ext>
            </a:extLst>
          </p:cNvPr>
          <p:cNvSpPr txBox="1"/>
          <p:nvPr/>
        </p:nvSpPr>
        <p:spPr>
          <a:xfrm>
            <a:off x="584738" y="4388981"/>
            <a:ext cx="466353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latin typeface="Roboto Cn"/>
              </a:rPr>
              <a:t>Hàm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mục</a:t>
            </a:r>
            <a:r>
              <a:rPr lang="en-US" sz="2000">
                <a:latin typeface="Roboto Cn"/>
              </a:rPr>
              <a:t> </a:t>
            </a:r>
            <a:r>
              <a:rPr lang="en-US" sz="2000" err="1">
                <a:latin typeface="Roboto Cn"/>
              </a:rPr>
              <a:t>tiêu</a:t>
            </a:r>
            <a:r>
              <a:rPr lang="en-US" sz="2000">
                <a:latin typeface="Roboto Cn"/>
              </a:rPr>
              <a:t> (Rate): B = </a:t>
            </a:r>
            <a:r>
              <a:rPr lang="vi-VN" sz="2000">
                <a:latin typeface="Roboto Cn" pitchFamily="2" charset="0"/>
                <a:ea typeface="Roboto Cn" pitchFamily="2" charset="0"/>
              </a:rPr>
              <a:t>85.4295</a:t>
            </a:r>
            <a:r>
              <a:rPr lang="en-US" sz="2000">
                <a:latin typeface="Roboto Cn"/>
              </a:rPr>
              <a:t> Mbit/s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3B16D-ADF6-84B2-6454-1462A65B857E}"/>
              </a:ext>
            </a:extLst>
          </p:cNvPr>
          <p:cNvSpPr txBox="1"/>
          <p:nvPr/>
        </p:nvSpPr>
        <p:spPr>
          <a:xfrm>
            <a:off x="7966526" y="5626077"/>
            <a:ext cx="117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err="1">
                <a:latin typeface="Roboto Cn" pitchFamily="2" charset="0"/>
                <a:ea typeface="Roboto Cn" pitchFamily="2" charset="0"/>
              </a:rPr>
              <a:t>Quỹ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1600" i="1" err="1">
                <a:latin typeface="Roboto Cn" pitchFamily="2" charset="0"/>
                <a:ea typeface="Roboto Cn" pitchFamily="2" charset="0"/>
              </a:rPr>
              <a:t>đaọ</a:t>
            </a:r>
            <a:r>
              <a:rPr lang="en-US" sz="1600" i="1">
                <a:latin typeface="Roboto Cn" pitchFamily="2" charset="0"/>
                <a:ea typeface="Roboto Cn" pitchFamily="2" charset="0"/>
              </a:rPr>
              <a:t> bay</a:t>
            </a:r>
            <a:endParaRPr lang="vi-VN" sz="1600" i="1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F0103-A253-4AB1-9488-6BB452330E18}"/>
              </a:ext>
            </a:extLst>
          </p:cNvPr>
          <p:cNvSpPr txBox="1"/>
          <p:nvPr/>
        </p:nvSpPr>
        <p:spPr>
          <a:xfrm>
            <a:off x="658761" y="5626077"/>
            <a:ext cx="49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bài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7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66D-6DB3-C2A0-81B5-E5AF3C97F304}"/>
              </a:ext>
            </a:extLst>
          </p:cNvPr>
          <p:cNvSpPr txBox="1"/>
          <p:nvPr/>
        </p:nvSpPr>
        <p:spPr>
          <a:xfrm>
            <a:off x="606489" y="195942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Roboto Cn" pitchFamily="2" charset="0"/>
                <a:ea typeface="Roboto Cn" pitchFamily="2" charset="0"/>
              </a:rPr>
              <a:t>VI. KẾT LUẬN </a:t>
            </a:r>
            <a:endParaRPr lang="vi-VN" sz="32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A1913-A44D-D574-F9D3-8B88158C6B72}"/>
              </a:ext>
            </a:extLst>
          </p:cNvPr>
          <p:cNvSpPr txBox="1"/>
          <p:nvPr/>
        </p:nvSpPr>
        <p:spPr>
          <a:xfrm>
            <a:off x="865373" y="844004"/>
            <a:ext cx="9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Giải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thuật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di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truyền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E50CF-2593-A074-9E45-2C09F01FC9D9}"/>
              </a:ext>
            </a:extLst>
          </p:cNvPr>
          <p:cNvSpPr txBox="1"/>
          <p:nvPr/>
        </p:nvSpPr>
        <p:spPr>
          <a:xfrm>
            <a:off x="1263580" y="1307858"/>
            <a:ext cx="9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Ưu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điểm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thời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gian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chạy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khá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nhanh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dễ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cài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đặt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7627C-1136-6992-2CCF-B432DA9E1EEC}"/>
              </a:ext>
            </a:extLst>
          </p:cNvPr>
          <p:cNvSpPr txBox="1"/>
          <p:nvPr/>
        </p:nvSpPr>
        <p:spPr>
          <a:xfrm>
            <a:off x="1263580" y="1884397"/>
            <a:ext cx="9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Nhược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điểm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Chưa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đưa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ra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lời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giải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tối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ưu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.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703DF-C483-CD32-8737-3C4AEAC85FB0}"/>
              </a:ext>
            </a:extLst>
          </p:cNvPr>
          <p:cNvSpPr txBox="1"/>
          <p:nvPr/>
        </p:nvSpPr>
        <p:spPr>
          <a:xfrm>
            <a:off x="1263580" y="2460936"/>
            <a:ext cx="9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Roboto Cn" pitchFamily="2" charset="0"/>
                <a:ea typeface="Roboto Cn" pitchFamily="2" charset="0"/>
              </a:rPr>
              <a:t>Hướng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cải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tiến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: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Khởi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tạo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quần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thể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bằng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thuật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toán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Heuristic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thay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cho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khởi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tạo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ngẫu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 </a:t>
            </a:r>
            <a:r>
              <a:rPr lang="en-US" sz="2000" err="1">
                <a:latin typeface="Roboto Cn" pitchFamily="2" charset="0"/>
                <a:ea typeface="Roboto Cn" pitchFamily="2" charset="0"/>
              </a:rPr>
              <a:t>nhiên</a:t>
            </a:r>
            <a:r>
              <a:rPr lang="en-US" sz="2000">
                <a:latin typeface="Roboto Cn" pitchFamily="2" charset="0"/>
                <a:ea typeface="Roboto Cn" pitchFamily="2" charset="0"/>
              </a:rPr>
              <a:t>.</a:t>
            </a:r>
            <a:endParaRPr lang="vi-VN" sz="200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6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AF9F6-0A42-B745-C5C6-4111234B1304}"/>
              </a:ext>
            </a:extLst>
          </p:cNvPr>
          <p:cNvSpPr txBox="1"/>
          <p:nvPr/>
        </p:nvSpPr>
        <p:spPr>
          <a:xfrm>
            <a:off x="2179320" y="2113280"/>
            <a:ext cx="783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rgbClr val="FF0000"/>
                </a:solidFill>
                <a:latin typeface="Roboto Cn" pitchFamily="2" charset="0"/>
                <a:ea typeface="Roboto Cn" pitchFamily="2" charset="0"/>
              </a:rPr>
              <a:t>THANKS YOU !</a:t>
            </a:r>
            <a:endParaRPr lang="vi-VN" sz="9600" b="1">
              <a:solidFill>
                <a:srgbClr val="FF0000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8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2107E-2F1F-B575-BC10-BFA7FFD690FA}"/>
              </a:ext>
            </a:extLst>
          </p:cNvPr>
          <p:cNvSpPr txBox="1"/>
          <p:nvPr/>
        </p:nvSpPr>
        <p:spPr>
          <a:xfrm>
            <a:off x="606489" y="195942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Roboto Cn" pitchFamily="2" charset="0"/>
                <a:ea typeface="Roboto Cn" pitchFamily="2" charset="0"/>
              </a:rPr>
              <a:t>I.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Giới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thiệu</a:t>
            </a:r>
            <a:r>
              <a:rPr lang="en-US" sz="3200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>
              <a:latin typeface="Roboto Cn" pitchFamily="2" charset="0"/>
              <a:ea typeface="Roboto Cn" pitchFamily="2" charset="0"/>
            </a:endParaRPr>
          </a:p>
        </p:txBody>
      </p:sp>
      <p:pic>
        <p:nvPicPr>
          <p:cNvPr id="3" name="Picture 2" descr="DRONE GIÚP TĂNG HIỆU QUẢ KIỂM TRA MẠNG LƯỚI ĐIỆN - AGS">
            <a:extLst>
              <a:ext uri="{FF2B5EF4-FFF2-40B4-BE49-F238E27FC236}">
                <a16:creationId xmlns:a16="http://schemas.microsoft.com/office/drawing/2014/main" id="{BFC3F700-B8CA-F3BD-97B6-E2CF16C82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3" r="-2" b="10255"/>
          <a:stretch/>
        </p:blipFill>
        <p:spPr bwMode="auto">
          <a:xfrm>
            <a:off x="4695825" y="780717"/>
            <a:ext cx="7514189" cy="2836021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ghìn lẻ kiểu ứng dụng UAV - Báo Công an Nhân dân điện tử">
            <a:extLst>
              <a:ext uri="{FF2B5EF4-FFF2-40B4-BE49-F238E27FC236}">
                <a16:creationId xmlns:a16="http://schemas.microsoft.com/office/drawing/2014/main" id="{58F39164-FB42-E915-14D8-B68023507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 r="1" b="2037"/>
          <a:stretch/>
        </p:blipFill>
        <p:spPr bwMode="auto">
          <a:xfrm>
            <a:off x="0" y="800100"/>
            <a:ext cx="6019800" cy="2857497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AV Nga dùng tấn công Ukraine bị nghi sử dụng công nghệ phương Tây">
            <a:extLst>
              <a:ext uri="{FF2B5EF4-FFF2-40B4-BE49-F238E27FC236}">
                <a16:creationId xmlns:a16="http://schemas.microsoft.com/office/drawing/2014/main" id="{E8F0176A-22E0-8845-F10E-00A47372D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7" r="2" b="6450"/>
          <a:stretch/>
        </p:blipFill>
        <p:spPr bwMode="auto">
          <a:xfrm>
            <a:off x="6486525" y="3733801"/>
            <a:ext cx="5705475" cy="3113180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rone (UAV) là gì? Ứng dụng của phương tiện bay không người lái -  Thegioididong.com">
            <a:extLst>
              <a:ext uri="{FF2B5EF4-FFF2-40B4-BE49-F238E27FC236}">
                <a16:creationId xmlns:a16="http://schemas.microsoft.com/office/drawing/2014/main" id="{05C62949-6881-E520-1A46-4031F245E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5" r="-1" b="-1"/>
          <a:stretch/>
        </p:blipFill>
        <p:spPr bwMode="auto">
          <a:xfrm>
            <a:off x="0" y="3733801"/>
            <a:ext cx="7645752" cy="3113180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568D7-5B70-619D-388E-39503C88C594}"/>
              </a:ext>
            </a:extLst>
          </p:cNvPr>
          <p:cNvSpPr txBox="1"/>
          <p:nvPr/>
        </p:nvSpPr>
        <p:spPr>
          <a:xfrm>
            <a:off x="1536843" y="3329939"/>
            <a:ext cx="178097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C00000"/>
                </a:solidFill>
                <a:latin typeface="Amasis MT Pro Black" panose="02040A04050005020304" pitchFamily="18" charset="0"/>
              </a:rPr>
              <a:t>UAV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9AD10-7C71-3EAF-5EB2-C3BF567BD50E}"/>
              </a:ext>
            </a:extLst>
          </p:cNvPr>
          <p:cNvSpPr txBox="1"/>
          <p:nvPr/>
        </p:nvSpPr>
        <p:spPr>
          <a:xfrm>
            <a:off x="1423827" y="3329939"/>
            <a:ext cx="99936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en-US" sz="1600"/>
          </a:p>
          <a:p>
            <a:endParaRPr lang="en-US" sz="12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1440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2107E-2F1F-B575-BC10-BFA7FFD690FA}"/>
              </a:ext>
            </a:extLst>
          </p:cNvPr>
          <p:cNvSpPr txBox="1"/>
          <p:nvPr/>
        </p:nvSpPr>
        <p:spPr>
          <a:xfrm>
            <a:off x="606489" y="195942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Giới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thiệu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41ABB-34F4-CA8B-51B9-31797E33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13" y="685781"/>
            <a:ext cx="5140119" cy="3566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66ED4-8BCC-A53B-FBF6-859DB4623761}"/>
              </a:ext>
            </a:extLst>
          </p:cNvPr>
          <p:cNvSpPr txBox="1"/>
          <p:nvPr/>
        </p:nvSpPr>
        <p:spPr>
          <a:xfrm>
            <a:off x="766917" y="4467650"/>
            <a:ext cx="10933471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Cn"/>
                <a:cs typeface="Times New Roman" panose="02020603050405020304" pitchFamily="18" charset="0"/>
              </a:rPr>
              <a:t>Với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khả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cơ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cao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chi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phí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thấp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, UAV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đã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hút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đáng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kể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sự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chú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ý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học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thuật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ngành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công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nghiệp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nhằm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phục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vụ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nhiều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lĩnh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vực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khác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nhau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như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quân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sự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nông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nghiệp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giao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vận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tải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tìm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kiếm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cứu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hộ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giám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sát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viễn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,….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Roboto Cn"/>
                <a:cs typeface="Times New Roman" panose="02020603050405020304" pitchFamily="18" charset="0"/>
              </a:rPr>
              <a:t>Đặc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biệt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UAV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thể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cung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cấp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pháp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hiệu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quả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mạng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không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dây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67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2107E-2F1F-B575-BC10-BFA7FFD690FA}"/>
              </a:ext>
            </a:extLst>
          </p:cNvPr>
          <p:cNvSpPr txBox="1"/>
          <p:nvPr/>
        </p:nvSpPr>
        <p:spPr>
          <a:xfrm>
            <a:off x="606489" y="195942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Giới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thiệu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6697F74-CB05-3587-721C-0B2A9D12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07946"/>
            <a:ext cx="10077449" cy="4145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CEFFD-C275-560B-7C02-F21D93A3A356}"/>
              </a:ext>
            </a:extLst>
          </p:cNvPr>
          <p:cNvSpPr txBox="1"/>
          <p:nvPr/>
        </p:nvSpPr>
        <p:spPr>
          <a:xfrm>
            <a:off x="885825" y="5105400"/>
            <a:ext cx="10629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err="1">
                <a:latin typeface="Roboto Cn"/>
                <a:cs typeface="Times New Roman" panose="02020603050405020304" pitchFamily="18" charset="0"/>
              </a:rPr>
              <a:t>Nguồn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(Source)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bộ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sạc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dây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hoặc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trạm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gốc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cung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cấp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điện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hoặc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truyền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tin.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err="1">
                <a:latin typeface="Roboto Cn"/>
                <a:cs typeface="Times New Roman" panose="02020603050405020304" pitchFamily="18" charset="0"/>
              </a:rPr>
              <a:t>Đích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(Destination)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thiết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bị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kết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nối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truyền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thực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kết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nối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mặt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đất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(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địa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Roboto Cn"/>
                <a:cs typeface="Times New Roman" panose="02020603050405020304" pitchFamily="18" charset="0"/>
              </a:rPr>
              <a:t>thiên</a:t>
            </a:r>
            <a:r>
              <a:rPr lang="en-US" sz="1800">
                <a:latin typeface="Roboto Cn"/>
                <a:cs typeface="Times New Roman" panose="02020603050405020304" pitchFamily="18" charset="0"/>
              </a:rPr>
              <a:t> tai,…)</a:t>
            </a:r>
          </a:p>
        </p:txBody>
      </p:sp>
    </p:spTree>
    <p:extLst>
      <p:ext uri="{BB962C8B-B14F-4D97-AF65-F5344CB8AC3E}">
        <p14:creationId xmlns:p14="http://schemas.microsoft.com/office/powerpoint/2010/main" val="17110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DECCBA1-BA74-964D-FD99-1FCBB2FA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0"/>
            <a:ext cx="10077449" cy="4233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2192B-094D-8367-7704-6295D4C7C2A0}"/>
              </a:ext>
            </a:extLst>
          </p:cNvPr>
          <p:cNvSpPr txBox="1"/>
          <p:nvPr/>
        </p:nvSpPr>
        <p:spPr>
          <a:xfrm>
            <a:off x="411300" y="3703745"/>
            <a:ext cx="11691657" cy="281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Roboto Cn"/>
                <a:cs typeface="Times New Roman" panose="02020603050405020304" pitchFamily="18" charset="0"/>
              </a:rPr>
              <a:t>Ở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mô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này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chúng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ta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xem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xét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hoạt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động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của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UAV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hỗ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trợ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bộ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nhớ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cache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tin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trang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bị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thiết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bị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tán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xạ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ngược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để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hỗ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trợ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dữ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liệu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Roboto Cn"/>
                <a:cs typeface="Times New Roman" panose="02020603050405020304" pitchFamily="18" charset="0"/>
              </a:rPr>
              <a:t>Khi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đích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yêu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cầu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gói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tin,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một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dữ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liệu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gói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tin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đã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được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sẵn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trước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đó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trên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trên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UAV,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khi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bắt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đầu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tin,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nguồn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chỉ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cần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gửi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phần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gói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tin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còn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lại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Roboto Cn"/>
                <a:cs typeface="Times New Roman" panose="02020603050405020304" pitchFamily="18" charset="0"/>
              </a:rPr>
              <a:t>UAV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2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pha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tin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nhận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err="1">
                <a:latin typeface="Roboto Cn"/>
                <a:cs typeface="Times New Roman" panose="02020603050405020304" pitchFamily="18" charset="0"/>
              </a:rPr>
              <a:t>Nhiệm</a:t>
            </a:r>
            <a:r>
              <a:rPr lang="en-US" sz="2000" b="1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Roboto Cn"/>
                <a:cs typeface="Times New Roman" panose="02020603050405020304" pitchFamily="18" charset="0"/>
              </a:rPr>
              <a:t>vụ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: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cần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tối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ưu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vị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trí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UAV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tổng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thông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truyền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đến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đích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lớn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nhất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92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5B8A16-2B4F-0342-97F7-8B43D1135362}"/>
              </a:ext>
            </a:extLst>
          </p:cNvPr>
          <p:cNvSpPr txBox="1"/>
          <p:nvPr/>
        </p:nvSpPr>
        <p:spPr>
          <a:xfrm>
            <a:off x="608355" y="108314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8D9065-94B2-1680-F038-E9003CB07BA2}"/>
                  </a:ext>
                </a:extLst>
              </p:cNvPr>
              <p:cNvSpPr txBox="1"/>
              <p:nvPr/>
            </p:nvSpPr>
            <p:spPr>
              <a:xfrm>
                <a:off x="919617" y="1478894"/>
                <a:ext cx="4902255" cy="439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/>
                    <a:ea typeface="Roboto Cn" pitchFamily="2" charset="0"/>
                  </a:rPr>
                  <a:t>-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Độ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cao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của UAV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cố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định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: </a:t>
                </a:r>
                <a:r>
                  <a:rPr lang="en-US" sz="2000" b="1" i="1">
                    <a:latin typeface="Roboto Cn"/>
                    <a:ea typeface="Roboto Cn" pitchFamily="2" charset="0"/>
                  </a:rPr>
                  <a:t>H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(m)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/>
                    <a:ea typeface="Roboto Cn" pitchFamily="2" charset="0"/>
                  </a:rPr>
                  <a:t>-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Tổng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thời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gian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bay của UAV: </a:t>
                </a:r>
                <a:r>
                  <a:rPr lang="en-US" sz="2000" b="1" i="1">
                    <a:latin typeface="Roboto Cn"/>
                    <a:ea typeface="Roboto Cn" pitchFamily="2" charset="0"/>
                  </a:rPr>
                  <a:t>T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(s) được chia làm N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khe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thời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gian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.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/>
                    <a:ea typeface="Roboto Cn" pitchFamily="2" charset="0"/>
                  </a:rPr>
                  <a:t>-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Số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khe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thời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gian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: </a:t>
                </a:r>
                <a:r>
                  <a:rPr lang="en-US" sz="2000" b="1">
                    <a:latin typeface="Roboto Cn"/>
                    <a:ea typeface="Roboto Cn" pitchFamily="2" charset="0"/>
                  </a:rPr>
                  <a:t>N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/>
                    <a:ea typeface="Roboto Cn" pitchFamily="2" charset="0"/>
                  </a:rPr>
                  <a:t>-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Thời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gian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một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khe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thời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gian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i="1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fPr>
                      <m:num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𝐓</m:t>
                        </m:r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𝐍</m:t>
                        </m:r>
                      </m:den>
                    </m:f>
                  </m:oMath>
                </a14:m>
                <a:endParaRPr lang="en-US" sz="2000" b="1">
                  <a:latin typeface="Roboto Cn"/>
                  <a:ea typeface="Roboto Cn" pitchFamily="2" charset="0"/>
                </a:endParaRP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/>
                    <a:ea typeface="Roboto Cn" pitchFamily="2" charset="0"/>
                  </a:rPr>
                  <a:t>-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Vị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trí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của UAV tại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khe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thời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gian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thứ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𝐪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  <a:ea typeface="Roboto Cn" pitchFamily="2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sz="2000" b="1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với</a:t>
                </a:r>
                <a:r>
                  <a:rPr lang="en-US" sz="2000" b="1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>
                    <a:latin typeface="Roboto Cn"/>
                    <a:ea typeface="Cambria Math" panose="020405030504060302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>
                    <a:latin typeface="Roboto Cn"/>
                    <a:ea typeface="Cambria Math" panose="02040503050406030204" pitchFamily="18" charset="0"/>
                  </a:rPr>
                  <a:t> {0, 1,..., N}</a:t>
                </a: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/>
                    <a:ea typeface="Roboto Cn" pitchFamily="2" charset="0"/>
                  </a:rPr>
                  <a:t>-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Vị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trí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nguồn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,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đích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000">
                    <a:latin typeface="Roboto Cn"/>
                    <a:ea typeface="Roboto Cn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d</m:t>
                        </m:r>
                      </m:sub>
                    </m:sSub>
                  </m:oMath>
                </a14:m>
                <a:endParaRPr lang="en-US" sz="2000">
                  <a:latin typeface="Roboto Cn"/>
                  <a:ea typeface="Roboto Cn" pitchFamily="2" charset="0"/>
                </a:endParaRPr>
              </a:p>
              <a:p>
                <a:pPr defTabSz="360000">
                  <a:lnSpc>
                    <a:spcPct val="150000"/>
                  </a:lnSpc>
                </a:pPr>
                <a:r>
                  <a:rPr lang="en-US" sz="2000">
                    <a:latin typeface="Roboto Cn"/>
                    <a:ea typeface="Roboto Cn" pitchFamily="2" charset="0"/>
                  </a:rPr>
                  <a:t>-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Vị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trí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bắt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đầu,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kết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 </a:t>
                </a:r>
                <a:r>
                  <a:rPr lang="en-US" sz="2000" err="1">
                    <a:latin typeface="Roboto Cn"/>
                    <a:ea typeface="Roboto Cn" pitchFamily="2" charset="0"/>
                  </a:rPr>
                  <a:t>thúc</a:t>
                </a:r>
                <a:r>
                  <a:rPr lang="en-US" sz="2000">
                    <a:latin typeface="Roboto Cn"/>
                    <a:ea typeface="Roboto Cn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>
                    <a:latin typeface="Roboto Cn"/>
                    <a:ea typeface="Roboto Cn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F</m:t>
                        </m:r>
                      </m:sub>
                    </m:sSub>
                  </m:oMath>
                </a14:m>
                <a:endParaRPr lang="vi-VN" sz="2000">
                  <a:latin typeface="Roboto Cn" pitchFamily="2" charset="0"/>
                  <a:ea typeface="Roboto Cn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8D9065-94B2-1680-F038-E9003CB0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7" y="1478894"/>
                <a:ext cx="4902255" cy="4391138"/>
              </a:xfrm>
              <a:prstGeom prst="rect">
                <a:avLst/>
              </a:prstGeom>
              <a:blipFill>
                <a:blip r:embed="rId2"/>
                <a:stretch>
                  <a:fillRect l="-1368" r="-111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>
            <a:extLst>
              <a:ext uri="{FF2B5EF4-FFF2-40B4-BE49-F238E27FC236}">
                <a16:creationId xmlns:a16="http://schemas.microsoft.com/office/drawing/2014/main" id="{17FDBC16-8248-99DF-031E-DE4795DBD3AB}"/>
              </a:ext>
            </a:extLst>
          </p:cNvPr>
          <p:cNvSpPr/>
          <p:nvPr/>
        </p:nvSpPr>
        <p:spPr>
          <a:xfrm rot="9170246">
            <a:off x="6727229" y="1939253"/>
            <a:ext cx="4663750" cy="2429679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B4C2A-7BE9-A2AF-A18C-0FBE052332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579213" y="1008692"/>
            <a:ext cx="0" cy="21454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596209-E743-6611-F8A8-C00E129417AC}"/>
              </a:ext>
            </a:extLst>
          </p:cNvPr>
          <p:cNvSpPr/>
          <p:nvPr/>
        </p:nvSpPr>
        <p:spPr>
          <a:xfrm>
            <a:off x="7008019" y="31170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B46209-BF5C-A436-9F52-D05E203CB3BA}"/>
              </a:ext>
            </a:extLst>
          </p:cNvPr>
          <p:cNvSpPr/>
          <p:nvPr/>
        </p:nvSpPr>
        <p:spPr>
          <a:xfrm>
            <a:off x="7609093" y="31170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4C8101-2C25-53C3-5362-7E2CA9447025}"/>
              </a:ext>
            </a:extLst>
          </p:cNvPr>
          <p:cNvSpPr/>
          <p:nvPr/>
        </p:nvSpPr>
        <p:spPr>
          <a:xfrm>
            <a:off x="10179844" y="31397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38CAA-3E4D-F0B9-5E1B-4D3F859893D6}"/>
              </a:ext>
            </a:extLst>
          </p:cNvPr>
          <p:cNvSpPr/>
          <p:nvPr/>
        </p:nvSpPr>
        <p:spPr>
          <a:xfrm>
            <a:off x="10579212" y="3057526"/>
            <a:ext cx="125544" cy="105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C2C20-EC99-96B9-95B5-33AD70602999}"/>
              </a:ext>
            </a:extLst>
          </p:cNvPr>
          <p:cNvSpPr txBox="1"/>
          <p:nvPr/>
        </p:nvSpPr>
        <p:spPr>
          <a:xfrm>
            <a:off x="10579212" y="2081392"/>
            <a:ext cx="35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Cn"/>
              </a:rPr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F46F8-994B-5F11-F67C-732FD7C2A368}"/>
              </a:ext>
            </a:extLst>
          </p:cNvPr>
          <p:cNvSpPr txBox="1"/>
          <p:nvPr/>
        </p:nvSpPr>
        <p:spPr>
          <a:xfrm>
            <a:off x="10260998" y="639358"/>
            <a:ext cx="73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Cn"/>
              </a:rPr>
              <a:t>UAV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1A63E-36C4-5E71-708F-C71C7D4E115A}"/>
              </a:ext>
            </a:extLst>
          </p:cNvPr>
          <p:cNvSpPr txBox="1"/>
          <p:nvPr/>
        </p:nvSpPr>
        <p:spPr>
          <a:xfrm>
            <a:off x="6220255" y="3139755"/>
            <a:ext cx="37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boto Cn"/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AB171-62A8-A5CF-FC20-49285AB4EA0A}"/>
              </a:ext>
            </a:extLst>
          </p:cNvPr>
          <p:cNvSpPr txBox="1"/>
          <p:nvPr/>
        </p:nvSpPr>
        <p:spPr>
          <a:xfrm>
            <a:off x="11604818" y="3154092"/>
            <a:ext cx="26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Roboto Cn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A30F72-7898-A6EA-33BC-1CC1A9207513}"/>
                  </a:ext>
                </a:extLst>
              </p:cNvPr>
              <p:cNvSpPr txBox="1"/>
              <p:nvPr/>
            </p:nvSpPr>
            <p:spPr>
              <a:xfrm>
                <a:off x="10517721" y="3139116"/>
                <a:ext cx="5762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800">
                    <a:latin typeface="Roboto Cn" pitchFamily="2" charset="0"/>
                    <a:ea typeface="Roboto Cn" pitchFamily="2" charset="0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A30F72-7898-A6EA-33BC-1CC1A9207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721" y="3139116"/>
                <a:ext cx="576262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97CF62-4D23-5F69-F8AE-D0CA10F150F8}"/>
                  </a:ext>
                </a:extLst>
              </p:cNvPr>
              <p:cNvSpPr txBox="1"/>
              <p:nvPr/>
            </p:nvSpPr>
            <p:spPr>
              <a:xfrm>
                <a:off x="9916385" y="3139116"/>
                <a:ext cx="45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n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>
                    <a:latin typeface="Roboto Cn" pitchFamily="2" charset="0"/>
                    <a:ea typeface="Roboto Cn" pitchFamily="2" charset="0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97CF62-4D23-5F69-F8AE-D0CA10F15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385" y="3139116"/>
                <a:ext cx="457588" cy="369332"/>
              </a:xfrm>
              <a:prstGeom prst="rect">
                <a:avLst/>
              </a:prstGeom>
              <a:blipFill>
                <a:blip r:embed="rId4"/>
                <a:stretch>
                  <a:fillRect r="-3333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FEA0E81-A569-7AFB-A1D5-455F32306003}"/>
              </a:ext>
            </a:extLst>
          </p:cNvPr>
          <p:cNvSpPr/>
          <p:nvPr/>
        </p:nvSpPr>
        <p:spPr>
          <a:xfrm>
            <a:off x="10556352" y="31391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DC4FB9-F218-DB5E-5DB7-D0957CEBF1CD}"/>
                  </a:ext>
                </a:extLst>
              </p:cNvPr>
              <p:cNvSpPr txBox="1"/>
              <p:nvPr/>
            </p:nvSpPr>
            <p:spPr>
              <a:xfrm>
                <a:off x="6868623" y="3096939"/>
                <a:ext cx="5762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q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>
                    <a:latin typeface="Roboto Cn" pitchFamily="2" charset="0"/>
                    <a:ea typeface="Roboto Cn" pitchFamily="2" charset="0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DC4FB9-F218-DB5E-5DB7-D0957CEBF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23" y="3096939"/>
                <a:ext cx="57626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E0C448-0837-6A67-A17E-47804640B983}"/>
                  </a:ext>
                </a:extLst>
              </p:cNvPr>
              <p:cNvSpPr txBox="1"/>
              <p:nvPr/>
            </p:nvSpPr>
            <p:spPr>
              <a:xfrm>
                <a:off x="7487543" y="3095594"/>
                <a:ext cx="5762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q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Roboto Cn" pitchFamily="2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>
                    <a:latin typeface="Roboto Cn" pitchFamily="2" charset="0"/>
                    <a:ea typeface="Roboto Cn" pitchFamily="2" charset="0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E0C448-0837-6A67-A17E-47804640B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43" y="3095594"/>
                <a:ext cx="57626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5BDB52-B41D-3F2A-6CB4-0BEAF9A299D3}"/>
                  </a:ext>
                </a:extLst>
              </p:cNvPr>
              <p:cNvSpPr txBox="1"/>
              <p:nvPr/>
            </p:nvSpPr>
            <p:spPr>
              <a:xfrm flipH="1">
                <a:off x="7945278" y="1689210"/>
                <a:ext cx="736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>
                  <a:latin typeface="Roboto Cn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5BDB52-B41D-3F2A-6CB4-0BEAF9A29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45278" y="1689210"/>
                <a:ext cx="7366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7C7A9-83C5-1677-345D-48C1993EE129}"/>
                  </a:ext>
                </a:extLst>
              </p:cNvPr>
              <p:cNvSpPr txBox="1"/>
              <p:nvPr/>
            </p:nvSpPr>
            <p:spPr>
              <a:xfrm flipH="1">
                <a:off x="11014569" y="1689210"/>
                <a:ext cx="736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>
                  <a:latin typeface="Roboto Cn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7C7A9-83C5-1677-345D-48C1993EE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014569" y="1689210"/>
                <a:ext cx="73660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758685-1566-D67C-E2B6-C4D5001AB315}"/>
              </a:ext>
            </a:extLst>
          </p:cNvPr>
          <p:cNvSpPr txBox="1"/>
          <p:nvPr/>
        </p:nvSpPr>
        <p:spPr>
          <a:xfrm>
            <a:off x="1061392" y="863726"/>
            <a:ext cx="536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Roboto Cn"/>
              </a:rPr>
              <a:t>1. </a:t>
            </a:r>
            <a:r>
              <a:rPr lang="en-US" sz="2000" b="1" err="1">
                <a:latin typeface="Roboto Cn"/>
              </a:rPr>
              <a:t>Mô</a:t>
            </a:r>
            <a:r>
              <a:rPr lang="en-US" sz="2000" b="1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hình</a:t>
            </a:r>
            <a:r>
              <a:rPr lang="en-US" sz="2000" b="1">
                <a:latin typeface="Roboto Cn"/>
              </a:rPr>
              <a:t> UAV</a:t>
            </a:r>
          </a:p>
        </p:txBody>
      </p:sp>
    </p:spTree>
    <p:extLst>
      <p:ext uri="{BB962C8B-B14F-4D97-AF65-F5344CB8AC3E}">
        <p14:creationId xmlns:p14="http://schemas.microsoft.com/office/powerpoint/2010/main" val="372124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5B8A16-2B4F-0342-97F7-8B43D1135362}"/>
              </a:ext>
            </a:extLst>
          </p:cNvPr>
          <p:cNvSpPr txBox="1"/>
          <p:nvPr/>
        </p:nvSpPr>
        <p:spPr>
          <a:xfrm>
            <a:off x="608355" y="108314"/>
            <a:ext cx="1017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Roboto Cn" pitchFamily="2" charset="0"/>
                <a:ea typeface="Roboto Cn" pitchFamily="2" charset="0"/>
              </a:rPr>
              <a:t>II.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Mô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hình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hóa</a:t>
            </a:r>
            <a:r>
              <a:rPr lang="en-US" sz="3200" b="1">
                <a:latin typeface="Roboto Cn" pitchFamily="2" charset="0"/>
                <a:ea typeface="Roboto Cn" pitchFamily="2" charset="0"/>
              </a:rPr>
              <a:t> bài </a:t>
            </a:r>
            <a:r>
              <a:rPr lang="en-US" sz="3200" b="1" err="1">
                <a:latin typeface="Roboto Cn" pitchFamily="2" charset="0"/>
                <a:ea typeface="Roboto Cn" pitchFamily="2" charset="0"/>
              </a:rPr>
              <a:t>toán</a:t>
            </a:r>
            <a:endParaRPr lang="vi-VN" sz="3200" b="1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58685-1566-D67C-E2B6-C4D5001AB315}"/>
              </a:ext>
            </a:extLst>
          </p:cNvPr>
          <p:cNvSpPr txBox="1"/>
          <p:nvPr/>
        </p:nvSpPr>
        <p:spPr>
          <a:xfrm>
            <a:off x="1061392" y="863726"/>
            <a:ext cx="536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Roboto Cn"/>
              </a:rPr>
              <a:t>1. </a:t>
            </a:r>
            <a:r>
              <a:rPr lang="en-US" sz="2000" b="1" err="1">
                <a:latin typeface="Roboto Cn"/>
              </a:rPr>
              <a:t>Mô</a:t>
            </a:r>
            <a:r>
              <a:rPr lang="en-US" sz="2000" b="1">
                <a:latin typeface="Roboto Cn"/>
              </a:rPr>
              <a:t> </a:t>
            </a:r>
            <a:r>
              <a:rPr lang="en-US" sz="2000" b="1" err="1">
                <a:latin typeface="Roboto Cn"/>
              </a:rPr>
              <a:t>hình</a:t>
            </a:r>
            <a:r>
              <a:rPr lang="en-US" sz="2000" b="1">
                <a:latin typeface="Roboto Cn"/>
              </a:rPr>
              <a:t> UAV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FA5DA-B70C-D30C-3582-0E3D15EEC0A6}"/>
              </a:ext>
            </a:extLst>
          </p:cNvPr>
          <p:cNvSpPr txBox="1"/>
          <p:nvPr/>
        </p:nvSpPr>
        <p:spPr>
          <a:xfrm>
            <a:off x="608355" y="1353286"/>
            <a:ext cx="372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err="1">
                <a:latin typeface="Roboto Cn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ràng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Roboto Cn"/>
                <a:cs typeface="Times New Roman" panose="02020603050405020304" pitchFamily="18" charset="0"/>
              </a:rPr>
              <a:t>buộc</a:t>
            </a:r>
            <a:r>
              <a:rPr lang="en-US" sz="2000">
                <a:latin typeface="Roboto Cn"/>
                <a:cs typeface="Times New Roman" panose="02020603050405020304" pitchFamily="18" charset="0"/>
              </a:rPr>
              <a:t> của UAV: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54CCAA-989C-3606-DACD-188C1DC9B3C7}"/>
                  </a:ext>
                </a:extLst>
              </p:cNvPr>
              <p:cNvSpPr txBox="1"/>
              <p:nvPr/>
            </p:nvSpPr>
            <p:spPr>
              <a:xfrm>
                <a:off x="1590780" y="1753396"/>
                <a:ext cx="6505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Roboto Cn" pitchFamily="2" charset="0"/>
                    <a:cs typeface="Times New Roman" panose="02020603050405020304" pitchFamily="18" charset="0"/>
                  </a:rPr>
                  <a:t>(1)</a:t>
                </a:r>
                <a:r>
                  <a:rPr lang="en-US" sz="2000">
                    <a:latin typeface="Times New Roman" panose="02020603050405020304" pitchFamily="18" charset="0"/>
                    <a:ea typeface="Roboto Cn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vi-VN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 là vận tốc tối đa của UAV:</a:t>
                </a:r>
                <a:endParaRPr lang="en-US" sz="2000">
                  <a:latin typeface="Roboto Cn" pitchFamily="2" charset="0"/>
                  <a:ea typeface="Roboto Cn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54CCAA-989C-3606-DACD-188C1DC9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80" y="1753396"/>
                <a:ext cx="6505575" cy="400110"/>
              </a:xfrm>
              <a:prstGeom prst="rect">
                <a:avLst/>
              </a:prstGeom>
              <a:blipFill>
                <a:blip r:embed="rId2"/>
                <a:stretch>
                  <a:fillRect l="-103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1FBEE0-1009-F28C-DD9C-F29E2640D80A}"/>
                  </a:ext>
                </a:extLst>
              </p:cNvPr>
              <p:cNvSpPr txBox="1"/>
              <p:nvPr/>
            </p:nvSpPr>
            <p:spPr>
              <a:xfrm>
                <a:off x="2688544" y="2153506"/>
                <a:ext cx="72918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vi-V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vi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1FBEE0-1009-F28C-DD9C-F29E2640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544" y="2153506"/>
                <a:ext cx="7291805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4B43A9-BC91-E056-5EB3-3A7870513E25}"/>
                  </a:ext>
                </a:extLst>
              </p:cNvPr>
              <p:cNvSpPr txBox="1"/>
              <p:nvPr/>
            </p:nvSpPr>
            <p:spPr>
              <a:xfrm>
                <a:off x="1920523" y="2627090"/>
                <a:ext cx="5587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vi-VN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vi-VN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 là tọa độ của UAV tại khe thời gian n+1 và n.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4B43A9-BC91-E056-5EB3-3A787051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23" y="2627090"/>
                <a:ext cx="5587748" cy="400110"/>
              </a:xfrm>
              <a:prstGeom prst="rect">
                <a:avLst/>
              </a:prstGeom>
              <a:blipFill>
                <a:blip r:embed="rId4"/>
                <a:stretch>
                  <a:fillRect t="-7576" r="-1265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C88AB8-45C1-9FD5-7F01-1CB7AF1457DC}"/>
              </a:ext>
            </a:extLst>
          </p:cNvPr>
          <p:cNvSpPr txBox="1"/>
          <p:nvPr/>
        </p:nvSpPr>
        <p:spPr>
          <a:xfrm>
            <a:off x="1976542" y="3070042"/>
            <a:ext cx="9325964" cy="960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	      </a:t>
            </a:r>
            <a:r>
              <a:rPr lang="vi-VN" sz="2000" b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q</a:t>
            </a:r>
            <a:r>
              <a:rPr lang="vi-VN" sz="2000" baseline="-25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0 </a:t>
            </a:r>
            <a:r>
              <a:rPr lang="vi-VN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= </a:t>
            </a:r>
            <a:r>
              <a:rPr lang="vi-VN" sz="2000" b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q</a:t>
            </a:r>
            <a:r>
              <a:rPr lang="vi-VN" sz="2000" baseline="-25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I</a:t>
            </a:r>
            <a:r>
              <a:rPr lang="vi-VN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, </a:t>
            </a:r>
            <a:r>
              <a:rPr lang="vi-VN" sz="2000" b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q</a:t>
            </a:r>
            <a:r>
              <a:rPr lang="vi-VN" sz="2000" baseline="-25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N </a:t>
            </a:r>
            <a:r>
              <a:rPr lang="vi-VN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= </a:t>
            </a:r>
            <a:r>
              <a:rPr lang="vi-VN" sz="2000" b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q</a:t>
            </a:r>
            <a:r>
              <a:rPr lang="vi-VN" sz="2000" baseline="-25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F</a:t>
            </a:r>
            <a:r>
              <a:rPr lang="vi-VN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</a:t>
            </a:r>
            <a:endParaRPr lang="en-US" sz="2000">
              <a:latin typeface="Roboto Cn" pitchFamily="2" charset="0"/>
              <a:ea typeface="Roboto Cn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b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q</a:t>
            </a:r>
            <a:r>
              <a:rPr lang="vi-VN" sz="2000" baseline="-25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I</a:t>
            </a:r>
            <a:r>
              <a:rPr lang="vi-VN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, </a:t>
            </a:r>
            <a:r>
              <a:rPr lang="vi-VN" sz="2000" b="1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q</a:t>
            </a:r>
            <a:r>
              <a:rPr lang="vi-VN" sz="2000" baseline="-25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F</a:t>
            </a:r>
            <a:r>
              <a:rPr lang="vi-VN" sz="2000">
                <a:latin typeface="Roboto Cn" pitchFamily="2" charset="0"/>
                <a:ea typeface="Roboto Cn" pitchFamily="2" charset="0"/>
                <a:cs typeface="Times New Roman" panose="02020603050405020304" pitchFamily="18" charset="0"/>
              </a:rPr>
              <a:t> là vị trí bắt đầu và cuối cùng của UB</a:t>
            </a:r>
            <a:endParaRPr lang="en-US" sz="2000">
              <a:latin typeface="Roboto Cn" pitchFamily="2" charset="0"/>
              <a:ea typeface="Roboto Cn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B93428-696A-B0DB-025C-730302FCE8E8}"/>
              </a:ext>
            </a:extLst>
          </p:cNvPr>
          <p:cNvSpPr txBox="1"/>
          <p:nvPr/>
        </p:nvSpPr>
        <p:spPr>
          <a:xfrm>
            <a:off x="1590780" y="3191257"/>
            <a:ext cx="77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50285C-76B1-55F3-A629-6E941F70080C}"/>
                  </a:ext>
                </a:extLst>
              </p:cNvPr>
              <p:cNvSpPr txBox="1"/>
              <p:nvPr/>
            </p:nvSpPr>
            <p:spPr>
              <a:xfrm>
                <a:off x="608355" y="3964972"/>
                <a:ext cx="11566646" cy="96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Ký hiệu: nguồn, đích, UAV lần lượt là s, d, u. </a:t>
                </a:r>
                <a:endParaRPr lang="en-US" sz="2000">
                  <a:latin typeface="Roboto Cn" pitchFamily="2" charset="0"/>
                  <a:ea typeface="Roboto Cn" pitchFamily="2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K</a:t>
                </a:r>
                <a:r>
                  <a:rPr lang="vi-VN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hoảng cách từ nguồn đến UAV s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vi-VN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 u và khoảng cách từ UAV đến đích u </a:t>
                </a:r>
                <a14:m>
                  <m:oMath xmlns:m="http://schemas.openxmlformats.org/officeDocument/2006/math"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vi-VN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 d tại khe thời gian </a:t>
                </a:r>
                <a:r>
                  <a:rPr lang="vi-VN" sz="2000" i="1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n</a:t>
                </a:r>
                <a:r>
                  <a:rPr lang="vi-VN" sz="2000">
                    <a:latin typeface="Roboto Cn" pitchFamily="2" charset="0"/>
                    <a:ea typeface="Roboto Cn" pitchFamily="2" charset="0"/>
                    <a:cs typeface="Times New Roman" panose="02020603050405020304" pitchFamily="18" charset="0"/>
                  </a:rPr>
                  <a:t> lần lượt là: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50285C-76B1-55F3-A629-6E941F700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5" y="3964972"/>
                <a:ext cx="11566646" cy="960328"/>
              </a:xfrm>
              <a:prstGeom prst="rect">
                <a:avLst/>
              </a:prstGeom>
              <a:blipFill>
                <a:blip r:embed="rId5"/>
                <a:stretch>
                  <a:fillRect l="-580" r="-474" b="-5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49396DE-0903-6BC5-4922-D7A9C9AA5E04}"/>
              </a:ext>
            </a:extLst>
          </p:cNvPr>
          <p:cNvSpPr txBox="1"/>
          <p:nvPr/>
        </p:nvSpPr>
        <p:spPr>
          <a:xfrm>
            <a:off x="1590780" y="5111076"/>
            <a:ext cx="77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4EB0AE-7F2B-EC5C-8202-B8EEF0B0209F}"/>
                  </a:ext>
                </a:extLst>
              </p:cNvPr>
              <p:cNvSpPr txBox="1"/>
              <p:nvPr/>
            </p:nvSpPr>
            <p:spPr>
              <a:xfrm>
                <a:off x="2688545" y="5114896"/>
                <a:ext cx="4116371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</m:sub>
                      <m: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vi-VN" sz="200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vi-V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0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  <m:sub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0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vi-VN" sz="20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4EB0AE-7F2B-EC5C-8202-B8EEF0B02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545" y="5114896"/>
                <a:ext cx="4116371" cy="465064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ADB76B-47BA-D48E-596B-17EC436FFD01}"/>
                  </a:ext>
                </a:extLst>
              </p:cNvPr>
              <p:cNvSpPr txBox="1"/>
              <p:nvPr/>
            </p:nvSpPr>
            <p:spPr>
              <a:xfrm>
                <a:off x="2688544" y="5715812"/>
                <a:ext cx="4116371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sub>
                      <m: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vi-VN" sz="200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vi-V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000" b="1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  <m:sub>
                                    <m: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vi-VN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vi-V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0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vi-VN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vi-VN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ADB76B-47BA-D48E-596B-17EC436F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544" y="5715812"/>
                <a:ext cx="4116371" cy="465064"/>
              </a:xfrm>
              <a:prstGeom prst="rect">
                <a:avLst/>
              </a:prstGeom>
              <a:blipFill>
                <a:blip r:embed="rId7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0413AA-25F1-FF9A-8BE3-2A887C4FE60D}"/>
                  </a:ext>
                </a:extLst>
              </p:cNvPr>
              <p:cNvSpPr txBox="1"/>
              <p:nvPr/>
            </p:nvSpPr>
            <p:spPr>
              <a:xfrm>
                <a:off x="5817893" y="5473870"/>
                <a:ext cx="2615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vi-V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0413AA-25F1-FF9A-8BE3-2A887C4FE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93" y="5473870"/>
                <a:ext cx="2615184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19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E34F313A60C49B6DCA3A5E6790FA2" ma:contentTypeVersion="2" ma:contentTypeDescription="Create a new document." ma:contentTypeScope="" ma:versionID="c27113fe86cf1308e9a940f5d2ef5a02">
  <xsd:schema xmlns:xsd="http://www.w3.org/2001/XMLSchema" xmlns:xs="http://www.w3.org/2001/XMLSchema" xmlns:p="http://schemas.microsoft.com/office/2006/metadata/properties" xmlns:ns2="f0a58575-6ee8-4411-b5b7-53c0db5b7661" targetNamespace="http://schemas.microsoft.com/office/2006/metadata/properties" ma:root="true" ma:fieldsID="8f39f3c978b24eb1ec37456ba6394ea5" ns2:_="">
    <xsd:import namespace="f0a58575-6ee8-4411-b5b7-53c0db5b76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58575-6ee8-4411-b5b7-53c0db5b76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DD91E9-4D3F-41AC-A2D3-BC4122C6F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29E831-1A53-4C73-AE33-B5101D1ABD09}">
  <ds:schemaRefs>
    <ds:schemaRef ds:uri="f0a58575-6ee8-4411-b5b7-53c0db5b76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B30651C-30CC-4171-93CF-71B573940770}">
  <ds:schemaRefs>
    <ds:schemaRef ds:uri="http://schemas.microsoft.com/office/infopath/2007/PartnerControls"/>
    <ds:schemaRef ds:uri="f0a58575-6ee8-4411-b5b7-53c0db5b7661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Microsoft Office PowerPoint</Application>
  <PresentationFormat>Widescreen</PresentationFormat>
  <Paragraphs>357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Amasis MT Pro Black</vt:lpstr>
      <vt:lpstr>Arial</vt:lpstr>
      <vt:lpstr>Calibri</vt:lpstr>
      <vt:lpstr>Calibri Light</vt:lpstr>
      <vt:lpstr>Cambria Math</vt:lpstr>
      <vt:lpstr>Roboto Cn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nghiên cứu liên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QUANG PHU 20194138</dc:creator>
  <cp:lastModifiedBy>TRUONG QUANG PHU 20194138</cp:lastModifiedBy>
  <cp:revision>1</cp:revision>
  <dcterms:created xsi:type="dcterms:W3CDTF">2023-01-18T12:06:28Z</dcterms:created>
  <dcterms:modified xsi:type="dcterms:W3CDTF">2023-02-11T14:37:20Z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0x0101009EDE34F313A60C49B6DCA3A5E6790FA2</vt:lpwstr>
  </property>
</Properties>
</file>