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8" r:id="rId2"/>
    <p:sldId id="256" r:id="rId3"/>
    <p:sldId id="259" r:id="rId4"/>
    <p:sldId id="295" r:id="rId5"/>
    <p:sldId id="300" r:id="rId6"/>
    <p:sldId id="261" r:id="rId7"/>
    <p:sldId id="298" r:id="rId8"/>
    <p:sldId id="299" r:id="rId9"/>
    <p:sldId id="301" r:id="rId10"/>
    <p:sldId id="304" r:id="rId11"/>
    <p:sldId id="303" r:id="rId12"/>
    <p:sldId id="305" r:id="rId13"/>
    <p:sldId id="306" r:id="rId14"/>
    <p:sldId id="265" r:id="rId15"/>
    <p:sldId id="307" r:id="rId16"/>
    <p:sldId id="260" r:id="rId17"/>
    <p:sldId id="309" r:id="rId18"/>
    <p:sldId id="310" r:id="rId19"/>
    <p:sldId id="318" r:id="rId20"/>
    <p:sldId id="311" r:id="rId21"/>
    <p:sldId id="312" r:id="rId22"/>
    <p:sldId id="313" r:id="rId23"/>
    <p:sldId id="314" r:id="rId24"/>
    <p:sldId id="315" r:id="rId25"/>
    <p:sldId id="316" r:id="rId26"/>
    <p:sldId id="317" r:id="rId27"/>
    <p:sldId id="319" r:id="rId28"/>
    <p:sldId id="320" r:id="rId29"/>
    <p:sldId id="321" r:id="rId30"/>
    <p:sldId id="322"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Space Grotesk Light" panose="020B0604020202020204" charset="-93"/>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42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144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53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421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658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052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325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520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15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61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536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286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315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37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726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310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947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906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32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100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02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80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73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85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4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453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5"/>
        <p:cNvGrpSpPr/>
        <p:nvPr/>
      </p:nvGrpSpPr>
      <p:grpSpPr>
        <a:xfrm>
          <a:off x="0" y="0"/>
          <a:ext cx="0" cy="0"/>
          <a:chOff x="0" y="0"/>
          <a:chExt cx="0" cy="0"/>
        </a:xfrm>
      </p:grpSpPr>
      <p:grpSp>
        <p:nvGrpSpPr>
          <p:cNvPr id="476" name="Google Shape;476;p7"/>
          <p:cNvGrpSpPr/>
          <p:nvPr/>
        </p:nvGrpSpPr>
        <p:grpSpPr>
          <a:xfrm>
            <a:off x="104275" y="50550"/>
            <a:ext cx="10266591" cy="5287714"/>
            <a:chOff x="104275" y="50550"/>
            <a:chExt cx="10266591" cy="5287714"/>
          </a:xfrm>
        </p:grpSpPr>
        <p:sp>
          <p:nvSpPr>
            <p:cNvPr id="477" name="Google Shape;477;p7"/>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7"/>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7"/>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7"/>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7"/>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7"/>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7"/>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7"/>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7"/>
            <p:cNvGrpSpPr/>
            <p:nvPr/>
          </p:nvGrpSpPr>
          <p:grpSpPr>
            <a:xfrm>
              <a:off x="7817748" y="1079748"/>
              <a:ext cx="408036" cy="4063663"/>
              <a:chOff x="967895" y="415018"/>
              <a:chExt cx="628714" cy="6262387"/>
            </a:xfrm>
          </p:grpSpPr>
          <p:sp>
            <p:nvSpPr>
              <p:cNvPr id="486" name="Google Shape;486;p7"/>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7"/>
              <p:cNvGrpSpPr/>
              <p:nvPr/>
            </p:nvGrpSpPr>
            <p:grpSpPr>
              <a:xfrm>
                <a:off x="967895" y="415018"/>
                <a:ext cx="628714" cy="801374"/>
                <a:chOff x="1774126" y="766200"/>
                <a:chExt cx="1582467" cy="2017050"/>
              </a:xfrm>
            </p:grpSpPr>
            <p:sp>
              <p:nvSpPr>
                <p:cNvPr id="488" name="Google Shape;488;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96" name="Google Shape;496;p7"/>
            <p:cNvGrpSpPr/>
            <p:nvPr/>
          </p:nvGrpSpPr>
          <p:grpSpPr>
            <a:xfrm>
              <a:off x="8299552" y="3133869"/>
              <a:ext cx="333219" cy="2017814"/>
              <a:chOff x="967895" y="415018"/>
              <a:chExt cx="628714" cy="3807196"/>
            </a:xfrm>
          </p:grpSpPr>
          <p:sp>
            <p:nvSpPr>
              <p:cNvPr id="497" name="Google Shape;497;p7"/>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7"/>
              <p:cNvGrpSpPr/>
              <p:nvPr/>
            </p:nvGrpSpPr>
            <p:grpSpPr>
              <a:xfrm>
                <a:off x="967895" y="415018"/>
                <a:ext cx="628714" cy="801374"/>
                <a:chOff x="1774126" y="766200"/>
                <a:chExt cx="1582467" cy="2017050"/>
              </a:xfrm>
            </p:grpSpPr>
            <p:sp>
              <p:nvSpPr>
                <p:cNvPr id="499" name="Google Shape;499;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07" name="Google Shape;507;p7"/>
            <p:cNvGrpSpPr/>
            <p:nvPr/>
          </p:nvGrpSpPr>
          <p:grpSpPr>
            <a:xfrm>
              <a:off x="104275" y="50550"/>
              <a:ext cx="8948150" cy="772675"/>
              <a:chOff x="104275" y="50550"/>
              <a:chExt cx="8948150" cy="772675"/>
            </a:xfrm>
          </p:grpSpPr>
          <p:sp>
            <p:nvSpPr>
              <p:cNvPr id="508" name="Google Shape;508;p7"/>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9" name="Google Shape;509;p7"/>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0" name="Google Shape;510;p7"/>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1" name="Google Shape;511;p7"/>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2" name="Google Shape;512;p7"/>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3" name="Google Shape;513;p7"/>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4" name="Google Shape;514;p7"/>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5" name="Google Shape;515;p7"/>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6" name="Google Shape;516;p7"/>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7" name="Google Shape;517;p7"/>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8" name="Google Shape;518;p7"/>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9" name="Google Shape;519;p7"/>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0" name="Google Shape;520;p7"/>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1" name="Google Shape;521;p7"/>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7" name="Google Shape;527;p7"/>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8" name="Google Shape;528;p7"/>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9" name="Google Shape;529;p7"/>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0" name="Google Shape;530;p7"/>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1" name="Google Shape;531;p7"/>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2" name="Google Shape;532;p7"/>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3" name="Google Shape;533;p7"/>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4" name="Google Shape;534;p7"/>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5" name="Google Shape;535;p7"/>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7" name="Google Shape;537;p7"/>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8" name="Google Shape;538;p7"/>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9" name="Google Shape;539;p7"/>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40" name="Google Shape;540;p7"/>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541" name="Google Shape;541;p7"/>
          <p:cNvSpPr txBox="1">
            <a:spLocks noGrp="1"/>
          </p:cNvSpPr>
          <p:nvPr>
            <p:ph type="title"/>
          </p:nvPr>
        </p:nvSpPr>
        <p:spPr>
          <a:xfrm>
            <a:off x="855300" y="836000"/>
            <a:ext cx="66990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2" name="Google Shape;542;p7"/>
          <p:cNvSpPr txBox="1">
            <a:spLocks noGrp="1"/>
          </p:cNvSpPr>
          <p:nvPr>
            <p:ph type="body" idx="1"/>
          </p:nvPr>
        </p:nvSpPr>
        <p:spPr>
          <a:xfrm>
            <a:off x="855434"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3" name="Google Shape;543;p7"/>
          <p:cNvSpPr txBox="1">
            <a:spLocks noGrp="1"/>
          </p:cNvSpPr>
          <p:nvPr>
            <p:ph type="body" idx="2"/>
          </p:nvPr>
        </p:nvSpPr>
        <p:spPr>
          <a:xfrm>
            <a:off x="3161403"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4" name="Google Shape;544;p7"/>
          <p:cNvSpPr txBox="1">
            <a:spLocks noGrp="1"/>
          </p:cNvSpPr>
          <p:nvPr>
            <p:ph type="body" idx="3"/>
          </p:nvPr>
        </p:nvSpPr>
        <p:spPr>
          <a:xfrm>
            <a:off x="5467372"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5" name="Google Shape;545;p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6887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15"/>
          <p:cNvSpPr txBox="1">
            <a:spLocks noGrp="1"/>
          </p:cNvSpPr>
          <p:nvPr>
            <p:ph type="ctrTitle" idx="4294967295"/>
          </p:nvPr>
        </p:nvSpPr>
        <p:spPr>
          <a:xfrm>
            <a:off x="275270" y="305010"/>
            <a:ext cx="8193166" cy="255419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vi-VN" sz="5400">
                <a:solidFill>
                  <a:schemeClr val="lt1"/>
                </a:solidFill>
                <a:latin typeface="+mj-lt"/>
              </a:rPr>
              <a:t>	BÁO CÁO CUỐI KÌ:</a:t>
            </a:r>
            <a:br>
              <a:rPr lang="vi-VN" sz="5400">
                <a:solidFill>
                  <a:schemeClr val="lt1"/>
                </a:solidFill>
                <a:latin typeface="+mj-lt"/>
              </a:rPr>
            </a:br>
            <a:r>
              <a:rPr lang="vi-VN" sz="5400">
                <a:solidFill>
                  <a:schemeClr val="lt1"/>
                </a:solidFill>
                <a:latin typeface="+mj-lt"/>
              </a:rPr>
              <a:t>Môn: Nhập môn lập trình Python cho phân tích</a:t>
            </a:r>
            <a:endParaRPr sz="5400">
              <a:solidFill>
                <a:schemeClr val="lt1"/>
              </a:solidFill>
              <a:latin typeface="+mj-lt"/>
            </a:endParaRPr>
          </a:p>
        </p:txBody>
      </p:sp>
      <p:sp>
        <p:nvSpPr>
          <p:cNvPr id="894" name="Google Shape;894;p1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solidFill>
                  <a:schemeClr val="bg1"/>
                </a:solidFill>
                <a:latin typeface="+mj-lt"/>
              </a:rPr>
              <a:t>Giới thiệu dữ liệu</a:t>
            </a:r>
            <a:endParaRPr>
              <a:solidFill>
                <a:schemeClr val="bg1"/>
              </a:solidFill>
              <a:latin typeface="+mj-lt"/>
            </a:endParaRPr>
          </a:p>
        </p:txBody>
      </p:sp>
      <p:sp>
        <p:nvSpPr>
          <p:cNvPr id="912" name="Google Shape;912;p18"/>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a:latin typeface="Times New Roman" panose="02020603050405020304" pitchFamily="18" charset="0"/>
                <a:cs typeface="Times New Roman" panose="02020603050405020304" pitchFamily="18" charset="0"/>
              </a:rPr>
              <a:t>Bộ dữ liệu được lấy từ nền tảng Kaggle</a:t>
            </a:r>
            <a:endParaRPr>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SzPts val="2200"/>
              <a:buChar char="➢"/>
            </a:pPr>
            <a:r>
              <a:rPr lang="vi-VN">
                <a:latin typeface="Times New Roman" panose="02020603050405020304" pitchFamily="18" charset="0"/>
                <a:cs typeface="Times New Roman" panose="02020603050405020304" pitchFamily="18" charset="0"/>
              </a:rPr>
              <a:t>Dữ liệu từ các ứng viên đăng kí được thu thập và cập nhật bởi cộng đồng làm việc trong ML, AI mỗi ngày</a:t>
            </a:r>
            <a:endParaRPr>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SzPts val="2200"/>
              <a:buChar char="➢"/>
            </a:pPr>
            <a:r>
              <a:rPr lang="vi-VN">
                <a:latin typeface="Times New Roman" panose="02020603050405020304" pitchFamily="18" charset="0"/>
                <a:cs typeface="Times New Roman" panose="02020603050405020304" pitchFamily="18" charset="0"/>
              </a:rPr>
              <a:t>Đối tượng: Các nhà khoa học dữ liệu tham gia các khóa đào tạo của một công ty Khoa học dữ liệu</a:t>
            </a:r>
            <a:endParaRPr lang="en-US">
              <a:latin typeface="Times New Roman" panose="02020603050405020304" pitchFamily="18" charset="0"/>
              <a:cs typeface="Times New Roman" panose="02020603050405020304" pitchFamily="18"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35141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21"/>
          <p:cNvSpPr txBox="1">
            <a:spLocks noGrp="1"/>
          </p:cNvSpPr>
          <p:nvPr>
            <p:ph type="title"/>
          </p:nvPr>
        </p:nvSpPr>
        <p:spPr>
          <a:xfrm>
            <a:off x="762534" y="152449"/>
            <a:ext cx="6699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solidFill>
                  <a:schemeClr val="bg1"/>
                </a:solidFill>
                <a:latin typeface="+mj-lt"/>
              </a:rPr>
              <a:t>Các biến số</a:t>
            </a:r>
            <a:endParaRPr b="1">
              <a:solidFill>
                <a:schemeClr val="bg1"/>
              </a:solidFill>
              <a:latin typeface="+mj-lt"/>
            </a:endParaRPr>
          </a:p>
        </p:txBody>
      </p:sp>
      <p:sp>
        <p:nvSpPr>
          <p:cNvPr id="954" name="Google Shape;954;p21"/>
          <p:cNvSpPr txBox="1">
            <a:spLocks noGrp="1"/>
          </p:cNvSpPr>
          <p:nvPr>
            <p:ph type="body" idx="2"/>
          </p:nvPr>
        </p:nvSpPr>
        <p:spPr>
          <a:xfrm>
            <a:off x="488400" y="721549"/>
            <a:ext cx="7784400" cy="3218400"/>
          </a:xfrm>
          <a:prstGeom prst="rect">
            <a:avLst/>
          </a:prstGeom>
        </p:spPr>
        <p:txBody>
          <a:bodyPr spcFirstLastPara="1" wrap="square" lIns="0" tIns="0" rIns="0" bIns="0" anchor="t" anchorCtr="0">
            <a:noAutofit/>
          </a:bodyPr>
          <a:lstStyle/>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city_development_index: Chỉ số phát triển của thành phố</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gender: Giới tính của ứng cử viên</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relevent_experience: Kinh nghiệm có liên quan của ứng viên</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enrolled_university: Loại khoá học Đại học được đăng ký nếu có</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education_level: Trình độ học vấn của ứng viên</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major_discipline: Ngành học chính của ứng viên *</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experience: Tổng kinh nghiệm của ứng viên trong nhiều năm</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company_size: Không có nhân viên nào trong công ty của chủ nhân hiện tại</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 company_type: Loại nhà tuyển dụng hiện tại</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 astnewjob : Sự khác biệt về số năm giữa công việc trước đây và công việc hiện tại</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 training_hours: số giờ đào tạo đã hoàn thành</a:t>
            </a:r>
          </a:p>
          <a:p>
            <a:pPr marL="469900" indent="-342900">
              <a:buFont typeface="+mj-lt"/>
              <a:buAutoNum type="arabicPeriod"/>
            </a:pPr>
            <a:r>
              <a:rPr lang="vi-VN" b="1">
                <a:solidFill>
                  <a:schemeClr val="accent3">
                    <a:lumMod val="10000"/>
                  </a:schemeClr>
                </a:solidFill>
                <a:effectLst/>
                <a:latin typeface="+mj-lt"/>
                <a:cs typeface="Space Grotesk Light" panose="020B0604020202020204" charset="-93"/>
              </a:rPr>
              <a:t>  target: 0 - Không muốn thay đổi công việc, 1 - Đang tìm việc thay đổi</a:t>
            </a:r>
          </a:p>
        </p:txBody>
      </p:sp>
      <p:sp>
        <p:nvSpPr>
          <p:cNvPr id="956" name="Google Shape;956;p2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11</a:t>
            </a:fld>
            <a:endParaRPr b="1">
              <a:latin typeface="+mj-lt"/>
            </a:endParaRPr>
          </a:p>
        </p:txBody>
      </p:sp>
    </p:spTree>
    <p:extLst>
      <p:ext uri="{BB962C8B-B14F-4D97-AF65-F5344CB8AC3E}">
        <p14:creationId xmlns:p14="http://schemas.microsoft.com/office/powerpoint/2010/main" val="55828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solidFill>
                  <a:schemeClr val="bg1"/>
                </a:solidFill>
                <a:latin typeface="+mj-lt"/>
              </a:rPr>
              <a:t>Sơ bộ về dữ liệu</a:t>
            </a:r>
            <a:endParaRPr>
              <a:solidFill>
                <a:schemeClr val="bg1"/>
              </a:solidFill>
              <a:latin typeface="+mj-lt"/>
            </a:endParaRPr>
          </a:p>
        </p:txBody>
      </p:sp>
      <p:sp>
        <p:nvSpPr>
          <p:cNvPr id="912" name="Google Shape;912;p18"/>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a:latin typeface="Times New Roman" panose="02020603050405020304" pitchFamily="18" charset="0"/>
                <a:cs typeface="Times New Roman" panose="02020603050405020304" pitchFamily="18" charset="0"/>
              </a:rPr>
              <a:t>Dữ liệu có tất cả: 19	158 đối tượng, 14 biến</a:t>
            </a:r>
          </a:p>
          <a:p>
            <a:pPr marL="457200" lvl="0" indent="-368300" algn="l" rtl="0">
              <a:spcBef>
                <a:spcPts val="0"/>
              </a:spcBef>
              <a:spcAft>
                <a:spcPts val="0"/>
              </a:spcAft>
              <a:buSzPts val="2200"/>
              <a:buChar char="➢"/>
            </a:pPr>
            <a:r>
              <a:rPr lang="vi-VN">
                <a:latin typeface="Times New Roman" panose="02020603050405020304" pitchFamily="18" charset="0"/>
                <a:cs typeface="Times New Roman" panose="02020603050405020304" pitchFamily="18" charset="0"/>
              </a:rPr>
              <a:t>Những dữ liệu bị thiếu giá trị</a:t>
            </a:r>
          </a:p>
          <a:p>
            <a:pPr marL="457200" lvl="0" indent="-368300" algn="l" rtl="0">
              <a:spcBef>
                <a:spcPts val="0"/>
              </a:spcBef>
              <a:spcAft>
                <a:spcPts val="0"/>
              </a:spcAft>
              <a:buSzPts val="2200"/>
              <a:buChar char="➢"/>
            </a:pPr>
            <a:endParaRPr>
              <a:latin typeface="Times New Roman" panose="02020603050405020304" pitchFamily="18" charset="0"/>
              <a:cs typeface="Times New Roman" panose="02020603050405020304" pitchFamily="18"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7" name="Hình ảnh 6" descr="Ảnh có chứa bàn&#10;&#10;Mô tả được tạo tự động">
            <a:extLst>
              <a:ext uri="{FF2B5EF4-FFF2-40B4-BE49-F238E27FC236}">
                <a16:creationId xmlns:a16="http://schemas.microsoft.com/office/drawing/2014/main" id="{718E7E24-1E2E-1E4B-E2DC-76506166E0AE}"/>
              </a:ext>
            </a:extLst>
          </p:cNvPr>
          <p:cNvPicPr>
            <a:picLocks noChangeAspect="1"/>
          </p:cNvPicPr>
          <p:nvPr/>
        </p:nvPicPr>
        <p:blipFill>
          <a:blip r:embed="rId3"/>
          <a:stretch>
            <a:fillRect/>
          </a:stretch>
        </p:blipFill>
        <p:spPr>
          <a:xfrm>
            <a:off x="1654740" y="2347808"/>
            <a:ext cx="2768690" cy="2144880"/>
          </a:xfrm>
          <a:prstGeom prst="rect">
            <a:avLst/>
          </a:prstGeom>
        </p:spPr>
      </p:pic>
    </p:spTree>
    <p:extLst>
      <p:ext uri="{BB962C8B-B14F-4D97-AF65-F5344CB8AC3E}">
        <p14:creationId xmlns:p14="http://schemas.microsoft.com/office/powerpoint/2010/main" val="8359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38"/>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vi-VN" b="1">
                <a:solidFill>
                  <a:srgbClr val="FCE5CD"/>
                </a:solidFill>
                <a:latin typeface="Times New Roman" panose="02020603050405020304" pitchFamily="18" charset="0"/>
                <a:cs typeface="Times New Roman" panose="02020603050405020304" pitchFamily="18" charset="0"/>
              </a:rPr>
              <a:t>4</a:t>
            </a:r>
            <a:r>
              <a:rPr lang="en" b="1">
                <a:solidFill>
                  <a:srgbClr val="FCE5CD"/>
                </a:solidFill>
                <a:latin typeface="Times New Roman" panose="02020603050405020304" pitchFamily="18" charset="0"/>
                <a:cs typeface="Times New Roman" panose="02020603050405020304" pitchFamily="18" charset="0"/>
              </a:rPr>
              <a:t>.</a:t>
            </a:r>
            <a:br>
              <a:rPr lang="en"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Trực quan hóa dữ liệu</a:t>
            </a:r>
            <a:endParaRPr b="1">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7D45D086-3E7B-5889-D0F8-2B0914C42AB7}"/>
              </a:ext>
            </a:extLst>
          </p:cNvPr>
          <p:cNvSpPr>
            <a:spLocks noGrp="1"/>
          </p:cNvSpPr>
          <p:nvPr>
            <p:ph type="subTitle" idx="1"/>
          </p:nvPr>
        </p:nvSpPr>
        <p:spPr/>
        <p:txBody>
          <a:bodyPr/>
          <a:lstStyle/>
          <a:p>
            <a:endParaRPr lang="vi-V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18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334500" y="526813"/>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b="1">
                <a:solidFill>
                  <a:schemeClr val="bg1"/>
                </a:solidFill>
                <a:latin typeface="+mj-lt"/>
              </a:rPr>
              <a:t>Biểu đồ cột</a:t>
            </a:r>
            <a:endParaRPr sz="2800" b="1">
              <a:solidFill>
                <a:schemeClr val="bg1"/>
              </a:solidFill>
              <a:latin typeface="+mj-lt"/>
            </a:endParaRPr>
          </a:p>
        </p:txBody>
      </p:sp>
      <p:sp>
        <p:nvSpPr>
          <p:cNvPr id="963" name="Google Shape;963;p22"/>
          <p:cNvSpPr txBox="1">
            <a:spLocks noGrp="1"/>
          </p:cNvSpPr>
          <p:nvPr>
            <p:ph type="body" idx="1"/>
          </p:nvPr>
        </p:nvSpPr>
        <p:spPr>
          <a:xfrm>
            <a:off x="82500" y="1294650"/>
            <a:ext cx="4072200"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800">
                <a:latin typeface="+mj-lt"/>
              </a:rPr>
              <a:t>Biểu đồ cột thể hiện tần suất của các giá trị trong biến. Ví dụ như trong biến gender (giới tính)</a:t>
            </a:r>
            <a:r>
              <a:rPr lang="en" sz="1800">
                <a:latin typeface="+mj-lt"/>
              </a:rPr>
              <a:t>.</a:t>
            </a:r>
            <a:endParaRPr sz="1800">
              <a:latin typeface="+mj-lt"/>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6" name="Hình ảnh 5">
            <a:extLst>
              <a:ext uri="{FF2B5EF4-FFF2-40B4-BE49-F238E27FC236}">
                <a16:creationId xmlns:a16="http://schemas.microsoft.com/office/drawing/2014/main" id="{57D65894-FBF0-E6CA-B747-6B2F50636B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4468" y="396000"/>
            <a:ext cx="5157032" cy="3587887"/>
          </a:xfrm>
          <a:prstGeom prst="rect">
            <a:avLst/>
          </a:prstGeom>
          <a:noFill/>
          <a:ln>
            <a:noFill/>
          </a:ln>
        </p:spPr>
      </p:pic>
      <p:sp>
        <p:nvSpPr>
          <p:cNvPr id="2" name="Hộp Văn bản 1">
            <a:extLst>
              <a:ext uri="{FF2B5EF4-FFF2-40B4-BE49-F238E27FC236}">
                <a16:creationId xmlns:a16="http://schemas.microsoft.com/office/drawing/2014/main" id="{61E52E0F-A3D3-A8B0-B2C5-7F4C73000617}"/>
              </a:ext>
            </a:extLst>
          </p:cNvPr>
          <p:cNvSpPr txBox="1"/>
          <p:nvPr/>
        </p:nvSpPr>
        <p:spPr>
          <a:xfrm>
            <a:off x="4154700" y="3983887"/>
            <a:ext cx="4679700" cy="861774"/>
          </a:xfrm>
          <a:prstGeom prst="rect">
            <a:avLst/>
          </a:prstGeom>
          <a:noFill/>
        </p:spPr>
        <p:txBody>
          <a:bodyPr wrap="square" rtlCol="0">
            <a:spAutoFit/>
          </a:bodyPr>
          <a:lstStyle/>
          <a:p>
            <a:r>
              <a:rPr lang="en-GB" sz="1800">
                <a:effectLst/>
                <a:latin typeface="Times New Roman" panose="02020603050405020304" pitchFamily="18" charset="0"/>
                <a:ea typeface="Calibri" panose="020F0502020204030204" pitchFamily="34" charset="0"/>
                <a:cs typeface="Times New Roman" panose="02020603050405020304" pitchFamily="18" charset="0"/>
              </a:rPr>
              <a:t>Có 13221 số đối tượng là nam, 1238 giới tính nữ và 191 thuộc nhóm khác.</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 grpId="0"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348900" y="152449"/>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b="1">
                <a:solidFill>
                  <a:schemeClr val="bg1"/>
                </a:solidFill>
                <a:latin typeface="+mj-lt"/>
              </a:rPr>
              <a:t>Biểu đồ cột ghép</a:t>
            </a:r>
            <a:endParaRPr sz="2800" b="1">
              <a:solidFill>
                <a:schemeClr val="bg1"/>
              </a:solidFill>
              <a:latin typeface="+mj-lt"/>
            </a:endParaRPr>
          </a:p>
        </p:txBody>
      </p:sp>
      <p:sp>
        <p:nvSpPr>
          <p:cNvPr id="963" name="Google Shape;963;p22"/>
          <p:cNvSpPr txBox="1">
            <a:spLocks noGrp="1"/>
          </p:cNvSpPr>
          <p:nvPr>
            <p:ph type="body" idx="1"/>
          </p:nvPr>
        </p:nvSpPr>
        <p:spPr>
          <a:xfrm>
            <a:off x="90584" y="642313"/>
            <a:ext cx="3813884" cy="3955138"/>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800">
                <a:latin typeface="+mj-lt"/>
              </a:rPr>
              <a:t>Biểu đồ cột ghép thể hiện tỷ lệ của các biến đối với từng nhóm dữ liệu. </a:t>
            </a:r>
          </a:p>
          <a:p>
            <a:pPr marL="0" lvl="0" indent="0" algn="l" rtl="0">
              <a:spcBef>
                <a:spcPts val="0"/>
              </a:spcBef>
              <a:spcAft>
                <a:spcPts val="800"/>
              </a:spcAft>
              <a:buNone/>
            </a:pPr>
            <a:r>
              <a:rPr lang="en-GB" sz="1800">
                <a:effectLst/>
                <a:latin typeface="Times New Roman" panose="02020603050405020304" pitchFamily="18" charset="0"/>
                <a:ea typeface="Calibri" panose="020F0502020204030204" pitchFamily="34" charset="0"/>
              </a:rPr>
              <a:t>Khi thực hiện thu thập dữ liệu thì số lượng đối tượng của các nhóm trong một biến có thể chênh lệch nhau rất nhiều. </a:t>
            </a:r>
            <a:endParaRPr lang="vi-VN" sz="1800">
              <a:effectLst/>
              <a:latin typeface="Times New Roman" panose="02020603050405020304" pitchFamily="18" charset="0"/>
              <a:ea typeface="Calibri" panose="020F0502020204030204" pitchFamily="34" charset="0"/>
            </a:endParaRPr>
          </a:p>
          <a:p>
            <a:pPr marL="0" lvl="0" indent="0" algn="l" rtl="0">
              <a:spcBef>
                <a:spcPts val="0"/>
              </a:spcBef>
              <a:spcAft>
                <a:spcPts val="800"/>
              </a:spcAft>
              <a:buNone/>
            </a:pPr>
            <a:r>
              <a:rPr lang="en-GB" sz="1800">
                <a:effectLst/>
                <a:latin typeface="Times New Roman" panose="02020603050405020304" pitchFamily="18" charset="0"/>
                <a:ea typeface="Calibri" panose="020F0502020204030204" pitchFamily="34" charset="0"/>
              </a:rPr>
              <a:t>Cho nên nếu ta chỉ so sánh sự tương quan giữa các số lượng này thì sẽ có thể dẫn đến sai sót về mặt kết luận nghiên cứu. </a:t>
            </a:r>
            <a:endParaRPr lang="vi-VN" sz="1800">
              <a:effectLst/>
              <a:latin typeface="Times New Roman" panose="02020603050405020304" pitchFamily="18" charset="0"/>
              <a:ea typeface="Calibri" panose="020F0502020204030204" pitchFamily="34" charset="0"/>
            </a:endParaRPr>
          </a:p>
          <a:p>
            <a:pPr marL="0" lvl="0" indent="0" algn="l" rtl="0">
              <a:spcBef>
                <a:spcPts val="0"/>
              </a:spcBef>
              <a:spcAft>
                <a:spcPts val="800"/>
              </a:spcAft>
              <a:buNone/>
            </a:pPr>
            <a:r>
              <a:rPr lang="en-GB" sz="1800">
                <a:effectLst/>
                <a:latin typeface="Times New Roman" panose="02020603050405020304" pitchFamily="18" charset="0"/>
                <a:ea typeface="Calibri" panose="020F0502020204030204" pitchFamily="34" charset="0"/>
              </a:rPr>
              <a:t>Do đó để chính xác hơn thì chúng ta xem </a:t>
            </a:r>
            <a:endParaRPr lang="vi-VN" sz="1800">
              <a:latin typeface="+mj-lt"/>
            </a:endParaRPr>
          </a:p>
          <a:p>
            <a:pPr marL="0" lvl="0" indent="0" algn="l" rtl="0">
              <a:spcBef>
                <a:spcPts val="0"/>
              </a:spcBef>
              <a:spcAft>
                <a:spcPts val="800"/>
              </a:spcAft>
              <a:buNone/>
            </a:pPr>
            <a:r>
              <a:rPr lang="vi-VN" sz="1800">
                <a:latin typeface="+mj-lt"/>
              </a:rPr>
              <a:t>Ví dụ: Sự chênh lệch giữa các nhóm trong biến gender (giới tính)</a:t>
            </a:r>
            <a:endParaRPr sz="1800">
              <a:latin typeface="+mj-lt"/>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pic>
        <p:nvPicPr>
          <p:cNvPr id="6" name="Hình ảnh 5">
            <a:extLst>
              <a:ext uri="{FF2B5EF4-FFF2-40B4-BE49-F238E27FC236}">
                <a16:creationId xmlns:a16="http://schemas.microsoft.com/office/drawing/2014/main" id="{57D65894-FBF0-E6CA-B747-6B2F50636B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4468" y="396000"/>
            <a:ext cx="5157032" cy="3587887"/>
          </a:xfrm>
          <a:prstGeom prst="rect">
            <a:avLst/>
          </a:prstGeom>
          <a:noFill/>
          <a:ln>
            <a:noFill/>
          </a:ln>
        </p:spPr>
      </p:pic>
    </p:spTree>
    <p:extLst>
      <p:ext uri="{BB962C8B-B14F-4D97-AF65-F5344CB8AC3E}">
        <p14:creationId xmlns:p14="http://schemas.microsoft.com/office/powerpoint/2010/main" val="193824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1626937" y="1492200"/>
            <a:ext cx="6438825" cy="819900"/>
          </a:xfrm>
          <a:prstGeom prst="rect">
            <a:avLst/>
          </a:prstGeom>
        </p:spPr>
        <p:txBody>
          <a:bodyPr spcFirstLastPara="1" wrap="square" lIns="0" tIns="0" rIns="0" bIns="0" anchor="ctr" anchorCtr="0">
            <a:noAutofit/>
          </a:bodyPr>
          <a:lstStyle/>
          <a:p>
            <a:pPr marL="50800" indent="0" algn="l" rtl="0" fontAlgn="base">
              <a:buNone/>
            </a:pPr>
            <a:r>
              <a:rPr lang="en" sz="3200"/>
              <a:t>“</a:t>
            </a:r>
            <a:r>
              <a:rPr lang="en-US" sz="2000" b="1">
                <a:solidFill>
                  <a:schemeClr val="bg1"/>
                </a:solidFill>
                <a:effectLst/>
                <a:latin typeface="Times New Roman" panose="02020603050405020304" pitchFamily="18" charset="0"/>
              </a:rPr>
              <a:t>Đối với từng nhóm giới tính: </a:t>
            </a:r>
          </a:p>
          <a:p>
            <a:pPr marL="50800" indent="0" algn="l" rtl="0" fontAlgn="base">
              <a:buNone/>
            </a:pPr>
            <a:r>
              <a:rPr lang="en-US" sz="2000" b="1">
                <a:solidFill>
                  <a:schemeClr val="bg1"/>
                </a:solidFill>
                <a:effectLst/>
                <a:latin typeface="Times New Roman" panose="02020603050405020304" pitchFamily="18" charset="0"/>
              </a:rPr>
              <a:t>- Female: 27% tìm kiếm công việc mới, 73% quyết định làm việc cho công ty mà không thay đổi công việc. </a:t>
            </a:r>
          </a:p>
          <a:p>
            <a:pPr marL="50800" indent="0" algn="l" rtl="0" fontAlgn="base">
              <a:buNone/>
            </a:pPr>
            <a:r>
              <a:rPr lang="en-US" sz="2000" b="1">
                <a:solidFill>
                  <a:schemeClr val="bg1"/>
                </a:solidFill>
                <a:effectLst/>
                <a:latin typeface="Times New Roman" panose="02020603050405020304" pitchFamily="18" charset="0"/>
              </a:rPr>
              <a:t>- Male: 23% tìm kiếm công việc mới, 77% quyết định làm việc cho công ty mà không thay đổi công việc. </a:t>
            </a:r>
          </a:p>
          <a:p>
            <a:pPr marL="50800" indent="0" algn="l" rtl="0" fontAlgn="base">
              <a:buNone/>
            </a:pPr>
            <a:r>
              <a:rPr lang="en-US" sz="2000" b="1">
                <a:solidFill>
                  <a:schemeClr val="bg1"/>
                </a:solidFill>
                <a:effectLst/>
                <a:latin typeface="Times New Roman" panose="02020603050405020304" pitchFamily="18" charset="0"/>
              </a:rPr>
              <a:t>- Other: 26% tìm kiếm công việc mới, 74% quyết định làm việc cho công ty mà không thay đổi công việc. </a:t>
            </a:r>
            <a:r>
              <a:rPr lang="en" sz="3200"/>
              <a:t>”</a:t>
            </a:r>
            <a:endParaRPr sz="3200"/>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73468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38"/>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vi-VN" b="1">
                <a:solidFill>
                  <a:srgbClr val="FCE5CD"/>
                </a:solidFill>
                <a:latin typeface="Times New Roman" panose="02020603050405020304" pitchFamily="18" charset="0"/>
                <a:cs typeface="Times New Roman" panose="02020603050405020304" pitchFamily="18" charset="0"/>
              </a:rPr>
              <a:t>5</a:t>
            </a:r>
            <a:r>
              <a:rPr lang="en" b="1">
                <a:solidFill>
                  <a:srgbClr val="FCE5CD"/>
                </a:solidFill>
                <a:latin typeface="Times New Roman" panose="02020603050405020304" pitchFamily="18" charset="0"/>
                <a:cs typeface="Times New Roman" panose="02020603050405020304" pitchFamily="18" charset="0"/>
              </a:rPr>
              <a:t>.</a:t>
            </a:r>
            <a:br>
              <a:rPr lang="en"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Mô hình hóa dữ liệu</a:t>
            </a:r>
            <a:endParaRPr b="1">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7D45D086-3E7B-5889-D0F8-2B0914C42AB7}"/>
              </a:ext>
            </a:extLst>
          </p:cNvPr>
          <p:cNvSpPr>
            <a:spLocks noGrp="1"/>
          </p:cNvSpPr>
          <p:nvPr>
            <p:ph type="subTitle" idx="1"/>
          </p:nvPr>
        </p:nvSpPr>
        <p:spPr/>
        <p:txBody>
          <a:bodyPr/>
          <a:lstStyle/>
          <a:p>
            <a:endParaRPr lang="vi-V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5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348900" y="152449"/>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b="1">
                <a:solidFill>
                  <a:schemeClr val="bg1"/>
                </a:solidFill>
                <a:latin typeface="+mj-lt"/>
              </a:rPr>
              <a:t>Kiểm định chi_square</a:t>
            </a:r>
            <a:endParaRPr sz="2800" b="1">
              <a:solidFill>
                <a:schemeClr val="bg1"/>
              </a:solidFill>
              <a:latin typeface="+mj-lt"/>
            </a:endParaRPr>
          </a:p>
        </p:txBody>
      </p:sp>
      <p:sp>
        <p:nvSpPr>
          <p:cNvPr id="963" name="Google Shape;963;p22"/>
          <p:cNvSpPr txBox="1">
            <a:spLocks noGrp="1"/>
          </p:cNvSpPr>
          <p:nvPr>
            <p:ph type="body" idx="1"/>
          </p:nvPr>
        </p:nvSpPr>
        <p:spPr>
          <a:xfrm>
            <a:off x="348900" y="642313"/>
            <a:ext cx="6667362" cy="3955138"/>
          </a:xfrm>
          <a:prstGeom prst="rect">
            <a:avLst/>
          </a:prstGeom>
        </p:spPr>
        <p:txBody>
          <a:bodyPr spcFirstLastPara="1" wrap="square" lIns="0" tIns="0" rIns="0" bIns="0" anchor="t" anchorCtr="0">
            <a:noAutofit/>
          </a:bodyPr>
          <a:lstStyle/>
          <a:p>
            <a:pPr marL="285750" lvl="0" indent="-285750" algn="l" rtl="0">
              <a:spcBef>
                <a:spcPts val="0"/>
              </a:spcBef>
              <a:spcAft>
                <a:spcPts val="800"/>
              </a:spcAft>
              <a:buFontTx/>
              <a:buChar char="-"/>
            </a:pPr>
            <a:r>
              <a:rPr lang="vi-VN" sz="2000" b="0" i="0">
                <a:solidFill>
                  <a:srgbClr val="000000"/>
                </a:solidFill>
                <a:effectLst/>
                <a:latin typeface="Times New Roman" panose="02020603050405020304" pitchFamily="18" charset="0"/>
                <a:cs typeface="Times New Roman" panose="02020603050405020304" pitchFamily="18" charset="0"/>
              </a:rPr>
              <a:t>Sử dụng chi-square để kiểm định giả thuyết, để biết được các biến mà ta đang xét có mối liên hệ, hay ảnh hưởng đến việc ứng viên quyết định ở lại công ty hay tìm công việc mới hay không</a:t>
            </a:r>
          </a:p>
          <a:p>
            <a:pPr marL="342900" indent="-342900">
              <a:spcAft>
                <a:spcPts val="800"/>
              </a:spcAft>
              <a:buFontTx/>
              <a:buChar char="-"/>
            </a:pPr>
            <a:r>
              <a:rPr lang="en-GB" sz="2000">
                <a:effectLst/>
                <a:latin typeface="Times New Roman" panose="02020603050405020304" pitchFamily="18" charset="0"/>
                <a:ea typeface="Calibri" panose="020F0502020204030204" pitchFamily="34" charset="0"/>
                <a:cs typeface="Times New Roman" panose="02020603050405020304" pitchFamily="18" charset="0"/>
              </a:rPr>
              <a:t>Hai biến mà ta xem xét, một biến được coi là biến hàng, biến còn lại được coi là biến cột. Lựa chọn mức alpha phù hợp để tiến hành kiểm định.</a:t>
            </a:r>
            <a:endParaRPr lang="vi-VN" sz="20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spcBef>
                <a:spcPts val="0"/>
              </a:spcBef>
              <a:spcAft>
                <a:spcPts val="800"/>
              </a:spcAft>
              <a:buFontTx/>
              <a:buChar char="-"/>
            </a:pPr>
            <a:endParaRPr sz="2000">
              <a:latin typeface="Times New Roman" panose="02020603050405020304" pitchFamily="18" charset="0"/>
              <a:cs typeface="Times New Roman" panose="02020603050405020304" pitchFamily="18"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z="2000">
                <a:solidFill>
                  <a:schemeClr val="lt1"/>
                </a:solidFill>
                <a:latin typeface="+mj-lt"/>
              </a:rPr>
              <a:t>18</a:t>
            </a:fld>
            <a:endParaRPr sz="2000">
              <a:solidFill>
                <a:schemeClr val="lt1"/>
              </a:solidFill>
              <a:latin typeface="+mj-lt"/>
            </a:endParaRPr>
          </a:p>
        </p:txBody>
      </p:sp>
    </p:spTree>
    <p:extLst>
      <p:ext uri="{BB962C8B-B14F-4D97-AF65-F5344CB8AC3E}">
        <p14:creationId xmlns:p14="http://schemas.microsoft.com/office/powerpoint/2010/main" val="24828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348900" y="152449"/>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b="1">
                <a:solidFill>
                  <a:schemeClr val="bg1"/>
                </a:solidFill>
                <a:latin typeface="+mj-lt"/>
              </a:rPr>
              <a:t>Kiểm định chi_square</a:t>
            </a:r>
            <a:endParaRPr sz="2800" b="1">
              <a:solidFill>
                <a:schemeClr val="bg1"/>
              </a:solidFill>
              <a:latin typeface="+mj-lt"/>
            </a:endParaRPr>
          </a:p>
        </p:txBody>
      </p:sp>
      <p:sp>
        <p:nvSpPr>
          <p:cNvPr id="963" name="Google Shape;963;p22"/>
          <p:cNvSpPr txBox="1">
            <a:spLocks noGrp="1"/>
          </p:cNvSpPr>
          <p:nvPr>
            <p:ph type="body" idx="1"/>
          </p:nvPr>
        </p:nvSpPr>
        <p:spPr>
          <a:xfrm>
            <a:off x="61546" y="552375"/>
            <a:ext cx="9082454" cy="3955138"/>
          </a:xfrm>
          <a:prstGeom prst="rect">
            <a:avLst/>
          </a:prstGeom>
        </p:spPr>
        <p:txBody>
          <a:bodyPr spcFirstLastPara="1" wrap="square" lIns="0" tIns="0" rIns="0" bIns="0" anchor="t" anchorCtr="0">
            <a:noAutofit/>
          </a:bodyPr>
          <a:lstStyle/>
          <a:p>
            <a:pPr marL="285750" indent="-285750">
              <a:spcAft>
                <a:spcPts val="800"/>
              </a:spcAft>
              <a:buFontTx/>
              <a:buChar char="-"/>
            </a:pPr>
            <a:r>
              <a:rPr lang="en-GB" sz="1800">
                <a:effectLst/>
                <a:latin typeface="Times New Roman" panose="02020603050405020304" pitchFamily="18" charset="0"/>
                <a:ea typeface="Calibri" panose="020F0502020204030204" pitchFamily="34" charset="0"/>
              </a:rPr>
              <a:t>Tính giá trị X</a:t>
            </a:r>
            <a:r>
              <a:rPr lang="en-GB" sz="1800" baseline="30000">
                <a:effectLst/>
                <a:latin typeface="Times New Roman" panose="02020603050405020304" pitchFamily="18" charset="0"/>
                <a:ea typeface="Calibri" panose="020F0502020204030204" pitchFamily="34" charset="0"/>
              </a:rPr>
              <a:t>2 </a:t>
            </a:r>
            <a:r>
              <a:rPr lang="en-US" sz="1800" baseline="30000">
                <a:latin typeface="Times New Roman" panose="02020603050405020304" pitchFamily="18" charset="0"/>
                <a:ea typeface="Calibri" panose="020F0502020204030204" pitchFamily="34" charset="0"/>
                <a:cs typeface="Times New Roman" panose="02020603050405020304" pitchFamily="18" charset="0"/>
              </a:rPr>
              <a:t>  </a:t>
            </a:r>
            <a:r>
              <a:rPr lang="en-US" sz="1800" baseline="-25000">
                <a:latin typeface="Times New Roman" panose="02020603050405020304" pitchFamily="18" charset="0"/>
                <a:ea typeface="Calibri" panose="020F0502020204030204" pitchFamily="34" charset="0"/>
                <a:cs typeface="Times New Roman" panose="02020603050405020304" pitchFamily="18" charset="0"/>
              </a:rPr>
              <a:t>		 </a:t>
            </a:r>
            <a:r>
              <a:rPr lang="en-US" sz="1800">
                <a:latin typeface="Times New Roman" panose="02020603050405020304" pitchFamily="18" charset="0"/>
                <a:ea typeface="Calibri" panose="020F0502020204030204" pitchFamily="34" charset="0"/>
                <a:cs typeface="Times New Roman" panose="02020603050405020304" pitchFamily="18" charset="0"/>
              </a:rPr>
              <a:t>v</a:t>
            </a:r>
            <a:r>
              <a:rPr lang="en-US" sz="1800">
                <a:effectLst/>
                <a:latin typeface="Times New Roman" panose="02020603050405020304" pitchFamily="18" charset="0"/>
                <a:ea typeface="Calibri" panose="020F0502020204030204" pitchFamily="34" charset="0"/>
                <a:cs typeface="Times New Roman" panose="02020603050405020304" pitchFamily="18" charset="0"/>
              </a:rPr>
              <a:t>ới O là tần số quan sát được, E là tần số kì vọng.</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457200"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Sử dụng giả thuyết: 2 biến không phụ thuộc</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457200"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Tính toán số bậc tự do: df = (p-1)(k-1). Với p là số nhóm của biến hàng, k là số nhóm của biến cột.</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800"/>
              </a:spcAft>
              <a:buNone/>
              <a:tabLst>
                <a:tab pos="457200"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Tính toán giá trị p_value hay còn gọi là sig. : sử dụng hàm chi2_contingency</a:t>
            </a:r>
            <a:endParaRPr lang="vi-VN" sz="1800" baseline="30000">
              <a:effectLst/>
              <a:latin typeface="Times New Roman" panose="02020603050405020304" pitchFamily="18" charset="0"/>
              <a:ea typeface="Calibri" panose="020F0502020204030204" pitchFamily="34" charset="0"/>
            </a:endParaRPr>
          </a:p>
          <a:p>
            <a:pPr marL="285750" lvl="0" indent="-285750" algn="l" rtl="0">
              <a:spcBef>
                <a:spcPts val="0"/>
              </a:spcBef>
              <a:spcAft>
                <a:spcPts val="800"/>
              </a:spcAft>
              <a:buFontTx/>
              <a:buChar char="-"/>
            </a:pP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Cách kết luận: </a:t>
            </a:r>
            <a:endPar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Font typeface="Courier New" panose="02070309020205020404" pitchFamily="49" charset="0"/>
              <a:buChar char="+"/>
            </a:pPr>
            <a:r>
              <a:rPr lang="en-GB"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Giá trị của p_value nhỏ hơn alpha, tức là 0,05. Điều này có nghĩa là bác bỏ giả thuyết, 2 biến này phụ thuộc lẫn nhau.</a:t>
            </a:r>
            <a:endPar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Font typeface="Courier New" panose="02070309020205020404" pitchFamily="49" charset="0"/>
              <a:buChar char="+"/>
            </a:pPr>
            <a:r>
              <a:rPr lang="en-GB"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Giá trị p_value lớn hơn alpha, tức là 0,05. Điều này có nghĩa là chấp nhận giả thuyết, 2 biến này độc lập với nhau.</a:t>
            </a:r>
            <a:endPar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spcBef>
                <a:spcPts val="0"/>
              </a:spcBef>
              <a:spcAft>
                <a:spcPts val="800"/>
              </a:spcAft>
              <a:buFontTx/>
              <a:buChar char="-"/>
            </a:pPr>
            <a:endParaRPr sz="2000">
              <a:latin typeface="Times New Roman" panose="02020603050405020304" pitchFamily="18" charset="0"/>
              <a:cs typeface="Times New Roman" panose="02020603050405020304" pitchFamily="18"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z="2000">
                <a:solidFill>
                  <a:schemeClr val="lt1"/>
                </a:solidFill>
                <a:latin typeface="+mj-lt"/>
              </a:rPr>
              <a:t>19</a:t>
            </a:fld>
            <a:endParaRPr sz="2000">
              <a:solidFill>
                <a:schemeClr val="lt1"/>
              </a:solidFill>
              <a:latin typeface="+mj-lt"/>
            </a:endParaRPr>
          </a:p>
        </p:txBody>
      </p:sp>
      <p:pic>
        <p:nvPicPr>
          <p:cNvPr id="5" name="Hình ảnh 4">
            <a:extLst>
              <a:ext uri="{FF2B5EF4-FFF2-40B4-BE49-F238E27FC236}">
                <a16:creationId xmlns:a16="http://schemas.microsoft.com/office/drawing/2014/main" id="{87A90DB6-AC8B-79DB-794D-ABE22A2A1A1E}"/>
              </a:ext>
            </a:extLst>
          </p:cNvPr>
          <p:cNvPicPr>
            <a:picLocks noChangeAspect="1"/>
          </p:cNvPicPr>
          <p:nvPr/>
        </p:nvPicPr>
        <p:blipFill rotWithShape="1">
          <a:blip r:embed="rId3"/>
          <a:srcRect l="27068" t="55282" r="55068" b="33427"/>
          <a:stretch/>
        </p:blipFill>
        <p:spPr bwMode="auto">
          <a:xfrm>
            <a:off x="1789234" y="548749"/>
            <a:ext cx="1028700" cy="3657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837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6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794981" y="1077425"/>
            <a:ext cx="7939585"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sz="4400" b="1">
                <a:solidFill>
                  <a:srgbClr val="FF0000"/>
                </a:solidFill>
                <a:effectLst/>
                <a:latin typeface="+mj-lt"/>
                <a:ea typeface="Calibri" panose="020F0502020204030204" pitchFamily="34" charset="0"/>
                <a:cs typeface="Space Grotesk Light" panose="020B0604020202020204" charset="-93"/>
              </a:rPr>
              <a:t>ĐỀ TÀI:</a:t>
            </a:r>
            <a:br>
              <a:rPr lang="vi-VN" sz="4400" b="1">
                <a:effectLst/>
                <a:latin typeface="+mj-lt"/>
                <a:ea typeface="Calibri" panose="020F0502020204030204" pitchFamily="34" charset="0"/>
                <a:cs typeface="Space Grotesk Light" panose="020B0604020202020204" charset="-93"/>
              </a:rPr>
            </a:br>
            <a:r>
              <a:rPr lang="en-GB" sz="4400" b="1">
                <a:effectLst/>
                <a:latin typeface="Times New Roman" panose="02020603050405020304" pitchFamily="18" charset="0"/>
                <a:ea typeface="Calibri" panose="020F0502020204030204" pitchFamily="34" charset="0"/>
                <a:cs typeface="Times New Roman" panose="02020603050405020304" pitchFamily="18" charset="0"/>
              </a:rPr>
              <a:t>Phân tích nhân sự - </a:t>
            </a:r>
            <a:br>
              <a:rPr lang="vi-VN" sz="4400" b="1">
                <a:effectLst/>
                <a:latin typeface="Times New Roman" panose="02020603050405020304" pitchFamily="18" charset="0"/>
                <a:ea typeface="Calibri" panose="020F0502020204030204" pitchFamily="34" charset="0"/>
                <a:cs typeface="Times New Roman" panose="02020603050405020304" pitchFamily="18" charset="0"/>
              </a:rPr>
            </a:br>
            <a:r>
              <a:rPr lang="en-GB" sz="4400" b="1">
                <a:effectLst/>
                <a:latin typeface="Times New Roman" panose="02020603050405020304" pitchFamily="18" charset="0"/>
                <a:ea typeface="Calibri" panose="020F0502020204030204" pitchFamily="34" charset="0"/>
                <a:cs typeface="Times New Roman" panose="02020603050405020304" pitchFamily="18" charset="0"/>
              </a:rPr>
              <a:t>Sự thay đổi công việc của các nhà khoa </a:t>
            </a:r>
            <a:r>
              <a:rPr lang="vi-VN" sz="4400" b="1">
                <a:effectLst/>
                <a:latin typeface="Times New Roman" panose="02020603050405020304" pitchFamily="18" charset="0"/>
                <a:ea typeface="Calibri" panose="020F0502020204030204" pitchFamily="34" charset="0"/>
                <a:cs typeface="Times New Roman" panose="02020603050405020304" pitchFamily="18" charset="0"/>
              </a:rPr>
              <a:t>học dữ liệu</a:t>
            </a:r>
            <a:endParaRPr sz="11500" b="1">
              <a:latin typeface="Times New Roman" panose="02020603050405020304" pitchFamily="18" charset="0"/>
              <a:cs typeface="Times New Roman" panose="02020603050405020304" pitchFamily="18" charset="0"/>
            </a:endParaRPr>
          </a:p>
        </p:txBody>
      </p:sp>
      <p:sp>
        <p:nvSpPr>
          <p:cNvPr id="3" name="Google Shape;893;p15">
            <a:extLst>
              <a:ext uri="{FF2B5EF4-FFF2-40B4-BE49-F238E27FC236}">
                <a16:creationId xmlns:a16="http://schemas.microsoft.com/office/drawing/2014/main" id="{C3EDFCD4-882F-D7C7-2A54-4E528E59F18C}"/>
              </a:ext>
            </a:extLst>
          </p:cNvPr>
          <p:cNvSpPr txBox="1">
            <a:spLocks/>
          </p:cNvSpPr>
          <p:nvPr/>
        </p:nvSpPr>
        <p:spPr>
          <a:xfrm>
            <a:off x="3475670" y="3135543"/>
            <a:ext cx="5341200" cy="1038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1pPr>
            <a:lvl2pPr marL="914400" marR="0" lvl="1" indent="-368300" algn="l" rtl="0">
              <a:lnSpc>
                <a:spcPct val="115000"/>
              </a:lnSpc>
              <a:spcBef>
                <a:spcPts val="80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2pPr>
            <a:lvl3pPr marL="1371600" marR="0" lvl="2"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3pPr>
            <a:lvl4pPr marL="1828800" marR="0" lvl="3"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4pPr>
            <a:lvl5pPr marL="2286000" marR="0" lvl="4"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5pPr>
            <a:lvl6pPr marL="2743200" marR="0" lvl="5"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6pPr>
            <a:lvl7pPr marL="3200400" marR="0" lvl="6"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7pPr>
            <a:lvl8pPr marL="3657600" marR="0" lvl="7"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8pPr>
            <a:lvl9pPr marL="4114800" marR="0" lvl="8" indent="-368300" algn="l" rtl="0">
              <a:lnSpc>
                <a:spcPct val="115000"/>
              </a:lnSpc>
              <a:spcBef>
                <a:spcPts val="800"/>
              </a:spcBef>
              <a:spcAft>
                <a:spcPts val="80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9pPr>
          </a:lstStyle>
          <a:p>
            <a:pPr marL="0" indent="0">
              <a:buFont typeface="Space Grotesk Light"/>
              <a:buNone/>
            </a:pPr>
            <a:r>
              <a:rPr lang="en-US" sz="1800" b="1">
                <a:latin typeface="Times New Roman" panose="02020603050405020304" pitchFamily="18" charset="0"/>
                <a:cs typeface="Times New Roman" panose="02020603050405020304" pitchFamily="18" charset="0"/>
              </a:rPr>
              <a:t>GVHD: ThS. </a:t>
            </a:r>
            <a:r>
              <a:rPr lang="vi-VN" sz="1800" b="1">
                <a:latin typeface="Times New Roman" panose="02020603050405020304" pitchFamily="18" charset="0"/>
                <a:cs typeface="Times New Roman" panose="02020603050405020304" pitchFamily="18" charset="0"/>
              </a:rPr>
              <a:t>Quách Đình Hoàng</a:t>
            </a:r>
          </a:p>
          <a:p>
            <a:pPr marL="0" indent="0">
              <a:buFont typeface="Space Grotesk Light"/>
              <a:buNone/>
            </a:pPr>
            <a:r>
              <a:rPr lang="vi-VN" sz="1800" b="1">
                <a:latin typeface="Times New Roman" panose="02020603050405020304" pitchFamily="18" charset="0"/>
                <a:cs typeface="Times New Roman" panose="02020603050405020304" pitchFamily="18" charset="0"/>
              </a:rPr>
              <a:t>Sinh viên thực hiện:</a:t>
            </a:r>
          </a:p>
          <a:p>
            <a:pPr marL="342900" indent="-342900">
              <a:buFont typeface="Space Grotesk Light"/>
              <a:buAutoNum type="arabicPeriod"/>
            </a:pPr>
            <a:r>
              <a:rPr lang="vi-VN" sz="1800" b="1">
                <a:latin typeface="Times New Roman" panose="02020603050405020304" pitchFamily="18" charset="0"/>
                <a:cs typeface="Times New Roman" panose="02020603050405020304" pitchFamily="18" charset="0"/>
              </a:rPr>
              <a:t>Nguyễn Thị Bích Liên – 20110335</a:t>
            </a:r>
          </a:p>
          <a:p>
            <a:pPr marL="342900" indent="-342900">
              <a:buFont typeface="Space Grotesk Light"/>
              <a:buAutoNum type="arabicPeriod"/>
            </a:pPr>
            <a:r>
              <a:rPr lang="vi-VN" sz="1800" b="1">
                <a:latin typeface="Times New Roman" panose="02020603050405020304" pitchFamily="18" charset="0"/>
                <a:cs typeface="Times New Roman" panose="02020603050405020304" pitchFamily="18" charset="0"/>
              </a:rPr>
              <a:t>Nguyễn Ngọc Phát - 20110261</a:t>
            </a:r>
            <a:endParaRPr lang="en-US" sz="1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38"/>
          <p:cNvSpPr txBox="1">
            <a:spLocks noGrp="1"/>
          </p:cNvSpPr>
          <p:nvPr>
            <p:ph type="ctrTitle"/>
          </p:nvPr>
        </p:nvSpPr>
        <p:spPr>
          <a:xfrm>
            <a:off x="691200" y="1673063"/>
            <a:ext cx="82152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vi-VN" b="1">
                <a:solidFill>
                  <a:srgbClr val="FCE5CD"/>
                </a:solidFill>
                <a:latin typeface="Times New Roman" panose="02020603050405020304" pitchFamily="18" charset="0"/>
                <a:cs typeface="Times New Roman" panose="02020603050405020304" pitchFamily="18" charset="0"/>
              </a:rPr>
              <a:t>6</a:t>
            </a:r>
            <a:r>
              <a:rPr lang="en" b="1">
                <a:solidFill>
                  <a:srgbClr val="FCE5CD"/>
                </a:solidFill>
                <a:latin typeface="Times New Roman" panose="02020603050405020304" pitchFamily="18" charset="0"/>
                <a:cs typeface="Times New Roman" panose="02020603050405020304" pitchFamily="18" charset="0"/>
              </a:rPr>
              <a:t>.</a:t>
            </a:r>
            <a:br>
              <a:rPr lang="en"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Thực nghiệm, kết quả, báo cáo</a:t>
            </a:r>
            <a:endParaRPr b="1">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7D45D086-3E7B-5889-D0F8-2B0914C42AB7}"/>
              </a:ext>
            </a:extLst>
          </p:cNvPr>
          <p:cNvSpPr>
            <a:spLocks noGrp="1"/>
          </p:cNvSpPr>
          <p:nvPr>
            <p:ph type="subTitle" idx="1"/>
          </p:nvPr>
        </p:nvSpPr>
        <p:spPr/>
        <p:txBody>
          <a:bodyPr/>
          <a:lstStyle/>
          <a:p>
            <a:endParaRPr lang="vi-V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095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154500" y="811877"/>
            <a:ext cx="44175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b="1">
                <a:solidFill>
                  <a:schemeClr val="bg1"/>
                </a:solidFill>
                <a:latin typeface="+mj-lt"/>
              </a:rPr>
              <a:t>Giới tính có ảnh hưởng đến lựa chọn thay đổi công việc không?</a:t>
            </a:r>
            <a:endParaRPr sz="2800" b="1">
              <a:solidFill>
                <a:schemeClr val="bg1"/>
              </a:solidFill>
              <a:latin typeface="+mj-lt"/>
            </a:endParaRPr>
          </a:p>
        </p:txBody>
      </p:sp>
      <p:sp>
        <p:nvSpPr>
          <p:cNvPr id="963" name="Google Shape;963;p22"/>
          <p:cNvSpPr txBox="1">
            <a:spLocks noGrp="1"/>
          </p:cNvSpPr>
          <p:nvPr>
            <p:ph type="body" idx="1"/>
          </p:nvPr>
        </p:nvSpPr>
        <p:spPr>
          <a:xfrm>
            <a:off x="154500" y="1275913"/>
            <a:ext cx="3813884" cy="3955138"/>
          </a:xfrm>
          <a:prstGeom prst="rect">
            <a:avLst/>
          </a:prstGeom>
        </p:spPr>
        <p:txBody>
          <a:bodyPr spcFirstLastPara="1" wrap="square" lIns="0" tIns="0" rIns="0" bIns="0" anchor="t" anchorCtr="0">
            <a:noAutofit/>
          </a:bodyPr>
          <a:lstStyle/>
          <a:p>
            <a:pPr marL="0" marR="0" lvl="0" indent="0" algn="just" fontAlgn="base">
              <a:spcBef>
                <a:spcPts val="0"/>
              </a:spcBef>
              <a:spcAft>
                <a:spcPts val="0"/>
              </a:spcAft>
              <a:buClr>
                <a:srgbClr val="000000"/>
              </a:buClr>
              <a:buNone/>
            </a:pP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Nhận xét</a:t>
            </a:r>
          </a:p>
          <a:p>
            <a:pPr marL="342900" marR="0" lvl="0" indent="-342900" algn="just" fontAlgn="base">
              <a:spcBef>
                <a:spcPts val="0"/>
              </a:spcBef>
              <a:spcAft>
                <a:spcPts val="0"/>
              </a:spcAft>
              <a:buClr>
                <a:srgbClr val="000000"/>
              </a:buClr>
              <a:buFont typeface="Times New Roman" panose="02020603050405020304" pitchFamily="18" charset="0"/>
              <a:buChar char="-"/>
            </a:pP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Tỉ lệ tìm kiếm công việc mới giữa các nhóm giới tính giống nhau. </a:t>
            </a:r>
            <a:endParaRPr lang="vi-VN" sz="180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Clr>
                <a:srgbClr val="000000"/>
              </a:buClr>
              <a:buFont typeface="Times New Roman" panose="02020603050405020304" pitchFamily="18" charset="0"/>
              <a:buChar char="-"/>
            </a:pP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Nếu sự phân bố của những người tìm việc là như nhau trong tất cả các loại, điều đó chỉ ra rằng hai biến này độc lập với nhau. </a:t>
            </a:r>
            <a:endParaRPr lang="vi-VN" sz="180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Clr>
                <a:srgbClr val="000000"/>
              </a:buClr>
              <a:buFont typeface="Times New Roman" panose="02020603050405020304" pitchFamily="18" charset="0"/>
              <a:buChar char="-"/>
            </a:pP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 sẽ kiểm định giả thuyết: Giới tính không ảnh hưởng đến việc thay đổi tỉ lệ tìm việc. Mức độ tin cậy 95% </a:t>
            </a:r>
            <a:endParaRPr lang="vi-VN" sz="1800">
              <a:effectLst/>
              <a:latin typeface="Times New Roman" panose="02020603050405020304" pitchFamily="18" charset="0"/>
              <a:ea typeface="Times New Roman" panose="02020603050405020304" pitchFamily="18"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pic>
        <p:nvPicPr>
          <p:cNvPr id="7" name="Hình ảnh 6">
            <a:extLst>
              <a:ext uri="{FF2B5EF4-FFF2-40B4-BE49-F238E27FC236}">
                <a16:creationId xmlns:a16="http://schemas.microsoft.com/office/drawing/2014/main" id="{EE784585-506F-36FC-23C5-61C0F3474F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83045" y="811877"/>
            <a:ext cx="4702351" cy="2536123"/>
          </a:xfrm>
          <a:prstGeom prst="rect">
            <a:avLst/>
          </a:prstGeom>
          <a:noFill/>
          <a:ln>
            <a:noFill/>
          </a:ln>
        </p:spPr>
      </p:pic>
      <p:sp>
        <p:nvSpPr>
          <p:cNvPr id="2" name="Hộp Văn bản 1">
            <a:extLst>
              <a:ext uri="{FF2B5EF4-FFF2-40B4-BE49-F238E27FC236}">
                <a16:creationId xmlns:a16="http://schemas.microsoft.com/office/drawing/2014/main" id="{6A9FC9B1-3FD4-5059-75B8-7E833E6A4C6E}"/>
              </a:ext>
            </a:extLst>
          </p:cNvPr>
          <p:cNvSpPr txBox="1"/>
          <p:nvPr/>
        </p:nvSpPr>
        <p:spPr>
          <a:xfrm>
            <a:off x="4367019" y="3449505"/>
            <a:ext cx="4702351" cy="307777"/>
          </a:xfrm>
          <a:prstGeom prst="rect">
            <a:avLst/>
          </a:prstGeom>
          <a:noFill/>
        </p:spPr>
        <p:txBody>
          <a:bodyPr wrap="square" rtlCol="0">
            <a:spAutoFit/>
          </a:bodyPr>
          <a:lstStyle/>
          <a:p>
            <a:r>
              <a:rPr lang="vi-VN">
                <a:latin typeface="+mj-lt"/>
              </a:rPr>
              <a:t>Biểu đồ cột thể hiện sự tương quan giữa biến gender và target</a:t>
            </a:r>
          </a:p>
        </p:txBody>
      </p:sp>
    </p:spTree>
    <p:extLst>
      <p:ext uri="{BB962C8B-B14F-4D97-AF65-F5344CB8AC3E}">
        <p14:creationId xmlns:p14="http://schemas.microsoft.com/office/powerpoint/2010/main" val="39914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6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1036801" y="1751850"/>
            <a:ext cx="7905600" cy="819900"/>
          </a:xfrm>
          <a:prstGeom prst="rect">
            <a:avLst/>
          </a:prstGeom>
        </p:spPr>
        <p:txBody>
          <a:bodyPr spcFirstLastPara="1" wrap="square" lIns="0" tIns="0" rIns="0" bIns="0" anchor="ctr" anchorCtr="0">
            <a:noAutofit/>
          </a:bodyPr>
          <a:lstStyle/>
          <a:p>
            <a:pPr marL="0" marR="0" indent="0" algn="l" fontAlgn="base">
              <a:spcBef>
                <a:spcPts val="0"/>
              </a:spcBef>
              <a:spcAft>
                <a:spcPts val="0"/>
              </a:spcAft>
              <a:buNone/>
            </a:pPr>
            <a:r>
              <a:rPr lang="en" sz="1600">
                <a:solidFill>
                  <a:schemeClr val="bg1"/>
                </a:solidFill>
              </a:rPr>
              <a:t>“</a:t>
            </a:r>
            <a:r>
              <a:rPr lang="en-US" sz="1600" b="1" i="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Kiểm định giả thuyết</a:t>
            </a:r>
            <a:endParaRPr lang="vi-VN" sz="1600" b="1">
              <a:solidFill>
                <a:schemeClr val="bg1"/>
              </a:solidFill>
              <a:effectLst/>
              <a:latin typeface="Times New Roman" panose="02020603050405020304" pitchFamily="18" charset="0"/>
              <a:ea typeface="Times New Roman" panose="02020603050405020304" pitchFamily="18" charset="0"/>
            </a:endParaRPr>
          </a:p>
          <a:p>
            <a:pPr marL="342900" marR="0" lvl="0" indent="-342900" algn="l" fontAlgn="base">
              <a:spcBef>
                <a:spcPts val="0"/>
              </a:spcBef>
              <a:spcAft>
                <a:spcPts val="0"/>
              </a:spcAft>
              <a:buClr>
                <a:srgbClr val="000000"/>
              </a:buClr>
              <a:buFont typeface="Times New Roman" panose="02020603050405020304" pitchFamily="18" charset="0"/>
              <a:buChar char="-"/>
            </a:pPr>
            <a:r>
              <a:rPr lang="vi-VN"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Sử dụng hàm chi2_consequency của thư việc scipy.stats, ta thu được kết quả</a:t>
            </a:r>
            <a:endParaRPr lang="vi-VN" sz="1600">
              <a:solidFill>
                <a:schemeClr val="bg1"/>
              </a:solidFill>
              <a:effectLst/>
              <a:latin typeface="Times New Roman" panose="02020603050405020304" pitchFamily="18" charset="0"/>
              <a:ea typeface="Times New Roman" panose="02020603050405020304" pitchFamily="18" charset="0"/>
            </a:endParaRPr>
          </a:p>
          <a:p>
            <a:pPr marL="182880" marR="0" indent="0" algn="l">
              <a:lnSpc>
                <a:spcPct val="107000"/>
              </a:lnSpc>
              <a:spcBef>
                <a:spcPts val="0"/>
              </a:spcBef>
              <a:spcAft>
                <a:spcPts val="800"/>
              </a:spcAft>
              <a:buNone/>
            </a:pPr>
            <a:r>
              <a:rPr lang="vi-VN" sz="16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x^2: 9.0421817403733 p_val: 0.010877151633874342 df: 2</a:t>
            </a:r>
          </a:p>
          <a:p>
            <a:pPr marL="342900" marR="0" lvl="0" indent="-342900" algn="l" fontAlgn="base">
              <a:spcBef>
                <a:spcPts val="0"/>
              </a:spcBef>
              <a:spcAft>
                <a:spcPts val="0"/>
              </a:spcAft>
              <a:buClr>
                <a:srgbClr val="000000"/>
              </a:buClr>
              <a:buFont typeface="Times New Roman" panose="02020603050405020304" pitchFamily="18" charset="0"/>
              <a:buChar char="-"/>
            </a:pPr>
            <a:r>
              <a:rPr lang="vi-VN"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Kết luận</a:t>
            </a:r>
            <a:endParaRPr lang="vi-VN" sz="1600">
              <a:solidFill>
                <a:schemeClr val="bg1"/>
              </a:solidFill>
              <a:effectLst/>
              <a:latin typeface="Times New Roman" panose="02020603050405020304" pitchFamily="18" charset="0"/>
              <a:ea typeface="Times New Roman" panose="02020603050405020304" pitchFamily="18" charset="0"/>
            </a:endParaRPr>
          </a:p>
          <a:p>
            <a:pPr marL="0" marR="0" indent="0" algn="l" fontAlgn="base">
              <a:spcBef>
                <a:spcPts val="0"/>
              </a:spcBef>
              <a:spcAft>
                <a:spcPts val="0"/>
              </a:spcAft>
              <a:buNone/>
            </a:pPr>
            <a:r>
              <a:rPr lang="vi-VN"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Giá trị của p_value nhỏ hơn alpha, tức là 0,05. Điều này có nghĩa là giả thuyết rỗng bị bác bỏ và hai biến phụ thuộc. Tức là, biết giới tính của ứng viên cho chúng ta thông tin về việc liệu người đó sẽ tìm kiếm một công việc mới hay không. </a:t>
            </a:r>
            <a:endParaRPr lang="vi-VN" sz="1600">
              <a:solidFill>
                <a:schemeClr val="bg1"/>
              </a:solidFill>
              <a:effectLst/>
              <a:latin typeface="Times New Roman" panose="02020603050405020304" pitchFamily="18" charset="0"/>
              <a:ea typeface="Times New Roman" panose="02020603050405020304" pitchFamily="18" charset="0"/>
            </a:endParaRPr>
          </a:p>
          <a:p>
            <a:pPr marL="0" marR="0" indent="0" algn="l" fontAlgn="base">
              <a:spcBef>
                <a:spcPts val="0"/>
              </a:spcBef>
              <a:spcAft>
                <a:spcPts val="0"/>
              </a:spcAft>
              <a:buNone/>
            </a:pPr>
            <a:r>
              <a:rPr lang="vi-VN"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Giá trị p_value không quá xa so với alpha. Có nghĩa là, mối quan hệ giữa hai biến không mạnh lắm. Mối quan hệ giữa hai người gần với sự độc lập chứ không phải là một mối liên kết rất bền chặt.</a:t>
            </a:r>
            <a:endParaRPr lang="vi-VN" sz="1600">
              <a:solidFill>
                <a:schemeClr val="bg1"/>
              </a:solidFill>
              <a:effectLst/>
              <a:latin typeface="Times New Roman" panose="02020603050405020304" pitchFamily="18" charset="0"/>
              <a:ea typeface="Times New Roman" panose="02020603050405020304" pitchFamily="18" charset="0"/>
            </a:endParaRPr>
          </a:p>
          <a:p>
            <a:pPr marL="50800" indent="0" algn="l" rtl="0" fontAlgn="base">
              <a:buNone/>
            </a:pPr>
            <a:r>
              <a:rPr lang="en" sz="1600">
                <a:solidFill>
                  <a:schemeClr val="bg1"/>
                </a:solidFill>
              </a:rPr>
              <a:t>”</a:t>
            </a:r>
            <a:endParaRPr sz="1600">
              <a:solidFill>
                <a:schemeClr val="bg1"/>
              </a:solidFill>
            </a:endParaRPr>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400328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154500" y="552113"/>
            <a:ext cx="8046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b="1">
                <a:solidFill>
                  <a:schemeClr val="bg1"/>
                </a:solidFill>
                <a:latin typeface="+mj-lt"/>
              </a:rPr>
              <a:t>Kinh nghiệm có ảnh hưởng đến việc lựa chọn thay đổi công việc không?</a:t>
            </a:r>
            <a:endParaRPr sz="2800" b="1">
              <a:solidFill>
                <a:schemeClr val="bg1"/>
              </a:solidFill>
              <a:latin typeface="+mj-lt"/>
            </a:endParaRPr>
          </a:p>
        </p:txBody>
      </p:sp>
      <p:sp>
        <p:nvSpPr>
          <p:cNvPr id="963" name="Google Shape;963;p22"/>
          <p:cNvSpPr txBox="1">
            <a:spLocks noGrp="1"/>
          </p:cNvSpPr>
          <p:nvPr>
            <p:ph type="body" idx="1"/>
          </p:nvPr>
        </p:nvSpPr>
        <p:spPr>
          <a:xfrm>
            <a:off x="154500" y="1275913"/>
            <a:ext cx="3813884" cy="3955138"/>
          </a:xfrm>
          <a:prstGeom prst="rect">
            <a:avLst/>
          </a:prstGeom>
        </p:spPr>
        <p:txBody>
          <a:bodyPr spcFirstLastPara="1" wrap="square" lIns="0" tIns="0" rIns="0" bIns="0" anchor="t" anchorCtr="0">
            <a:noAutofit/>
          </a:bodyPr>
          <a:lstStyle/>
          <a:p>
            <a:pPr marL="0" marR="0" lvl="0" indent="0" algn="just" fontAlgn="base">
              <a:spcBef>
                <a:spcPts val="0"/>
              </a:spcBef>
              <a:spcAft>
                <a:spcPts val="0"/>
              </a:spcAft>
              <a:buClr>
                <a:srgbClr val="000000"/>
              </a:buClr>
              <a:buNone/>
            </a:pP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Nhận xét: </a:t>
            </a:r>
            <a:r>
              <a:rPr lang="vi-VN" sz="1800">
                <a:solidFill>
                  <a:srgbClr val="000000"/>
                </a:solidFill>
                <a:effectLst/>
                <a:latin typeface="Times New Roman" panose="02020603050405020304" pitchFamily="18" charset="0"/>
                <a:ea typeface="Arial" panose="020B0604020202020204" pitchFamily="34" charset="0"/>
              </a:rPr>
              <a:t>Kinh nghiệm làm việc càng ít, ứng viên càng có khả năng tìm kiếm công việc cao</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
        <p:nvSpPr>
          <p:cNvPr id="2" name="Hộp Văn bản 1">
            <a:extLst>
              <a:ext uri="{FF2B5EF4-FFF2-40B4-BE49-F238E27FC236}">
                <a16:creationId xmlns:a16="http://schemas.microsoft.com/office/drawing/2014/main" id="{6A9FC9B1-3FD4-5059-75B8-7E833E6A4C6E}"/>
              </a:ext>
            </a:extLst>
          </p:cNvPr>
          <p:cNvSpPr txBox="1"/>
          <p:nvPr/>
        </p:nvSpPr>
        <p:spPr>
          <a:xfrm>
            <a:off x="4177650" y="4122150"/>
            <a:ext cx="4976701" cy="307777"/>
          </a:xfrm>
          <a:prstGeom prst="rect">
            <a:avLst/>
          </a:prstGeom>
          <a:noFill/>
        </p:spPr>
        <p:txBody>
          <a:bodyPr wrap="square" rtlCol="0">
            <a:spAutoFit/>
          </a:bodyPr>
          <a:lstStyle/>
          <a:p>
            <a:r>
              <a:rPr lang="vi-VN">
                <a:latin typeface="+mj-lt"/>
              </a:rPr>
              <a:t>Biểu đồ cột thể hiện sự tương quan giữa biến experience và target</a:t>
            </a:r>
          </a:p>
        </p:txBody>
      </p:sp>
      <p:pic>
        <p:nvPicPr>
          <p:cNvPr id="8" name="Hình ảnh 7">
            <a:extLst>
              <a:ext uri="{FF2B5EF4-FFF2-40B4-BE49-F238E27FC236}">
                <a16:creationId xmlns:a16="http://schemas.microsoft.com/office/drawing/2014/main" id="{3D8A18B3-6B3B-5FB6-F2F8-B277E1C3D24B}"/>
              </a:ext>
            </a:extLst>
          </p:cNvPr>
          <p:cNvPicPr>
            <a:picLocks noChangeAspect="1"/>
          </p:cNvPicPr>
          <p:nvPr/>
        </p:nvPicPr>
        <p:blipFill>
          <a:blip r:embed="rId3"/>
          <a:stretch>
            <a:fillRect/>
          </a:stretch>
        </p:blipFill>
        <p:spPr>
          <a:xfrm>
            <a:off x="4297650" y="1385234"/>
            <a:ext cx="4428155" cy="2373032"/>
          </a:xfrm>
          <a:prstGeom prst="rect">
            <a:avLst/>
          </a:prstGeom>
        </p:spPr>
      </p:pic>
    </p:spTree>
    <p:extLst>
      <p:ext uri="{BB962C8B-B14F-4D97-AF65-F5344CB8AC3E}">
        <p14:creationId xmlns:p14="http://schemas.microsoft.com/office/powerpoint/2010/main" val="52484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154500" y="552113"/>
            <a:ext cx="8046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b="1">
                <a:solidFill>
                  <a:schemeClr val="bg1"/>
                </a:solidFill>
                <a:latin typeface="+mj-lt"/>
              </a:rPr>
              <a:t>Chỉ số phát triễn thành phố có ảnh hưởng đến việc lựa chọn thay đổi công việc không?</a:t>
            </a:r>
            <a:endParaRPr sz="2800" b="1">
              <a:solidFill>
                <a:schemeClr val="bg1"/>
              </a:solidFill>
              <a:latin typeface="+mj-lt"/>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sp>
        <p:nvSpPr>
          <p:cNvPr id="2" name="Hộp Văn bản 1">
            <a:extLst>
              <a:ext uri="{FF2B5EF4-FFF2-40B4-BE49-F238E27FC236}">
                <a16:creationId xmlns:a16="http://schemas.microsoft.com/office/drawing/2014/main" id="{6A9FC9B1-3FD4-5059-75B8-7E833E6A4C6E}"/>
              </a:ext>
            </a:extLst>
          </p:cNvPr>
          <p:cNvSpPr txBox="1"/>
          <p:nvPr/>
        </p:nvSpPr>
        <p:spPr>
          <a:xfrm>
            <a:off x="787580" y="4234036"/>
            <a:ext cx="6308620" cy="307777"/>
          </a:xfrm>
          <a:prstGeom prst="rect">
            <a:avLst/>
          </a:prstGeom>
          <a:noFill/>
        </p:spPr>
        <p:txBody>
          <a:bodyPr wrap="square" rtlCol="0">
            <a:spAutoFit/>
          </a:bodyPr>
          <a:lstStyle/>
          <a:p>
            <a:r>
              <a:rPr lang="vi-VN">
                <a:latin typeface="+mj-lt"/>
              </a:rPr>
              <a:t>Biểu đồ kdeplot thể hiện sự tương quan giữa biến city_development_index và target</a:t>
            </a:r>
          </a:p>
        </p:txBody>
      </p:sp>
      <p:pic>
        <p:nvPicPr>
          <p:cNvPr id="7" name="Hình ảnh 6">
            <a:extLst>
              <a:ext uri="{FF2B5EF4-FFF2-40B4-BE49-F238E27FC236}">
                <a16:creationId xmlns:a16="http://schemas.microsoft.com/office/drawing/2014/main" id="{4F33C793-2BAE-A072-3520-D8B30204417C}"/>
              </a:ext>
            </a:extLst>
          </p:cNvPr>
          <p:cNvPicPr>
            <a:picLocks noChangeAspect="1"/>
          </p:cNvPicPr>
          <p:nvPr/>
        </p:nvPicPr>
        <p:blipFill>
          <a:blip r:embed="rId3"/>
          <a:stretch>
            <a:fillRect/>
          </a:stretch>
        </p:blipFill>
        <p:spPr>
          <a:xfrm>
            <a:off x="303972" y="1110151"/>
            <a:ext cx="8766738" cy="2777849"/>
          </a:xfrm>
          <a:prstGeom prst="rect">
            <a:avLst/>
          </a:prstGeom>
        </p:spPr>
      </p:pic>
    </p:spTree>
    <p:extLst>
      <p:ext uri="{BB962C8B-B14F-4D97-AF65-F5344CB8AC3E}">
        <p14:creationId xmlns:p14="http://schemas.microsoft.com/office/powerpoint/2010/main" val="350695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1036801" y="1751850"/>
            <a:ext cx="7905600" cy="819900"/>
          </a:xfrm>
          <a:prstGeom prst="rect">
            <a:avLst/>
          </a:prstGeom>
        </p:spPr>
        <p:txBody>
          <a:bodyPr spcFirstLastPara="1" wrap="square" lIns="0" tIns="0" rIns="0" bIns="0" anchor="ctr" anchorCtr="0">
            <a:noAutofit/>
          </a:bodyPr>
          <a:lstStyle/>
          <a:p>
            <a:pPr marL="0" marR="0" lvl="0" indent="0" algn="l" fontAlgn="base">
              <a:spcBef>
                <a:spcPts val="0"/>
              </a:spcBef>
              <a:spcAft>
                <a:spcPts val="0"/>
              </a:spcAft>
              <a:buNone/>
            </a:pPr>
            <a:r>
              <a:rPr lang="en" sz="1600">
                <a:solidFill>
                  <a:schemeClr val="bg1"/>
                </a:solidFill>
                <a:latin typeface="Times New Roman" panose="02020603050405020304" pitchFamily="18" charset="0"/>
                <a:cs typeface="Times New Roman" panose="02020603050405020304" pitchFamily="18" charset="0"/>
              </a:rPr>
              <a:t>“</a:t>
            </a:r>
            <a:r>
              <a:rPr lang="vi-VN" sz="2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Kết luận:</a:t>
            </a:r>
          </a:p>
          <a:p>
            <a:pPr marL="457200" marR="0" lvl="1" indent="0" algn="l" fontAlgn="base">
              <a:spcBef>
                <a:spcPts val="0"/>
              </a:spcBef>
              <a:spcAft>
                <a:spcPts val="0"/>
              </a:spcAft>
              <a:buNone/>
            </a:pPr>
            <a:r>
              <a:rPr lang="vi-VN"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Hai bản phân phối không giống nhau. Có một phạm vi trong đó phân phối cho mục tiêu có giá trị bằng 0 cao hơn phân phối cho mục tiêu có giá trị bằng một. Có một phạm vi mà phân phối cho mục tiêu có giá trị là một cao hơn phân phối cho mục tiêu có giá trị bằng không.</a:t>
            </a:r>
          </a:p>
          <a:p>
            <a:pPr marL="457200" marR="0" lvl="1" indent="0" algn="l" fontAlgn="base">
              <a:spcBef>
                <a:spcPts val="0"/>
              </a:spcBef>
              <a:spcAft>
                <a:spcPts val="0"/>
              </a:spcAft>
              <a:buNone/>
            </a:pPr>
            <a:r>
              <a:rPr lang="vi-VN"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Mục tiêu có giá trị là một có nghĩa là những người đang tìm kiếm một công việc mới. Sự khác biệt này giúp xác định giá trị mục tiêu của dữ liệu theo giá trị chỉ mục. Điều này có nghĩa là chỉ mục này có ảnh hưởng đáng kể đến nhãn dữ liệu và có mối quan hệ giữa nhãn và chỉ mục.</a:t>
            </a:r>
          </a:p>
          <a:p>
            <a:pPr marL="50800" indent="0" algn="l" rtl="0" fontAlgn="base">
              <a:buNone/>
            </a:pPr>
            <a:r>
              <a:rPr lang="en" sz="1600">
                <a:solidFill>
                  <a:schemeClr val="bg1"/>
                </a:solidFill>
                <a:latin typeface="Times New Roman" panose="02020603050405020304" pitchFamily="18" charset="0"/>
                <a:cs typeface="Times New Roman" panose="02020603050405020304" pitchFamily="18" charset="0"/>
              </a:rPr>
              <a:t>”</a:t>
            </a:r>
            <a:endParaRPr sz="1600">
              <a:solidFill>
                <a:schemeClr val="bg1"/>
              </a:solidFill>
              <a:latin typeface="Times New Roman" panose="02020603050405020304" pitchFamily="18" charset="0"/>
              <a:cs typeface="Times New Roman" panose="02020603050405020304" pitchFamily="18" charset="0"/>
            </a:endParaRPr>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545597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1036801" y="1751850"/>
            <a:ext cx="7905600" cy="819900"/>
          </a:xfrm>
          <a:prstGeom prst="rect">
            <a:avLst/>
          </a:prstGeom>
        </p:spPr>
        <p:txBody>
          <a:bodyPr spcFirstLastPara="1" wrap="square" lIns="0" tIns="0" rIns="0" bIns="0" anchor="ctr" anchorCtr="0">
            <a:noAutofit/>
          </a:bodyPr>
          <a:lstStyle/>
          <a:p>
            <a:pPr marL="0" marR="0" lvl="0" indent="0" algn="l" fontAlgn="base">
              <a:spcBef>
                <a:spcPts val="0"/>
              </a:spcBef>
              <a:spcAft>
                <a:spcPts val="0"/>
              </a:spcAft>
              <a:buNone/>
            </a:pPr>
            <a:r>
              <a:rPr lang="en">
                <a:solidFill>
                  <a:schemeClr val="bg1"/>
                </a:solidFill>
                <a:latin typeface="Times New Roman" panose="02020603050405020304" pitchFamily="18" charset="0"/>
                <a:cs typeface="Times New Roman" panose="02020603050405020304" pitchFamily="18" charset="0"/>
              </a:rPr>
              <a:t>“</a:t>
            </a:r>
            <a:r>
              <a:rPr lang="vi-VN" b="1">
                <a:solidFill>
                  <a:schemeClr val="bg1"/>
                </a:solidFill>
                <a:latin typeface="Times New Roman" panose="02020603050405020304" pitchFamily="18" charset="0"/>
                <a:cs typeface="Times New Roman" panose="02020603050405020304" pitchFamily="18" charset="0"/>
              </a:rPr>
              <a:t>Xử lí các biến khác tương tự để đưa ra kết luận</a:t>
            </a:r>
            <a:r>
              <a:rPr lang="en">
                <a:solidFill>
                  <a:schemeClr val="bg1"/>
                </a:solidFill>
                <a:latin typeface="Times New Roman" panose="02020603050405020304" pitchFamily="18" charset="0"/>
                <a:cs typeface="Times New Roman" panose="02020603050405020304" pitchFamily="18" charset="0"/>
              </a:rPr>
              <a:t>”</a:t>
            </a:r>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747772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38"/>
          <p:cNvSpPr txBox="1">
            <a:spLocks noGrp="1"/>
          </p:cNvSpPr>
          <p:nvPr>
            <p:ph type="ctrTitle"/>
          </p:nvPr>
        </p:nvSpPr>
        <p:spPr>
          <a:xfrm>
            <a:off x="691200" y="1673063"/>
            <a:ext cx="82152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vi-VN" b="1">
                <a:solidFill>
                  <a:srgbClr val="FCE5CD"/>
                </a:solidFill>
                <a:latin typeface="Times New Roman" panose="02020603050405020304" pitchFamily="18" charset="0"/>
                <a:cs typeface="Times New Roman" panose="02020603050405020304" pitchFamily="18" charset="0"/>
              </a:rPr>
              <a:t>7</a:t>
            </a:r>
            <a:r>
              <a:rPr lang="en" b="1">
                <a:solidFill>
                  <a:srgbClr val="FCE5CD"/>
                </a:solidFill>
                <a:latin typeface="Times New Roman" panose="02020603050405020304" pitchFamily="18" charset="0"/>
                <a:cs typeface="Times New Roman" panose="02020603050405020304" pitchFamily="18" charset="0"/>
              </a:rPr>
              <a:t>.</a:t>
            </a:r>
            <a:br>
              <a:rPr lang="en"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Kết luận</a:t>
            </a:r>
            <a:endParaRPr b="1">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7D45D086-3E7B-5889-D0F8-2B0914C42AB7}"/>
              </a:ext>
            </a:extLst>
          </p:cNvPr>
          <p:cNvSpPr>
            <a:spLocks noGrp="1"/>
          </p:cNvSpPr>
          <p:nvPr>
            <p:ph type="subTitle" idx="1"/>
          </p:nvPr>
        </p:nvSpPr>
        <p:spPr/>
        <p:txBody>
          <a:bodyPr/>
          <a:lstStyle/>
          <a:p>
            <a:endParaRPr lang="vi-V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529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21"/>
          <p:cNvSpPr txBox="1">
            <a:spLocks noGrp="1"/>
          </p:cNvSpPr>
          <p:nvPr>
            <p:ph type="title"/>
          </p:nvPr>
        </p:nvSpPr>
        <p:spPr>
          <a:xfrm>
            <a:off x="762534" y="152449"/>
            <a:ext cx="6699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solidFill>
                  <a:schemeClr val="bg1"/>
                </a:solidFill>
                <a:latin typeface="+mj-lt"/>
              </a:rPr>
              <a:t>Các kết quả chính</a:t>
            </a:r>
            <a:endParaRPr b="1">
              <a:solidFill>
                <a:schemeClr val="bg1"/>
              </a:solidFill>
              <a:latin typeface="+mj-lt"/>
            </a:endParaRPr>
          </a:p>
        </p:txBody>
      </p:sp>
      <p:sp>
        <p:nvSpPr>
          <p:cNvPr id="954" name="Google Shape;954;p21"/>
          <p:cNvSpPr txBox="1">
            <a:spLocks noGrp="1"/>
          </p:cNvSpPr>
          <p:nvPr>
            <p:ph type="body" idx="2"/>
          </p:nvPr>
        </p:nvSpPr>
        <p:spPr>
          <a:xfrm>
            <a:off x="-307730" y="721549"/>
            <a:ext cx="9451730" cy="3218400"/>
          </a:xfrm>
          <a:prstGeom prst="rect">
            <a:avLst/>
          </a:prstGeom>
        </p:spPr>
        <p:txBody>
          <a:bodyPr spcFirstLastPara="1" wrap="square" lIns="0" tIns="0" rIns="0" bIns="0" anchor="t" anchorCtr="0">
            <a:noAutofit/>
          </a:bodyPr>
          <a:lstStyle/>
          <a:p>
            <a:pPr lvl="1"/>
            <a:r>
              <a:rPr lang="en-US">
                <a:latin typeface="Times New Roman" panose="02020603050405020304" pitchFamily="18" charset="0"/>
                <a:cs typeface="Times New Roman" panose="02020603050405020304" pitchFamily="18" charset="0"/>
              </a:rPr>
              <a:t>Chỉ số phát triển thành phố càng cao thì tỷ lệ nhà nghiên cứu khoa học tìm kiếm công việc mới càng thấp.</a:t>
            </a:r>
            <a:endParaRPr lang="vi-VN">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Giới tính có ảnh hưởng tới quyết định tìm kiếm công việc mới hay ở lại.</a:t>
            </a:r>
            <a:endParaRPr lang="vi-VN">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Trình độ học vấn càng cao, số lượng ứng viên có kinh nghiệm liên quan trong lĩnh vực khoa học dữ liệu càng lớn. Trình độ vấn càng cao thì tỷ lệ nhà nghiên cứu khoa học tìm kiếm công việc mới càng thấp.</a:t>
            </a:r>
            <a:endParaRPr lang="vi-VN">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Kinh nghiệm làm việc càng cao thì tỷ lệ nhà nghiên cứu khoa học tìm kiếm công việc mới càng thấp.</a:t>
            </a:r>
            <a:endParaRPr lang="vi-VN">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Quy mô công ty có ảnh hưởng tới quyết định tìm kiếm công việc mới hay ở lại.</a:t>
            </a:r>
            <a:endParaRPr lang="vi-VN">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Công việc mới cuối cùng của ứng viên có ảnh hưởng tới quyết định tìm kiếm công việc mới hay ở lại.</a:t>
            </a:r>
            <a:endParaRPr lang="vi-VN">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Lựa chọn loại khoá đào tạo của ứng viên có ảnh hưởng tới quyết định tìm kiếm công việc mới hay ở lại.</a:t>
            </a:r>
            <a:endParaRPr lang="vi-VN">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Số giờ đào tạo của công ty không ảnh hưởng tới quyết định tìm kiếm công việc mới hay ở lại.</a:t>
            </a:r>
            <a:endParaRPr lang="vi-VN">
              <a:latin typeface="Times New Roman" panose="02020603050405020304" pitchFamily="18" charset="0"/>
              <a:cs typeface="Times New Roman" panose="02020603050405020304" pitchFamily="18" charset="0"/>
            </a:endParaRPr>
          </a:p>
          <a:p>
            <a:pPr marL="469900" indent="-342900">
              <a:buFont typeface="+mj-lt"/>
              <a:buAutoNum type="arabicPeriod"/>
            </a:pPr>
            <a:endParaRPr lang="vi-VN" b="1">
              <a:solidFill>
                <a:schemeClr val="accent3">
                  <a:lumMod val="10000"/>
                </a:schemeClr>
              </a:solidFill>
              <a:effectLst/>
              <a:latin typeface="Times New Roman" panose="02020603050405020304" pitchFamily="18" charset="0"/>
              <a:cs typeface="Times New Roman" panose="02020603050405020304" pitchFamily="18" charset="0"/>
            </a:endParaRPr>
          </a:p>
        </p:txBody>
      </p:sp>
      <p:sp>
        <p:nvSpPr>
          <p:cNvPr id="956" name="Google Shape;956;p2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28</a:t>
            </a:fld>
            <a:endParaRPr b="1">
              <a:latin typeface="+mj-lt"/>
            </a:endParaRPr>
          </a:p>
        </p:txBody>
      </p:sp>
    </p:spTree>
    <p:extLst>
      <p:ext uri="{BB962C8B-B14F-4D97-AF65-F5344CB8AC3E}">
        <p14:creationId xmlns:p14="http://schemas.microsoft.com/office/powerpoint/2010/main" val="1738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21"/>
          <p:cNvSpPr txBox="1">
            <a:spLocks noGrp="1"/>
          </p:cNvSpPr>
          <p:nvPr>
            <p:ph type="title"/>
          </p:nvPr>
        </p:nvSpPr>
        <p:spPr>
          <a:xfrm>
            <a:off x="806495" y="358000"/>
            <a:ext cx="6699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solidFill>
                  <a:schemeClr val="bg1"/>
                </a:solidFill>
                <a:latin typeface="+mj-lt"/>
              </a:rPr>
              <a:t>Kết quả gây ngạc nhiên nhất</a:t>
            </a:r>
            <a:endParaRPr b="1">
              <a:solidFill>
                <a:schemeClr val="bg1"/>
              </a:solidFill>
              <a:latin typeface="+mj-lt"/>
            </a:endParaRPr>
          </a:p>
        </p:txBody>
      </p:sp>
      <p:sp>
        <p:nvSpPr>
          <p:cNvPr id="954" name="Google Shape;954;p21"/>
          <p:cNvSpPr txBox="1">
            <a:spLocks noGrp="1"/>
          </p:cNvSpPr>
          <p:nvPr>
            <p:ph type="body" idx="2"/>
          </p:nvPr>
        </p:nvSpPr>
        <p:spPr>
          <a:xfrm>
            <a:off x="465991" y="962550"/>
            <a:ext cx="6699000" cy="3218400"/>
          </a:xfrm>
          <a:prstGeom prst="rect">
            <a:avLst/>
          </a:prstGeom>
        </p:spPr>
        <p:txBody>
          <a:bodyPr spcFirstLastPara="1" wrap="square" lIns="0" tIns="0" rIns="0" bIns="0" anchor="t" anchorCtr="0">
            <a:noAutofit/>
          </a:bodyPr>
          <a:lstStyle/>
          <a:p>
            <a:pPr marL="127000" indent="0">
              <a:buNone/>
            </a:pPr>
            <a:r>
              <a:rPr lang="en-GB" sz="2800">
                <a:latin typeface="Times New Roman" panose="02020603050405020304" pitchFamily="18" charset="0"/>
                <a:cs typeface="Times New Roman" panose="02020603050405020304" pitchFamily="18" charset="0"/>
              </a:rPr>
              <a:t>Số giờ đào tạo không ảnh hưởng tới kết quả. Ý nghĩ ban đầu: thời gian đào tạo càng lâu, ứng cử viên càng gắn bó với công ty hơn nên sẽ kết quả sẽ là lựa chọn ở lại công ty</a:t>
            </a:r>
            <a:endParaRPr lang="vi-VN" sz="2800" b="1">
              <a:solidFill>
                <a:schemeClr val="accent3">
                  <a:lumMod val="10000"/>
                </a:schemeClr>
              </a:solidFill>
              <a:effectLst/>
              <a:latin typeface="Times New Roman" panose="02020603050405020304" pitchFamily="18" charset="0"/>
              <a:cs typeface="Times New Roman" panose="02020603050405020304" pitchFamily="18" charset="0"/>
            </a:endParaRPr>
          </a:p>
        </p:txBody>
      </p:sp>
      <p:sp>
        <p:nvSpPr>
          <p:cNvPr id="956" name="Google Shape;956;p2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29</a:t>
            </a:fld>
            <a:endParaRPr b="1">
              <a:latin typeface="+mj-lt"/>
            </a:endParaRPr>
          </a:p>
        </p:txBody>
      </p:sp>
    </p:spTree>
    <p:extLst>
      <p:ext uri="{BB962C8B-B14F-4D97-AF65-F5344CB8AC3E}">
        <p14:creationId xmlns:p14="http://schemas.microsoft.com/office/powerpoint/2010/main" val="62714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rgbClr val="FCE5CD"/>
                </a:solidFill>
                <a:latin typeface="Times New Roman" panose="02020603050405020304" pitchFamily="18" charset="0"/>
                <a:cs typeface="Times New Roman" panose="02020603050405020304" pitchFamily="18" charset="0"/>
              </a:rPr>
              <a:t>1.</a:t>
            </a:r>
            <a:r>
              <a:rPr lang="vi-VN">
                <a:solidFill>
                  <a:srgbClr val="FCE5CD"/>
                </a:solidFill>
                <a:latin typeface="Times New Roman" panose="02020603050405020304" pitchFamily="18" charset="0"/>
                <a:cs typeface="Times New Roman" panose="02020603050405020304" pitchFamily="18" charset="0"/>
              </a:rPr>
              <a:t> </a:t>
            </a:r>
            <a:br>
              <a:rPr lang="vi-VN">
                <a:solidFill>
                  <a:srgbClr val="FCE5CD"/>
                </a:solidFill>
                <a:latin typeface="Times New Roman" panose="02020603050405020304" pitchFamily="18" charset="0"/>
                <a:cs typeface="Times New Roman" panose="02020603050405020304" pitchFamily="18" charset="0"/>
              </a:rPr>
            </a:br>
            <a:r>
              <a:rPr lang="vi-VN">
                <a:solidFill>
                  <a:srgbClr val="002060"/>
                </a:solidFill>
                <a:latin typeface="Times New Roman" panose="02020603050405020304" pitchFamily="18" charset="0"/>
                <a:cs typeface="Times New Roman" panose="02020603050405020304" pitchFamily="18" charset="0"/>
              </a:rPr>
              <a:t>Tóm tắt</a:t>
            </a:r>
            <a:endParaRPr>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1426223" y="1162765"/>
            <a:ext cx="6291554" cy="819900"/>
          </a:xfrm>
          <a:prstGeom prst="rect">
            <a:avLst/>
          </a:prstGeom>
        </p:spPr>
        <p:txBody>
          <a:bodyPr spcFirstLastPara="1" wrap="square" lIns="0" tIns="0" rIns="0" bIns="0" anchor="ctr" anchorCtr="0">
            <a:noAutofit/>
          </a:bodyPr>
          <a:lstStyle/>
          <a:p>
            <a:pPr marL="0" marR="0" lvl="0" indent="0" algn="just">
              <a:lnSpc>
                <a:spcPct val="150000"/>
              </a:lnSpc>
              <a:spcBef>
                <a:spcPts val="0"/>
              </a:spcBef>
              <a:spcAft>
                <a:spcPts val="800"/>
              </a:spcAft>
              <a:buNone/>
              <a:tabLst>
                <a:tab pos="457200" algn="l"/>
              </a:tabLs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“Vì thời gian nghiên cứu không đủ nên chưa tìm kiếm được các biến ẩn có ảnh hưởng tới kết quả, hay các mối liên hệ giữa các biến đã biết với nhau (biến đó có thể không gây ảnh hưởng nhiều tới kết quả nhưng ảnh hưởng tới một biến khác-biến này ảnh hướng lớn tới kết quả).”</a:t>
            </a:r>
            <a:endParaRPr lang="vi-VN" sz="2000" b="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023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
          <p:cNvSpPr txBox="1">
            <a:spLocks noGrp="1"/>
          </p:cNvSpPr>
          <p:nvPr>
            <p:ph type="title"/>
          </p:nvPr>
        </p:nvSpPr>
        <p:spPr>
          <a:xfrm>
            <a:off x="1092469" y="348215"/>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solidFill>
                  <a:schemeClr val="bg1"/>
                </a:solidFill>
                <a:latin typeface="+mj-lt"/>
              </a:rPr>
              <a:t>Tóm tắt</a:t>
            </a:r>
            <a:endParaRPr b="1">
              <a:solidFill>
                <a:schemeClr val="bg1"/>
              </a:solidFill>
              <a:latin typeface="+mj-lt"/>
            </a:endParaRPr>
          </a:p>
        </p:txBody>
      </p:sp>
      <p:sp>
        <p:nvSpPr>
          <p:cNvPr id="883" name="Google Shape;883;p14"/>
          <p:cNvSpPr txBox="1">
            <a:spLocks noGrp="1"/>
          </p:cNvSpPr>
          <p:nvPr>
            <p:ph type="body" idx="2"/>
          </p:nvPr>
        </p:nvSpPr>
        <p:spPr>
          <a:xfrm>
            <a:off x="3802363" y="1706296"/>
            <a:ext cx="4658126" cy="1929374"/>
          </a:xfrm>
          <a:prstGeom prst="rect">
            <a:avLst/>
          </a:prstGeom>
        </p:spPr>
        <p:txBody>
          <a:bodyPr spcFirstLastPara="1" wrap="square" lIns="0" tIns="0" rIns="0" bIns="0" anchor="t" anchorCtr="0">
            <a:noAutofit/>
          </a:bodyPr>
          <a:lstStyle/>
          <a:p>
            <a:pPr marL="101600" indent="0">
              <a:buNone/>
            </a:pPr>
            <a:r>
              <a:rPr lang="vi-VN" sz="1600" b="1">
                <a:solidFill>
                  <a:schemeClr val="tx2">
                    <a:lumMod val="25000"/>
                  </a:schemeClr>
                </a:solidFill>
                <a:effectLst/>
                <a:latin typeface="+mj-lt"/>
                <a:cs typeface="Space Grotesk Light" panose="020B0604020202020204" charset="-93"/>
              </a:rPr>
              <a:t>Kết quả khảo sát cho thấy có 10 yếu tố gồm: Chỉ số phát triển của thành phố, Giới tính, Kinh nghiệm, Loại khoá học đại học, Trình độ học vấn, Ngành học chính, Tổng kinh nghiệm, Số lượng nhân viên của công ty hiện tại, Sự khác biệt về số năm giữa công việc trước đây và công việc hiện tại, Số giờ đào tạo đã hoàn thành.</a:t>
            </a:r>
          </a:p>
          <a:p>
            <a:pPr marL="0" lvl="0" indent="0" algn="l" rtl="0">
              <a:spcBef>
                <a:spcPts val="800"/>
              </a:spcBef>
              <a:spcAft>
                <a:spcPts val="800"/>
              </a:spcAft>
              <a:buClr>
                <a:schemeClr val="dk1"/>
              </a:buClr>
              <a:buSzPts val="1100"/>
              <a:buFont typeface="Arial"/>
              <a:buNone/>
            </a:pPr>
            <a:endParaRPr sz="1200" b="1">
              <a:latin typeface="+mj-lt"/>
            </a:endParaRPr>
          </a:p>
        </p:txBody>
      </p:sp>
      <p:sp>
        <p:nvSpPr>
          <p:cNvPr id="884" name="Google Shape;884;p14"/>
          <p:cNvSpPr txBox="1">
            <a:spLocks noGrp="1"/>
          </p:cNvSpPr>
          <p:nvPr>
            <p:ph type="body" idx="1"/>
          </p:nvPr>
        </p:nvSpPr>
        <p:spPr>
          <a:xfrm>
            <a:off x="131968" y="865014"/>
            <a:ext cx="3207579" cy="2935800"/>
          </a:xfrm>
          <a:prstGeom prst="rect">
            <a:avLst/>
          </a:prstGeom>
        </p:spPr>
        <p:txBody>
          <a:bodyPr spcFirstLastPara="1" wrap="square" lIns="0" tIns="0" rIns="0" bIns="0" anchor="t" anchorCtr="0">
            <a:noAutofit/>
          </a:bodyPr>
          <a:lstStyle/>
          <a:p>
            <a:pPr marL="101600" indent="0" defTabSz="457200">
              <a:buNone/>
            </a:pPr>
            <a:r>
              <a:rPr lang="vi-VN" sz="1400" b="1">
                <a:solidFill>
                  <a:schemeClr val="tx2">
                    <a:lumMod val="25000"/>
                  </a:schemeClr>
                </a:solidFill>
                <a:effectLst/>
                <a:latin typeface="+mj-lt"/>
                <a:cs typeface="Space Grotesk Light" panose="020B0604020202020204" charset="-93"/>
              </a:rPr>
              <a:t>	</a:t>
            </a:r>
            <a:r>
              <a:rPr lang="vi-VN" sz="1600" b="1">
                <a:solidFill>
                  <a:schemeClr val="tx2">
                    <a:lumMod val="25000"/>
                  </a:schemeClr>
                </a:solidFill>
                <a:effectLst/>
                <a:latin typeface="+mj-lt"/>
                <a:cs typeface="Space Grotesk Light" panose="020B0604020202020204" charset="-93"/>
              </a:rPr>
              <a:t>Mục tiêu của nghiên cứu nhằm xác định yếu tố nào ảnh hướng đến quyết định thay đổi công việc của các nhà Khoa học dữ liệu?, Các yếu tố ảnh hưởng như thế nào tới lựa chọn thay đổi công việc của ứng viên?. </a:t>
            </a:r>
          </a:p>
          <a:p>
            <a:pPr marL="101600" indent="0" defTabSz="457200">
              <a:buNone/>
            </a:pPr>
            <a:r>
              <a:rPr lang="vi-VN" sz="1600" b="1">
                <a:solidFill>
                  <a:schemeClr val="tx2">
                    <a:lumMod val="25000"/>
                  </a:schemeClr>
                </a:solidFill>
                <a:effectLst/>
                <a:latin typeface="+mj-lt"/>
                <a:cs typeface="Space Grotesk Light" panose="020B0604020202020204" charset="-93"/>
              </a:rPr>
              <a:t>	Nghiên cứu này phân tích dựa vào 19158 mẫu dựa trên khảo sát dữ liệu từ nền tảng Kaggle. </a:t>
            </a:r>
          </a:p>
          <a:p>
            <a:pPr marL="101600" indent="0" defTabSz="457200">
              <a:buNone/>
            </a:pPr>
            <a:endParaRPr lang="vi-VN" sz="1400" b="1">
              <a:solidFill>
                <a:schemeClr val="tx2">
                  <a:lumMod val="25000"/>
                </a:schemeClr>
              </a:solidFill>
              <a:effectLst/>
              <a:latin typeface="+mj-lt"/>
              <a:cs typeface="Space Grotesk Light" panose="020B0604020202020204" charset="-93"/>
            </a:endParaRPr>
          </a:p>
        </p:txBody>
      </p:sp>
      <p:sp>
        <p:nvSpPr>
          <p:cNvPr id="886" name="Google Shape;886;p1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4</a:t>
            </a:fld>
            <a:endParaRPr b="1">
              <a:latin typeface="+mj-lt"/>
            </a:endParaRPr>
          </a:p>
        </p:txBody>
      </p:sp>
    </p:spTree>
    <p:extLst>
      <p:ext uri="{BB962C8B-B14F-4D97-AF65-F5344CB8AC3E}">
        <p14:creationId xmlns:p14="http://schemas.microsoft.com/office/powerpoint/2010/main" val="96099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0" build="p"/>
      <p:bldP spid="88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vi-VN" b="1">
                <a:solidFill>
                  <a:srgbClr val="FCE5CD"/>
                </a:solidFill>
                <a:latin typeface="Times New Roman" panose="02020603050405020304" pitchFamily="18" charset="0"/>
                <a:cs typeface="Times New Roman" panose="02020603050405020304" pitchFamily="18" charset="0"/>
              </a:rPr>
              <a:t>2</a:t>
            </a:r>
            <a:r>
              <a:rPr lang="en" b="1">
                <a:solidFill>
                  <a:srgbClr val="FCE5CD"/>
                </a:solidFill>
                <a:latin typeface="Times New Roman" panose="02020603050405020304" pitchFamily="18" charset="0"/>
                <a:cs typeface="Times New Roman" panose="02020603050405020304" pitchFamily="18" charset="0"/>
              </a:rPr>
              <a:t>.</a:t>
            </a:r>
            <a:endParaRPr b="1">
              <a:solidFill>
                <a:srgbClr val="FCE5CD"/>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Giới thiệu</a:t>
            </a:r>
            <a:endParaRPr b="1">
              <a:latin typeface="Times New Roman" panose="02020603050405020304" pitchFamily="18" charset="0"/>
              <a:cs typeface="Times New Roman" panose="02020603050405020304" pitchFamily="18" charset="0"/>
            </a:endParaRPr>
          </a:p>
        </p:txBody>
      </p:sp>
      <p:sp>
        <p:nvSpPr>
          <p:cNvPr id="900" name="Google Shape;900;p16"/>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vi-VN" b="1">
                <a:latin typeface="Times New Roman" panose="02020603050405020304" pitchFamily="18" charset="0"/>
                <a:cs typeface="Times New Roman" panose="02020603050405020304" pitchFamily="18" charset="0"/>
              </a:rPr>
              <a:t>Mục đích, bối cảnh, nội dung</a:t>
            </a:r>
            <a:endParaRPr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66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08917" y="312539"/>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solidFill>
                  <a:schemeClr val="bg1"/>
                </a:solidFill>
                <a:latin typeface="+mj-lt"/>
              </a:rPr>
              <a:t>Bối cảnh</a:t>
            </a:r>
            <a:endParaRPr b="1">
              <a:solidFill>
                <a:schemeClr val="bg1"/>
              </a:solidFill>
              <a:latin typeface="+mj-lt"/>
            </a:endParaRPr>
          </a:p>
        </p:txBody>
      </p:sp>
      <p:sp>
        <p:nvSpPr>
          <p:cNvPr id="912" name="Google Shape;912;p18"/>
          <p:cNvSpPr txBox="1">
            <a:spLocks noGrp="1"/>
          </p:cNvSpPr>
          <p:nvPr>
            <p:ph type="body" idx="1"/>
          </p:nvPr>
        </p:nvSpPr>
        <p:spPr>
          <a:xfrm>
            <a:off x="397566" y="811704"/>
            <a:ext cx="8746434"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b="1">
                <a:latin typeface="+mj-lt"/>
              </a:rPr>
              <a:t>Một công ty hoạt động trong lĩnh vực Dữ liệu lớn và Khoa học dữ liệu muốn thuê các nhà khoa học dữ liệu trong số những người vượt qua khóa học do công ty tiến hành tổ chức</a:t>
            </a:r>
            <a:endParaRPr lang="en-US" b="1">
              <a:latin typeface="+mj-lt"/>
            </a:endParaRPr>
          </a:p>
          <a:p>
            <a:pPr marL="457200" lvl="0" indent="-368300" algn="l" rtl="0">
              <a:spcBef>
                <a:spcPts val="0"/>
              </a:spcBef>
              <a:spcAft>
                <a:spcPts val="0"/>
              </a:spcAft>
              <a:buSzPts val="2200"/>
              <a:buChar char="➢"/>
            </a:pPr>
            <a:r>
              <a:rPr lang="vi-VN" b="1">
                <a:latin typeface="+mj-lt"/>
              </a:rPr>
              <a:t>Nhiều người đăng kí đào tạo của công ty</a:t>
            </a:r>
            <a:endParaRPr b="1">
              <a:latin typeface="+mj-lt"/>
            </a:endParaRPr>
          </a:p>
          <a:p>
            <a:pPr marL="457200" lvl="0" indent="-368300" algn="l" rtl="0">
              <a:spcBef>
                <a:spcPts val="0"/>
              </a:spcBef>
              <a:spcAft>
                <a:spcPts val="0"/>
              </a:spcAft>
              <a:buSzPts val="2200"/>
              <a:buChar char="➢"/>
            </a:pPr>
            <a:r>
              <a:rPr lang="vi-VN" b="1">
                <a:latin typeface="+mj-lt"/>
              </a:rPr>
              <a:t>Công ty muốn biết ứng viên nào thực sự muốn làm việc cho công ty sau khi đào tạo  hoặc đang tìm việc mới</a:t>
            </a:r>
          </a:p>
          <a:p>
            <a:pPr marL="88900" lvl="0" indent="0" algn="l" rtl="0">
              <a:spcBef>
                <a:spcPts val="0"/>
              </a:spcBef>
              <a:spcAft>
                <a:spcPts val="0"/>
              </a:spcAft>
              <a:buSzPts val="2200"/>
              <a:buNone/>
            </a:pPr>
            <a:r>
              <a:rPr lang="vi-VN" b="1">
                <a:latin typeface="+mj-lt"/>
              </a:rPr>
              <a:t>Phân tích dữ liệu này giúp giảm chi phí và thời gian cũng như chất lượng đào tạo và lên kế hoạch cho các khóa học và phân loại ứng viến</a:t>
            </a:r>
            <a:endParaRPr b="1">
              <a:latin typeface="+mj-lt"/>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6</a:t>
            </a:fld>
            <a:endParaRPr b="1">
              <a:latin typeface="+mj-lt"/>
            </a:endParaRPr>
          </a:p>
        </p:txBody>
      </p:sp>
    </p:spTree>
    <p:extLst>
      <p:ext uri="{BB962C8B-B14F-4D97-AF65-F5344CB8AC3E}">
        <p14:creationId xmlns:p14="http://schemas.microsoft.com/office/powerpoint/2010/main" val="104112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12">
                                            <p:txEl>
                                              <p:pRg st="0" end="0"/>
                                            </p:txEl>
                                          </p:spTgt>
                                        </p:tgtEl>
                                        <p:attrNameLst>
                                          <p:attrName>style.visibility</p:attrName>
                                        </p:attrNameLst>
                                      </p:cBhvr>
                                      <p:to>
                                        <p:strVal val="visible"/>
                                      </p:to>
                                    </p:set>
                                    <p:animEffect transition="in" filter="randombar(horizontal)">
                                      <p:cBhvr>
                                        <p:cTn id="7" dur="500"/>
                                        <p:tgtEl>
                                          <p:spTgt spid="9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12">
                                            <p:txEl>
                                              <p:pRg st="1" end="1"/>
                                            </p:txEl>
                                          </p:spTgt>
                                        </p:tgtEl>
                                        <p:attrNameLst>
                                          <p:attrName>style.visibility</p:attrName>
                                        </p:attrNameLst>
                                      </p:cBhvr>
                                      <p:to>
                                        <p:strVal val="visible"/>
                                      </p:to>
                                    </p:set>
                                    <p:animEffect transition="in" filter="randombar(horizontal)">
                                      <p:cBhvr>
                                        <p:cTn id="12" dur="500"/>
                                        <p:tgtEl>
                                          <p:spTgt spid="9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12">
                                            <p:txEl>
                                              <p:pRg st="2" end="2"/>
                                            </p:txEl>
                                          </p:spTgt>
                                        </p:tgtEl>
                                        <p:attrNameLst>
                                          <p:attrName>style.visibility</p:attrName>
                                        </p:attrNameLst>
                                      </p:cBhvr>
                                      <p:to>
                                        <p:strVal val="visible"/>
                                      </p:to>
                                    </p:set>
                                    <p:animEffect transition="in" filter="randombar(horizontal)">
                                      <p:cBhvr>
                                        <p:cTn id="17" dur="500"/>
                                        <p:tgtEl>
                                          <p:spTgt spid="9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9"/>
          <p:cNvSpPr txBox="1">
            <a:spLocks noGrp="1"/>
          </p:cNvSpPr>
          <p:nvPr>
            <p:ph type="ctrTitle" idx="4294967295"/>
          </p:nvPr>
        </p:nvSpPr>
        <p:spPr>
          <a:xfrm>
            <a:off x="724250" y="1680573"/>
            <a:ext cx="7433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6000" b="1">
                <a:solidFill>
                  <a:schemeClr val="bg1"/>
                </a:solidFill>
                <a:latin typeface="+mj-lt"/>
              </a:rPr>
              <a:t>Mục đích</a:t>
            </a:r>
            <a:endParaRPr sz="6000" b="1">
              <a:solidFill>
                <a:schemeClr val="bg1"/>
              </a:solidFill>
              <a:latin typeface="+mj-lt"/>
            </a:endParaRPr>
          </a:p>
        </p:txBody>
      </p:sp>
      <p:sp>
        <p:nvSpPr>
          <p:cNvPr id="919" name="Google Shape;919;p19"/>
          <p:cNvSpPr txBox="1">
            <a:spLocks noGrp="1"/>
          </p:cNvSpPr>
          <p:nvPr>
            <p:ph type="subTitle" idx="4294967295"/>
          </p:nvPr>
        </p:nvSpPr>
        <p:spPr>
          <a:xfrm>
            <a:off x="724250" y="2923974"/>
            <a:ext cx="7917639" cy="784800"/>
          </a:xfrm>
          <a:prstGeom prst="rect">
            <a:avLst/>
          </a:prstGeom>
        </p:spPr>
        <p:txBody>
          <a:bodyPr spcFirstLastPara="1" wrap="square" lIns="0" tIns="0" rIns="0" bIns="0" anchor="t" anchorCtr="0">
            <a:noAutofit/>
          </a:bodyPr>
          <a:lstStyle/>
          <a:p>
            <a:pPr marL="88900" indent="0">
              <a:buNone/>
            </a:pPr>
            <a:r>
              <a:rPr lang="vi-VN" b="1">
                <a:solidFill>
                  <a:schemeClr val="accent3">
                    <a:lumMod val="10000"/>
                  </a:schemeClr>
                </a:solidFill>
                <a:effectLst/>
                <a:latin typeface="+mj-lt"/>
                <a:cs typeface="Space Grotesk Light" panose="020B0604020202020204" charset="-93"/>
              </a:rPr>
              <a:t>Dự đoán xác suất ứng viên tìm kiếm công việc mới hoặc sẽ làm việc cho công ty, cũng như giải thích các yếu tố gây ảnh hưởng đến quyết định của nhân viên.</a:t>
            </a:r>
          </a:p>
        </p:txBody>
      </p:sp>
      <p:sp>
        <p:nvSpPr>
          <p:cNvPr id="920" name="Google Shape;920;p19"/>
          <p:cNvSpPr/>
          <p:nvPr/>
        </p:nvSpPr>
        <p:spPr>
          <a:xfrm>
            <a:off x="5659688" y="2561584"/>
            <a:ext cx="198765" cy="1897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grpSp>
        <p:nvGrpSpPr>
          <p:cNvPr id="921" name="Google Shape;921;p19"/>
          <p:cNvGrpSpPr/>
          <p:nvPr/>
        </p:nvGrpSpPr>
        <p:grpSpPr>
          <a:xfrm>
            <a:off x="5198192" y="817552"/>
            <a:ext cx="1512402" cy="1512781"/>
            <a:chOff x="6654650" y="3665275"/>
            <a:chExt cx="409100" cy="409125"/>
          </a:xfrm>
        </p:grpSpPr>
        <p:sp>
          <p:nvSpPr>
            <p:cNvPr id="922" name="Google Shape;9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923" name="Google Shape;9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grpSp>
      <p:sp>
        <p:nvSpPr>
          <p:cNvPr id="924" name="Google Shape;924;p19"/>
          <p:cNvSpPr/>
          <p:nvPr/>
        </p:nvSpPr>
        <p:spPr>
          <a:xfrm rot="2466855">
            <a:off x="4650530" y="701259"/>
            <a:ext cx="276136" cy="2636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925" name="Google Shape;925;p19"/>
          <p:cNvSpPr/>
          <p:nvPr/>
        </p:nvSpPr>
        <p:spPr>
          <a:xfrm rot="-1609135">
            <a:off x="5050683" y="1057826"/>
            <a:ext cx="198710" cy="1897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926" name="Google Shape;926;p19"/>
          <p:cNvSpPr/>
          <p:nvPr/>
        </p:nvSpPr>
        <p:spPr>
          <a:xfrm rot="2925883">
            <a:off x="6612543" y="1861803"/>
            <a:ext cx="148820" cy="1420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927" name="Google Shape;927;p19"/>
          <p:cNvSpPr/>
          <p:nvPr/>
        </p:nvSpPr>
        <p:spPr>
          <a:xfrm rot="-1609533">
            <a:off x="5692051" y="666347"/>
            <a:ext cx="134065" cy="1280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7</a:t>
            </a:fld>
            <a:endParaRPr b="1">
              <a:latin typeface="+mj-lt"/>
            </a:endParaRPr>
          </a:p>
        </p:txBody>
      </p:sp>
      <p:grpSp>
        <p:nvGrpSpPr>
          <p:cNvPr id="929" name="Google Shape;929;p19"/>
          <p:cNvGrpSpPr/>
          <p:nvPr/>
        </p:nvGrpSpPr>
        <p:grpSpPr>
          <a:xfrm rot="5400000">
            <a:off x="1864911" y="-692198"/>
            <a:ext cx="711327" cy="4441016"/>
            <a:chOff x="967895" y="415018"/>
            <a:chExt cx="628714" cy="3926280"/>
          </a:xfrm>
        </p:grpSpPr>
        <p:sp>
          <p:nvSpPr>
            <p:cNvPr id="930" name="Google Shape;930;p19"/>
            <p:cNvSpPr/>
            <p:nvPr/>
          </p:nvSpPr>
          <p:spPr>
            <a:xfrm>
              <a:off x="1207102" y="963599"/>
              <a:ext cx="150300" cy="3377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grpSp>
          <p:nvGrpSpPr>
            <p:cNvPr id="931" name="Google Shape;931;p19"/>
            <p:cNvGrpSpPr/>
            <p:nvPr/>
          </p:nvGrpSpPr>
          <p:grpSpPr>
            <a:xfrm>
              <a:off x="967895" y="415018"/>
              <a:ext cx="628714" cy="801374"/>
              <a:chOff x="1774126" y="766200"/>
              <a:chExt cx="1582467" cy="2017050"/>
            </a:xfrm>
          </p:grpSpPr>
          <p:sp>
            <p:nvSpPr>
              <p:cNvPr id="932" name="Google Shape;932;p1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rgbClr val="000000"/>
                  </a:solidFill>
                  <a:latin typeface="+mj-lt"/>
                  <a:ea typeface="Calibri"/>
                  <a:cs typeface="Calibri"/>
                  <a:sym typeface="Calibri"/>
                </a:endParaRPr>
              </a:p>
            </p:txBody>
          </p:sp>
          <p:sp>
            <p:nvSpPr>
              <p:cNvPr id="933" name="Google Shape;933;p1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rgbClr val="000000"/>
                  </a:solidFill>
                  <a:latin typeface="+mj-lt"/>
                  <a:ea typeface="Calibri"/>
                  <a:cs typeface="Calibri"/>
                  <a:sym typeface="Calibri"/>
                </a:endParaRPr>
              </a:p>
            </p:txBody>
          </p:sp>
          <p:sp>
            <p:nvSpPr>
              <p:cNvPr id="934" name="Google Shape;934;p1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rgbClr val="000000"/>
                  </a:solidFill>
                  <a:latin typeface="+mj-lt"/>
                  <a:ea typeface="Calibri"/>
                  <a:cs typeface="Calibri"/>
                  <a:sym typeface="Calibri"/>
                </a:endParaRPr>
              </a:p>
            </p:txBody>
          </p:sp>
          <p:sp>
            <p:nvSpPr>
              <p:cNvPr id="935" name="Google Shape;935;p1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rgbClr val="000000"/>
                  </a:solidFill>
                  <a:latin typeface="+mj-lt"/>
                  <a:ea typeface="Calibri"/>
                  <a:cs typeface="Calibri"/>
                  <a:sym typeface="Calibri"/>
                </a:endParaRPr>
              </a:p>
            </p:txBody>
          </p:sp>
          <p:sp>
            <p:nvSpPr>
              <p:cNvPr id="936" name="Google Shape;936;p1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rgbClr val="000000"/>
                  </a:solidFill>
                  <a:latin typeface="+mj-lt"/>
                  <a:ea typeface="Calibri"/>
                  <a:cs typeface="Calibri"/>
                  <a:sym typeface="Calibri"/>
                </a:endParaRPr>
              </a:p>
            </p:txBody>
          </p:sp>
          <p:sp>
            <p:nvSpPr>
              <p:cNvPr id="937" name="Google Shape;937;p1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rgbClr val="000000"/>
                  </a:solidFill>
                  <a:latin typeface="+mj-lt"/>
                  <a:ea typeface="Calibri"/>
                  <a:cs typeface="Calibri"/>
                  <a:sym typeface="Calibri"/>
                </a:endParaRPr>
              </a:p>
            </p:txBody>
          </p:sp>
          <p:sp>
            <p:nvSpPr>
              <p:cNvPr id="938" name="Google Shape;938;p1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rgbClr val="000000"/>
                  </a:solidFill>
                  <a:latin typeface="+mj-lt"/>
                  <a:ea typeface="Calibri"/>
                  <a:cs typeface="Calibri"/>
                  <a:sym typeface="Calibri"/>
                </a:endParaRPr>
              </a:p>
            </p:txBody>
          </p:sp>
          <p:sp>
            <p:nvSpPr>
              <p:cNvPr id="939" name="Google Shape;939;p1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rgbClr val="000000"/>
                  </a:solidFill>
                  <a:latin typeface="+mj-lt"/>
                  <a:ea typeface="Calibri"/>
                  <a:cs typeface="Calibri"/>
                  <a:sym typeface="Calibri"/>
                </a:endParaRPr>
              </a:p>
            </p:txBody>
          </p:sp>
        </p:grpSp>
      </p:grpSp>
    </p:spTree>
    <p:extLst>
      <p:ext uri="{BB962C8B-B14F-4D97-AF65-F5344CB8AC3E}">
        <p14:creationId xmlns:p14="http://schemas.microsoft.com/office/powerpoint/2010/main" val="46313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20"/>
          <p:cNvSpPr txBox="1">
            <a:spLocks noGrp="1"/>
          </p:cNvSpPr>
          <p:nvPr>
            <p:ph type="body" idx="1"/>
          </p:nvPr>
        </p:nvSpPr>
        <p:spPr>
          <a:xfrm>
            <a:off x="218661" y="1553825"/>
            <a:ext cx="3569139" cy="293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u="sng">
                <a:latin typeface="+mj-lt"/>
              </a:rPr>
              <a:t>Câu hỏi nghiên cứu chung: </a:t>
            </a:r>
          </a:p>
          <a:p>
            <a:pPr marL="0" lvl="0" indent="0" algn="l" rtl="0">
              <a:spcBef>
                <a:spcPts val="0"/>
              </a:spcBef>
              <a:spcAft>
                <a:spcPts val="0"/>
              </a:spcAft>
              <a:buNone/>
            </a:pPr>
            <a:r>
              <a:rPr lang="vi-VN" b="1">
                <a:latin typeface="+mj-lt"/>
              </a:rPr>
              <a:t>Yếu tố nào ảnh hưởng đến quyết định thay đổi công việc của các nhà Khoa học dữ liệu? Yếu tố ảnh hưởng như thế nào?</a:t>
            </a:r>
            <a:endParaRPr b="1">
              <a:latin typeface="+mj-lt"/>
            </a:endParaRPr>
          </a:p>
        </p:txBody>
      </p:sp>
      <p:sp>
        <p:nvSpPr>
          <p:cNvPr id="945" name="Google Shape;945;p20"/>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solidFill>
                  <a:schemeClr val="bg1"/>
                </a:solidFill>
                <a:latin typeface="+mj-lt"/>
              </a:rPr>
              <a:t>Nội dung</a:t>
            </a:r>
            <a:endParaRPr b="1">
              <a:solidFill>
                <a:schemeClr val="bg1"/>
              </a:solidFill>
              <a:latin typeface="+mj-lt"/>
            </a:endParaRPr>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8</a:t>
            </a:fld>
            <a:endParaRPr b="1">
              <a:latin typeface="+mj-lt"/>
            </a:endParaRPr>
          </a:p>
        </p:txBody>
      </p:sp>
    </p:spTree>
    <p:extLst>
      <p:ext uri="{BB962C8B-B14F-4D97-AF65-F5344CB8AC3E}">
        <p14:creationId xmlns:p14="http://schemas.microsoft.com/office/powerpoint/2010/main" val="149270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38"/>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vi-VN" b="1">
                <a:solidFill>
                  <a:srgbClr val="FCE5CD"/>
                </a:solidFill>
                <a:latin typeface="Times New Roman" panose="02020603050405020304" pitchFamily="18" charset="0"/>
                <a:cs typeface="Times New Roman" panose="02020603050405020304" pitchFamily="18" charset="0"/>
              </a:rPr>
              <a:t>3</a:t>
            </a:r>
            <a:r>
              <a:rPr lang="en" b="1">
                <a:solidFill>
                  <a:srgbClr val="FCE5CD"/>
                </a:solidFill>
                <a:latin typeface="Times New Roman" panose="02020603050405020304" pitchFamily="18" charset="0"/>
                <a:cs typeface="Times New Roman" panose="02020603050405020304" pitchFamily="18" charset="0"/>
              </a:rPr>
              <a:t>.</a:t>
            </a:r>
            <a:br>
              <a:rPr lang="en"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Dữ liệu</a:t>
            </a:r>
            <a:endParaRPr b="1">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7D45D086-3E7B-5889-D0F8-2B0914C42AB7}"/>
              </a:ext>
            </a:extLst>
          </p:cNvPr>
          <p:cNvSpPr>
            <a:spLocks noGrp="1"/>
          </p:cNvSpPr>
          <p:nvPr>
            <p:ph type="subTitle" idx="1"/>
          </p:nvPr>
        </p:nvSpPr>
        <p:spPr/>
        <p:txBody>
          <a:bodyPr/>
          <a:lstStyle/>
          <a:p>
            <a:endParaRPr lang="vi-V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309025"/>
      </p:ext>
    </p:extLst>
  </p:cSld>
  <p:clrMapOvr>
    <a:masterClrMapping/>
  </p:clrMapOvr>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2001</Words>
  <Application>Microsoft Office PowerPoint</Application>
  <PresentationFormat>Trình chiếu Trên màn hình (16:9)</PresentationFormat>
  <Paragraphs>130</Paragraphs>
  <Slides>30</Slides>
  <Notes>30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30</vt:i4>
      </vt:variant>
    </vt:vector>
  </HeadingPairs>
  <TitlesOfParts>
    <vt:vector size="36" baseType="lpstr">
      <vt:lpstr>Calibri</vt:lpstr>
      <vt:lpstr>Courier New</vt:lpstr>
      <vt:lpstr>Arial</vt:lpstr>
      <vt:lpstr>Space Grotesk Light</vt:lpstr>
      <vt:lpstr>Times New Roman</vt:lpstr>
      <vt:lpstr>Bianca template</vt:lpstr>
      <vt:lpstr> BÁO CÁO CUỐI KÌ: Môn: Nhập môn lập trình Python cho phân tích</vt:lpstr>
      <vt:lpstr>ĐỀ TÀI: Phân tích nhân sự -  Sự thay đổi công việc của các nhà khoa học dữ liệu</vt:lpstr>
      <vt:lpstr>1.  Tóm tắt</vt:lpstr>
      <vt:lpstr>Tóm tắt</vt:lpstr>
      <vt:lpstr>2. Giới thiệu</vt:lpstr>
      <vt:lpstr>Bối cảnh</vt:lpstr>
      <vt:lpstr>Mục đích</vt:lpstr>
      <vt:lpstr>Nội dung</vt:lpstr>
      <vt:lpstr>3. Dữ liệu</vt:lpstr>
      <vt:lpstr>Giới thiệu dữ liệu</vt:lpstr>
      <vt:lpstr>Các biến số</vt:lpstr>
      <vt:lpstr>Sơ bộ về dữ liệu</vt:lpstr>
      <vt:lpstr>4. Trực quan hóa dữ liệu</vt:lpstr>
      <vt:lpstr>Biểu đồ cột</vt:lpstr>
      <vt:lpstr>Biểu đồ cột ghép</vt:lpstr>
      <vt:lpstr>Bản trình bày PowerPoint</vt:lpstr>
      <vt:lpstr>5. Mô hình hóa dữ liệu</vt:lpstr>
      <vt:lpstr>Kiểm định chi_square</vt:lpstr>
      <vt:lpstr>Kiểm định chi_square</vt:lpstr>
      <vt:lpstr>6. Thực nghiệm, kết quả, báo cáo</vt:lpstr>
      <vt:lpstr>Giới tính có ảnh hưởng đến lựa chọn thay đổi công việc không?</vt:lpstr>
      <vt:lpstr>Bản trình bày PowerPoint</vt:lpstr>
      <vt:lpstr>Kinh nghiệm có ảnh hưởng đến việc lựa chọn thay đổi công việc không?</vt:lpstr>
      <vt:lpstr>Chỉ số phát triễn thành phố có ảnh hưởng đến việc lựa chọn thay đổi công việc không?</vt:lpstr>
      <vt:lpstr>Bản trình bày PowerPoint</vt:lpstr>
      <vt:lpstr>Bản trình bày PowerPoint</vt:lpstr>
      <vt:lpstr>7. Kết luận</vt:lpstr>
      <vt:lpstr>Các kết quả chính</vt:lpstr>
      <vt:lpstr>Kết quả gây ngạc nhiên nhất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Ngọc Phát Nguyễn</cp:lastModifiedBy>
  <cp:revision>10</cp:revision>
  <dcterms:modified xsi:type="dcterms:W3CDTF">2022-06-15T13:09:29Z</dcterms:modified>
</cp:coreProperties>
</file>