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6"/>
  </p:notesMasterIdLst>
  <p:handoutMasterIdLst>
    <p:handoutMasterId r:id="rId147"/>
  </p:handoutMasterIdLst>
  <p:sldIdLst>
    <p:sldId id="256" r:id="rId2"/>
    <p:sldId id="286" r:id="rId3"/>
    <p:sldId id="287" r:id="rId4"/>
    <p:sldId id="328" r:id="rId5"/>
    <p:sldId id="304" r:id="rId6"/>
    <p:sldId id="288" r:id="rId7"/>
    <p:sldId id="291" r:id="rId8"/>
    <p:sldId id="290" r:id="rId9"/>
    <p:sldId id="373" r:id="rId10"/>
    <p:sldId id="374" r:id="rId11"/>
    <p:sldId id="375" r:id="rId12"/>
    <p:sldId id="298" r:id="rId13"/>
    <p:sldId id="444" r:id="rId14"/>
    <p:sldId id="297" r:id="rId15"/>
    <p:sldId id="300" r:id="rId16"/>
    <p:sldId id="301" r:id="rId17"/>
    <p:sldId id="296" r:id="rId18"/>
    <p:sldId id="302" r:id="rId19"/>
    <p:sldId id="445" r:id="rId20"/>
    <p:sldId id="303" r:id="rId21"/>
    <p:sldId id="368" r:id="rId22"/>
    <p:sldId id="371" r:id="rId23"/>
    <p:sldId id="369" r:id="rId24"/>
    <p:sldId id="447" r:id="rId25"/>
    <p:sldId id="448" r:id="rId26"/>
    <p:sldId id="370" r:id="rId27"/>
    <p:sldId id="449" r:id="rId28"/>
    <p:sldId id="293" r:id="rId29"/>
    <p:sldId id="450" r:id="rId30"/>
    <p:sldId id="348" r:id="rId31"/>
    <p:sldId id="350" r:id="rId32"/>
    <p:sldId id="349" r:id="rId33"/>
    <p:sldId id="306" r:id="rId34"/>
    <p:sldId id="372" r:id="rId35"/>
    <p:sldId id="307" r:id="rId36"/>
    <p:sldId id="312" r:id="rId37"/>
    <p:sldId id="313" r:id="rId38"/>
    <p:sldId id="314" r:id="rId39"/>
    <p:sldId id="379" r:id="rId40"/>
    <p:sldId id="380" r:id="rId41"/>
    <p:sldId id="381" r:id="rId42"/>
    <p:sldId id="316" r:id="rId43"/>
    <p:sldId id="315" r:id="rId44"/>
    <p:sldId id="318" r:id="rId45"/>
    <p:sldId id="329" r:id="rId46"/>
    <p:sldId id="330" r:id="rId47"/>
    <p:sldId id="331" r:id="rId48"/>
    <p:sldId id="382" r:id="rId49"/>
    <p:sldId id="452" r:id="rId50"/>
    <p:sldId id="383" r:id="rId51"/>
    <p:sldId id="453" r:id="rId52"/>
    <p:sldId id="384" r:id="rId53"/>
    <p:sldId id="385" r:id="rId54"/>
    <p:sldId id="386" r:id="rId55"/>
    <p:sldId id="387" r:id="rId56"/>
    <p:sldId id="388" r:id="rId57"/>
    <p:sldId id="389" r:id="rId58"/>
    <p:sldId id="390" r:id="rId59"/>
    <p:sldId id="391" r:id="rId60"/>
    <p:sldId id="454" r:id="rId61"/>
    <p:sldId id="392" r:id="rId62"/>
    <p:sldId id="393" r:id="rId63"/>
    <p:sldId id="394" r:id="rId64"/>
    <p:sldId id="395" r:id="rId65"/>
    <p:sldId id="396" r:id="rId66"/>
    <p:sldId id="397" r:id="rId67"/>
    <p:sldId id="398" r:id="rId68"/>
    <p:sldId id="399" r:id="rId69"/>
    <p:sldId id="400" r:id="rId70"/>
    <p:sldId id="401" r:id="rId71"/>
    <p:sldId id="332" r:id="rId72"/>
    <p:sldId id="334" r:id="rId73"/>
    <p:sldId id="335" r:id="rId74"/>
    <p:sldId id="336" r:id="rId75"/>
    <p:sldId id="337" r:id="rId76"/>
    <p:sldId id="338" r:id="rId77"/>
    <p:sldId id="339" r:id="rId78"/>
    <p:sldId id="341" r:id="rId79"/>
    <p:sldId id="342" r:id="rId80"/>
    <p:sldId id="343" r:id="rId81"/>
    <p:sldId id="344" r:id="rId82"/>
    <p:sldId id="346" r:id="rId83"/>
    <p:sldId id="345" r:id="rId84"/>
    <p:sldId id="347" r:id="rId85"/>
    <p:sldId id="351" r:id="rId86"/>
    <p:sldId id="352" r:id="rId87"/>
    <p:sldId id="353" r:id="rId88"/>
    <p:sldId id="354" r:id="rId89"/>
    <p:sldId id="356" r:id="rId90"/>
    <p:sldId id="355" r:id="rId91"/>
    <p:sldId id="357" r:id="rId92"/>
    <p:sldId id="358" r:id="rId93"/>
    <p:sldId id="359" r:id="rId94"/>
    <p:sldId id="360" r:id="rId95"/>
    <p:sldId id="361" r:id="rId96"/>
    <p:sldId id="362" r:id="rId97"/>
    <p:sldId id="366" r:id="rId98"/>
    <p:sldId id="376" r:id="rId99"/>
    <p:sldId id="367" r:id="rId100"/>
    <p:sldId id="378" r:id="rId101"/>
    <p:sldId id="377" r:id="rId102"/>
    <p:sldId id="402" r:id="rId103"/>
    <p:sldId id="403" r:id="rId104"/>
    <p:sldId id="404" r:id="rId105"/>
    <p:sldId id="405" r:id="rId106"/>
    <p:sldId id="406" r:id="rId107"/>
    <p:sldId id="407" r:id="rId108"/>
    <p:sldId id="408" r:id="rId109"/>
    <p:sldId id="409" r:id="rId110"/>
    <p:sldId id="410" r:id="rId111"/>
    <p:sldId id="415" r:id="rId112"/>
    <p:sldId id="414" r:id="rId113"/>
    <p:sldId id="413" r:id="rId114"/>
    <p:sldId id="418" r:id="rId115"/>
    <p:sldId id="416" r:id="rId116"/>
    <p:sldId id="417" r:id="rId117"/>
    <p:sldId id="419" r:id="rId118"/>
    <p:sldId id="420" r:id="rId119"/>
    <p:sldId id="421" r:id="rId120"/>
    <p:sldId id="422" r:id="rId121"/>
    <p:sldId id="423" r:id="rId122"/>
    <p:sldId id="424" r:id="rId123"/>
    <p:sldId id="411" r:id="rId124"/>
    <p:sldId id="412" r:id="rId125"/>
    <p:sldId id="425" r:id="rId126"/>
    <p:sldId id="426" r:id="rId127"/>
    <p:sldId id="427" r:id="rId128"/>
    <p:sldId id="428" r:id="rId129"/>
    <p:sldId id="429" r:id="rId130"/>
    <p:sldId id="430" r:id="rId131"/>
    <p:sldId id="431" r:id="rId132"/>
    <p:sldId id="432" r:id="rId133"/>
    <p:sldId id="433" r:id="rId134"/>
    <p:sldId id="434" r:id="rId135"/>
    <p:sldId id="435" r:id="rId136"/>
    <p:sldId id="437" r:id="rId137"/>
    <p:sldId id="436" r:id="rId138"/>
    <p:sldId id="438" r:id="rId139"/>
    <p:sldId id="439" r:id="rId140"/>
    <p:sldId id="440" r:id="rId141"/>
    <p:sldId id="441" r:id="rId142"/>
    <p:sldId id="442" r:id="rId143"/>
    <p:sldId id="443" r:id="rId144"/>
    <p:sldId id="285" r:id="rId14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8E8E8"/>
    <a:srgbClr val="FDF58D"/>
    <a:srgbClr val="808080"/>
    <a:srgbClr val="FCFCFC"/>
    <a:srgbClr val="FFD84B"/>
    <a:srgbClr val="FFFFFF"/>
    <a:srgbClr val="CC3300"/>
    <a:srgbClr val="FFC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 varScale="1">
        <p:scale>
          <a:sx n="81" d="100"/>
          <a:sy n="81" d="100"/>
        </p:scale>
        <p:origin x="105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7585F9-7315-4DE8-8B61-3D062FA0A5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14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5E0270-800D-4478-8727-73C64B461C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334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Freeform 40"/>
          <p:cNvSpPr>
            <a:spLocks/>
          </p:cNvSpPr>
          <p:nvPr/>
        </p:nvSpPr>
        <p:spPr bwMode="gray">
          <a:xfrm>
            <a:off x="0" y="6048375"/>
            <a:ext cx="2762250" cy="809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10"/>
              </a:cxn>
              <a:cxn ang="0">
                <a:pos x="1740" y="510"/>
              </a:cxn>
              <a:cxn ang="0">
                <a:pos x="1595" y="30"/>
              </a:cxn>
              <a:cxn ang="0">
                <a:pos x="0" y="0"/>
              </a:cxn>
            </a:cxnLst>
            <a:rect l="0" t="0" r="r" b="b"/>
            <a:pathLst>
              <a:path w="1740" h="510">
                <a:moveTo>
                  <a:pt x="0" y="0"/>
                </a:moveTo>
                <a:lnTo>
                  <a:pt x="0" y="510"/>
                </a:lnTo>
                <a:cubicBezTo>
                  <a:pt x="0" y="510"/>
                  <a:pt x="870" y="510"/>
                  <a:pt x="1740" y="510"/>
                </a:cubicBezTo>
                <a:cubicBezTo>
                  <a:pt x="1650" y="258"/>
                  <a:pt x="1595" y="30"/>
                  <a:pt x="1595" y="30"/>
                </a:cubicBezTo>
                <a:cubicBezTo>
                  <a:pt x="798" y="54"/>
                  <a:pt x="0" y="0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3" name="Freeform 41"/>
          <p:cNvSpPr>
            <a:spLocks/>
          </p:cNvSpPr>
          <p:nvPr/>
        </p:nvSpPr>
        <p:spPr bwMode="gray">
          <a:xfrm>
            <a:off x="2590800" y="4705350"/>
            <a:ext cx="6400800" cy="2152650"/>
          </a:xfrm>
          <a:custGeom>
            <a:avLst/>
            <a:gdLst/>
            <a:ahLst/>
            <a:cxnLst>
              <a:cxn ang="0">
                <a:pos x="1116" y="0"/>
              </a:cxn>
              <a:cxn ang="0">
                <a:pos x="3840" y="636"/>
              </a:cxn>
              <a:cxn ang="0">
                <a:pos x="4032" y="1356"/>
              </a:cxn>
              <a:cxn ang="0">
                <a:pos x="288" y="1356"/>
              </a:cxn>
              <a:cxn ang="0">
                <a:pos x="0" y="828"/>
              </a:cxn>
              <a:cxn ang="0">
                <a:pos x="1116" y="0"/>
              </a:cxn>
            </a:cxnLst>
            <a:rect l="0" t="0" r="r" b="b"/>
            <a:pathLst>
              <a:path w="4032" h="1356">
                <a:moveTo>
                  <a:pt x="1116" y="0"/>
                </a:moveTo>
                <a:cubicBezTo>
                  <a:pt x="2370" y="1254"/>
                  <a:pt x="3840" y="636"/>
                  <a:pt x="3840" y="636"/>
                </a:cubicBezTo>
                <a:cubicBezTo>
                  <a:pt x="4032" y="966"/>
                  <a:pt x="4032" y="1356"/>
                  <a:pt x="4032" y="1356"/>
                </a:cubicBezTo>
                <a:cubicBezTo>
                  <a:pt x="4032" y="1356"/>
                  <a:pt x="2160" y="1356"/>
                  <a:pt x="288" y="1356"/>
                </a:cubicBezTo>
                <a:cubicBezTo>
                  <a:pt x="120" y="1140"/>
                  <a:pt x="0" y="828"/>
                  <a:pt x="0" y="828"/>
                </a:cubicBezTo>
                <a:lnTo>
                  <a:pt x="1116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4" name="Freeform 42"/>
          <p:cNvSpPr>
            <a:spLocks/>
          </p:cNvSpPr>
          <p:nvPr/>
        </p:nvSpPr>
        <p:spPr bwMode="gray">
          <a:xfrm>
            <a:off x="4400550" y="781050"/>
            <a:ext cx="4743450" cy="5048250"/>
          </a:xfrm>
          <a:custGeom>
            <a:avLst/>
            <a:gdLst/>
            <a:ahLst/>
            <a:cxnLst>
              <a:cxn ang="0">
                <a:pos x="510" y="1098"/>
              </a:cxn>
              <a:cxn ang="0">
                <a:pos x="2280" y="0"/>
              </a:cxn>
              <a:cxn ang="0">
                <a:pos x="2988" y="342"/>
              </a:cxn>
              <a:cxn ang="0">
                <a:pos x="2988" y="2772"/>
              </a:cxn>
              <a:cxn ang="0">
                <a:pos x="1452" y="3060"/>
              </a:cxn>
              <a:cxn ang="0">
                <a:pos x="0" y="2406"/>
              </a:cxn>
              <a:cxn ang="0">
                <a:pos x="510" y="1098"/>
              </a:cxn>
            </a:cxnLst>
            <a:rect l="0" t="0" r="r" b="b"/>
            <a:pathLst>
              <a:path w="2988" h="3180">
                <a:moveTo>
                  <a:pt x="510" y="1098"/>
                </a:moveTo>
                <a:cubicBezTo>
                  <a:pt x="1710" y="840"/>
                  <a:pt x="2280" y="0"/>
                  <a:pt x="2280" y="0"/>
                </a:cubicBezTo>
                <a:cubicBezTo>
                  <a:pt x="2700" y="96"/>
                  <a:pt x="2988" y="342"/>
                  <a:pt x="2988" y="342"/>
                </a:cubicBezTo>
                <a:lnTo>
                  <a:pt x="2988" y="2772"/>
                </a:lnTo>
                <a:cubicBezTo>
                  <a:pt x="2988" y="2772"/>
                  <a:pt x="2202" y="3180"/>
                  <a:pt x="1452" y="3060"/>
                </a:cubicBezTo>
                <a:cubicBezTo>
                  <a:pt x="636" y="2940"/>
                  <a:pt x="0" y="2406"/>
                  <a:pt x="0" y="2406"/>
                </a:cubicBezTo>
                <a:lnTo>
                  <a:pt x="510" y="109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5" name="Freeform 43"/>
          <p:cNvSpPr>
            <a:spLocks/>
          </p:cNvSpPr>
          <p:nvPr/>
        </p:nvSpPr>
        <p:spPr bwMode="gray">
          <a:xfrm>
            <a:off x="4800600" y="0"/>
            <a:ext cx="3276600" cy="2409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1518"/>
              </a:cxn>
              <a:cxn ang="0">
                <a:pos x="2064" y="0"/>
              </a:cxn>
              <a:cxn ang="0">
                <a:pos x="0" y="0"/>
              </a:cxn>
            </a:cxnLst>
            <a:rect l="0" t="0" r="r" b="b"/>
            <a:pathLst>
              <a:path w="2064" h="1518">
                <a:moveTo>
                  <a:pt x="0" y="0"/>
                </a:moveTo>
                <a:cubicBezTo>
                  <a:pt x="0" y="0"/>
                  <a:pt x="138" y="759"/>
                  <a:pt x="276" y="1518"/>
                </a:cubicBezTo>
                <a:cubicBezTo>
                  <a:pt x="1518" y="1194"/>
                  <a:pt x="2064" y="0"/>
                  <a:pt x="206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1" name="Freeform 79"/>
          <p:cNvSpPr>
            <a:spLocks/>
          </p:cNvSpPr>
          <p:nvPr/>
        </p:nvSpPr>
        <p:spPr bwMode="gray">
          <a:xfrm>
            <a:off x="0" y="0"/>
            <a:ext cx="6583363" cy="7267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12" y="0"/>
              </a:cxn>
              <a:cxn ang="0">
                <a:pos x="3222" y="3042"/>
              </a:cxn>
              <a:cxn ang="0">
                <a:pos x="0" y="3744"/>
              </a:cxn>
              <a:cxn ang="0">
                <a:pos x="0" y="0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7" name="Freeform 45"/>
          <p:cNvSpPr>
            <a:spLocks/>
          </p:cNvSpPr>
          <p:nvPr/>
        </p:nvSpPr>
        <p:spPr bwMode="gray">
          <a:xfrm>
            <a:off x="0" y="0"/>
            <a:ext cx="6372225" cy="7072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12" y="0"/>
              </a:cxn>
              <a:cxn ang="0">
                <a:pos x="3222" y="3042"/>
              </a:cxn>
              <a:cxn ang="0">
                <a:pos x="0" y="3744"/>
              </a:cxn>
              <a:cxn ang="0">
                <a:pos x="0" y="0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2549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9" name="Line 47"/>
          <p:cNvSpPr>
            <a:spLocks noChangeShapeType="1"/>
          </p:cNvSpPr>
          <p:nvPr/>
        </p:nvSpPr>
        <p:spPr bwMode="gray">
          <a:xfrm>
            <a:off x="250825" y="1588"/>
            <a:ext cx="0" cy="601503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0" name="Line 48"/>
          <p:cNvSpPr>
            <a:spLocks noChangeShapeType="1"/>
          </p:cNvSpPr>
          <p:nvPr/>
        </p:nvSpPr>
        <p:spPr bwMode="gray">
          <a:xfrm>
            <a:off x="1293813" y="1588"/>
            <a:ext cx="0" cy="62071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1" name="Line 49"/>
          <p:cNvSpPr>
            <a:spLocks noChangeShapeType="1"/>
          </p:cNvSpPr>
          <p:nvPr/>
        </p:nvSpPr>
        <p:spPr bwMode="gray">
          <a:xfrm>
            <a:off x="2338388" y="1588"/>
            <a:ext cx="0" cy="61833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2" name="Line 50"/>
          <p:cNvSpPr>
            <a:spLocks noChangeShapeType="1"/>
          </p:cNvSpPr>
          <p:nvPr/>
        </p:nvSpPr>
        <p:spPr bwMode="gray">
          <a:xfrm>
            <a:off x="3382963" y="1588"/>
            <a:ext cx="0" cy="59721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3" name="Line 51"/>
          <p:cNvSpPr>
            <a:spLocks noChangeShapeType="1"/>
          </p:cNvSpPr>
          <p:nvPr/>
        </p:nvSpPr>
        <p:spPr bwMode="gray">
          <a:xfrm>
            <a:off x="4427538" y="1588"/>
            <a:ext cx="0" cy="544988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5" name="Line 53"/>
          <p:cNvSpPr>
            <a:spLocks noChangeShapeType="1"/>
          </p:cNvSpPr>
          <p:nvPr/>
        </p:nvSpPr>
        <p:spPr bwMode="gray">
          <a:xfrm rot="5400000">
            <a:off x="2913063" y="-2654300"/>
            <a:ext cx="0" cy="58134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6" name="Line 54"/>
          <p:cNvSpPr>
            <a:spLocks noChangeShapeType="1"/>
          </p:cNvSpPr>
          <p:nvPr/>
        </p:nvSpPr>
        <p:spPr bwMode="gray">
          <a:xfrm rot="5400000">
            <a:off x="3006725" y="-1682750"/>
            <a:ext cx="0" cy="60007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7" name="Line 55"/>
          <p:cNvSpPr>
            <a:spLocks noChangeShapeType="1"/>
          </p:cNvSpPr>
          <p:nvPr/>
        </p:nvSpPr>
        <p:spPr bwMode="gray">
          <a:xfrm rot="5400000">
            <a:off x="3011488" y="-622300"/>
            <a:ext cx="0" cy="60102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8" name="Line 56"/>
          <p:cNvSpPr>
            <a:spLocks noChangeShapeType="1"/>
          </p:cNvSpPr>
          <p:nvPr/>
        </p:nvSpPr>
        <p:spPr bwMode="gray">
          <a:xfrm rot="5400000">
            <a:off x="2907507" y="548481"/>
            <a:ext cx="0" cy="58023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9" name="Line 57"/>
          <p:cNvSpPr>
            <a:spLocks noChangeShapeType="1"/>
          </p:cNvSpPr>
          <p:nvPr/>
        </p:nvSpPr>
        <p:spPr bwMode="gray">
          <a:xfrm rot="5400000">
            <a:off x="2666207" y="1854993"/>
            <a:ext cx="0" cy="53197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30" name="Line 58"/>
          <p:cNvSpPr>
            <a:spLocks noChangeShapeType="1"/>
          </p:cNvSpPr>
          <p:nvPr/>
        </p:nvSpPr>
        <p:spPr bwMode="gray">
          <a:xfrm rot="5400000">
            <a:off x="2115344" y="3472656"/>
            <a:ext cx="0" cy="42179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2362200" y="277813"/>
            <a:ext cx="1012825" cy="1025525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2" name="Rectangle 60"/>
          <p:cNvSpPr>
            <a:spLocks noChangeArrowheads="1"/>
          </p:cNvSpPr>
          <p:nvPr/>
        </p:nvSpPr>
        <p:spPr bwMode="gray">
          <a:xfrm>
            <a:off x="285750" y="2427288"/>
            <a:ext cx="1012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3" name="Rectangle 61"/>
          <p:cNvSpPr>
            <a:spLocks noChangeArrowheads="1"/>
          </p:cNvSpPr>
          <p:nvPr/>
        </p:nvSpPr>
        <p:spPr bwMode="gray">
          <a:xfrm>
            <a:off x="0" y="271463"/>
            <a:ext cx="250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4" name="Rectangle 62"/>
          <p:cNvSpPr>
            <a:spLocks noChangeArrowheads="1"/>
          </p:cNvSpPr>
          <p:nvPr/>
        </p:nvSpPr>
        <p:spPr bwMode="gray">
          <a:xfrm>
            <a:off x="1331913" y="1588"/>
            <a:ext cx="1012825" cy="23495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6" name="Freeform 64"/>
          <p:cNvSpPr>
            <a:spLocks/>
          </p:cNvSpPr>
          <p:nvPr/>
        </p:nvSpPr>
        <p:spPr bwMode="gray">
          <a:xfrm>
            <a:off x="2365375" y="4541838"/>
            <a:ext cx="1009650" cy="1033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5"/>
              </a:cxn>
              <a:cxn ang="0">
                <a:pos x="636" y="651"/>
              </a:cxn>
              <a:cxn ang="0">
                <a:pos x="632" y="0"/>
              </a:cxn>
              <a:cxn ang="0">
                <a:pos x="0" y="0"/>
              </a:cxn>
            </a:cxnLst>
            <a:rect l="0" t="0" r="r" b="b"/>
            <a:pathLst>
              <a:path w="636" h="651">
                <a:moveTo>
                  <a:pt x="0" y="0"/>
                </a:moveTo>
                <a:lnTo>
                  <a:pt x="0" y="645"/>
                </a:lnTo>
                <a:lnTo>
                  <a:pt x="636" y="651"/>
                </a:lnTo>
                <a:lnTo>
                  <a:pt x="6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3" name="Rectangle 31"/>
          <p:cNvSpPr>
            <a:spLocks noChangeArrowheads="1"/>
          </p:cNvSpPr>
          <p:nvPr/>
        </p:nvSpPr>
        <p:spPr bwMode="gray">
          <a:xfrm>
            <a:off x="285750" y="2435225"/>
            <a:ext cx="1012825" cy="1025525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" y="5084763"/>
            <a:ext cx="6400800" cy="457200"/>
          </a:xfrm>
        </p:spPr>
        <p:txBody>
          <a:bodyPr/>
          <a:lstStyle>
            <a:lvl1pPr marL="0" indent="0">
              <a:buFontTx/>
              <a:buNone/>
              <a:defRPr sz="2000">
                <a:latin typeface="Segoe UI Semibold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7150"/>
            <a:ext cx="2895600" cy="3143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fld id="{BBB1FFCD-DBFC-42C9-8BE2-42D9A2715246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143" name="Group 71"/>
          <p:cNvGrpSpPr>
            <a:grpSpLocks/>
          </p:cNvGrpSpPr>
          <p:nvPr/>
        </p:nvGrpSpPr>
        <p:grpSpPr bwMode="auto">
          <a:xfrm>
            <a:off x="8077200" y="0"/>
            <a:ext cx="1076325" cy="6858000"/>
            <a:chOff x="5088" y="0"/>
            <a:chExt cx="678" cy="4320"/>
          </a:xfrm>
        </p:grpSpPr>
        <p:sp>
          <p:nvSpPr>
            <p:cNvPr id="3138" name="Freeform 66"/>
            <p:cNvSpPr>
              <a:spLocks/>
            </p:cNvSpPr>
            <p:nvPr userDrawn="1"/>
          </p:nvSpPr>
          <p:spPr bwMode="gray">
            <a:xfrm>
              <a:off x="5088" y="0"/>
              <a:ext cx="672" cy="702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288" y="0"/>
                </a:cxn>
                <a:cxn ang="0">
                  <a:pos x="672" y="0"/>
                </a:cxn>
                <a:cxn ang="0">
                  <a:pos x="672" y="720"/>
                </a:cxn>
                <a:cxn ang="0">
                  <a:pos x="0" y="432"/>
                </a:cxn>
              </a:cxnLst>
              <a:rect l="0" t="0" r="r" b="b"/>
              <a:pathLst>
                <a:path w="672" h="720">
                  <a:moveTo>
                    <a:pt x="0" y="432"/>
                  </a:moveTo>
                  <a:cubicBezTo>
                    <a:pt x="186" y="216"/>
                    <a:pt x="288" y="0"/>
                    <a:pt x="288" y="0"/>
                  </a:cubicBezTo>
                  <a:lnTo>
                    <a:pt x="672" y="0"/>
                  </a:lnTo>
                  <a:lnTo>
                    <a:pt x="672" y="720"/>
                  </a:lnTo>
                  <a:cubicBezTo>
                    <a:pt x="672" y="720"/>
                    <a:pt x="384" y="516"/>
                    <a:pt x="0" y="432"/>
                  </a:cubicBezTo>
                  <a:close/>
                </a:path>
              </a:pathLst>
            </a:custGeom>
            <a:solidFill>
              <a:srgbClr val="E8E8E8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9" name="Freeform 67"/>
            <p:cNvSpPr>
              <a:spLocks/>
            </p:cNvSpPr>
            <p:nvPr userDrawn="1"/>
          </p:nvSpPr>
          <p:spPr bwMode="gray">
            <a:xfrm>
              <a:off x="5602" y="3496"/>
              <a:ext cx="164" cy="824"/>
            </a:xfrm>
            <a:custGeom>
              <a:avLst/>
              <a:gdLst/>
              <a:ahLst/>
              <a:cxnLst>
                <a:cxn ang="0">
                  <a:pos x="206" y="0"/>
                </a:cxn>
                <a:cxn ang="0">
                  <a:pos x="0" y="82"/>
                </a:cxn>
                <a:cxn ang="0">
                  <a:pos x="168" y="824"/>
                </a:cxn>
                <a:cxn ang="0">
                  <a:pos x="212" y="822"/>
                </a:cxn>
                <a:cxn ang="0">
                  <a:pos x="206" y="0"/>
                </a:cxn>
              </a:cxnLst>
              <a:rect l="0" t="0" r="r" b="b"/>
              <a:pathLst>
                <a:path w="212" h="824">
                  <a:moveTo>
                    <a:pt x="206" y="0"/>
                  </a:moveTo>
                  <a:cubicBezTo>
                    <a:pt x="104" y="54"/>
                    <a:pt x="0" y="82"/>
                    <a:pt x="0" y="82"/>
                  </a:cubicBezTo>
                  <a:cubicBezTo>
                    <a:pt x="0" y="82"/>
                    <a:pt x="148" y="378"/>
                    <a:pt x="168" y="824"/>
                  </a:cubicBezTo>
                  <a:lnTo>
                    <a:pt x="212" y="822"/>
                  </a:lnTo>
                  <a:cubicBezTo>
                    <a:pt x="212" y="822"/>
                    <a:pt x="209" y="411"/>
                    <a:pt x="206" y="0"/>
                  </a:cubicBezTo>
                  <a:close/>
                </a:path>
              </a:pathLst>
            </a:custGeom>
            <a:solidFill>
              <a:srgbClr val="E8E8E8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52" name="Rectangle 80"/>
          <p:cNvSpPr>
            <a:spLocks noChangeArrowheads="1"/>
          </p:cNvSpPr>
          <p:nvPr/>
        </p:nvSpPr>
        <p:spPr bwMode="gray">
          <a:xfrm>
            <a:off x="5495925" y="1333500"/>
            <a:ext cx="660400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3" name="Line 81"/>
          <p:cNvSpPr>
            <a:spLocks noChangeShapeType="1"/>
          </p:cNvSpPr>
          <p:nvPr/>
        </p:nvSpPr>
        <p:spPr bwMode="gray">
          <a:xfrm>
            <a:off x="5480050" y="1588"/>
            <a:ext cx="0" cy="42386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54" name="Rectangle 82"/>
          <p:cNvSpPr>
            <a:spLocks noChangeArrowheads="1"/>
          </p:cNvSpPr>
          <p:nvPr/>
        </p:nvSpPr>
        <p:spPr bwMode="gray">
          <a:xfrm>
            <a:off x="4457700" y="3495675"/>
            <a:ext cx="1012825" cy="1025525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333375" y="1884363"/>
            <a:ext cx="8229600" cy="1470025"/>
          </a:xfrm>
          <a:effectLst/>
        </p:spPr>
        <p:txBody>
          <a:bodyPr/>
          <a:lstStyle>
            <a:lvl1pPr>
              <a:defRPr sz="4800">
                <a:latin typeface="Segoe UI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155" name="Picture 83" descr="water"/>
          <p:cNvPicPr>
            <a:picLocks noChangeAspect="1" noChangeArrowheads="1"/>
          </p:cNvPicPr>
          <p:nvPr/>
        </p:nvPicPr>
        <p:blipFill>
          <a:blip r:embed="rId2" cstate="print"/>
          <a:srcRect l="22409" t="16374" b="27486"/>
          <a:stretch>
            <a:fillRect/>
          </a:stretch>
        </p:blipFill>
        <p:spPr bwMode="gray">
          <a:xfrm rot="393398">
            <a:off x="2667000" y="609600"/>
            <a:ext cx="2663825" cy="2197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 tmFilter="0, 0; .2, .5; .8, .5; 1, 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000" autoRev="1" fill="hold"/>
                                        <p:tgtEl>
                                          <p:spTgt spid="3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 tmFilter="0, 0; .2, .5; .8, .5; 1, 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000" autoRev="1" fill="hold"/>
                                        <p:tgtEl>
                                          <p:spTgt spid="31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 tmFilter="0, 0; .2, .5; .8, .5; 1, 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1000" autoRev="1" fill="hold"/>
                                        <p:tgtEl>
                                          <p:spTgt spid="3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 tmFilter="0, 0; .2, .5; .8, .5; 1, 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1000" autoRev="1" fill="hold"/>
                                        <p:tgtEl>
                                          <p:spTgt spid="3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600"/>
                            </p:stCondLst>
                            <p:childTnLst>
                              <p:par>
                                <p:cTn id="31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00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33" dur="1000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10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9" presetClass="emph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10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8" dur="10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000"/>
                            </p:stCondLst>
                            <p:childTnLst>
                              <p:par>
                                <p:cTn id="52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1000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54" dur="1000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59" dur="10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10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4" dur="10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9" presetClass="emph" presetSubtype="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0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69" dur="10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" grpId="0" animBg="1"/>
      <p:bldP spid="3112" grpId="1" animBg="1"/>
      <p:bldP spid="3112" grpId="2" animBg="1"/>
      <p:bldP spid="3112" grpId="3" animBg="1"/>
      <p:bldP spid="3113" grpId="0" animBg="1"/>
      <p:bldP spid="3113" grpId="1" animBg="1"/>
      <p:bldP spid="3113" grpId="2" animBg="1"/>
      <p:bldP spid="3113" grpId="3" animBg="1"/>
      <p:bldP spid="3114" grpId="0" animBg="1"/>
      <p:bldP spid="3114" grpId="1" animBg="1"/>
      <p:bldP spid="3114" grpId="2" animBg="1"/>
      <p:bldP spid="3114" grpId="3" animBg="1"/>
      <p:bldP spid="3115" grpId="0" animBg="1"/>
      <p:bldP spid="3115" grpId="1" animBg="1"/>
      <p:bldP spid="3115" grpId="2" animBg="1"/>
      <p:bldP spid="3115" grpId="3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C52FE-A7D8-491F-A55E-77E0CA4D96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25438"/>
            <a:ext cx="2057400" cy="5800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25438"/>
            <a:ext cx="6019800" cy="5800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7FA43D-7EC9-437E-8D2A-63DBCE8D45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8B4E0D5-5AEB-4676-A3D7-F7F0E14C4E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6E665F1-67DB-4EB6-94DE-49DD543391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0BE2123-AE04-45BD-9F06-BA3266D755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E93F875-F5FB-4E0A-B5E3-5B3AB12683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716D678-8533-4BD5-96F9-7D6A5403C7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70690-9BC1-41EB-B57A-D87408E5B6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64456-6776-4528-AD86-50CA87B138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FA28C9-0E45-4E97-B090-E1EF3FA892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39D421-7278-427E-8A81-9E3FC5CDC6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26D00-6A0F-4ACF-91A5-0358407836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9BCC0-B6F8-4EEA-A3BA-B984B21553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823101-DF52-4E4D-9D8A-4DEDDD8FF9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0F802-7896-4085-8946-2C4866ABB5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/>
          </p:cNvSpPr>
          <p:nvPr/>
        </p:nvSpPr>
        <p:spPr bwMode="gray">
          <a:xfrm>
            <a:off x="-9525" y="-9525"/>
            <a:ext cx="9156700" cy="6872288"/>
          </a:xfrm>
          <a:custGeom>
            <a:avLst/>
            <a:gdLst/>
            <a:ahLst/>
            <a:cxnLst>
              <a:cxn ang="0">
                <a:pos x="5766" y="605"/>
              </a:cxn>
              <a:cxn ang="0">
                <a:pos x="5768" y="4325"/>
              </a:cxn>
              <a:cxn ang="0">
                <a:pos x="1082" y="4329"/>
              </a:cxn>
              <a:cxn ang="0">
                <a:pos x="13" y="3351"/>
              </a:cxn>
              <a:cxn ang="0">
                <a:pos x="0" y="0"/>
              </a:cxn>
              <a:cxn ang="0">
                <a:pos x="2428" y="7"/>
              </a:cxn>
              <a:cxn ang="0">
                <a:pos x="5766" y="605"/>
              </a:cxn>
            </a:cxnLst>
            <a:rect l="0" t="0" r="r" b="b"/>
            <a:pathLst>
              <a:path w="5768" h="4329">
                <a:moveTo>
                  <a:pt x="5766" y="605"/>
                </a:moveTo>
                <a:cubicBezTo>
                  <a:pt x="5767" y="2464"/>
                  <a:pt x="5768" y="4325"/>
                  <a:pt x="5768" y="4325"/>
                </a:cubicBezTo>
                <a:lnTo>
                  <a:pt x="1082" y="4329"/>
                </a:lnTo>
                <a:cubicBezTo>
                  <a:pt x="318" y="3809"/>
                  <a:pt x="9" y="3349"/>
                  <a:pt x="13" y="3351"/>
                </a:cubicBezTo>
                <a:lnTo>
                  <a:pt x="0" y="0"/>
                </a:lnTo>
                <a:lnTo>
                  <a:pt x="2428" y="7"/>
                </a:lnTo>
                <a:cubicBezTo>
                  <a:pt x="2428" y="12"/>
                  <a:pt x="3096" y="401"/>
                  <a:pt x="5766" y="605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3137"/>
                  <a:invGamma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Segoe UI Semibold" pitchFamily="34" charset="0"/>
            </a:endParaRPr>
          </a:p>
        </p:txBody>
      </p:sp>
      <p:sp>
        <p:nvSpPr>
          <p:cNvPr id="1033" name="Freeform 9"/>
          <p:cNvSpPr>
            <a:spLocks/>
          </p:cNvSpPr>
          <p:nvPr/>
        </p:nvSpPr>
        <p:spPr bwMode="gray">
          <a:xfrm>
            <a:off x="-4763" y="5500688"/>
            <a:ext cx="1441451" cy="1358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00"/>
              </a:cxn>
              <a:cxn ang="0">
                <a:pos x="1089" y="1100"/>
              </a:cxn>
              <a:cxn ang="0">
                <a:pos x="0" y="0"/>
              </a:cxn>
            </a:cxnLst>
            <a:rect l="0" t="0" r="r" b="b"/>
            <a:pathLst>
              <a:path w="1089" h="1100">
                <a:moveTo>
                  <a:pt x="0" y="0"/>
                </a:moveTo>
                <a:cubicBezTo>
                  <a:pt x="0" y="550"/>
                  <a:pt x="0" y="1100"/>
                  <a:pt x="0" y="1100"/>
                </a:cubicBezTo>
                <a:lnTo>
                  <a:pt x="1089" y="1100"/>
                </a:lnTo>
                <a:cubicBezTo>
                  <a:pt x="1089" y="1100"/>
                  <a:pt x="596" y="865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gray">
          <a:xfrm>
            <a:off x="527050" y="0"/>
            <a:ext cx="0" cy="5910263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gray">
          <a:xfrm>
            <a:off x="1677988" y="0"/>
            <a:ext cx="0" cy="68326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gray">
          <a:xfrm>
            <a:off x="2830513" y="0"/>
            <a:ext cx="0" cy="686117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gray">
          <a:xfrm>
            <a:off x="3983038" y="0"/>
            <a:ext cx="0" cy="6875463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5133975" y="388938"/>
            <a:ext cx="0" cy="648652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gray">
          <a:xfrm>
            <a:off x="6286500" y="619125"/>
            <a:ext cx="0" cy="6256338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gray">
          <a:xfrm>
            <a:off x="7439025" y="773113"/>
            <a:ext cx="0" cy="610235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gray">
          <a:xfrm>
            <a:off x="8591550" y="900113"/>
            <a:ext cx="0" cy="597535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gray">
          <a:xfrm rot="5400000">
            <a:off x="2595563" y="-2176463"/>
            <a:ext cx="0" cy="519112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7" name="Line 23"/>
          <p:cNvSpPr>
            <a:spLocks noChangeShapeType="1"/>
          </p:cNvSpPr>
          <p:nvPr/>
        </p:nvSpPr>
        <p:spPr bwMode="gray">
          <a:xfrm rot="5400000">
            <a:off x="4578350" y="-3036887"/>
            <a:ext cx="0" cy="91567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8" name="Line 24"/>
          <p:cNvSpPr>
            <a:spLocks noChangeShapeType="1"/>
          </p:cNvSpPr>
          <p:nvPr/>
        </p:nvSpPr>
        <p:spPr bwMode="gray">
          <a:xfrm rot="5400000">
            <a:off x="4578350" y="-1912937"/>
            <a:ext cx="0" cy="91567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9" name="Line 25"/>
          <p:cNvSpPr>
            <a:spLocks noChangeShapeType="1"/>
          </p:cNvSpPr>
          <p:nvPr/>
        </p:nvSpPr>
        <p:spPr bwMode="gray">
          <a:xfrm rot="5400000">
            <a:off x="4579938" y="-788988"/>
            <a:ext cx="0" cy="915352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gray">
          <a:xfrm rot="5400000">
            <a:off x="4579938" y="334962"/>
            <a:ext cx="0" cy="915352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51" name="Line 27"/>
          <p:cNvSpPr>
            <a:spLocks noChangeShapeType="1"/>
          </p:cNvSpPr>
          <p:nvPr/>
        </p:nvSpPr>
        <p:spPr bwMode="gray">
          <a:xfrm rot="5400000">
            <a:off x="4905376" y="1824037"/>
            <a:ext cx="0" cy="842327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4005263" y="2692400"/>
            <a:ext cx="1128712" cy="1079500"/>
          </a:xfrm>
          <a:prstGeom prst="rect">
            <a:avLst/>
          </a:prstGeom>
          <a:solidFill>
            <a:srgbClr val="FFFFFF">
              <a:alpha val="2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7459663" y="4937125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549275" y="3808413"/>
            <a:ext cx="1128713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gray">
          <a:xfrm>
            <a:off x="6307138" y="6064250"/>
            <a:ext cx="1128712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2846388" y="0"/>
            <a:ext cx="1128712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gray">
          <a:xfrm>
            <a:off x="2852738" y="493871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gray">
          <a:xfrm>
            <a:off x="6300788" y="156686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9CF7E42-B92D-41C1-A43F-0A3BBAF2BC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60" name="Freeform 36"/>
          <p:cNvSpPr>
            <a:spLocks/>
          </p:cNvSpPr>
          <p:nvPr/>
        </p:nvSpPr>
        <p:spPr bwMode="gray">
          <a:xfrm>
            <a:off x="4041775" y="0"/>
            <a:ext cx="5105400" cy="739775"/>
          </a:xfrm>
          <a:custGeom>
            <a:avLst/>
            <a:gdLst/>
            <a:ahLst/>
            <a:cxnLst>
              <a:cxn ang="0">
                <a:pos x="3130" y="453"/>
              </a:cxn>
              <a:cxn ang="0">
                <a:pos x="3130" y="0"/>
              </a:cxn>
              <a:cxn ang="0">
                <a:pos x="0" y="0"/>
              </a:cxn>
              <a:cxn ang="0">
                <a:pos x="3130" y="453"/>
              </a:cxn>
            </a:cxnLst>
            <a:rect l="0" t="0" r="r" b="b"/>
            <a:pathLst>
              <a:path w="3130" h="453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325438"/>
            <a:ext cx="82296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61" name="Picture 37" descr="water"/>
          <p:cNvPicPr>
            <a:picLocks noChangeAspect="1" noChangeArrowheads="1"/>
          </p:cNvPicPr>
          <p:nvPr/>
        </p:nvPicPr>
        <p:blipFill>
          <a:blip r:embed="rId18" cstate="print"/>
          <a:srcRect l="22409" t="16374" b="27486"/>
          <a:stretch>
            <a:fillRect/>
          </a:stretch>
        </p:blipFill>
        <p:spPr bwMode="gray">
          <a:xfrm rot="786797">
            <a:off x="6629400" y="-381000"/>
            <a:ext cx="2417763" cy="1995488"/>
          </a:xfrm>
          <a:prstGeom prst="rect">
            <a:avLst/>
          </a:prstGeom>
          <a:noFill/>
        </p:spPr>
      </p:pic>
      <p:pic>
        <p:nvPicPr>
          <p:cNvPr id="1062" name="Picture 38" descr="3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gray">
          <a:xfrm rot="20740733" flipH="1">
            <a:off x="49213" y="5726113"/>
            <a:ext cx="1223962" cy="13716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 animBg="1"/>
      <p:bldP spid="1060" grpId="0" animBg="1"/>
      <p:bldP spid="1026" grpId="0"/>
    </p:bld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Segoe UI Semibold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1.png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228600" y="2263775"/>
            <a:ext cx="8229600" cy="1470025"/>
          </a:xfrm>
        </p:spPr>
        <p:txBody>
          <a:bodyPr/>
          <a:lstStyle/>
          <a:p>
            <a:r>
              <a:rPr lang="en-US" sz="320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Phân tích thiết kế phần mềm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Ngô Ngọc Đăng Khoa</a:t>
            </a:r>
            <a:endParaRPr 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B1FFCD-DBFC-42C9-8BE2-42D9A271524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 bwMode="auto">
          <a:xfrm>
            <a:off x="4171950" y="4191000"/>
            <a:ext cx="647700" cy="990600"/>
          </a:xfrm>
          <a:prstGeom prst="downArrow">
            <a:avLst/>
          </a:prstGeom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>
              <a:solidFill>
                <a:schemeClr val="bg1">
                  <a:lumMod val="20000"/>
                  <a:lumOff val="80000"/>
                </a:schemeClr>
              </a:solidFill>
              <a:latin typeface="Comic Sans MS" pitchFamily="66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.NET 3.0+ 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Collection </a:t>
            </a:r>
            <a:r>
              <a:rPr lang="en-US" smtClean="0"/>
              <a:t>Initializers</a:t>
            </a:r>
          </a:p>
          <a:p>
            <a:pPr marL="0" indent="0">
              <a:buNone/>
            </a:pPr>
            <a:endParaRPr lang="en-US" sz="2400" smtClean="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181100" y="2438400"/>
            <a:ext cx="6629400" cy="1905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lvl="1" indent="0" algn="l">
              <a:buNone/>
            </a:pP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list = new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400050" lvl="1" indent="0" algn="l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list.Add(1);</a:t>
            </a:r>
          </a:p>
          <a:p>
            <a:pPr marL="400050" lvl="1" indent="0" algn="l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list.Add(2);</a:t>
            </a:r>
          </a:p>
          <a:p>
            <a:pPr marL="400050" lvl="1" indent="0" algn="l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list.Add(3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81100" y="5257800"/>
            <a:ext cx="6629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lvl="1" indent="0">
              <a:buNone/>
            </a:pP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list = new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() {1, 2, 3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};</a:t>
            </a:r>
            <a:endParaRPr 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1362075"/>
          </a:xfrm>
        </p:spPr>
        <p:txBody>
          <a:bodyPr/>
          <a:lstStyle/>
          <a:p>
            <a:pPr algn="ctr"/>
            <a:r>
              <a:rPr lang="en-US" sz="6000" smtClean="0"/>
              <a:t>LINQ to sql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olidFill>
                  <a:srgbClr val="00B050"/>
                </a:solidFill>
              </a:rPr>
              <a:t>(dlinq)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4456-6776-4528-AD86-50CA87B13897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8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Persistence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Ứng dụng thường có nhu cầu lưu lại dữ liệu.</a:t>
            </a:r>
          </a:p>
          <a:p>
            <a:r>
              <a:rPr lang="en-US" smtClean="0"/>
              <a:t>Dữ liệu có thể là file text, xml, </a:t>
            </a:r>
            <a:r>
              <a:rPr lang="en-US" b="1" i="1" smtClean="0">
                <a:solidFill>
                  <a:srgbClr val="00B050"/>
                </a:solidFill>
              </a:rPr>
              <a:t>cơ sở dữ liệu quan hệ</a:t>
            </a:r>
            <a:r>
              <a:rPr lang="en-US" smtClean="0"/>
              <a:t>, …</a:t>
            </a:r>
          </a:p>
          <a:p>
            <a:r>
              <a:rPr lang="en-US" smtClean="0"/>
              <a:t>Trong phần mềm hướng đối tượng, dữ liệu cần lưu là các objects</a:t>
            </a:r>
          </a:p>
          <a:p>
            <a:pPr lvl="1"/>
            <a:r>
              <a:rPr lang="en-US" smtClean="0"/>
              <a:t>Lưu trữ tình trạng hiện tại</a:t>
            </a:r>
          </a:p>
          <a:p>
            <a:pPr lvl="1"/>
            <a:r>
              <a:rPr lang="en-US" smtClean="0"/>
              <a:t>Có khả năng tái tạo lại tình trạng đã được lưu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Persistence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102</a:t>
            </a:fld>
            <a:endParaRPr lang="en-US"/>
          </a:p>
        </p:txBody>
      </p: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540692" y="1328737"/>
            <a:ext cx="4165600" cy="1262063"/>
            <a:chOff x="1548" y="1594"/>
            <a:chExt cx="1867" cy="795"/>
          </a:xfrm>
        </p:grpSpPr>
        <p:pic>
          <p:nvPicPr>
            <p:cNvPr id="23" name="Picture 11" descr="WinFX_WCF__13h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48" y="1594"/>
              <a:ext cx="1867" cy="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1818" y="1843"/>
              <a:ext cx="133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45705" tIns="45705" rIns="45705" bIns="45705">
              <a:spAutoFit/>
            </a:bodyPr>
            <a:lstStyle/>
            <a:p>
              <a:pPr>
                <a:defRPr/>
              </a:pPr>
              <a:r>
                <a:rPr lang="en-US" sz="2400" b="1" smtClean="0">
                  <a:solidFill>
                    <a:schemeClr val="bg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Presentation/GUI</a:t>
              </a:r>
              <a:endParaRPr lang="en-US" sz="2400" b="1" dirty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" name="Group 19"/>
          <p:cNvGrpSpPr>
            <a:grpSpLocks/>
          </p:cNvGrpSpPr>
          <p:nvPr/>
        </p:nvGrpSpPr>
        <p:grpSpPr bwMode="auto">
          <a:xfrm>
            <a:off x="738292" y="3232150"/>
            <a:ext cx="3746500" cy="1263650"/>
            <a:chOff x="1645" y="2226"/>
            <a:chExt cx="2506" cy="796"/>
          </a:xfrm>
        </p:grpSpPr>
        <p:pic>
          <p:nvPicPr>
            <p:cNvPr id="26" name="Picture 13" descr="WinFX_WCF__13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45" y="2226"/>
              <a:ext cx="2506" cy="7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1962" y="2462"/>
              <a:ext cx="1847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45705" tIns="45705" rIns="45705" bIns="45705">
              <a:spAutoFit/>
            </a:bodyPr>
            <a:lstStyle/>
            <a:p>
              <a:pPr>
                <a:defRPr/>
              </a:pPr>
              <a:r>
                <a:rPr lang="en-US" sz="2400" b="1" smtClean="0">
                  <a:solidFill>
                    <a:schemeClr val="bg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Business</a:t>
              </a:r>
              <a:endParaRPr lang="en-US" sz="2400" b="1" dirty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8" name="Group 22"/>
          <p:cNvGrpSpPr>
            <a:grpSpLocks/>
          </p:cNvGrpSpPr>
          <p:nvPr/>
        </p:nvGrpSpPr>
        <p:grpSpPr bwMode="auto">
          <a:xfrm>
            <a:off x="685155" y="5205412"/>
            <a:ext cx="3808412" cy="1271588"/>
            <a:chOff x="1657" y="3212"/>
            <a:chExt cx="2399" cy="801"/>
          </a:xfrm>
        </p:grpSpPr>
        <p:pic>
          <p:nvPicPr>
            <p:cNvPr id="29" name="Picture 20" descr="WinFX_WCF__13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57" y="3212"/>
              <a:ext cx="2399" cy="8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1931" y="3437"/>
              <a:ext cx="1830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45705" tIns="45705" rIns="45705" bIns="45705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chemeClr val="bg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Data </a:t>
              </a:r>
              <a:r>
                <a:rPr lang="en-US" sz="2400" b="1" smtClean="0">
                  <a:solidFill>
                    <a:schemeClr val="bg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Access</a:t>
              </a:r>
              <a:endParaRPr lang="en-US" sz="2400" b="1" dirty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29200" y="3200400"/>
            <a:ext cx="3746500" cy="1263650"/>
            <a:chOff x="4892662" y="1969782"/>
            <a:chExt cx="3746500" cy="1263650"/>
          </a:xfrm>
        </p:grpSpPr>
        <p:pic>
          <p:nvPicPr>
            <p:cNvPr id="32" name="Picture 13" descr="WinFX_WCF__13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92662" y="1969782"/>
              <a:ext cx="3746500" cy="1263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5366581" y="2199770"/>
              <a:ext cx="2761287" cy="7078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45705" tIns="45705" rIns="45705" bIns="45705">
              <a:spAutoFit/>
            </a:bodyPr>
            <a:lstStyle/>
            <a:p>
              <a:pPr>
                <a:defRPr/>
              </a:pPr>
              <a:r>
                <a:rPr lang="en-US" sz="2000" b="1" dirty="0" smtClean="0">
                  <a:solidFill>
                    <a:schemeClr val="bg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Data </a:t>
              </a:r>
              <a:r>
                <a:rPr lang="en-US" sz="2000" b="1" smtClean="0">
                  <a:solidFill>
                    <a:schemeClr val="bg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Transfer Object (DTO</a:t>
              </a:r>
              <a:r>
                <a:rPr lang="en-US" sz="2000" b="1" dirty="0" smtClean="0">
                  <a:solidFill>
                    <a:schemeClr val="bg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)</a:t>
              </a:r>
              <a:endParaRPr lang="en-US" sz="2000" b="1" dirty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34" name="Picture 3" descr="E:\Stuff\Learning\#5 Essay\icons\icons_temp\Crystal Project\Actions\d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4953000"/>
            <a:ext cx="1828800" cy="1828800"/>
          </a:xfrm>
          <a:prstGeom prst="rect">
            <a:avLst/>
          </a:prstGeom>
          <a:noFill/>
        </p:spPr>
      </p:pic>
      <p:pic>
        <p:nvPicPr>
          <p:cNvPr id="35" name="Picture 7" descr="E:\Stuff\Learning\#5 Essay\icons\icons_temp\Crystal Project\Actions\agt_uninstall_produc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38400" y="2438400"/>
            <a:ext cx="914400" cy="914400"/>
          </a:xfrm>
          <a:prstGeom prst="rect">
            <a:avLst/>
          </a:prstGeom>
          <a:noFill/>
        </p:spPr>
      </p:pic>
      <p:pic>
        <p:nvPicPr>
          <p:cNvPr id="36" name="Picture 8" descr="E:\Stuff\Learning\#5 Essay\icons\icons_temp\Crystal Project\Actions\agt_update_misc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8800" y="2438400"/>
            <a:ext cx="838200" cy="838200"/>
          </a:xfrm>
          <a:prstGeom prst="rect">
            <a:avLst/>
          </a:prstGeom>
          <a:noFill/>
        </p:spPr>
      </p:pic>
      <p:pic>
        <p:nvPicPr>
          <p:cNvPr id="37" name="Picture 7" descr="E:\Stuff\Learning\#5 Essay\icons\icons_temp\Crystal Project\Actions\agt_uninstall_produc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38400" y="4419600"/>
            <a:ext cx="914400" cy="914400"/>
          </a:xfrm>
          <a:prstGeom prst="rect">
            <a:avLst/>
          </a:prstGeom>
          <a:noFill/>
        </p:spPr>
      </p:pic>
      <p:pic>
        <p:nvPicPr>
          <p:cNvPr id="38" name="Picture 8" descr="E:\Stuff\Learning\#5 Essay\icons\icons_temp\Crystal Project\Actions\agt_update_misc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8800" y="4419600"/>
            <a:ext cx="838200" cy="838200"/>
          </a:xfrm>
          <a:prstGeom prst="rect">
            <a:avLst/>
          </a:prstGeom>
          <a:noFill/>
        </p:spPr>
      </p:pic>
      <p:grpSp>
        <p:nvGrpSpPr>
          <p:cNvPr id="39" name="Group 38"/>
          <p:cNvGrpSpPr/>
          <p:nvPr/>
        </p:nvGrpSpPr>
        <p:grpSpPr>
          <a:xfrm>
            <a:off x="4267200" y="5574323"/>
            <a:ext cx="1752600" cy="674077"/>
            <a:chOff x="4343400" y="5486400"/>
            <a:chExt cx="1981200" cy="762000"/>
          </a:xfrm>
        </p:grpSpPr>
        <p:pic>
          <p:nvPicPr>
            <p:cNvPr id="40" name="Picture 4" descr="E:\Stuff\Learning\#5 Essay\icons\icons_temp\Isometric\bac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343400" y="5486400"/>
              <a:ext cx="1600200" cy="762000"/>
            </a:xfrm>
            <a:prstGeom prst="rect">
              <a:avLst/>
            </a:prstGeom>
            <a:noFill/>
          </p:spPr>
        </p:pic>
        <p:pic>
          <p:nvPicPr>
            <p:cNvPr id="41" name="Picture 10" descr="E:\Stuff\Learning\#5 Essay\icons\icons_temp\Isometric\front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800600" y="5486400"/>
              <a:ext cx="1524000" cy="7620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84825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Persistence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hướng tiếp cận trong .NET</a:t>
            </a:r>
          </a:p>
          <a:p>
            <a:pPr lvl="1"/>
            <a:r>
              <a:rPr lang="en-US" smtClean="0"/>
              <a:t>DataSets</a:t>
            </a:r>
          </a:p>
          <a:p>
            <a:pPr lvl="1"/>
            <a:r>
              <a:rPr lang="en-US" smtClean="0"/>
              <a:t>Hand-coding</a:t>
            </a:r>
          </a:p>
          <a:p>
            <a:pPr lvl="1"/>
            <a:r>
              <a:rPr lang="en-US" smtClean="0"/>
              <a:t>ORM (</a:t>
            </a:r>
            <a:r>
              <a:rPr lang="en-US" b="1" i="1" smtClean="0">
                <a:solidFill>
                  <a:srgbClr val="00B050"/>
                </a:solidFill>
              </a:rPr>
              <a:t>DLINQ</a:t>
            </a:r>
            <a:r>
              <a:rPr lang="en-US" smtClean="0"/>
              <a:t>, NHibernate, …)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5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Lập trình hướng đối tượng là hướng tiếp cận tốt để xây dựng ứng dụng phức tạp</a:t>
            </a:r>
          </a:p>
          <a:p>
            <a:r>
              <a:rPr lang="en-US" smtClean="0"/>
              <a:t>ORM là cầu nối giúp dễ dàng chuyển đổi các đối tượng xuống CSDL quan hệ và ngược lại</a:t>
            </a:r>
          </a:p>
          <a:p>
            <a:r>
              <a:rPr lang="en-US"/>
              <a:t>ORM hỗ trợ các tính năng: caching, transaction, </a:t>
            </a:r>
            <a:r>
              <a:rPr lang="en-US" smtClean="0"/>
              <a:t>concurrency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Developer chỉ cần quan tâm tới việc </a:t>
            </a:r>
            <a:r>
              <a:rPr lang="en-US" b="1" i="1">
                <a:solidFill>
                  <a:srgbClr val="00B050"/>
                </a:solidFill>
              </a:rPr>
              <a:t>ánh xạ các đối tượng sang </a:t>
            </a:r>
            <a:r>
              <a:rPr lang="en-US" b="1" i="1" smtClean="0">
                <a:solidFill>
                  <a:srgbClr val="00B050"/>
                </a:solidFill>
              </a:rPr>
              <a:t>CSDL</a:t>
            </a:r>
            <a:endParaRPr lang="en-US" b="1" i="1">
              <a:solidFill>
                <a:srgbClr val="00B050"/>
              </a:solidFill>
            </a:endParaRPr>
          </a:p>
          <a:p>
            <a:r>
              <a:rPr lang="en-US" b="1" i="1" smtClean="0">
                <a:solidFill>
                  <a:srgbClr val="0070C0"/>
                </a:solidFill>
              </a:rPr>
              <a:t>LINQ to SQL (DLINQ)</a:t>
            </a:r>
            <a:r>
              <a:rPr lang="en-US" smtClean="0"/>
              <a:t> là 1 công cụ ORM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5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Entity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Ánh xạ </a:t>
            </a:r>
            <a:r>
              <a:rPr lang="en-US" b="1" smtClean="0">
                <a:solidFill>
                  <a:srgbClr val="00B050"/>
                </a:solidFill>
              </a:rPr>
              <a:t>class</a:t>
            </a:r>
            <a:r>
              <a:rPr lang="en-US" smtClean="0"/>
              <a:t> sang table thông qua các </a:t>
            </a:r>
            <a:r>
              <a:rPr lang="en-US" b="1" i="1" smtClean="0">
                <a:solidFill>
                  <a:srgbClr val="C00000"/>
                </a:solidFill>
              </a:rPr>
              <a:t>attribute</a:t>
            </a:r>
          </a:p>
          <a:p>
            <a:pPr lvl="1"/>
            <a:r>
              <a:rPr lang="en-US" smtClean="0"/>
              <a:t>Class </a:t>
            </a:r>
            <a:r>
              <a:rPr lang="en-US" smtClean="0">
                <a:sym typeface="Wingdings" pitchFamily="2" charset="2"/>
              </a:rPr>
              <a:t> Table</a:t>
            </a:r>
            <a:endParaRPr lang="en-US" smtClean="0"/>
          </a:p>
          <a:p>
            <a:pPr lvl="1"/>
            <a:r>
              <a:rPr lang="en-US" smtClean="0"/>
              <a:t>Property </a:t>
            </a:r>
            <a:r>
              <a:rPr lang="en-US" smtClean="0">
                <a:sym typeface="Wingdings" pitchFamily="2" charset="2"/>
              </a:rPr>
              <a:t> Field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106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730" y="2420983"/>
            <a:ext cx="4293870" cy="3800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48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DataContext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Là đối tượng chủ chốt trong DLINQ</a:t>
            </a:r>
          </a:p>
          <a:p>
            <a:r>
              <a:rPr lang="en-US" smtClean="0"/>
              <a:t>Quản lý tất cả các thao tác CRUD xuống CSDL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107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70216"/>
            <a:ext cx="7391400" cy="31463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Notched Right Arrow 6"/>
          <p:cNvSpPr/>
          <p:nvPr/>
        </p:nvSpPr>
        <p:spPr bwMode="auto">
          <a:xfrm>
            <a:off x="304800" y="3733800"/>
            <a:ext cx="762000" cy="381000"/>
          </a:xfrm>
          <a:prstGeom prst="notchedRightArrow">
            <a:avLst/>
          </a:prstGeom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schemeClr val="bg1">
                  <a:lumMod val="20000"/>
                  <a:lumOff val="80000"/>
                </a:schemeClr>
              </a:solidFill>
              <a:latin typeface="Comic Sans MS" pitchFamily="66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7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2.22222E-6 L 1.38778E-17 0.1166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Relationships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Ánh xạ </a:t>
            </a:r>
            <a:r>
              <a:rPr lang="en-US" b="1" i="1" smtClean="0">
                <a:solidFill>
                  <a:srgbClr val="C00000"/>
                </a:solidFill>
              </a:rPr>
              <a:t>quan hệ 1-n</a:t>
            </a:r>
            <a:r>
              <a:rPr lang="en-US" smtClean="0"/>
              <a:t> trong CSDL quan hệ</a:t>
            </a:r>
          </a:p>
          <a:p>
            <a:r>
              <a:rPr lang="en-US" smtClean="0"/>
              <a:t>Sử dụng attribute </a:t>
            </a:r>
            <a:r>
              <a:rPr lang="en-US" b="1" smtClean="0">
                <a:solidFill>
                  <a:srgbClr val="00B050"/>
                </a:solidFill>
              </a:rPr>
              <a:t>Association</a:t>
            </a:r>
            <a:r>
              <a:rPr lang="en-US" smtClean="0">
                <a:solidFill>
                  <a:srgbClr val="00B050"/>
                </a:solidFill>
              </a:rPr>
              <a:t> </a:t>
            </a:r>
            <a:r>
              <a:rPr lang="en-US" smtClean="0"/>
              <a:t>ở cả 2 class</a:t>
            </a:r>
          </a:p>
          <a:p>
            <a:r>
              <a:rPr lang="en-US" smtClean="0"/>
              <a:t>Class [1] định nghĩa </a:t>
            </a:r>
            <a:r>
              <a:rPr lang="en-US" b="1" i="1" smtClean="0">
                <a:solidFill>
                  <a:srgbClr val="0070C0"/>
                </a:solidFill>
              </a:rPr>
              <a:t>OtherKey</a:t>
            </a:r>
          </a:p>
          <a:p>
            <a:r>
              <a:rPr lang="en-US"/>
              <a:t>Class </a:t>
            </a:r>
            <a:r>
              <a:rPr lang="en-US" smtClean="0"/>
              <a:t>[n] định </a:t>
            </a:r>
            <a:r>
              <a:rPr lang="en-US"/>
              <a:t>nghĩa </a:t>
            </a:r>
            <a:r>
              <a:rPr lang="en-US" b="1" i="1" smtClean="0">
                <a:solidFill>
                  <a:srgbClr val="0070C0"/>
                </a:solidFill>
              </a:rPr>
              <a:t>ThisKey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3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109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22380"/>
            <a:ext cx="8305800" cy="41450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ound Single Corner Rectangle 6"/>
          <p:cNvSpPr/>
          <p:nvPr/>
        </p:nvSpPr>
        <p:spPr bwMode="auto">
          <a:xfrm>
            <a:off x="6477000" y="3794890"/>
            <a:ext cx="2209800" cy="548510"/>
          </a:xfrm>
          <a:prstGeom prst="round1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3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 bwMode="auto">
          <a:xfrm>
            <a:off x="4171950" y="3886200"/>
            <a:ext cx="647700" cy="990600"/>
          </a:xfrm>
          <a:prstGeom prst="downArrow">
            <a:avLst/>
          </a:prstGeom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>
              <a:solidFill>
                <a:schemeClr val="bg1">
                  <a:lumMod val="20000"/>
                  <a:lumOff val="80000"/>
                </a:schemeClr>
              </a:solidFill>
              <a:latin typeface="Comic Sans MS" pitchFamily="66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.NET 3.0+ 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Dictionary Initializers</a:t>
            </a:r>
            <a:endParaRPr lang="en-US"/>
          </a:p>
          <a:p>
            <a:pPr marL="0" indent="0">
              <a:buNone/>
            </a:pPr>
            <a:endParaRPr lang="en-US" sz="2400" smtClean="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181100" y="2209800"/>
            <a:ext cx="6629400" cy="1905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lvl="1" indent="0" algn="l">
              <a:buNone/>
            </a:pPr>
            <a:r>
              <a:rPr lang="en-US" sz="20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Dictionary&lt;int, string&gt;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 dic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= </a:t>
            </a:r>
            <a:endParaRPr lang="en-US" sz="2000" smtClean="0">
              <a:latin typeface="Consolas" pitchFamily="49" charset="0"/>
              <a:cs typeface="Consolas" pitchFamily="49" charset="0"/>
            </a:endParaRPr>
          </a:p>
          <a:p>
            <a:pPr marL="400050" lvl="1" indent="0" algn="l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Dictionary&lt;int, string&gt;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2000">
              <a:latin typeface="Consolas" pitchFamily="49" charset="0"/>
              <a:cs typeface="Consolas" pitchFamily="49" charset="0"/>
            </a:endParaRPr>
          </a:p>
          <a:p>
            <a:pPr marL="400050" lvl="1" indent="0" algn="l">
              <a:buNone/>
            </a:pPr>
            <a:r>
              <a:rPr lang="en-US" sz="2000" smtClean="0">
                <a:latin typeface="Consolas" pitchFamily="49" charset="0"/>
                <a:cs typeface="Consolas" pitchFamily="49" charset="0"/>
              </a:rPr>
              <a:t>dic.Add(1, 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“value1”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000">
              <a:latin typeface="Consolas" pitchFamily="49" charset="0"/>
              <a:cs typeface="Consolas" pitchFamily="49" charset="0"/>
            </a:endParaRPr>
          </a:p>
          <a:p>
            <a:pPr marL="400050" lvl="1" indent="0" algn="l">
              <a:buNone/>
            </a:pPr>
            <a:r>
              <a:rPr lang="en-US" sz="2000" smtClean="0">
                <a:latin typeface="Consolas" pitchFamily="49" charset="0"/>
                <a:cs typeface="Consolas" pitchFamily="49" charset="0"/>
              </a:rPr>
              <a:t>dic.Add(2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“value2”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000">
              <a:latin typeface="Consolas" pitchFamily="49" charset="0"/>
              <a:cs typeface="Consolas" pitchFamily="49" charset="0"/>
            </a:endParaRPr>
          </a:p>
          <a:p>
            <a:pPr marL="400050" lvl="1" indent="0" algn="l">
              <a:buNone/>
            </a:pPr>
            <a:r>
              <a:rPr lang="en-US" sz="2000" smtClean="0">
                <a:latin typeface="Consolas" pitchFamily="49" charset="0"/>
                <a:cs typeface="Consolas" pitchFamily="49" charset="0"/>
              </a:rPr>
              <a:t>dic.Add(3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“value3”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81100" y="4876800"/>
            <a:ext cx="6629400" cy="144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lvl="1" algn="l"/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Dictionary&lt;int, string&gt;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dic = </a:t>
            </a:r>
            <a:endParaRPr lang="en-US" sz="2000" smtClean="0">
              <a:latin typeface="Consolas" pitchFamily="49" charset="0"/>
              <a:cs typeface="Consolas" pitchFamily="49" charset="0"/>
            </a:endParaRPr>
          </a:p>
          <a:p>
            <a:pPr marL="400050" lvl="1" algn="l"/>
            <a:r>
              <a:rPr lang="en-US" sz="2000" smtClean="0">
                <a:latin typeface="Consolas" pitchFamily="49" charset="0"/>
                <a:cs typeface="Consolas" pitchFamily="49" charset="0"/>
              </a:rPr>
              <a:t>	new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Dictionary&lt;int, string</a:t>
            </a:r>
            <a:r>
              <a:rPr lang="en-US" sz="20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400050" lvl="1" algn="l"/>
            <a:r>
              <a:rPr lang="en-US" sz="2000" smtClean="0">
                <a:latin typeface="Consolas" pitchFamily="49" charset="0"/>
                <a:cs typeface="Consolas" pitchFamily="49" charset="0"/>
              </a:rPr>
              <a:t>		{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1, </a:t>
            </a:r>
            <a:r>
              <a:rPr lang="en-US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“value1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}, 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{2, </a:t>
            </a:r>
            <a:r>
              <a:rPr lang="en-US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value2”</a:t>
            </a:r>
            <a:r>
              <a:rPr lang="en-US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400050" lvl="1" algn="l"/>
            <a:r>
              <a:rPr lang="en-US" sz="2000" smtClean="0">
                <a:latin typeface="Consolas" pitchFamily="49" charset="0"/>
                <a:cs typeface="Consolas" pitchFamily="49" charset="0"/>
              </a:rPr>
              <a:t>	};</a:t>
            </a:r>
            <a:endParaRPr 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924800" cy="46815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ound Single Corner Rectangle 6"/>
          <p:cNvSpPr/>
          <p:nvPr/>
        </p:nvSpPr>
        <p:spPr bwMode="auto">
          <a:xfrm>
            <a:off x="2514600" y="3213853"/>
            <a:ext cx="2209800" cy="548510"/>
          </a:xfrm>
          <a:prstGeom prst="round1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77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Hot Tip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2813" y="1917700"/>
            <a:ext cx="7378700" cy="2543175"/>
          </a:xfrm>
        </p:spPr>
        <p:txBody>
          <a:bodyPr/>
          <a:lstStyle/>
          <a:p>
            <a:pPr>
              <a:buSzPct val="90000"/>
            </a:pPr>
            <a:r>
              <a:rPr lang="en-US" sz="2800" b="1" smtClean="0"/>
              <a:t>Có thể ánh xạ thông qua các </a:t>
            </a:r>
            <a:r>
              <a:rPr lang="en-US" sz="2800" b="1" i="1" smtClean="0">
                <a:solidFill>
                  <a:srgbClr val="0070C0"/>
                </a:solidFill>
              </a:rPr>
              <a:t>attribute</a:t>
            </a:r>
            <a:r>
              <a:rPr lang="en-US" sz="2800" b="1" smtClean="0"/>
              <a:t> hoặc file viết file ánh xạ dạng xml (</a:t>
            </a:r>
            <a:r>
              <a:rPr lang="en-US" sz="2800" b="1" i="1" smtClean="0">
                <a:solidFill>
                  <a:srgbClr val="00B050"/>
                </a:solidFill>
              </a:rPr>
              <a:t>.dbml</a:t>
            </a:r>
            <a:r>
              <a:rPr lang="en-US" sz="2800" b="1" smtClean="0"/>
              <a:t>)</a:t>
            </a:r>
            <a:endParaRPr lang="en-US" sz="2800" b="1"/>
          </a:p>
          <a:p>
            <a:pPr>
              <a:buSzPct val="90000"/>
            </a:pPr>
            <a:endParaRPr lang="en-US" sz="2800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E0D5-5AEB-4676-A3D7-F7F0E14C4EE9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2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Mapping (command-line)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Sử dụng file công cụ </a:t>
            </a:r>
            <a:r>
              <a:rPr lang="en-US" b="1" i="1" smtClean="0">
                <a:solidFill>
                  <a:srgbClr val="C00000"/>
                </a:solidFill>
              </a:rPr>
              <a:t>sqlmetal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để generate file ánh xạ (.dbml)</a:t>
            </a:r>
          </a:p>
          <a:p>
            <a:pPr lvl="1"/>
            <a:r>
              <a:rPr lang="en-US" i="1" smtClean="0">
                <a:solidFill>
                  <a:srgbClr val="00B050"/>
                </a:solidFill>
              </a:rPr>
              <a:t>Program </a:t>
            </a:r>
            <a:r>
              <a:rPr lang="en-US" i="1">
                <a:solidFill>
                  <a:srgbClr val="00B050"/>
                </a:solidFill>
              </a:rPr>
              <a:t>Files\Microsoft </a:t>
            </a:r>
            <a:r>
              <a:rPr lang="en-US" i="1" smtClean="0">
                <a:solidFill>
                  <a:srgbClr val="00B050"/>
                </a:solidFill>
              </a:rPr>
              <a:t>SDKs\Windows\ v6.0A\bin\SqlMetal.exe</a:t>
            </a:r>
          </a:p>
          <a:p>
            <a:r>
              <a:rPr lang="en-US" smtClean="0"/>
              <a:t>Cách sử dụng </a:t>
            </a:r>
            <a:r>
              <a:rPr lang="en-US" b="1" i="1" smtClean="0">
                <a:solidFill>
                  <a:srgbClr val="C00000"/>
                </a:solidFill>
              </a:rPr>
              <a:t>sqlmetal</a:t>
            </a:r>
            <a:endParaRPr lang="en-US" b="1" i="1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112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033" y="4419600"/>
            <a:ext cx="5011567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17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Mapping (Visual Studio 2008)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113</a:t>
            </a:fld>
            <a:endParaRPr lang="en-US"/>
          </a:p>
        </p:txBody>
      </p:sp>
      <p:pic>
        <p:nvPicPr>
          <p:cNvPr id="6" name="Picture 3" descr="E:\Stuff\Learning\#5 Essay\icons\icons_temp\Crystal Project\Actions\player_pla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514600"/>
            <a:ext cx="2438400" cy="2438400"/>
          </a:xfrm>
          <a:prstGeom prst="rect">
            <a:avLst/>
          </a:prstGeom>
          <a:noFill/>
          <a:effectLst>
            <a:outerShdw blurRad="304800" dist="1016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818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Hot Tip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2813" y="1917700"/>
            <a:ext cx="7378700" cy="2543175"/>
          </a:xfrm>
        </p:spPr>
        <p:txBody>
          <a:bodyPr/>
          <a:lstStyle/>
          <a:p>
            <a:pPr>
              <a:buSzPct val="90000"/>
            </a:pPr>
            <a:r>
              <a:rPr lang="en-US" sz="2800" b="1" smtClean="0"/>
              <a:t>Có thể thay đổi chuỗi kết nối tới CSDL lúc runtime </a:t>
            </a:r>
            <a:endParaRPr lang="en-US" sz="2800" b="1"/>
          </a:p>
          <a:p>
            <a:pPr>
              <a:buSzPct val="90000"/>
            </a:pPr>
            <a:endParaRPr lang="en-US" sz="2800" b="1"/>
          </a:p>
          <a:p>
            <a:pPr lvl="1"/>
            <a:r>
              <a:rPr lang="en-US" sz="2000" smtClean="0"/>
              <a:t>Viết hàm partial </a:t>
            </a:r>
            <a:r>
              <a:rPr lang="en-US" sz="2000" b="1" smtClean="0">
                <a:solidFill>
                  <a:srgbClr val="0070C0"/>
                </a:solidFill>
              </a:rPr>
              <a:t>OnCreated</a:t>
            </a:r>
            <a:r>
              <a:rPr lang="en-US" sz="2000" smtClean="0">
                <a:solidFill>
                  <a:srgbClr val="0070C0"/>
                </a:solidFill>
              </a:rPr>
              <a:t> </a:t>
            </a:r>
            <a:r>
              <a:rPr lang="en-US" sz="2000" smtClean="0"/>
              <a:t>cho lớp </a:t>
            </a:r>
            <a:r>
              <a:rPr lang="en-US" sz="2000" b="1">
                <a:solidFill>
                  <a:srgbClr val="0070C0"/>
                </a:solidFill>
              </a:rPr>
              <a:t>DataContext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E0D5-5AEB-4676-A3D7-F7F0E14C4EE9}" type="slidenum">
              <a:rPr lang="en-US" smtClean="0"/>
              <a:pPr/>
              <a:t>114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06" y="3931588"/>
            <a:ext cx="8466494" cy="2088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69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Mapping</a:t>
            </a:r>
            <a:r>
              <a:rPr lang="en-US"/>
              <a:t> (Visual Studio 2008)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Nếu khi thực hiện thao tác ánh xạ, CSDL đã có cài đặt khoá ngoại thì </a:t>
            </a:r>
            <a:r>
              <a:rPr lang="en-US" i="1" smtClean="0">
                <a:solidFill>
                  <a:srgbClr val="0070C0"/>
                </a:solidFill>
              </a:rPr>
              <a:t>Visual Studio tự động add các entityRef &amp; entitySet vào các Entity</a:t>
            </a:r>
          </a:p>
          <a:p>
            <a:pPr marL="0" indent="0">
              <a:buNone/>
            </a:pPr>
            <a:r>
              <a:rPr lang="en-US" smtClean="0">
                <a:sym typeface="Wingdings" pitchFamily="2" charset="2"/>
              </a:rPr>
              <a:t> Không cần thực hiện </a:t>
            </a:r>
            <a:r>
              <a:rPr lang="en-US" b="1" i="1" smtClean="0">
                <a:solidFill>
                  <a:srgbClr val="C00000"/>
                </a:solidFill>
                <a:sym typeface="Wingdings" pitchFamily="2" charset="2"/>
              </a:rPr>
              <a:t>JOIN</a:t>
            </a:r>
            <a:r>
              <a:rPr lang="en-US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smtClean="0">
                <a:sym typeface="Wingdings" pitchFamily="2" charset="2"/>
              </a:rPr>
              <a:t>khì cần truy vấn thông tin trên nhiều table.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116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90948"/>
            <a:ext cx="5029200" cy="58098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65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Querying Database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Khai báo </a:t>
            </a:r>
            <a:r>
              <a:rPr lang="en-US" b="1" i="1" smtClean="0">
                <a:solidFill>
                  <a:srgbClr val="C00000"/>
                </a:solidFill>
              </a:rPr>
              <a:t>dataContext</a:t>
            </a:r>
          </a:p>
          <a:p>
            <a:r>
              <a:rPr lang="en-US" smtClean="0"/>
              <a:t>Đối tượng DataContext có các thuộc tính ứng với các table dưới CSDL</a:t>
            </a:r>
          </a:p>
          <a:p>
            <a:pPr lvl="1"/>
            <a:r>
              <a:rPr lang="en-US" smtClean="0"/>
              <a:t>db.Customers</a:t>
            </a:r>
          </a:p>
          <a:p>
            <a:pPr lvl="1"/>
            <a:r>
              <a:rPr lang="en-US" smtClean="0"/>
              <a:t>db.Categories</a:t>
            </a:r>
          </a:p>
          <a:p>
            <a:pPr lvl="1"/>
            <a:r>
              <a:rPr lang="en-US" smtClean="0"/>
              <a:t>…</a:t>
            </a:r>
          </a:p>
          <a:p>
            <a:r>
              <a:rPr lang="en-US" smtClean="0"/>
              <a:t>Các thuộc tính này chính là nguồn dữ liệu cho các truy vấn LINQ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BCC0-B6F8-4EEA-A3BA-B984B2155302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5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Querying Database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Truy vấn chỉ được thực khi khi nào thực sự dùng đến</a:t>
            </a:r>
          </a:p>
          <a:p>
            <a:pPr lvl="1"/>
            <a:r>
              <a:rPr lang="en-US" smtClean="0"/>
              <a:t>Duyệt kết quả truy vấn</a:t>
            </a:r>
          </a:p>
          <a:p>
            <a:pPr lvl="1"/>
            <a:r>
              <a:rPr lang="en-US" smtClean="0"/>
              <a:t>Gán lên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118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408611"/>
            <a:ext cx="5867400" cy="13824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23" y="2971799"/>
            <a:ext cx="7393577" cy="8678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33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Hot Tip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37052" y="1524000"/>
            <a:ext cx="7378700" cy="2543175"/>
          </a:xfrm>
        </p:spPr>
        <p:txBody>
          <a:bodyPr/>
          <a:lstStyle/>
          <a:p>
            <a:pPr>
              <a:buSzPct val="90000"/>
            </a:pPr>
            <a:r>
              <a:rPr lang="en-US" sz="2400" b="1" smtClean="0"/>
              <a:t>Nếu cần dùng đến kết quả truy vấn &gt;1 lần, nên cache kết quả truy vấn lại </a:t>
            </a:r>
            <a:r>
              <a:rPr lang="en-US" sz="2400" b="1" smtClean="0">
                <a:sym typeface="Wingdings" pitchFamily="2" charset="2"/>
              </a:rPr>
              <a:t> </a:t>
            </a:r>
            <a:r>
              <a:rPr lang="en-US" sz="2400" b="1" i="1" smtClean="0">
                <a:solidFill>
                  <a:srgbClr val="0070C0"/>
                </a:solidFill>
                <a:sym typeface="Wingdings" pitchFamily="2" charset="2"/>
              </a:rPr>
              <a:t>ToList/</a:t>
            </a:r>
            <a:r>
              <a:rPr lang="en-US" sz="2400" b="1" smtClean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2400" b="1" i="1" smtClean="0">
                <a:solidFill>
                  <a:srgbClr val="0070C0"/>
                </a:solidFill>
                <a:sym typeface="Wingdings" pitchFamily="2" charset="2"/>
              </a:rPr>
              <a:t>ToArray</a:t>
            </a:r>
            <a:endParaRPr lang="en-US" sz="2400" b="1" i="1">
              <a:solidFill>
                <a:srgbClr val="0070C0"/>
              </a:solidFill>
            </a:endParaRPr>
          </a:p>
          <a:p>
            <a:pPr>
              <a:buSzPct val="90000"/>
            </a:pPr>
            <a:endParaRPr lang="en-US" sz="2400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E0D5-5AEB-4676-A3D7-F7F0E14C4EE9}" type="slidenum">
              <a:rPr lang="en-US" smtClean="0"/>
              <a:pPr/>
              <a:t>119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48" y="2675595"/>
            <a:ext cx="7553752" cy="31156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48" y="5867400"/>
            <a:ext cx="7553752" cy="769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02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Syntax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b="1" u="sng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>
                <a:latin typeface="Consolas" pitchFamily="49" charset="0"/>
                <a:cs typeface="Consolas" pitchFamily="49" charset="0"/>
              </a:rPr>
              <a:t>n </a:t>
            </a:r>
            <a:r>
              <a:rPr lang="en-US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>
                <a:latin typeface="Consolas" pitchFamily="49" charset="0"/>
                <a:cs typeface="Consolas" pitchFamily="49" charset="0"/>
              </a:rPr>
              <a:t> list</a:t>
            </a:r>
          </a:p>
          <a:p>
            <a:pPr marL="400050" lvl="1" indent="0">
              <a:buNone/>
            </a:pPr>
            <a:r>
              <a:rPr lang="en-US" b="1" u="sng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>
                <a:latin typeface="Consolas" pitchFamily="49" charset="0"/>
                <a:cs typeface="Consolas" pitchFamily="49" charset="0"/>
              </a:rPr>
              <a:t>n &lt; 3</a:t>
            </a:r>
          </a:p>
          <a:p>
            <a:pPr marL="400050" lvl="1" indent="0">
              <a:buNone/>
            </a:pPr>
            <a:r>
              <a:rPr lang="en-US" b="1" u="sng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n;</a:t>
            </a:r>
          </a:p>
          <a:p>
            <a:pPr marL="400050" lvl="1" indent="0">
              <a:buNone/>
            </a:pPr>
            <a:endParaRPr lang="en-US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endParaRPr lang="en-US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400" smtClean="0">
                <a:latin typeface="Consolas" pitchFamily="49" charset="0"/>
                <a:cs typeface="Consolas" pitchFamily="49" charset="0"/>
              </a:rPr>
              <a:t>foreach (</a:t>
            </a:r>
            <a:r>
              <a:rPr lang="en-US" sz="24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n </a:t>
            </a:r>
            <a:r>
              <a:rPr lang="en-US" sz="24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list)</a:t>
            </a:r>
          </a:p>
          <a:p>
            <a:pPr marL="400050" lvl="1" indent="0">
              <a:buNone/>
            </a:pPr>
            <a:r>
              <a:rPr lang="en-US" sz="24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if (n &lt; 3) </a:t>
            </a:r>
            <a:r>
              <a:rPr lang="en-US" sz="24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//xử lý n</a:t>
            </a:r>
          </a:p>
          <a:p>
            <a:pPr marL="400050" lvl="1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}</a:t>
            </a:r>
            <a:endParaRPr lang="en-US" sz="2400"/>
          </a:p>
        </p:txBody>
      </p:sp>
      <p:sp>
        <p:nvSpPr>
          <p:cNvPr id="5" name="Up-Down Arrow 4"/>
          <p:cNvSpPr/>
          <p:nvPr/>
        </p:nvSpPr>
        <p:spPr bwMode="auto">
          <a:xfrm>
            <a:off x="1447800" y="3200400"/>
            <a:ext cx="609600" cy="990600"/>
          </a:xfrm>
          <a:prstGeom prst="upDownArrow">
            <a:avLst/>
          </a:prstGeom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>
              <a:solidFill>
                <a:schemeClr val="bg1">
                  <a:lumMod val="20000"/>
                  <a:lumOff val="80000"/>
                </a:schemeClr>
              </a:solidFill>
              <a:latin typeface="Comic Sans MS" pitchFamily="66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3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Compiled Queries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/>
              <a:t>N</a:t>
            </a:r>
            <a:r>
              <a:rPr lang="en-US" u="sng" smtClean="0"/>
              <a:t>hu cầu</a:t>
            </a:r>
            <a:r>
              <a:rPr lang="en-US" smtClean="0"/>
              <a:t>: dùng 1 câu query LINQ nhiều lần nhưng khác tham số</a:t>
            </a:r>
          </a:p>
          <a:p>
            <a:r>
              <a:rPr lang="en-US" u="sng" smtClean="0"/>
              <a:t>Vd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Hiển thị danh sách học sinh của lớp</a:t>
            </a:r>
          </a:p>
          <a:p>
            <a:pPr lvl="1"/>
            <a:r>
              <a:rPr lang="en-US" smtClean="0"/>
              <a:t>Hiển thị danh sách hoá đơn của khách hàng</a:t>
            </a:r>
          </a:p>
          <a:p>
            <a:r>
              <a:rPr lang="en-US" smtClean="0"/>
              <a:t>Giải pháp:</a:t>
            </a:r>
          </a:p>
          <a:p>
            <a:pPr lvl="1"/>
            <a:r>
              <a:rPr lang="en-US" smtClean="0"/>
              <a:t>Viết nhiều câu query </a:t>
            </a:r>
            <a:r>
              <a:rPr lang="en-US" smtClean="0">
                <a:sym typeface="Wingdings" pitchFamily="2" charset="2"/>
              </a:rPr>
              <a:t> tốn kém chi phí chuyển đổi truy vấn LINQ sang truy vấn SQL</a:t>
            </a:r>
          </a:p>
          <a:p>
            <a:pPr lvl="1"/>
            <a:r>
              <a:rPr lang="en-US" b="1" i="1" smtClean="0">
                <a:solidFill>
                  <a:srgbClr val="0070C0"/>
                </a:solidFill>
                <a:sym typeface="Wingdings" pitchFamily="2" charset="2"/>
              </a:rPr>
              <a:t>Sử dụng Compiled Query</a:t>
            </a:r>
            <a:r>
              <a:rPr lang="en-US" smtClean="0">
                <a:sym typeface="Wingdings" pitchFamily="2" charset="2"/>
              </a:rPr>
              <a:t>: thích hợp cho web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E0D5-5AEB-4676-A3D7-F7F0E14C4EE9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0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Compiled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121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09" y="1828800"/>
            <a:ext cx="8233491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4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Compiled Queries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122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69" y="1828800"/>
            <a:ext cx="8170031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5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Modifying &amp; Saving Entities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Thay đổi dữ liệu trực tiếp lên các Entities</a:t>
            </a:r>
          </a:p>
          <a:p>
            <a:r>
              <a:rPr lang="en-US" smtClean="0"/>
              <a:t>Các hàm thay đổi dữ liệu</a:t>
            </a:r>
          </a:p>
          <a:p>
            <a:pPr lvl="1"/>
            <a:r>
              <a:rPr lang="en-US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InsertOnSubmit</a:t>
            </a:r>
            <a:r>
              <a:rPr lang="en-US"/>
              <a:t>: thêm 1 entity</a:t>
            </a:r>
          </a:p>
          <a:p>
            <a:pPr lvl="1"/>
            <a:r>
              <a:rPr lang="en-US" b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DeleteOnSubmit</a:t>
            </a:r>
            <a:r>
              <a:rPr lang="en-US" smtClean="0"/>
              <a:t>: xoá 1 entity</a:t>
            </a:r>
          </a:p>
          <a:p>
            <a:pPr lvl="1"/>
            <a:r>
              <a:rPr lang="en-US" b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DeleteAllOnSubmit</a:t>
            </a:r>
            <a:r>
              <a:rPr lang="en-US" smtClean="0"/>
              <a:t>: xoá tất cả entities thoả điều kiện</a:t>
            </a:r>
          </a:p>
          <a:p>
            <a:r>
              <a:rPr lang="en-US" smtClean="0"/>
              <a:t>Gọi </a:t>
            </a:r>
            <a:r>
              <a:rPr lang="en-US"/>
              <a:t>hàm </a:t>
            </a:r>
            <a:r>
              <a:rPr lang="en-US" b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DataContext.SubmitChanges</a:t>
            </a:r>
            <a:r>
              <a:rPr lang="en-US" b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/>
              <a:t> để lưu các thay đổi xuống CSDL</a:t>
            </a:r>
          </a:p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&amp; Saving 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124</a:t>
            </a:fld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941276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2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&amp; Saving 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125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61" y="1447800"/>
            <a:ext cx="7964939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4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&amp; Saving 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126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610" y="1600200"/>
            <a:ext cx="682159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6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&amp; Saving 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127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754973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69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Manage relationship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Có thể thay đổi khoá ngoại bằng cách</a:t>
            </a:r>
          </a:p>
          <a:p>
            <a:pPr lvl="1"/>
            <a:r>
              <a:rPr lang="en-US" smtClean="0"/>
              <a:t>Add/Remove entiry ra khỏi </a:t>
            </a:r>
            <a:r>
              <a:rPr lang="en-US" b="1" i="1" smtClean="0">
                <a:solidFill>
                  <a:srgbClr val="0070C0"/>
                </a:solidFill>
              </a:rPr>
              <a:t>entitySet</a:t>
            </a:r>
          </a:p>
          <a:p>
            <a:pPr lvl="1"/>
            <a:r>
              <a:rPr lang="en-US" smtClean="0"/>
              <a:t>Thay đổi </a:t>
            </a:r>
            <a:r>
              <a:rPr lang="en-US" b="1" i="1" smtClean="0">
                <a:solidFill>
                  <a:srgbClr val="0070C0"/>
                </a:solidFill>
              </a:rPr>
              <a:t>entityRef</a:t>
            </a:r>
          </a:p>
          <a:p>
            <a:pPr lvl="1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128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05933"/>
            <a:ext cx="7391400" cy="26900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18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Manage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129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929846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Notched Right Arrow 6"/>
          <p:cNvSpPr/>
          <p:nvPr/>
        </p:nvSpPr>
        <p:spPr bwMode="auto">
          <a:xfrm rot="10800000">
            <a:off x="3048000" y="3541123"/>
            <a:ext cx="762000" cy="381000"/>
          </a:xfrm>
          <a:prstGeom prst="notchedRightArrow">
            <a:avLst/>
          </a:prstGeom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schemeClr val="bg1">
                  <a:lumMod val="20000"/>
                  <a:lumOff val="80000"/>
                </a:schemeClr>
              </a:solidFill>
              <a:latin typeface="Comic Sans MS" pitchFamily="66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71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Quiz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List&lt;int&gt; list = Enumerable.Range(1, 100);</a:t>
            </a:r>
          </a:p>
          <a:p>
            <a:endParaRPr lang="en-US"/>
          </a:p>
          <a:p>
            <a:r>
              <a:rPr lang="en-US" smtClean="0"/>
              <a:t>Tìm các số có tận cùng là 4</a:t>
            </a:r>
          </a:p>
          <a:p>
            <a:r>
              <a:rPr lang="en-US" smtClean="0"/>
              <a:t>Tìm các số chia hết cho 3</a:t>
            </a:r>
          </a:p>
          <a:p>
            <a:endParaRPr lang="en-US"/>
          </a:p>
          <a:p>
            <a:r>
              <a:rPr lang="en-US" smtClean="0"/>
              <a:t>Thử viết hai cách, dùng hàm và LINQ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3954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Submitting changes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Mỗi khi gọi </a:t>
            </a:r>
            <a:r>
              <a:rPr lang="en-US" b="1" i="1" smtClean="0">
                <a:solidFill>
                  <a:srgbClr val="0070C0"/>
                </a:solidFill>
              </a:rPr>
              <a:t>submitChanges</a:t>
            </a:r>
            <a:r>
              <a:rPr lang="en-US" smtClean="0"/>
              <a:t>, toàn bộ thay đổi sẽ được lưu xuống CSDL</a:t>
            </a:r>
          </a:p>
          <a:p>
            <a:r>
              <a:rPr lang="en-US" smtClean="0"/>
              <a:t>Sau khi lưu thành công, toàn bộ thay đổi sẽ bị “bỏ quên”, </a:t>
            </a:r>
            <a:r>
              <a:rPr lang="en-US" b="1" i="1" smtClean="0">
                <a:solidFill>
                  <a:srgbClr val="0070C0"/>
                </a:solidFill>
              </a:rPr>
              <a:t>dataContext</a:t>
            </a:r>
            <a:r>
              <a:rPr lang="en-US" smtClean="0"/>
              <a:t> lúc này không còn chứa bất kỳ thông tin nào về những thay đổi nữa.</a:t>
            </a:r>
          </a:p>
          <a:p>
            <a:r>
              <a:rPr lang="en-US" smtClean="0"/>
              <a:t>Không có </a:t>
            </a:r>
            <a:r>
              <a:rPr lang="en-US" b="1" i="1" smtClean="0">
                <a:solidFill>
                  <a:srgbClr val="00B050"/>
                </a:solidFill>
              </a:rPr>
              <a:t>rollback</a:t>
            </a:r>
            <a:r>
              <a:rPr lang="en-US" smtClean="0">
                <a:solidFill>
                  <a:srgbClr val="00B050"/>
                </a:solidFill>
              </a:rPr>
              <a:t> </a:t>
            </a:r>
            <a:r>
              <a:rPr lang="en-US" smtClean="0"/>
              <a:t>khi lưu thất bại </a:t>
            </a:r>
            <a:r>
              <a:rPr lang="en-US" smtClean="0">
                <a:sym typeface="Wingdings" pitchFamily="2" charset="2"/>
              </a:rPr>
              <a:t> developer phải tự mình sửa lỗi &amp; </a:t>
            </a:r>
            <a:r>
              <a:rPr lang="en-US" b="1" i="1" smtClean="0">
                <a:solidFill>
                  <a:srgbClr val="0070C0"/>
                </a:solidFill>
                <a:sym typeface="Wingdings" pitchFamily="2" charset="2"/>
              </a:rPr>
              <a:t>submitChanges</a:t>
            </a:r>
            <a:r>
              <a:rPr lang="en-US" smtClean="0">
                <a:sym typeface="Wingdings" pitchFamily="2" charset="2"/>
              </a:rPr>
              <a:t> lại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Simultaneous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1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Conflict Resolution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132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38333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914400" y="3733800"/>
            <a:ext cx="4876800" cy="685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5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Transaction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133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7103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33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Transaction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134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066178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78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Multitier Entities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Ứng dụng có thể được chia làm nhiều Tiers</a:t>
            </a:r>
          </a:p>
          <a:p>
            <a:r>
              <a:rPr lang="en-US" smtClean="0"/>
              <a:t>Hành động ĐỌC &amp; GHI thường không được dùng chung 1 đối tượng dataContext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8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Multitier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Cần attach đối tượng được thay đổi ở tier khác vào context mới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136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10649"/>
            <a:ext cx="8153400" cy="21709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56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Multitier 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137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315200" cy="50485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0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Store Proc in DLINQ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Dùng </a:t>
            </a:r>
            <a:r>
              <a:rPr lang="en-US" b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sqlmetal /sprocs</a:t>
            </a:r>
            <a:r>
              <a:rPr lang="en-US" smtClean="0"/>
              <a:t> để generate hàm ánh xạ từ CSDL sang hàm trên C#</a:t>
            </a:r>
          </a:p>
          <a:p>
            <a:r>
              <a:rPr lang="en-US" smtClean="0"/>
              <a:t>Dùng VS2008 designer</a:t>
            </a:r>
          </a:p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138</a:t>
            </a:fld>
            <a:endParaRPr lang="en-US"/>
          </a:p>
        </p:txBody>
      </p:sp>
      <p:pic>
        <p:nvPicPr>
          <p:cNvPr id="5" name="Picture 3" descr="E:\Stuff\Learning\#5 Essay\icons\icons_temp\Crystal Project\Actions\player_pla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505200"/>
            <a:ext cx="2438400" cy="2438400"/>
          </a:xfrm>
          <a:prstGeom prst="rect">
            <a:avLst/>
          </a:prstGeom>
          <a:noFill/>
          <a:effectLst>
            <a:outerShdw blurRad="304800" dist="1016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92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ISingleResult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139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79248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7940842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18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Truy vấn trên đối tượng</a:t>
            </a:r>
          </a:p>
          <a:p>
            <a:pPr marL="0" indent="0">
              <a:buNone/>
            </a:pPr>
            <a:endParaRPr lang="en-US" smtClean="0"/>
          </a:p>
          <a:p>
            <a:pPr marL="400050" lvl="1" indent="0">
              <a:buNone/>
            </a:pPr>
            <a:r>
              <a:rPr lang="en-US" sz="24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Customer</a:t>
            </a:r>
          </a:p>
          <a:p>
            <a:pPr marL="400050" lvl="1" indent="0">
              <a:buNone/>
            </a:pPr>
            <a:r>
              <a:rPr lang="en-US" sz="24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CustomerID { get; set; }</a:t>
            </a:r>
          </a:p>
          <a:p>
            <a:pPr marL="400050" lvl="1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ContactName {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get; set; }</a:t>
            </a:r>
          </a:p>
          <a:p>
            <a:pPr marL="400050" lvl="1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City {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get; set;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6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IMultipleResults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140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77291"/>
            <a:ext cx="7772400" cy="3532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02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IMultipleResults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141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7924800" cy="36613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953000"/>
            <a:ext cx="7924800" cy="147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25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142</a:t>
            </a:fld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0"/>
            <a:ext cx="7086600" cy="23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7086600" cy="19800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269633"/>
            <a:ext cx="7086600" cy="1132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43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 Proc for CUD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Tạo các proc cho phép Insert/ Delete/ Update</a:t>
            </a:r>
          </a:p>
          <a:p>
            <a:r>
              <a:rPr lang="en-US" smtClean="0"/>
              <a:t>Cấu hình các table trong file dbml để LINQ dùng các proc khi </a:t>
            </a:r>
            <a:r>
              <a:rPr lang="en-US" b="1" i="1" smtClean="0">
                <a:solidFill>
                  <a:srgbClr val="C00000"/>
                </a:solidFill>
              </a:rPr>
              <a:t>submitChanges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thay cho việc tự generate các lệnh </a:t>
            </a:r>
            <a:r>
              <a:rPr lang="en-US"/>
              <a:t>Insert/ Delete/ Update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143</a:t>
            </a:fld>
            <a:endParaRPr lang="en-US"/>
          </a:p>
        </p:txBody>
      </p:sp>
      <p:pic>
        <p:nvPicPr>
          <p:cNvPr id="5" name="Picture 3" descr="E:\Stuff\Learning\#5 Essay\icons\icons_temp\Crystal Project\Actions\player_pla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4648200"/>
            <a:ext cx="1752600" cy="1752600"/>
          </a:xfrm>
          <a:prstGeom prst="rect">
            <a:avLst/>
          </a:prstGeom>
          <a:noFill/>
          <a:effectLst>
            <a:outerShdw blurRad="304800" dist="1016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1447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33375" y="2590800"/>
            <a:ext cx="8229600" cy="1470025"/>
          </a:xfrm>
        </p:spPr>
        <p:txBody>
          <a:bodyPr/>
          <a:lstStyle/>
          <a:p>
            <a:r>
              <a:rPr lang="en-US" sz="6000"/>
              <a:t>Thank You</a:t>
            </a:r>
            <a:r>
              <a:rPr lang="en-US" sz="6000" smtClean="0"/>
              <a:t>!</a:t>
            </a:r>
            <a:br>
              <a:rPr lang="en-US" sz="6000" smtClean="0"/>
            </a:br>
            <a:r>
              <a:rPr lang="en-US" sz="4400">
                <a:solidFill>
                  <a:srgbClr val="00B050"/>
                </a:solidFill>
              </a:rPr>
              <a:t>Questions &amp; Answers</a:t>
            </a:r>
            <a:endParaRPr 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B1FFCD-DBFC-42C9-8BE2-42D9A2715246}" type="slidenum">
              <a:rPr lang="en-US" smtClean="0"/>
              <a:pPr/>
              <a:t>144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ent Arrow 7"/>
          <p:cNvSpPr/>
          <p:nvPr/>
        </p:nvSpPr>
        <p:spPr bwMode="auto">
          <a:xfrm rot="5400000">
            <a:off x="4735116" y="3646884"/>
            <a:ext cx="1497806" cy="1214438"/>
          </a:xfrm>
          <a:prstGeom prst="bentArrow">
            <a:avLst/>
          </a:prstGeom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>
              <a:solidFill>
                <a:schemeClr val="bg1">
                  <a:lumMod val="20000"/>
                  <a:lumOff val="80000"/>
                </a:schemeClr>
              </a:solidFill>
              <a:latin typeface="Comic Sans MS" pitchFamily="66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.NET 3.0+ 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Automatic Properties</a:t>
            </a:r>
            <a:endParaRPr lang="en-US" sz="2400" smtClean="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200401" y="5105400"/>
            <a:ext cx="5562600" cy="723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lvl="1" algn="l"/>
            <a:r>
              <a:rPr lang="en-US" sz="2000" b="1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20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 { get; set; }</a:t>
            </a:r>
            <a:endParaRPr lang="en-US" sz="2000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3400" y="2362200"/>
            <a:ext cx="4572000" cy="2286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lvl="1" algn="l"/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0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tring</a:t>
            </a:r>
            <a:r>
              <a:rPr lang="en-US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_data;</a:t>
            </a:r>
          </a:p>
          <a:p>
            <a:pPr marL="400050" lvl="1" algn="l"/>
            <a:r>
              <a:rPr lang="en-US" sz="20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public string</a:t>
            </a:r>
            <a:r>
              <a:rPr lang="en-US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Data</a:t>
            </a:r>
          </a:p>
          <a:p>
            <a:pPr marL="400050" lvl="1" algn="l"/>
            <a:r>
              <a:rPr lang="en-US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400050" lvl="1" algn="l"/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 </a:t>
            </a:r>
            <a:r>
              <a:rPr lang="en-US" sz="20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_data; }</a:t>
            </a:r>
          </a:p>
          <a:p>
            <a:pPr marL="400050" lvl="1" algn="l"/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 _data = </a:t>
            </a:r>
            <a:r>
              <a:rPr lang="en-US" sz="20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400050" lvl="1" algn="l"/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3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Example (cont)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smtClean="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8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List&lt;Customer&gt;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 GetCustomers()</a:t>
            </a:r>
          </a:p>
          <a:p>
            <a:pPr marL="0" indent="0"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   return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new </a:t>
            </a:r>
            <a:r>
              <a:rPr lang="en-US" sz="18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List&lt;Customer</a:t>
            </a:r>
            <a:r>
              <a:rPr lang="en-US" sz="18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        new </a:t>
            </a:r>
            <a:r>
              <a:rPr lang="en-US" sz="18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 { CustomerID = </a:t>
            </a:r>
            <a:r>
              <a:rPr 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"ALFKI"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, ContactName = </a:t>
            </a:r>
            <a:r>
              <a:rPr 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"Maria Anders"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, City = </a:t>
            </a:r>
            <a:r>
              <a:rPr 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"Berlin"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 },</a:t>
            </a:r>
          </a:p>
          <a:p>
            <a:pPr marL="0" indent="0"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        new </a:t>
            </a:r>
            <a:r>
              <a:rPr lang="en-US" sz="18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 { CustomerID = </a:t>
            </a:r>
            <a:r>
              <a:rPr 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"ANATR"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, ContactName = </a:t>
            </a:r>
            <a:r>
              <a:rPr 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"Ana Trujillo"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, City = </a:t>
            </a:r>
            <a:r>
              <a:rPr 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"Mexico D.F."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 },</a:t>
            </a:r>
          </a:p>
          <a:p>
            <a:pPr marL="0" indent="0"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        new </a:t>
            </a:r>
            <a:r>
              <a:rPr lang="en-US" sz="18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 { CustomerID = </a:t>
            </a:r>
            <a:r>
              <a:rPr 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"ANTON"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, ContactName = </a:t>
            </a:r>
            <a:r>
              <a:rPr 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"Antonino Moreno"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, City = </a:t>
            </a:r>
            <a:r>
              <a:rPr 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"Mexico D.F."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   };</a:t>
            </a:r>
            <a:endParaRPr lang="en-US" sz="180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124200" y="5022167"/>
            <a:ext cx="4953000" cy="14642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c = new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();</a:t>
            </a:r>
          </a:p>
          <a:p>
            <a:pPr algn="l"/>
            <a:r>
              <a:rPr lang="en-US" sz="2000">
                <a:latin typeface="Consolas" pitchFamily="49" charset="0"/>
                <a:cs typeface="Consolas" pitchFamily="49" charset="0"/>
              </a:rPr>
              <a:t>c.CustomerID = </a:t>
            </a:r>
            <a:r>
              <a:rPr lang="en-US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"ALFKI"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l"/>
            <a:r>
              <a:rPr lang="en-US" sz="2000">
                <a:latin typeface="Consolas" pitchFamily="49" charset="0"/>
                <a:cs typeface="Consolas" pitchFamily="49" charset="0"/>
              </a:rPr>
              <a:t>c.ContactName = </a:t>
            </a:r>
            <a:r>
              <a:rPr lang="en-US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"Maria Anders"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l"/>
            <a:r>
              <a:rPr lang="en-US" sz="2000">
                <a:latin typeface="Consolas" pitchFamily="49" charset="0"/>
                <a:cs typeface="Consolas" pitchFamily="49" charset="0"/>
              </a:rPr>
              <a:t>c.City = </a:t>
            </a:r>
            <a:r>
              <a:rPr lang="en-US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"Berlin"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0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rved Up Arrow 3"/>
          <p:cNvSpPr/>
          <p:nvPr/>
        </p:nvSpPr>
        <p:spPr bwMode="auto">
          <a:xfrm>
            <a:off x="3695700" y="5715000"/>
            <a:ext cx="1828799" cy="914400"/>
          </a:xfrm>
          <a:prstGeom prst="curvedUpArrow">
            <a:avLst/>
          </a:prstGeom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>
              <a:solidFill>
                <a:schemeClr val="bg1">
                  <a:lumMod val="20000"/>
                  <a:lumOff val="80000"/>
                </a:schemeClr>
              </a:solidFill>
              <a:latin typeface="Comic Sans MS" pitchFamily="66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.NET 3.0+ 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Object </a:t>
            </a:r>
            <a:r>
              <a:rPr lang="en-US" smtClean="0"/>
              <a:t>Initializers</a:t>
            </a:r>
            <a:endParaRPr lang="en-US" sz="2400" smtClean="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4781007" y="4267200"/>
            <a:ext cx="3981993" cy="144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lvl="1" algn="l"/>
            <a:r>
              <a:rPr lang="en-US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MyClass</a:t>
            </a:r>
            <a:r>
              <a:rPr lang="en-US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 = new </a:t>
            </a:r>
            <a:r>
              <a:rPr lang="en-US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MyClass</a:t>
            </a:r>
            <a:r>
              <a:rPr lang="en-US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400050" lvl="1" algn="l"/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Prop1 = 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“Value1”</a:t>
            </a:r>
            <a:r>
              <a:rPr lang="en-US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marL="400050" lvl="1" algn="l"/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Prop2 = 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“Value2”</a:t>
            </a:r>
          </a:p>
          <a:p>
            <a:pPr marL="400050" lvl="1" algn="l"/>
            <a:r>
              <a:rPr lang="en-US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57200" y="4267200"/>
            <a:ext cx="3981993" cy="144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lvl="1" algn="l"/>
            <a:r>
              <a:rPr lang="en-US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MyClass</a:t>
            </a:r>
            <a:r>
              <a:rPr lang="en-US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 = new </a:t>
            </a:r>
            <a:r>
              <a:rPr lang="en-US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MyClass</a:t>
            </a:r>
            <a:r>
              <a:rPr lang="en-US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400050" lvl="1" algn="l"/>
            <a:r>
              <a:rPr lang="en-US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c.Prop1 = 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“Value1”</a:t>
            </a:r>
            <a:r>
              <a:rPr lang="en-US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400050" lvl="1" algn="l"/>
            <a:r>
              <a:rPr lang="en-US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c.Prop2 </a:t>
            </a:r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Value2”</a:t>
            </a:r>
            <a:r>
              <a:rPr lang="en-US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" y="2307770"/>
            <a:ext cx="8305800" cy="17308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 indent="-57150" algn="l"/>
            <a:r>
              <a:rPr lang="en-US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MyClass</a:t>
            </a:r>
          </a:p>
          <a:p>
            <a:pPr lvl="1" indent="-57150" algn="l"/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2" indent="-57150" algn="l"/>
            <a:r>
              <a:rPr lang="en-US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	public </a:t>
            </a:r>
            <a:r>
              <a:rPr lang="en-US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Prop1 { get; set; }</a:t>
            </a:r>
          </a:p>
          <a:p>
            <a:pPr lvl="2" indent="-57150" algn="l"/>
            <a:r>
              <a:rPr lang="en-US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	public string</a:t>
            </a:r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Prop2 { get; set; }</a:t>
            </a:r>
          </a:p>
          <a:p>
            <a:pPr lvl="1" indent="-57150" algn="l"/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Example (cont)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query = 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c </a:t>
            </a:r>
            <a:r>
              <a:rPr lang="en-US" sz="20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GetCustomers()</a:t>
            </a:r>
          </a:p>
          <a:p>
            <a:pPr marL="0" indent="0">
              <a:buNone/>
            </a:pPr>
            <a:r>
              <a:rPr lang="en-US" sz="200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c.City == </a:t>
            </a:r>
            <a:r>
              <a:rPr lang="en-US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"Mexico D.F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.”</a:t>
            </a:r>
          </a:p>
          <a:p>
            <a:pPr marL="0" indent="0">
              <a:buNone/>
            </a:pPr>
            <a:r>
              <a:rPr lang="en-US" sz="200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//</a:t>
            </a:r>
            <a:r>
              <a:rPr lang="en-US" sz="2000" b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c.City.StartWith(“A”)</a:t>
            </a:r>
            <a:endParaRPr lang="en-US" sz="200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{ </a:t>
            </a:r>
            <a:endParaRPr lang="en-US" sz="200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		City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= c.City, </a:t>
            </a:r>
            <a:endParaRPr lang="en-US" sz="200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		ContactName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= c.ContactName </a:t>
            </a:r>
            <a:endParaRPr lang="en-US" sz="200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	};</a:t>
            </a:r>
            <a:endParaRPr lang="en-US" sz="200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00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foreach (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c in query)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Xuất thông tin </a:t>
            </a:r>
            <a:r>
              <a:rPr lang="en-US" sz="20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en-US" sz="200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289576" y="2819400"/>
            <a:ext cx="4953000" cy="14642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c = new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();</a:t>
            </a:r>
          </a:p>
          <a:p>
            <a:pPr algn="l"/>
            <a:r>
              <a:rPr lang="en-US" sz="2000">
                <a:latin typeface="Consolas" pitchFamily="49" charset="0"/>
                <a:cs typeface="Consolas" pitchFamily="49" charset="0"/>
              </a:rPr>
              <a:t>c.CustomerID = </a:t>
            </a:r>
            <a:r>
              <a:rPr lang="en-US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"ALFKI"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l"/>
            <a:r>
              <a:rPr lang="en-US" sz="2000">
                <a:latin typeface="Consolas" pitchFamily="49" charset="0"/>
                <a:cs typeface="Consolas" pitchFamily="49" charset="0"/>
              </a:rPr>
              <a:t>c.ContactName = </a:t>
            </a:r>
            <a:r>
              <a:rPr lang="en-US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"Maria Anders"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l"/>
            <a:r>
              <a:rPr lang="en-US" sz="2000">
                <a:latin typeface="Consolas" pitchFamily="49" charset="0"/>
                <a:cs typeface="Consolas" pitchFamily="49" charset="0"/>
              </a:rPr>
              <a:t>c.City = </a:t>
            </a:r>
            <a:r>
              <a:rPr lang="en-US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"Berlin"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248150"/>
            <a:ext cx="4907949" cy="17716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25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Quiz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Product(</a:t>
            </a:r>
            <a:r>
              <a:rPr lang="en-US" u="sng" smtClean="0"/>
              <a:t>SKU</a:t>
            </a:r>
            <a:r>
              <a:rPr lang="en-US" smtClean="0"/>
              <a:t>, Name, Quantity, Price)</a:t>
            </a:r>
            <a:endParaRPr lang="en-US"/>
          </a:p>
          <a:p>
            <a:r>
              <a:rPr lang="en-US" smtClean="0"/>
              <a:t>ProductDAO</a:t>
            </a:r>
          </a:p>
          <a:p>
            <a:pPr lvl="1"/>
            <a:r>
              <a:rPr lang="en-US" smtClean="0"/>
              <a:t>List&lt;Product&gt; GetAll();</a:t>
            </a:r>
          </a:p>
          <a:p>
            <a:endParaRPr lang="en-US" smtClean="0"/>
          </a:p>
          <a:p>
            <a:r>
              <a:rPr lang="en-US" smtClean="0"/>
              <a:t>Cho biết tên các mặt hàng còn trong kho</a:t>
            </a:r>
          </a:p>
          <a:p>
            <a:r>
              <a:rPr lang="en-US" smtClean="0"/>
              <a:t>Cho biết tên, giá các mặt hàng sắp hết (Số lượng &lt;10)</a:t>
            </a:r>
          </a:p>
          <a:p>
            <a:r>
              <a:rPr lang="en-US" smtClean="0"/>
              <a:t>Cho biết các mặt hàng có giá từ 100 đến 200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2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1362075"/>
          </a:xfrm>
        </p:spPr>
        <p:txBody>
          <a:bodyPr/>
          <a:lstStyle/>
          <a:p>
            <a:pPr algn="ctr"/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4456-6776-4528-AD86-50CA87B1389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15"/>
          <p:cNvSpPr/>
          <p:nvPr/>
        </p:nvSpPr>
        <p:spPr bwMode="auto">
          <a:xfrm>
            <a:off x="4021727" y="2758440"/>
            <a:ext cx="647700" cy="609600"/>
          </a:xfrm>
          <a:prstGeom prst="downArrow">
            <a:avLst/>
          </a:prstGeom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>
              <a:solidFill>
                <a:schemeClr val="bg1">
                  <a:lumMod val="20000"/>
                  <a:lumOff val="80000"/>
                </a:schemeClr>
              </a:solidFill>
              <a:latin typeface="Comic Sans MS" pitchFamily="66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.NET 3.0+ 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Anonymous Type</a:t>
            </a:r>
            <a:endParaRPr lang="en-US" sz="2400" smtClean="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533400" y="2308828"/>
            <a:ext cx="8153400" cy="63681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 indent="-57150" algn="l"/>
            <a:r>
              <a:rPr lang="en-US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dude = </a:t>
            </a:r>
            <a:r>
              <a:rPr lang="en-US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 Name = 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“Bob”</a:t>
            </a:r>
            <a:r>
              <a:rPr lang="en-US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Age = 25 };</a:t>
            </a:r>
            <a:endParaRPr 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33400" y="3429000"/>
            <a:ext cx="8153400" cy="2895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 indent="-57150" algn="l"/>
            <a:r>
              <a:rPr lang="en-US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internal class</a:t>
            </a:r>
            <a:r>
              <a:rPr lang="en-US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AnonymousGeneratedTypeName</a:t>
            </a:r>
            <a:endParaRPr 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1" indent="-57150" algn="l"/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2" indent="-57150" algn="l"/>
            <a:r>
              <a:rPr lang="en-US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	public </a:t>
            </a:r>
            <a:r>
              <a:rPr lang="en-US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Name { </a:t>
            </a:r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get; set; }</a:t>
            </a:r>
          </a:p>
          <a:p>
            <a:pPr lvl="2" indent="-57150" algn="l"/>
            <a:r>
              <a:rPr lang="en-US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Age </a:t>
            </a:r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lvl="1" indent="-57150" algn="l"/>
            <a:r>
              <a:rPr lang="en-US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indent="-57150" algn="l"/>
            <a:endParaRPr 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1" indent="-57150" algn="l"/>
            <a:r>
              <a:rPr lang="en-US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AnonymousGeneratedTypeName</a:t>
            </a:r>
            <a:r>
              <a:rPr lang="en-US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dude = </a:t>
            </a:r>
          </a:p>
          <a:p>
            <a:pPr lvl="1" indent="-57150" algn="l"/>
            <a:r>
              <a: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new </a:t>
            </a:r>
            <a:r>
              <a:rPr lang="en-US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AnonymousGeneratedTypeName</a:t>
            </a:r>
            <a:r>
              <a:rPr lang="en-US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{Name = 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“Bob”</a:t>
            </a:r>
            <a:r>
              <a:rPr lang="en-US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Age = 25};</a:t>
            </a:r>
            <a:endParaRPr 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Syntax – let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list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=</a:t>
            </a:r>
          </a:p>
          <a:p>
            <a:pPr marL="0" indent="0">
              <a:buNone/>
            </a:pPr>
            <a:r>
              <a:rPr lang="en-US" sz="240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List&lt;int&gt; {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1,2,3,4,5,6,7,8,9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endParaRPr lang="en-US" sz="240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query = </a:t>
            </a:r>
            <a:r>
              <a:rPr lang="en-US" sz="2400" b="1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n 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list</a:t>
            </a:r>
          </a:p>
          <a:p>
            <a:pPr marL="0" indent="0">
              <a:buNone/>
            </a:pPr>
            <a:r>
              <a:rPr lang="pt-BR" sz="2400" smtClean="0">
                <a:latin typeface="Consolas" pitchFamily="49" charset="0"/>
                <a:cs typeface="Consolas" pitchFamily="49" charset="0"/>
              </a:rPr>
              <a:t>		 </a:t>
            </a:r>
            <a:r>
              <a:rPr lang="pt-BR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pt-BR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400">
                <a:latin typeface="Consolas" pitchFamily="49" charset="0"/>
                <a:cs typeface="Consolas" pitchFamily="49" charset="0"/>
              </a:rPr>
              <a:t>n &gt; 3 &amp;&amp; n &lt; 8</a:t>
            </a:r>
          </a:p>
          <a:p>
            <a:pPr marL="0" indent="0">
              <a:buNone/>
            </a:pPr>
            <a:r>
              <a:rPr lang="en-US" sz="2400" smtClean="0">
                <a:latin typeface="Consolas" pitchFamily="49" charset="0"/>
                <a:cs typeface="Consolas" pitchFamily="49" charset="0"/>
              </a:rPr>
              <a:t>		 </a:t>
            </a:r>
            <a:r>
              <a:rPr lang="en-US" sz="24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g = n * 2</a:t>
            </a:r>
          </a:p>
          <a:p>
            <a:pPr marL="0" indent="0">
              <a:buNone/>
            </a:pPr>
            <a:r>
              <a:rPr lang="en-US" sz="2400" smtClean="0">
                <a:latin typeface="Consolas" pitchFamily="49" charset="0"/>
                <a:cs typeface="Consolas" pitchFamily="49" charset="0"/>
              </a:rPr>
              <a:t>		 </a:t>
            </a:r>
            <a:r>
              <a:rPr lang="en-US" sz="24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newList =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List&lt;int&gt; {1,2,3}</a:t>
            </a:r>
          </a:p>
          <a:p>
            <a:pPr marL="0" indent="0">
              <a:buNone/>
            </a:pPr>
            <a:r>
              <a:rPr lang="en-US" sz="2400" smtClean="0">
                <a:latin typeface="Consolas" pitchFamily="49" charset="0"/>
                <a:cs typeface="Consolas" pitchFamily="49" charset="0"/>
              </a:rPr>
              <a:t>		 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l 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newList</a:t>
            </a:r>
          </a:p>
          <a:p>
            <a:pPr marL="0" indent="0">
              <a:buNone/>
            </a:pPr>
            <a:r>
              <a:rPr lang="en-US" sz="2400" smtClean="0">
                <a:latin typeface="Consolas" pitchFamily="49" charset="0"/>
                <a:cs typeface="Consolas" pitchFamily="49" charset="0"/>
              </a:rPr>
              <a:t>		 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{ l, r =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g * l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Syntax – let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47800"/>
            <a:ext cx="2768241" cy="4989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09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Syntax – let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400" smtClean="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query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=</a:t>
            </a:r>
          </a:p>
          <a:p>
            <a:pPr>
              <a:buNone/>
            </a:pPr>
            <a:r>
              <a:rPr lang="en-US" sz="24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	from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l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File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.ReadAllLines(path)</a:t>
            </a:r>
            <a:endParaRPr lang="en-US" sz="240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u="sng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parts = l.Split(</a:t>
            </a:r>
            <a:r>
              <a:rPr lang="en-US" sz="24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';'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	where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parts[0] == server</a:t>
            </a:r>
          </a:p>
          <a:p>
            <a:pPr>
              <a:buNone/>
            </a:pPr>
            <a:r>
              <a:rPr lang="en-US" sz="24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	select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{ </a:t>
            </a:r>
            <a:endParaRPr lang="en-US" sz="240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Server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= parts[0], Url = parts[1] </a:t>
            </a:r>
            <a:endParaRPr lang="en-US" sz="240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};</a:t>
            </a:r>
            <a:endParaRPr 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8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Quiz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>
                <a:solidFill>
                  <a:srgbClr val="0070C0"/>
                </a:solidFill>
              </a:rPr>
              <a:t>string</a:t>
            </a:r>
            <a:r>
              <a:rPr lang="en-US" sz="2800"/>
              <a:t>[] strings = </a:t>
            </a:r>
          </a:p>
          <a:p>
            <a:pPr marL="0" indent="0">
              <a:buNone/>
            </a:pPr>
            <a:r>
              <a:rPr lang="en-US" sz="2800"/>
              <a:t>        {</a:t>
            </a:r>
          </a:p>
          <a:p>
            <a:pPr marL="0" indent="0">
              <a:buNone/>
            </a:pPr>
            <a:r>
              <a:rPr lang="en-US" sz="2800"/>
              <a:t>            </a:t>
            </a:r>
            <a:r>
              <a:rPr lang="en-US" sz="2800">
                <a:solidFill>
                  <a:srgbClr val="FF0000"/>
                </a:solidFill>
              </a:rPr>
              <a:t>"A penny saved is a penny earned.",</a:t>
            </a:r>
          </a:p>
          <a:p>
            <a:pPr marL="0" indent="0">
              <a:buNone/>
            </a:pPr>
            <a:r>
              <a:rPr lang="en-US" sz="2800">
                <a:solidFill>
                  <a:srgbClr val="FF0000"/>
                </a:solidFill>
              </a:rPr>
              <a:t>            "The early bird catches the worm.",</a:t>
            </a:r>
          </a:p>
          <a:p>
            <a:pPr marL="0" indent="0">
              <a:buNone/>
            </a:pPr>
            <a:r>
              <a:rPr lang="en-US" sz="2800">
                <a:solidFill>
                  <a:srgbClr val="FF0000"/>
                </a:solidFill>
              </a:rPr>
              <a:t>            "The pen is mightier than the sword." </a:t>
            </a:r>
          </a:p>
          <a:p>
            <a:pPr marL="0" indent="0">
              <a:buNone/>
            </a:pPr>
            <a:r>
              <a:rPr lang="en-US" sz="2800"/>
              <a:t>        </a:t>
            </a:r>
            <a:r>
              <a:rPr lang="en-US" sz="2800" smtClean="0"/>
              <a:t>};</a:t>
            </a: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 smtClean="0">
                <a:solidFill>
                  <a:srgbClr val="00B050"/>
                </a:solidFill>
              </a:rPr>
              <a:t>// </a:t>
            </a:r>
            <a:r>
              <a:rPr lang="en-US" sz="2800">
                <a:solidFill>
                  <a:srgbClr val="00B050"/>
                </a:solidFill>
              </a:rPr>
              <a:t>Split the sentence into an array of words </a:t>
            </a:r>
            <a:endParaRPr lang="en-US" sz="280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smtClean="0">
                <a:solidFill>
                  <a:srgbClr val="00B050"/>
                </a:solidFill>
              </a:rPr>
              <a:t>// </a:t>
            </a:r>
            <a:r>
              <a:rPr lang="en-US" sz="2800">
                <a:solidFill>
                  <a:srgbClr val="00B050"/>
                </a:solidFill>
              </a:rPr>
              <a:t>and select those whose first letter is a vowel.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31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Answer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var</a:t>
            </a:r>
            <a:r>
              <a:rPr lang="en-US"/>
              <a:t> earlyBirdQuery =</a:t>
            </a:r>
          </a:p>
          <a:p>
            <a:pPr marL="0" indent="0">
              <a:buNone/>
            </a:pPr>
            <a:r>
              <a:rPr lang="en-US"/>
              <a:t>            </a:t>
            </a:r>
            <a:r>
              <a:rPr lang="en-US">
                <a:solidFill>
                  <a:srgbClr val="0070C0"/>
                </a:solidFill>
              </a:rPr>
              <a:t>from</a:t>
            </a:r>
            <a:r>
              <a:rPr lang="en-US"/>
              <a:t> sentence </a:t>
            </a:r>
            <a:r>
              <a:rPr lang="en-US">
                <a:solidFill>
                  <a:srgbClr val="0070C0"/>
                </a:solidFill>
              </a:rPr>
              <a:t>in</a:t>
            </a:r>
            <a:r>
              <a:rPr lang="en-US"/>
              <a:t> strings</a:t>
            </a:r>
          </a:p>
          <a:p>
            <a:pPr marL="0" indent="0">
              <a:buNone/>
            </a:pPr>
            <a:r>
              <a:rPr lang="en-US"/>
              <a:t>            </a:t>
            </a:r>
            <a:r>
              <a:rPr lang="en-US">
                <a:solidFill>
                  <a:srgbClr val="0070C0"/>
                </a:solidFill>
              </a:rPr>
              <a:t>let</a:t>
            </a:r>
            <a:r>
              <a:rPr lang="en-US"/>
              <a:t> words = sentence.Split(' ')</a:t>
            </a:r>
          </a:p>
          <a:p>
            <a:pPr marL="0" indent="0">
              <a:buNone/>
            </a:pPr>
            <a:r>
              <a:rPr lang="en-US"/>
              <a:t>            </a:t>
            </a:r>
            <a:r>
              <a:rPr lang="en-US">
                <a:solidFill>
                  <a:srgbClr val="0070C0"/>
                </a:solidFill>
              </a:rPr>
              <a:t>from</a:t>
            </a:r>
            <a:r>
              <a:rPr lang="en-US"/>
              <a:t> word </a:t>
            </a:r>
            <a:r>
              <a:rPr lang="en-US">
                <a:solidFill>
                  <a:srgbClr val="0070C0"/>
                </a:solidFill>
              </a:rPr>
              <a:t>in</a:t>
            </a:r>
            <a:r>
              <a:rPr lang="en-US"/>
              <a:t> words</a:t>
            </a:r>
          </a:p>
          <a:p>
            <a:pPr marL="0" indent="0">
              <a:buNone/>
            </a:pPr>
            <a:r>
              <a:rPr lang="en-US"/>
              <a:t>            </a:t>
            </a:r>
            <a:r>
              <a:rPr lang="en-US">
                <a:solidFill>
                  <a:srgbClr val="0070C0"/>
                </a:solidFill>
              </a:rPr>
              <a:t>let</a:t>
            </a:r>
            <a:r>
              <a:rPr lang="en-US"/>
              <a:t> w = word.ToLower()</a:t>
            </a:r>
          </a:p>
          <a:p>
            <a:pPr marL="0" indent="0">
              <a:buNone/>
            </a:pPr>
            <a:r>
              <a:rPr lang="en-US"/>
              <a:t>            </a:t>
            </a:r>
            <a:r>
              <a:rPr lang="en-US">
                <a:solidFill>
                  <a:srgbClr val="0070C0"/>
                </a:solidFill>
              </a:rPr>
              <a:t>where</a:t>
            </a:r>
            <a:r>
              <a:rPr lang="en-US"/>
              <a:t> w[0] == 'a' || w[0] == 'e'</a:t>
            </a:r>
          </a:p>
          <a:p>
            <a:pPr marL="0" indent="0">
              <a:buNone/>
            </a:pPr>
            <a:r>
              <a:rPr lang="en-US"/>
              <a:t>                || w[0] == 'i' || w[0] == 'o'</a:t>
            </a:r>
          </a:p>
          <a:p>
            <a:pPr marL="0" indent="0">
              <a:buNone/>
            </a:pPr>
            <a:r>
              <a:rPr lang="en-US"/>
              <a:t>                || w[0] == 'u'</a:t>
            </a:r>
          </a:p>
          <a:p>
            <a:pPr marL="0" indent="0">
              <a:buNone/>
            </a:pPr>
            <a:r>
              <a:rPr lang="en-US"/>
              <a:t>            </a:t>
            </a:r>
            <a:r>
              <a:rPr lang="en-US">
                <a:solidFill>
                  <a:srgbClr val="0070C0"/>
                </a:solidFill>
              </a:rPr>
              <a:t>select</a:t>
            </a:r>
            <a:r>
              <a:rPr lang="en-US"/>
              <a:t> word;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14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Syntax – join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Có ý nghĩa như phép kết bảng trong cơ sở dữ liệu quan hệ</a:t>
            </a:r>
            <a:endParaRPr lang="en-US" sz="2400" smtClean="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400" smtClean="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query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=</a:t>
            </a:r>
          </a:p>
          <a:p>
            <a:pPr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c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Categories</a:t>
            </a:r>
          </a:p>
          <a:p>
            <a:pPr>
              <a:buNone/>
            </a:pPr>
            <a:r>
              <a:rPr lang="en-US" sz="2400" b="1" i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u="sng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p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Products </a:t>
            </a:r>
            <a:r>
              <a:rPr lang="en-US" sz="24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c.CategoryID </a:t>
            </a:r>
            <a:r>
              <a:rPr lang="en-US" sz="24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equals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p.CategoryID</a:t>
            </a:r>
            <a:endParaRPr lang="en-US" sz="240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{c.CategoryName, p.ProductName};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4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Quiz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Manufacturer(</a:t>
            </a:r>
            <a:r>
              <a:rPr lang="en-US" u="sng" smtClean="0"/>
              <a:t>manufacid</a:t>
            </a:r>
            <a:r>
              <a:rPr lang="en-US" smtClean="0"/>
              <a:t>, manufacname)</a:t>
            </a:r>
          </a:p>
          <a:p>
            <a:r>
              <a:rPr lang="en-US" smtClean="0"/>
              <a:t>Laptop(</a:t>
            </a:r>
            <a:r>
              <a:rPr lang="en-US" u="sng" smtClean="0"/>
              <a:t>sku</a:t>
            </a:r>
            <a:r>
              <a:rPr lang="en-US" smtClean="0"/>
              <a:t>, lapname, manufacid)</a:t>
            </a:r>
          </a:p>
          <a:p>
            <a:endParaRPr lang="en-US"/>
          </a:p>
          <a:p>
            <a:r>
              <a:rPr lang="en-US" smtClean="0"/>
              <a:t>Cho biết tên các laptop của hãng “Acer”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7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</a:t>
            </a:r>
            <a:r>
              <a:rPr lang="en-US" smtClean="0"/>
              <a:t>Syntax – orderby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smtClean="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query = </a:t>
            </a:r>
            <a:endParaRPr lang="en-US" sz="240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m 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typeof(string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).GetMethods()</a:t>
            </a:r>
          </a:p>
          <a:p>
            <a:pPr marL="0" indent="0">
              <a:buNone/>
            </a:pPr>
            <a:r>
              <a:rPr lang="en-US" sz="240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m.IsStatic == true</a:t>
            </a:r>
          </a:p>
          <a:p>
            <a:pPr marL="0" indent="0">
              <a:buNone/>
            </a:pPr>
            <a:r>
              <a:rPr lang="en-US" sz="240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m.Name </a:t>
            </a:r>
            <a:r>
              <a:rPr lang="en-US" sz="24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[descending]</a:t>
            </a:r>
            <a:endParaRPr lang="en-US" sz="240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m.Name;</a:t>
            </a:r>
            <a:endParaRPr lang="en-US" sz="240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Quiz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Product(</a:t>
            </a:r>
            <a:r>
              <a:rPr lang="en-US" u="sng" smtClean="0"/>
              <a:t>SKU</a:t>
            </a:r>
            <a:r>
              <a:rPr lang="en-US" smtClean="0"/>
              <a:t>, Name, Price, Quantity)</a:t>
            </a:r>
          </a:p>
          <a:p>
            <a:r>
              <a:rPr lang="en-US" smtClean="0"/>
              <a:t>TransactionLog(</a:t>
            </a:r>
            <a:r>
              <a:rPr lang="en-US" u="sng" smtClean="0"/>
              <a:t>LogID</a:t>
            </a:r>
            <a:r>
              <a:rPr lang="en-US" smtClean="0"/>
              <a:t>, ProductID, SoldCount)</a:t>
            </a:r>
          </a:p>
          <a:p>
            <a:endParaRPr lang="en-US"/>
          </a:p>
          <a:p>
            <a:r>
              <a:rPr lang="en-US" smtClean="0"/>
              <a:t>Cho biết tên, giá các sản phẩm bán chạy (soldCount &gt; 100) giảm dần theo số lượng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2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LINQ đọc là </a:t>
            </a:r>
            <a:r>
              <a:rPr lang="en-US" b="1">
                <a:solidFill>
                  <a:srgbClr val="C00000"/>
                </a:solidFill>
              </a:rPr>
              <a:t>LINK</a:t>
            </a:r>
            <a:r>
              <a:rPr lang="en-US"/>
              <a:t>, không phải </a:t>
            </a:r>
            <a:r>
              <a:rPr lang="en-US" sz="2800" b="1">
                <a:solidFill>
                  <a:srgbClr val="C00000"/>
                </a:solidFill>
              </a:rPr>
              <a:t>LIN-QUEUE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 smtClean="0"/>
              <a:t>LINQ</a:t>
            </a:r>
            <a:r>
              <a:rPr lang="en-US"/>
              <a:t>: </a:t>
            </a:r>
            <a:r>
              <a:rPr lang="en-US" b="1">
                <a:solidFill>
                  <a:srgbClr val="C00000"/>
                </a:solidFill>
              </a:rPr>
              <a:t>L</a:t>
            </a:r>
            <a:r>
              <a:rPr lang="en-US"/>
              <a:t>anguage </a:t>
            </a:r>
            <a:r>
              <a:rPr lang="en-US" b="1">
                <a:solidFill>
                  <a:srgbClr val="C00000"/>
                </a:solidFill>
              </a:rPr>
              <a:t>In</a:t>
            </a:r>
            <a:r>
              <a:rPr lang="en-US"/>
              <a:t>tegrated </a:t>
            </a:r>
            <a:r>
              <a:rPr lang="en-US" b="1">
                <a:solidFill>
                  <a:srgbClr val="C00000"/>
                </a:solidFill>
              </a:rPr>
              <a:t>Q</a:t>
            </a:r>
            <a:r>
              <a:rPr lang="en-US" smtClean="0"/>
              <a:t>uery</a:t>
            </a:r>
          </a:p>
          <a:p>
            <a:r>
              <a:rPr lang="en-US" smtClean="0"/>
              <a:t>LINQ cho phép developer thực hiện truy vấn trên nhiều dạng dữ liệu trong .NET</a:t>
            </a:r>
          </a:p>
          <a:p>
            <a:pPr lvl="1"/>
            <a:r>
              <a:rPr lang="en-US" smtClean="0"/>
              <a:t>.NET Objects (List, Queue, Array, …)</a:t>
            </a:r>
          </a:p>
          <a:p>
            <a:pPr lvl="1"/>
            <a:r>
              <a:rPr lang="en-US" smtClean="0"/>
              <a:t>Database (</a:t>
            </a:r>
            <a:r>
              <a:rPr lang="en-US" b="1" smtClean="0">
                <a:solidFill>
                  <a:srgbClr val="C00000"/>
                </a:solidFill>
              </a:rPr>
              <a:t>DLINQ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XML (</a:t>
            </a:r>
            <a:r>
              <a:rPr lang="en-US" b="1" smtClean="0">
                <a:solidFill>
                  <a:srgbClr val="0070C0"/>
                </a:solidFill>
              </a:rPr>
              <a:t>XLINQ</a:t>
            </a:r>
            <a:r>
              <a:rPr lang="en-US" smtClean="0"/>
              <a:t>)</a:t>
            </a:r>
          </a:p>
          <a:p>
            <a:pPr lvl="1"/>
            <a:r>
              <a:rPr lang="en-US"/>
              <a:t>Parallel </a:t>
            </a:r>
            <a:r>
              <a:rPr lang="en-US" smtClean="0"/>
              <a:t>LINQ (</a:t>
            </a:r>
            <a:r>
              <a:rPr lang="en-US" b="1" smtClean="0">
                <a:solidFill>
                  <a:srgbClr val="0070C0"/>
                </a:solidFill>
              </a:rPr>
              <a:t>PLINQ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</a:t>
            </a:r>
            <a:r>
              <a:rPr lang="en-US" smtClean="0"/>
              <a:t>Syntax – group… by…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smtClean="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query = </a:t>
            </a:r>
            <a:endParaRPr lang="en-US" sz="240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m 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typeof(string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).GetMethods()</a:t>
            </a:r>
          </a:p>
          <a:p>
            <a:pPr marL="0" indent="0">
              <a:buNone/>
            </a:pPr>
            <a:r>
              <a:rPr lang="en-US" sz="240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m.IsStatic == true</a:t>
            </a:r>
          </a:p>
          <a:p>
            <a:pPr marL="0" indent="0">
              <a:buNone/>
            </a:pPr>
            <a:r>
              <a:rPr lang="en-US" sz="240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m.Name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[descending</a:t>
            </a:r>
            <a:r>
              <a:rPr lang="en-US" sz="24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sz="240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m </a:t>
            </a:r>
            <a:r>
              <a:rPr lang="en-US" sz="24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m.Name;</a:t>
            </a:r>
          </a:p>
          <a:p>
            <a:pPr marL="0" indent="0">
              <a:buNone/>
            </a:pPr>
            <a:endParaRPr lang="en-US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smtClean="0">
                <a:solidFill>
                  <a:srgbClr val="0070C0"/>
                </a:solidFill>
              </a:rPr>
              <a:t>group</a:t>
            </a:r>
            <a:r>
              <a:rPr lang="en-US" smtClean="0">
                <a:solidFill>
                  <a:srgbClr val="0070C0"/>
                </a:solidFill>
              </a:rPr>
              <a:t> </a:t>
            </a:r>
            <a:r>
              <a:rPr lang="en-US" smtClean="0"/>
              <a:t>đã bao hàm ý nghĩa </a:t>
            </a:r>
            <a:r>
              <a:rPr lang="en-US" b="1" smtClean="0">
                <a:solidFill>
                  <a:srgbClr val="0070C0"/>
                </a:solidFill>
              </a:rPr>
              <a:t>select</a:t>
            </a:r>
            <a:r>
              <a:rPr lang="en-US" smtClean="0">
                <a:solidFill>
                  <a:srgbClr val="0070C0"/>
                </a:solidFill>
              </a:rPr>
              <a:t> </a:t>
            </a:r>
            <a:r>
              <a:rPr lang="en-US" smtClean="0"/>
              <a:t>nên không cần </a:t>
            </a:r>
            <a:r>
              <a:rPr lang="en-US" b="1" smtClean="0">
                <a:solidFill>
                  <a:srgbClr val="0070C0"/>
                </a:solidFill>
              </a:rPr>
              <a:t>select</a:t>
            </a:r>
            <a:r>
              <a:rPr lang="en-US" smtClean="0"/>
              <a:t> nữa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</a:t>
            </a:r>
            <a:r>
              <a:rPr lang="en-US" smtClean="0"/>
              <a:t>Syntax – group… by…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Group nhiều thuộc tính</a:t>
            </a:r>
          </a:p>
          <a:p>
            <a:pPr marL="0" indent="0">
              <a:buNone/>
            </a:pPr>
            <a:endParaRPr lang="en-US" sz="1050" smtClean="0"/>
          </a:p>
          <a:p>
            <a:pPr marL="0" indent="0">
              <a:buNone/>
            </a:pPr>
            <a:r>
              <a:rPr lang="en-US" sz="24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query = 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p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Products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c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Categories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p.CategoryID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equals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c.CategoryID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p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c.CategoryID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c.CategoryName;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5362" name="Picture 2" descr="E:\Stuff\Learning\#5 Essay\icons\icons_temp\iVista Icons\Alarm\War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648200"/>
            <a:ext cx="1981200" cy="1981200"/>
          </a:xfrm>
          <a:prstGeom prst="rect">
            <a:avLst/>
          </a:prstGeom>
          <a:noFill/>
          <a:effectLst>
            <a:outerShdw blurRad="304800" dist="1016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71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</a:t>
            </a:r>
            <a:r>
              <a:rPr lang="en-US" smtClean="0"/>
              <a:t>Syntax – group… by…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Group nhiều thuộc tính</a:t>
            </a:r>
          </a:p>
          <a:p>
            <a:pPr marL="0" indent="0">
              <a:buNone/>
            </a:pPr>
            <a:endParaRPr lang="en-US" sz="1050" smtClean="0"/>
          </a:p>
          <a:p>
            <a:pPr marL="0" indent="0">
              <a:buNone/>
            </a:pPr>
            <a:r>
              <a:rPr lang="en-US" sz="24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query = 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p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Products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c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Categories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p.CategoryID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equals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c.CategoryID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p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	c.CategoryID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c.CategoryName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Query </a:t>
            </a:r>
            <a:r>
              <a:rPr lang="en-US" sz="4000" smtClean="0"/>
              <a:t>Syntax – group… by… into…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smtClean="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query = </a:t>
            </a:r>
            <a:endParaRPr lang="en-US" sz="240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m 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typeof(string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).GetMethods()</a:t>
            </a:r>
          </a:p>
          <a:p>
            <a:pPr marL="0" indent="0">
              <a:buNone/>
            </a:pPr>
            <a:r>
              <a:rPr lang="en-US" sz="240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m.IsStatic == true</a:t>
            </a:r>
          </a:p>
          <a:p>
            <a:pPr marL="0" indent="0">
              <a:buNone/>
            </a:pPr>
            <a:r>
              <a:rPr lang="en-US" sz="240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m.Name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[descending]</a:t>
            </a:r>
            <a:endParaRPr lang="en-US" sz="240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m 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m.Name </a:t>
            </a:r>
            <a:r>
              <a:rPr lang="en-US" sz="2400" b="1" u="sng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into</a:t>
            </a:r>
            <a:r>
              <a:rPr lang="en-US" sz="24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gr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new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	Key = gr.</a:t>
            </a:r>
            <a:r>
              <a:rPr lang="en-US" sz="2400" b="1" u="sng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, Slg = gr.</a:t>
            </a:r>
            <a:r>
              <a:rPr lang="en-US" sz="2400" b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Count()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1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Query </a:t>
            </a:r>
            <a:r>
              <a:rPr lang="en-US" sz="4000" smtClean="0"/>
              <a:t>Syntax – group… by… into…</a:t>
            </a:r>
            <a:endParaRPr lang="en-US" sz="4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1402048"/>
            <a:ext cx="2981325" cy="507495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25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Các </a:t>
            </a:r>
            <a:r>
              <a:rPr lang="en-US" b="1" smtClean="0">
                <a:solidFill>
                  <a:srgbClr val="0000CC"/>
                </a:solidFill>
              </a:rPr>
              <a:t>from</a:t>
            </a:r>
            <a:r>
              <a:rPr lang="en-US" smtClean="0">
                <a:solidFill>
                  <a:srgbClr val="0000CC"/>
                </a:solidFill>
              </a:rPr>
              <a:t> </a:t>
            </a:r>
            <a:r>
              <a:rPr lang="en-US" smtClean="0"/>
              <a:t>có thể được viết lồng nhau</a:t>
            </a:r>
          </a:p>
          <a:p>
            <a:pPr marL="0" indent="0">
              <a:buNone/>
            </a:pPr>
            <a:endParaRPr lang="en-US" sz="2400" smtClean="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query = </a:t>
            </a:r>
            <a:endParaRPr lang="en-US" sz="240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list 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lists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400" b="1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list</a:t>
            </a:r>
            <a:endParaRPr lang="en-US" sz="240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num;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Lambda Syntax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Bản chất của LINQ là các lệnh truy vấn được viết dưới dạng </a:t>
            </a:r>
            <a:r>
              <a:rPr lang="en-US" b="1" smtClean="0">
                <a:solidFill>
                  <a:srgbClr val="C00000"/>
                </a:solidFill>
              </a:rPr>
              <a:t>lambda syntax</a:t>
            </a:r>
          </a:p>
          <a:p>
            <a:r>
              <a:rPr lang="en-US" smtClean="0"/>
              <a:t>Query syntax dễ đọc, dễ hiểu hơn so với lambda syntax</a:t>
            </a:r>
          </a:p>
          <a:p>
            <a:r>
              <a:rPr lang="en-US" smtClean="0"/>
              <a:t>Khi thực thi, query syntax sẽ được compiler chuyển về lambda sysntax</a:t>
            </a:r>
          </a:p>
          <a:p>
            <a:r>
              <a:rPr lang="en-US" smtClean="0"/>
              <a:t>Dùng </a:t>
            </a:r>
            <a:r>
              <a:rPr lang="en-US" b="1" smtClean="0">
                <a:solidFill>
                  <a:srgbClr val="C00000"/>
                </a:solidFill>
              </a:rPr>
              <a:t>lambda syntax</a:t>
            </a:r>
            <a:r>
              <a:rPr lang="en-US" smtClean="0"/>
              <a:t> mới có thể tận dụng được hết sức mạnh của LINQ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9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truy vấn LINQ được viết bằng </a:t>
            </a:r>
            <a:r>
              <a:rPr lang="en-US" b="1" smtClean="0">
                <a:solidFill>
                  <a:srgbClr val="0000CC"/>
                </a:solidFill>
              </a:rPr>
              <a:t>query syntax</a:t>
            </a:r>
            <a:r>
              <a:rPr lang="en-US" smtClean="0"/>
              <a:t> hoàn toàn có thể được biểu diễn dưới dạng </a:t>
            </a:r>
            <a:r>
              <a:rPr lang="en-US" b="1" smtClean="0">
                <a:solidFill>
                  <a:srgbClr val="C00000"/>
                </a:solidFill>
              </a:rPr>
              <a:t>lambda syntax</a:t>
            </a:r>
          </a:p>
          <a:p>
            <a:pPr lvl="1"/>
            <a:r>
              <a:rPr lang="en-US" smtClean="0"/>
              <a:t>Không có chiều ngược lại</a:t>
            </a:r>
          </a:p>
          <a:p>
            <a:r>
              <a:rPr lang="en-US" smtClean="0"/>
              <a:t>Nên kết hợp </a:t>
            </a:r>
            <a:r>
              <a:rPr lang="en-US" b="1" smtClean="0">
                <a:solidFill>
                  <a:srgbClr val="0000CC"/>
                </a:solidFill>
              </a:rPr>
              <a:t>query syntax</a:t>
            </a:r>
            <a:r>
              <a:rPr lang="en-US" smtClean="0"/>
              <a:t> &amp; </a:t>
            </a:r>
            <a:r>
              <a:rPr lang="en-US" b="1" smtClean="0">
                <a:solidFill>
                  <a:srgbClr val="C00000"/>
                </a:solidFill>
              </a:rPr>
              <a:t>lambda syntax</a:t>
            </a:r>
            <a:r>
              <a:rPr lang="en-US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6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Lambda Expression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Có ý nghĩa như con trỏ hàm trong C++</a:t>
            </a:r>
          </a:p>
          <a:p>
            <a:r>
              <a:rPr lang="en-US" smtClean="0"/>
              <a:t>.NET 2.0 giới thiệu </a:t>
            </a:r>
            <a:r>
              <a:rPr lang="en-US" b="1" i="1">
                <a:solidFill>
                  <a:srgbClr val="0070C0"/>
                </a:solidFill>
              </a:rPr>
              <a:t>Anonymous </a:t>
            </a:r>
            <a:r>
              <a:rPr lang="en-US" b="1" i="1" smtClean="0">
                <a:solidFill>
                  <a:srgbClr val="0070C0"/>
                </a:solidFill>
              </a:rPr>
              <a:t>Methods</a:t>
            </a:r>
            <a:r>
              <a:rPr lang="en-US" smtClean="0"/>
              <a:t> nhằm cài đặt thuận tiện hơn</a:t>
            </a:r>
          </a:p>
          <a:p>
            <a:r>
              <a:rPr lang="en-US" b="1" i="1">
                <a:solidFill>
                  <a:srgbClr val="00B050"/>
                </a:solidFill>
              </a:rPr>
              <a:t>Lambda </a:t>
            </a:r>
            <a:r>
              <a:rPr lang="en-US" b="1" i="1" smtClean="0">
                <a:solidFill>
                  <a:srgbClr val="00B050"/>
                </a:solidFill>
              </a:rPr>
              <a:t>Expression</a:t>
            </a:r>
            <a:r>
              <a:rPr lang="en-US" smtClean="0"/>
              <a:t> là </a:t>
            </a:r>
            <a:r>
              <a:rPr lang="en-US"/>
              <a:t>phiên bản cải tiến của Anonymous Methods</a:t>
            </a:r>
          </a:p>
          <a:p>
            <a:r>
              <a:rPr lang="en-US" smtClean="0"/>
              <a:t>Cấu trúc ngắn gọn</a:t>
            </a:r>
          </a:p>
          <a:p>
            <a:pPr marL="0" indent="0">
              <a:buNone/>
            </a:pPr>
            <a:r>
              <a:rPr lang="en-US" smtClean="0"/>
              <a:t>	</a:t>
            </a:r>
            <a:r>
              <a:rPr lang="en-US" b="1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argument-list</a:t>
            </a:r>
            <a:r>
              <a:rPr lang="en-US" b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>
                <a:latin typeface="Consolas" pitchFamily="49" charset="0"/>
                <a:cs typeface="Consolas" pitchFamily="49" charset="0"/>
              </a:rPr>
              <a:t>=&gt; </a:t>
            </a:r>
            <a:r>
              <a:rPr lang="en-US" b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6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– Delegate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39240"/>
            <a:ext cx="4953000" cy="4743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3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</a:t>
            </a:r>
            <a:endParaRPr lang="en-US"/>
          </a:p>
        </p:txBody>
      </p:sp>
      <p:sp>
        <p:nvSpPr>
          <p:cNvPr id="76803" name="Oval 3"/>
          <p:cNvSpPr>
            <a:spLocks noChangeArrowheads="1"/>
          </p:cNvSpPr>
          <p:nvPr/>
        </p:nvSpPr>
        <p:spPr bwMode="gray">
          <a:xfrm>
            <a:off x="2381250" y="2062163"/>
            <a:ext cx="3956050" cy="388143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Oval 4"/>
          <p:cNvSpPr>
            <a:spLocks noChangeArrowheads="1"/>
          </p:cNvSpPr>
          <p:nvPr/>
        </p:nvSpPr>
        <p:spPr bwMode="gray">
          <a:xfrm>
            <a:off x="2598738" y="2268538"/>
            <a:ext cx="3490912" cy="3490912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Oval 5"/>
          <p:cNvSpPr>
            <a:spLocks noChangeArrowheads="1"/>
          </p:cNvSpPr>
          <p:nvPr/>
        </p:nvSpPr>
        <p:spPr bwMode="gray">
          <a:xfrm>
            <a:off x="2814638" y="2595563"/>
            <a:ext cx="2973387" cy="297338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AutoShape 6"/>
          <p:cNvSpPr>
            <a:spLocks noChangeArrowheads="1"/>
          </p:cNvSpPr>
          <p:nvPr/>
        </p:nvSpPr>
        <p:spPr bwMode="gray">
          <a:xfrm rot="30644363">
            <a:off x="2057400" y="3894138"/>
            <a:ext cx="1871663" cy="1855787"/>
          </a:xfrm>
          <a:prstGeom prst="chevron">
            <a:avLst>
              <a:gd name="adj" fmla="val 28655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76807" name="AutoShape 7"/>
          <p:cNvSpPr>
            <a:spLocks noChangeArrowheads="1"/>
          </p:cNvSpPr>
          <p:nvPr/>
        </p:nvSpPr>
        <p:spPr bwMode="gray">
          <a:xfrm rot="16200000">
            <a:off x="3335337" y="1700213"/>
            <a:ext cx="1871663" cy="1855788"/>
          </a:xfrm>
          <a:prstGeom prst="chevron">
            <a:avLst>
              <a:gd name="adj" fmla="val 28655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63500" prstMaterial="legacyPlastic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76808" name="AutoShape 8"/>
          <p:cNvSpPr>
            <a:spLocks noChangeArrowheads="1"/>
          </p:cNvSpPr>
          <p:nvPr/>
        </p:nvSpPr>
        <p:spPr bwMode="gray">
          <a:xfrm rot="23388254">
            <a:off x="4603750" y="3906838"/>
            <a:ext cx="1871663" cy="1855787"/>
          </a:xfrm>
          <a:prstGeom prst="chevron">
            <a:avLst>
              <a:gd name="adj" fmla="val 28655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gray">
          <a:xfrm>
            <a:off x="3343275" y="3657600"/>
            <a:ext cx="1855788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4400" b="1" smtClean="0">
                <a:solidFill>
                  <a:srgbClr val="9C4A06"/>
                </a:solidFill>
              </a:rPr>
              <a:t>LINQ</a:t>
            </a:r>
            <a:endParaRPr lang="en-US" sz="4400">
              <a:solidFill>
                <a:srgbClr val="1C1C1C"/>
              </a:solidFill>
            </a:endParaRP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gray">
          <a:xfrm>
            <a:off x="3613150" y="2239963"/>
            <a:ext cx="150495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mtClean="0">
                <a:solidFill>
                  <a:srgbClr val="FFFBFC"/>
                </a:solidFill>
              </a:rPr>
              <a:t>DLINQ</a:t>
            </a:r>
            <a:endParaRPr lang="en-US">
              <a:solidFill>
                <a:srgbClr val="FFFBFC"/>
              </a:solidFill>
            </a:endParaRPr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gray">
          <a:xfrm>
            <a:off x="2266950" y="4618038"/>
            <a:ext cx="116046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mtClean="0">
                <a:solidFill>
                  <a:srgbClr val="FFFBFC"/>
                </a:solidFill>
              </a:rPr>
              <a:t>XLINQ</a:t>
            </a:r>
            <a:endParaRPr lang="en-US">
              <a:solidFill>
                <a:srgbClr val="FFFBFC"/>
              </a:solidFill>
            </a:endParaRPr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gray">
          <a:xfrm>
            <a:off x="5127625" y="4638675"/>
            <a:ext cx="116046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mtClean="0">
                <a:solidFill>
                  <a:srgbClr val="FFFBFC"/>
                </a:solidFill>
              </a:rPr>
              <a:t>PLINQ</a:t>
            </a:r>
            <a:endParaRPr lang="en-US">
              <a:solidFill>
                <a:srgbClr val="FFFBF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6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</a:t>
            </a:r>
            <a:r>
              <a:rPr lang="en-US" smtClean="0"/>
              <a:t>Anonymous Method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62" y="1295400"/>
            <a:ext cx="6544832" cy="50269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0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</a:t>
            </a:r>
            <a:r>
              <a:rPr lang="en-US" smtClean="0"/>
              <a:t>Lambda Expression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40" y="1219200"/>
            <a:ext cx="6137508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6"/>
          <p:cNvSpPr/>
          <p:nvPr/>
        </p:nvSpPr>
        <p:spPr bwMode="auto">
          <a:xfrm>
            <a:off x="3886200" y="3145971"/>
            <a:ext cx="838200" cy="1295400"/>
          </a:xfrm>
          <a:prstGeom prst="downArrow">
            <a:avLst/>
          </a:prstGeom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>
              <a:solidFill>
                <a:schemeClr val="bg1">
                  <a:lumMod val="20000"/>
                  <a:lumOff val="80000"/>
                </a:schemeClr>
              </a:solidFill>
              <a:latin typeface="Comic Sans MS" pitchFamily="66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Expression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447800" y="1828800"/>
            <a:ext cx="5943600" cy="1828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20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a,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b)</a:t>
            </a:r>
          </a:p>
          <a:p>
            <a:pPr algn="l"/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algn="l"/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 + b;</a:t>
            </a:r>
          </a:p>
          <a:p>
            <a:pPr algn="l"/>
            <a:r>
              <a:rPr 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447800" y="4495800"/>
            <a:ext cx="5943600" cy="76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(a, b) </a:t>
            </a:r>
            <a:r>
              <a:rPr lang="en-US" sz="20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0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sz="2000" b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2000" b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 </a:t>
            </a:r>
            <a:r>
              <a:rPr lang="en-US" sz="2000" b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//Func&lt;int, int, int&gt;</a:t>
            </a: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00B050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Expression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41375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7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Expression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63445"/>
            <a:ext cx="8686800" cy="19417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3886200"/>
            <a:ext cx="8686800" cy="17291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2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1362075"/>
          </a:xfrm>
        </p:spPr>
        <p:txBody>
          <a:bodyPr/>
          <a:lstStyle/>
          <a:p>
            <a:pPr algn="ctr"/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OPERATORS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4456-6776-4528-AD86-50CA87B1389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of Operators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23880"/>
              </p:ext>
            </p:extLst>
          </p:nvPr>
        </p:nvGraphicFramePr>
        <p:xfrm>
          <a:off x="609600" y="1415902"/>
          <a:ext cx="8001000" cy="4862978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600200"/>
                <a:gridCol w="2400300"/>
                <a:gridCol w="1333500"/>
                <a:gridCol w="2667000"/>
              </a:tblGrid>
              <a:tr h="412898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Comic Sans MS" pitchFamily="66" charset="0"/>
                          <a:cs typeface="Consolas" pitchFamily="49" charset="0"/>
                        </a:rPr>
                        <a:t>Type</a:t>
                      </a:r>
                      <a:endParaRPr lang="en-US" sz="1800">
                        <a:latin typeface="Comic Sans MS" pitchFamily="66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Comic Sans MS" pitchFamily="66" charset="0"/>
                          <a:cs typeface="Consolas" pitchFamily="49" charset="0"/>
                        </a:rPr>
                        <a:t>Name</a:t>
                      </a:r>
                      <a:endParaRPr lang="en-US" sz="1800">
                        <a:latin typeface="Comic Sans MS" pitchFamily="66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Comic Sans MS" pitchFamily="66" charset="0"/>
                          <a:cs typeface="Consolas" pitchFamily="49" charset="0"/>
                        </a:rPr>
                        <a:t>Type</a:t>
                      </a:r>
                      <a:endParaRPr lang="en-US" sz="1800">
                        <a:latin typeface="Comic Sans MS" pitchFamily="66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Comic Sans MS" pitchFamily="66" charset="0"/>
                          <a:cs typeface="Consolas" pitchFamily="49" charset="0"/>
                        </a:rPr>
                        <a:t>Name</a:t>
                      </a:r>
                      <a:endParaRPr lang="en-US" sz="1800">
                        <a:latin typeface="Comic Sans MS" pitchFamily="66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nsolas" pitchFamily="49" charset="0"/>
                          <a:cs typeface="Consolas" pitchFamily="49" charset="0"/>
                        </a:rPr>
                        <a:t>Partitioning</a:t>
                      </a:r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nsolas" pitchFamily="49" charset="0"/>
                          <a:cs typeface="Consolas" pitchFamily="49" charset="0"/>
                        </a:rPr>
                        <a:t>Take, Skip</a:t>
                      </a:r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nsolas" pitchFamily="49" charset="0"/>
                          <a:cs typeface="Consolas" pitchFamily="49" charset="0"/>
                        </a:rPr>
                        <a:t>Set</a:t>
                      </a:r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nsolas" pitchFamily="49" charset="0"/>
                          <a:cs typeface="Consolas" pitchFamily="49" charset="0"/>
                        </a:rPr>
                        <a:t>Distinct</a:t>
                      </a:r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nsolas" pitchFamily="49" charset="0"/>
                          <a:cs typeface="Consolas" pitchFamily="49" charset="0"/>
                        </a:rPr>
                        <a:t>TakeWhile</a:t>
                      </a:r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nsolas" pitchFamily="49" charset="0"/>
                          <a:cs typeface="Consolas" pitchFamily="49" charset="0"/>
                        </a:rPr>
                        <a:t>Concat, Union</a:t>
                      </a:r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nsolas" pitchFamily="49" charset="0"/>
                          <a:cs typeface="Consolas" pitchFamily="49" charset="0"/>
                        </a:rPr>
                        <a:t>SkipWhile</a:t>
                      </a:r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nsolas" pitchFamily="49" charset="0"/>
                          <a:cs typeface="Consolas" pitchFamily="49" charset="0"/>
                        </a:rPr>
                        <a:t>Intersect, Except</a:t>
                      </a:r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nsolas" pitchFamily="49" charset="0"/>
                          <a:cs typeface="Consolas" pitchFamily="49" charset="0"/>
                        </a:rPr>
                        <a:t>Join</a:t>
                      </a:r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nsolas" pitchFamily="49" charset="0"/>
                          <a:cs typeface="Consolas" pitchFamily="49" charset="0"/>
                        </a:rPr>
                        <a:t>Join, GroupJoin</a:t>
                      </a:r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nsolas" pitchFamily="49" charset="0"/>
                          <a:cs typeface="Consolas" pitchFamily="49" charset="0"/>
                        </a:rPr>
                        <a:t>Conversion</a:t>
                      </a:r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nsolas" pitchFamily="49" charset="0"/>
                          <a:cs typeface="Consolas" pitchFamily="49" charset="0"/>
                        </a:rPr>
                        <a:t>AsEnumerable</a:t>
                      </a:r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nsolas" pitchFamily="49" charset="0"/>
                          <a:cs typeface="Consolas" pitchFamily="49" charset="0"/>
                        </a:rPr>
                        <a:t>Ordering</a:t>
                      </a:r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nsolas" pitchFamily="49" charset="0"/>
                          <a:cs typeface="Consolas" pitchFamily="49" charset="0"/>
                        </a:rPr>
                        <a:t>OrderBy</a:t>
                      </a:r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nsolas" pitchFamily="49" charset="0"/>
                          <a:cs typeface="Consolas" pitchFamily="49" charset="0"/>
                        </a:rPr>
                        <a:t>ToArray, ToList</a:t>
                      </a:r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nsolas" pitchFamily="49" charset="0"/>
                          <a:cs typeface="Consolas" pitchFamily="49" charset="0"/>
                        </a:rPr>
                        <a:t>OrderByDescending</a:t>
                      </a:r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ToDictionary, ToLookup</a:t>
                      </a:r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ThenBy, Reverse</a:t>
                      </a:r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OfType, Cast</a:t>
                      </a:r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Projection</a:t>
                      </a:r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Select, SelectMany</a:t>
                      </a:r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Element</a:t>
                      </a:r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First, FirstOrDefault</a:t>
                      </a:r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Grouping</a:t>
                      </a:r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GroupBy</a:t>
                      </a:r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Last, LastOrDefault</a:t>
                      </a:r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Restriction</a:t>
                      </a:r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Where</a:t>
                      </a:r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Single, SingleOrDefault</a:t>
                      </a:r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Equality</a:t>
                      </a:r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SequenceEqual</a:t>
                      </a:r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ElementAt</a:t>
                      </a:r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ElementAtOrDefault</a:t>
                      </a:r>
                      <a:endParaRPr lang="en-US" sz="1400" b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1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of Operators (cont)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82471"/>
              </p:ext>
            </p:extLst>
          </p:nvPr>
        </p:nvGraphicFramePr>
        <p:xfrm>
          <a:off x="609600" y="1415902"/>
          <a:ext cx="8001000" cy="1525418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600200"/>
                <a:gridCol w="2400300"/>
                <a:gridCol w="1333500"/>
                <a:gridCol w="2667000"/>
              </a:tblGrid>
              <a:tr h="412898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Comic Sans MS" pitchFamily="66" charset="0"/>
                          <a:cs typeface="Consolas" pitchFamily="49" charset="0"/>
                        </a:rPr>
                        <a:t>Type</a:t>
                      </a:r>
                      <a:endParaRPr lang="en-US" sz="1800">
                        <a:latin typeface="Comic Sans MS" pitchFamily="66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Comic Sans MS" pitchFamily="66" charset="0"/>
                          <a:cs typeface="Consolas" pitchFamily="49" charset="0"/>
                        </a:rPr>
                        <a:t>Name</a:t>
                      </a:r>
                      <a:endParaRPr lang="en-US" sz="1800">
                        <a:latin typeface="Comic Sans MS" pitchFamily="66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Comic Sans MS" pitchFamily="66" charset="0"/>
                          <a:cs typeface="Consolas" pitchFamily="49" charset="0"/>
                        </a:rPr>
                        <a:t>Type</a:t>
                      </a:r>
                      <a:endParaRPr lang="en-US" sz="1800">
                        <a:latin typeface="Comic Sans MS" pitchFamily="66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Comic Sans MS" pitchFamily="66" charset="0"/>
                          <a:cs typeface="Consolas" pitchFamily="49" charset="0"/>
                        </a:rPr>
                        <a:t>Name</a:t>
                      </a:r>
                      <a:endParaRPr lang="en-US" sz="1800">
                        <a:latin typeface="Comic Sans MS" pitchFamily="66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nsolas" pitchFamily="49" charset="0"/>
                          <a:cs typeface="Consolas" pitchFamily="49" charset="0"/>
                        </a:rPr>
                        <a:t>Aggregate</a:t>
                      </a:r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nsolas" pitchFamily="49" charset="0"/>
                          <a:cs typeface="Consolas" pitchFamily="49" charset="0"/>
                        </a:rPr>
                        <a:t>Count, LongCount</a:t>
                      </a:r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nsolas" pitchFamily="49" charset="0"/>
                          <a:cs typeface="Consolas" pitchFamily="49" charset="0"/>
                        </a:rPr>
                        <a:t>Generation</a:t>
                      </a:r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nsolas" pitchFamily="49" charset="0"/>
                          <a:cs typeface="Consolas" pitchFamily="49" charset="0"/>
                        </a:rPr>
                        <a:t>Any, All</a:t>
                      </a:r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nsolas" pitchFamily="49" charset="0"/>
                          <a:cs typeface="Consolas" pitchFamily="49" charset="0"/>
                        </a:rPr>
                        <a:t>Sum, Min, Max</a:t>
                      </a:r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nsolas" pitchFamily="49" charset="0"/>
                          <a:cs typeface="Consolas" pitchFamily="49" charset="0"/>
                        </a:rPr>
                        <a:t>Contains</a:t>
                      </a:r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nsolas" pitchFamily="49" charset="0"/>
                          <a:cs typeface="Consolas" pitchFamily="49" charset="0"/>
                        </a:rPr>
                        <a:t>Average, </a:t>
                      </a:r>
                      <a:r>
                        <a:rPr lang="en-US" sz="14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Aggregate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nsolas" pitchFamily="49" charset="0"/>
                          <a:cs typeface="Consolas" pitchFamily="49" charset="0"/>
                        </a:rPr>
                        <a:t>Range,</a:t>
                      </a:r>
                      <a:r>
                        <a:rPr lang="en-US" sz="1400" baseline="0" smtClean="0">
                          <a:latin typeface="Consolas" pitchFamily="49" charset="0"/>
                          <a:cs typeface="Consolas" pitchFamily="49" charset="0"/>
                        </a:rPr>
                        <a:t> Repeat, Empty</a:t>
                      </a:r>
                      <a:endParaRPr 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Restriction Operators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C00000"/>
                </a:solidFill>
              </a:rPr>
              <a:t>Where</a:t>
            </a:r>
            <a:r>
              <a:rPr lang="en-US"/>
              <a:t>: giữ lại các phần tử thoả điều kiện</a:t>
            </a:r>
          </a:p>
          <a:p>
            <a:pPr marL="0" indent="0">
              <a:buNone/>
            </a:pPr>
            <a:r>
              <a:rPr lang="en-US" sz="2400" u="sng" smtClean="0"/>
              <a:t>Query </a:t>
            </a:r>
            <a:r>
              <a:rPr lang="en-US" sz="2400" u="sng"/>
              <a:t>Syntax</a:t>
            </a:r>
          </a:p>
          <a:p>
            <a:pPr marL="0" indent="0">
              <a:buNone/>
            </a:pPr>
            <a:r>
              <a:rPr lang="en-US" sz="24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query =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n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list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	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n &lt; 3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	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n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r>
              <a:rPr lang="en-US" sz="2400" u="sng" smtClean="0"/>
              <a:t>Lambda Syntax</a:t>
            </a:r>
          </a:p>
          <a:p>
            <a:pPr marL="0" indent="0">
              <a:buNone/>
            </a:pPr>
            <a:r>
              <a:rPr lang="en-US" sz="24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query = list.</a:t>
            </a:r>
            <a:r>
              <a:rPr lang="en-US" sz="2400" b="1" u="sng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(n =&gt; n &lt; 3);</a:t>
            </a:r>
            <a:endParaRPr 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8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Quiz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var list </a:t>
            </a:r>
            <a:r>
              <a:rPr lang="en-US" smtClean="0"/>
              <a:t>= new </a:t>
            </a:r>
            <a:r>
              <a:rPr lang="en-US"/>
              <a:t>List&lt;int&gt; { 1,2,3,4,5,6,7,8,9 </a:t>
            </a:r>
            <a:r>
              <a:rPr lang="en-US" smtClean="0"/>
              <a:t>};</a:t>
            </a:r>
          </a:p>
          <a:p>
            <a:endParaRPr lang="en-US"/>
          </a:p>
          <a:p>
            <a:r>
              <a:rPr lang="en-US" smtClean="0"/>
              <a:t>Tìm các số nguyên tố</a:t>
            </a:r>
          </a:p>
          <a:p>
            <a:r>
              <a:rPr lang="en-US" smtClean="0"/>
              <a:t>Tìm các số hoàn hảo</a:t>
            </a:r>
          </a:p>
          <a:p>
            <a:r>
              <a:rPr lang="en-US" smtClean="0"/>
              <a:t>Tìm các số chính phương</a:t>
            </a:r>
          </a:p>
          <a:p>
            <a:r>
              <a:rPr lang="en-US" smtClean="0"/>
              <a:t>Tìm các số đối xứng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0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Có thể bổ sung provider để mở rộng các nguồn dữ liệu mà LINQ có thể truy vấn</a:t>
            </a:r>
          </a:p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43200"/>
            <a:ext cx="6269685" cy="39623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804" y="2971800"/>
            <a:ext cx="6580075" cy="2190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0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Projection Operators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C00000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sz="2400" u="sng" smtClean="0"/>
              <a:t>Query </a:t>
            </a:r>
            <a:r>
              <a:rPr lang="en-US" sz="2400" u="sng"/>
              <a:t>Syntax</a:t>
            </a:r>
          </a:p>
          <a:p>
            <a:pPr marL="0" indent="0">
              <a:buNone/>
            </a:pPr>
            <a:r>
              <a:rPr lang="en-US" sz="20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query 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=	</a:t>
            </a:r>
            <a:r>
              <a:rPr lang="en-US" sz="20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c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GetCustomers()</a:t>
            </a:r>
          </a:p>
          <a:p>
            <a:pPr marL="0" indent="0">
              <a:buNone/>
            </a:pPr>
            <a:r>
              <a:rPr lang="en-US" sz="200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c.City.StartWith(</a:t>
            </a:r>
            <a:r>
              <a:rPr lang="en-US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“A”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{ 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c.City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c.ContactName };</a:t>
            </a:r>
            <a:endParaRPr lang="en-US" sz="200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r>
              <a:rPr lang="en-US" sz="2400" u="sng" smtClean="0"/>
              <a:t>Lambda Syntax</a:t>
            </a:r>
          </a:p>
          <a:p>
            <a:pPr marL="0" indent="0">
              <a:buNone/>
            </a:pPr>
            <a:r>
              <a:rPr lang="en-US" sz="20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 query =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GetCustomers()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(c =&gt; c.City.StartWith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“A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u="sng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(c =&gt; </a:t>
            </a:r>
            <a:r>
              <a:rPr lang="en-US" sz="20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 { c.City, c.ContactName });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//.</a:t>
            </a:r>
            <a:r>
              <a:rPr lang="en-US" sz="200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Select(c =&gt; </a:t>
            </a:r>
            <a:r>
              <a:rPr lang="en-US" sz="20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c);</a:t>
            </a:r>
            <a:endParaRPr lang="en-US" sz="200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7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Quiz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Product(</a:t>
            </a:r>
            <a:r>
              <a:rPr lang="en-US" u="sng"/>
              <a:t>SKU</a:t>
            </a:r>
            <a:r>
              <a:rPr lang="en-US"/>
              <a:t>, Name, Quantity, Price)</a:t>
            </a:r>
          </a:p>
          <a:p>
            <a:r>
              <a:rPr lang="en-US"/>
              <a:t>ProductDAO</a:t>
            </a:r>
          </a:p>
          <a:p>
            <a:pPr lvl="1"/>
            <a:r>
              <a:rPr lang="en-US"/>
              <a:t>List&lt;Product&gt; GetAll();</a:t>
            </a:r>
          </a:p>
          <a:p>
            <a:endParaRPr lang="en-US"/>
          </a:p>
          <a:p>
            <a:r>
              <a:rPr lang="en-US"/>
              <a:t>Cho biết tên các mặt hàng còn trong kho</a:t>
            </a:r>
          </a:p>
          <a:p>
            <a:r>
              <a:rPr lang="en-US"/>
              <a:t>Cho biết tên, giá các mặt hàng sắp hết (Số lượng &lt;10)</a:t>
            </a:r>
          </a:p>
          <a:p>
            <a:r>
              <a:rPr lang="en-US"/>
              <a:t>Cho biết các mặt hàng có giá từ 100 đến 200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209800"/>
            <a:ext cx="416818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061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C00000"/>
                </a:solidFill>
              </a:rPr>
              <a:t>Select</a:t>
            </a:r>
            <a:r>
              <a:rPr lang="en-US"/>
              <a:t> (có index)</a:t>
            </a:r>
          </a:p>
          <a:p>
            <a:pPr marL="0" indent="0">
              <a:buNone/>
            </a:pPr>
            <a:endParaRPr lang="en-US" sz="2400" u="sng" smtClean="0"/>
          </a:p>
          <a:p>
            <a:pPr marL="0" indent="0">
              <a:buNone/>
            </a:pPr>
            <a:r>
              <a:rPr lang="en-US" sz="2400" u="sng" smtClean="0"/>
              <a:t>Lambda Syntax</a:t>
            </a:r>
          </a:p>
          <a:p>
            <a:pPr marL="0" indent="0">
              <a:buNone/>
            </a:pPr>
            <a:r>
              <a:rPr lang="en-US" sz="20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[] numbers = { 3, 9, 100, 4, 2, 6, 7, 1, 8 }; </a:t>
            </a:r>
          </a:p>
          <a:p>
            <a:pPr marL="0" indent="0">
              <a:buNone/>
            </a:pP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query = numbers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.</a:t>
            </a:r>
            <a:r>
              <a:rPr lang="en-US" sz="20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((n, </a:t>
            </a:r>
            <a:r>
              <a:rPr lang="en-US" sz="2000" b="1" u="sng">
                <a:latin typeface="Consolas" pitchFamily="49" charset="0"/>
                <a:cs typeface="Consolas" pitchFamily="49" charset="0"/>
              </a:rPr>
              <a:t>idx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) =&gt;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{idx, n})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.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(item =&gt; item.idx % 2 == 0);</a:t>
            </a:r>
            <a:endParaRPr 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225" y="3655558"/>
            <a:ext cx="2499975" cy="251664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5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C00000"/>
                </a:solidFill>
              </a:rPr>
              <a:t>SelectMany</a:t>
            </a:r>
            <a:r>
              <a:rPr lang="en-US" smtClean="0"/>
              <a:t>: dùng “phẳng hoá” tập hợp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667000"/>
            <a:ext cx="7153703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63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SelectMany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75805"/>
            <a:ext cx="7924800" cy="52664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0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SelectMany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827264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832" y="2743200"/>
            <a:ext cx="2743200" cy="36405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06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SelectMany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44" y="1397725"/>
            <a:ext cx="8175756" cy="88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452" y="2743200"/>
            <a:ext cx="3423339" cy="3652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35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u="sng" smtClean="0"/>
              <a:t>Query Syntax:</a:t>
            </a:r>
          </a:p>
          <a:p>
            <a:pPr>
              <a:buNone/>
            </a:pP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query =</a:t>
            </a:r>
          </a:p>
          <a:p>
            <a:pPr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c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Categories</a:t>
            </a:r>
          </a:p>
          <a:p>
            <a:pPr>
              <a:buNone/>
            </a:pPr>
            <a:r>
              <a:rPr lang="en-US" sz="2000" b="1" i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p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Products </a:t>
            </a:r>
            <a:r>
              <a:rPr lang="en-US" sz="20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c.CategoryID </a:t>
            </a:r>
            <a:r>
              <a:rPr lang="en-US" sz="20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equals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p.CategoryID</a:t>
            </a:r>
            <a:endParaRPr lang="en-US" sz="200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{c.CategoryName, p.ProductName};</a:t>
            </a:r>
            <a:endParaRPr lang="en-US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 u="sng" smtClean="0"/>
          </a:p>
          <a:p>
            <a:pPr marL="0" indent="0">
              <a:buNone/>
            </a:pPr>
            <a:r>
              <a:rPr lang="en-US" sz="2400" u="sng" smtClean="0"/>
              <a:t>Lambda Syntax:</a:t>
            </a:r>
          </a:p>
          <a:p>
            <a:pPr>
              <a:buNone/>
            </a:pP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query 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= Categories.</a:t>
            </a:r>
            <a:r>
              <a:rPr lang="en-US" sz="2000" b="1" u="sng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(</a:t>
            </a:r>
            <a:endParaRPr lang="en-US" sz="200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smtClean="0">
                <a:latin typeface="Consolas" pitchFamily="49" charset="0"/>
                <a:cs typeface="Consolas" pitchFamily="49" charset="0"/>
              </a:rPr>
              <a:t>		Products,</a:t>
            </a:r>
          </a:p>
          <a:p>
            <a:pPr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	c =&gt; c.CategoryID,</a:t>
            </a:r>
          </a:p>
          <a:p>
            <a:pPr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	p =&gt; p.CategoryID,</a:t>
            </a:r>
          </a:p>
          <a:p>
            <a:pPr>
              <a:buNone/>
            </a:pPr>
            <a:r>
              <a:rPr lang="en-US" sz="200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{c.CategoryName, p.ProductName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US" sz="2000" smtClean="0">
                <a:latin typeface="Consolas" pitchFamily="49" charset="0"/>
                <a:cs typeface="Consolas" pitchFamily="49" charset="0"/>
              </a:rPr>
              <a:t>	);</a:t>
            </a:r>
            <a:endParaRPr lang="en-US" sz="200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7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 – Multiple Fields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u="sng"/>
              <a:t>Query Syntax:</a:t>
            </a:r>
          </a:p>
          <a:p>
            <a:pPr>
              <a:buNone/>
            </a:pP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query =</a:t>
            </a:r>
          </a:p>
          <a:p>
            <a:pPr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s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ShoppingMalls</a:t>
            </a:r>
            <a:endParaRPr lang="en-US" sz="240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i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h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Houses </a:t>
            </a:r>
            <a:r>
              <a:rPr lang="en-US" sz="24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</a:t>
            </a:r>
            <a:endParaRPr lang="en-US" sz="240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{ s.CouncilCode, s.PostCode }</a:t>
            </a:r>
          </a:p>
          <a:p>
            <a:pPr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u="sng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equals</a:t>
            </a:r>
            <a:r>
              <a:rPr lang="en-US" sz="24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new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{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h.CouncilCode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h.PostCode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s;</a:t>
            </a:r>
            <a:endParaRPr lang="en-US" sz="240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5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 – Multiple Fields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u="sng" smtClean="0"/>
              <a:t>Lambda </a:t>
            </a:r>
            <a:r>
              <a:rPr lang="en-US" sz="2800" u="sng"/>
              <a:t>Syntax:</a:t>
            </a:r>
          </a:p>
          <a:p>
            <a:pPr>
              <a:buNone/>
            </a:pP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query =</a:t>
            </a:r>
          </a:p>
          <a:p>
            <a:pPr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ShoppingMalls.</a:t>
            </a:r>
            <a:r>
              <a:rPr lang="en-US" sz="24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	Houses,</a:t>
            </a:r>
          </a:p>
          <a:p>
            <a:pPr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	s =&gt;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{ s.CouncilCode, s.PostCode },</a:t>
            </a:r>
          </a:p>
          <a:p>
            <a:pPr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	h =&gt;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{ h.CouncilCode, h.PostCode },</a:t>
            </a:r>
          </a:p>
          <a:p>
            <a:pPr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	(s,h) =&gt; s</a:t>
            </a:r>
          </a:p>
          <a:p>
            <a:pPr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1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647700" y="1768475"/>
            <a:ext cx="7848600" cy="2209800"/>
          </a:xfrm>
          <a:prstGeom prst="roundRect">
            <a:avLst>
              <a:gd name="adj" fmla="val 9375"/>
            </a:avLst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>
            <a:defPPr>
              <a:defRPr lang="en-US"/>
            </a:defPPr>
            <a:lvl1pPr algn="ctr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952500" y="2606675"/>
            <a:ext cx="2209800" cy="1143000"/>
          </a:xfrm>
          <a:prstGeom prst="roundRect">
            <a:avLst>
              <a:gd name="adj" fmla="val 16667"/>
            </a:avLst>
          </a:prstGeom>
          <a:extLst/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rPr>
              <a:t>Standard</a:t>
            </a:r>
            <a:br>
              <a:rPr lang="en-US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rPr>
            </a:br>
            <a:r>
              <a:rPr lang="en-US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rPr>
              <a:t>Query</a:t>
            </a:r>
            <a:br>
              <a:rPr lang="en-US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rPr>
            </a:br>
            <a:r>
              <a:rPr lang="en-US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rPr>
              <a:t>Operators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333500" y="4359276"/>
            <a:ext cx="1524000" cy="1716088"/>
            <a:chOff x="2352" y="3120"/>
            <a:chExt cx="960" cy="1081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2688" y="3120"/>
              <a:ext cx="240" cy="240"/>
            </a:xfrm>
            <a:prstGeom prst="ellipse">
              <a:avLst/>
            </a:prstGeom>
            <a:extLst/>
          </p:spPr>
          <p:style>
            <a:lnRef idx="1">
              <a:schemeClr val="accent3"/>
            </a:lnRef>
            <a:fillRef idx="1003">
              <a:schemeClr val="dk2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2400" y="3497"/>
              <a:ext cx="240" cy="240"/>
            </a:xfrm>
            <a:prstGeom prst="ellipse">
              <a:avLst/>
            </a:prstGeom>
            <a:extLst/>
          </p:spPr>
          <p:style>
            <a:lnRef idx="1">
              <a:schemeClr val="accent3"/>
            </a:lnRef>
            <a:fillRef idx="1003">
              <a:schemeClr val="dk2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2976" y="3497"/>
              <a:ext cx="240" cy="240"/>
            </a:xfrm>
            <a:prstGeom prst="ellipse">
              <a:avLst/>
            </a:prstGeom>
            <a:extLst/>
          </p:spPr>
          <p:style>
            <a:lnRef idx="1">
              <a:schemeClr val="accent3"/>
            </a:lnRef>
            <a:fillRef idx="1003">
              <a:schemeClr val="dk2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endParaRPr>
            </a:p>
          </p:txBody>
        </p:sp>
        <p:cxnSp>
          <p:nvCxnSpPr>
            <p:cNvPr id="24" name="AutoShape 9"/>
            <p:cNvCxnSpPr>
              <a:cxnSpLocks noChangeShapeType="1"/>
              <a:stCxn id="22" idx="7"/>
              <a:endCxn id="21" idx="3"/>
            </p:cNvCxnSpPr>
            <p:nvPr/>
          </p:nvCxnSpPr>
          <p:spPr bwMode="auto">
            <a:xfrm flipV="1">
              <a:off x="2605" y="3333"/>
              <a:ext cx="118" cy="191"/>
            </a:xfrm>
            <a:prstGeom prst="straightConnector1">
              <a:avLst/>
            </a:prstGeom>
            <a:extLst/>
          </p:spPr>
          <p:style>
            <a:lnRef idx="1">
              <a:schemeClr val="accent3"/>
            </a:lnRef>
            <a:fillRef idx="1003">
              <a:schemeClr val="dk2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5" name="AutoShape 10"/>
            <p:cNvCxnSpPr>
              <a:cxnSpLocks noChangeShapeType="1"/>
              <a:stCxn id="23" idx="1"/>
              <a:endCxn id="21" idx="5"/>
            </p:cNvCxnSpPr>
            <p:nvPr/>
          </p:nvCxnSpPr>
          <p:spPr bwMode="auto">
            <a:xfrm flipH="1" flipV="1">
              <a:off x="2893" y="3333"/>
              <a:ext cx="118" cy="191"/>
            </a:xfrm>
            <a:prstGeom prst="straightConnector1">
              <a:avLst/>
            </a:prstGeom>
            <a:extLst/>
          </p:spPr>
          <p:style>
            <a:lnRef idx="1">
              <a:schemeClr val="accent3"/>
            </a:lnRef>
            <a:fillRef idx="1003">
              <a:schemeClr val="dk2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2352" y="3833"/>
              <a:ext cx="960" cy="368"/>
            </a:xfrm>
            <a:prstGeom prst="rect">
              <a:avLst/>
            </a:prstGeom>
            <a:extLst/>
          </p:spPr>
          <p:style>
            <a:lnRef idx="1">
              <a:schemeClr val="accent3"/>
            </a:lnRef>
            <a:fillRef idx="1003">
              <a:schemeClr val="dk2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>
                <a:defRPr sz="2400" b="1">
                  <a:solidFill>
                    <a:schemeClr val="bg1">
                      <a:lumMod val="20000"/>
                      <a:lumOff val="80000"/>
                    </a:schemeClr>
                  </a:solidFill>
                  <a:latin typeface="Comic Sans MS" pitchFamily="66" charset="0"/>
                  <a:cs typeface="Consolas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800"/>
                <a:t>Objects</a:t>
              </a:r>
            </a:p>
          </p:txBody>
        </p:sp>
      </p:grp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3467100" y="2606675"/>
            <a:ext cx="2209800" cy="1143000"/>
          </a:xfrm>
          <a:prstGeom prst="roundRect">
            <a:avLst>
              <a:gd name="adj" fmla="val 16667"/>
            </a:avLst>
          </a:prstGeom>
          <a:extLst/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rPr>
              <a:t>DLinq</a:t>
            </a:r>
            <a:br>
              <a:rPr lang="en-US" sz="2000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rPr>
            </a:br>
            <a:r>
              <a:rPr lang="en-US" sz="2000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rPr>
              <a:t>(ADO.NET)</a:t>
            </a:r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5981700" y="2606675"/>
            <a:ext cx="2209800" cy="1143000"/>
          </a:xfrm>
          <a:prstGeom prst="roundRect">
            <a:avLst>
              <a:gd name="adj" fmla="val 16667"/>
            </a:avLst>
          </a:prstGeom>
          <a:extLst/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rPr>
              <a:t>XLinq</a:t>
            </a:r>
          </a:p>
          <a:p>
            <a:r>
              <a:rPr lang="en-US" sz="2000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rPr>
              <a:t>(System.Xml)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515100" y="4206878"/>
            <a:ext cx="1143000" cy="1879601"/>
            <a:chOff x="4080" y="3024"/>
            <a:chExt cx="720" cy="1184"/>
          </a:xfrm>
        </p:grpSpPr>
        <p:sp>
          <p:nvSpPr>
            <p:cNvPr id="19" name="AutoShape 15"/>
            <p:cNvSpPr>
              <a:spLocks noChangeArrowheads="1"/>
            </p:cNvSpPr>
            <p:nvPr/>
          </p:nvSpPr>
          <p:spPr bwMode="auto">
            <a:xfrm>
              <a:off x="4080" y="3024"/>
              <a:ext cx="720" cy="791"/>
            </a:xfrm>
            <a:prstGeom prst="foldedCorner">
              <a:avLst>
                <a:gd name="adj" fmla="val 12500"/>
              </a:avLst>
            </a:prstGeom>
            <a:extLst/>
          </p:spPr>
          <p:style>
            <a:lnRef idx="1">
              <a:schemeClr val="accent3"/>
            </a:lnRef>
            <a:fillRef idx="1003">
              <a:schemeClr val="dk2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sz="1100" b="1">
                  <a:solidFill>
                    <a:schemeClr val="bg1">
                      <a:lumMod val="20000"/>
                      <a:lumOff val="80000"/>
                    </a:schemeClr>
                  </a:solidFill>
                  <a:latin typeface="Comic Sans MS" pitchFamily="66" charset="0"/>
                  <a:cs typeface="Consolas" pitchFamily="49" charset="0"/>
                </a:rPr>
                <a:t>&lt;book&gt;</a:t>
              </a:r>
            </a:p>
            <a:p>
              <a:pPr algn="l"/>
              <a:r>
                <a:rPr lang="en-US" sz="1100" b="1">
                  <a:solidFill>
                    <a:schemeClr val="bg1">
                      <a:lumMod val="20000"/>
                      <a:lumOff val="80000"/>
                    </a:schemeClr>
                  </a:solidFill>
                  <a:latin typeface="Comic Sans MS" pitchFamily="66" charset="0"/>
                  <a:cs typeface="Consolas" pitchFamily="49" charset="0"/>
                </a:rPr>
                <a:t>    &lt;title/&gt;</a:t>
              </a:r>
            </a:p>
            <a:p>
              <a:pPr algn="l"/>
              <a:r>
                <a:rPr lang="en-US" sz="1100" b="1">
                  <a:solidFill>
                    <a:schemeClr val="bg1">
                      <a:lumMod val="20000"/>
                      <a:lumOff val="80000"/>
                    </a:schemeClr>
                  </a:solidFill>
                  <a:latin typeface="Comic Sans MS" pitchFamily="66" charset="0"/>
                  <a:cs typeface="Consolas" pitchFamily="49" charset="0"/>
                </a:rPr>
                <a:t>    &lt;author/&gt;</a:t>
              </a:r>
            </a:p>
            <a:p>
              <a:pPr algn="l"/>
              <a:r>
                <a:rPr lang="en-US" sz="1100" b="1">
                  <a:solidFill>
                    <a:schemeClr val="bg1">
                      <a:lumMod val="20000"/>
                      <a:lumOff val="80000"/>
                    </a:schemeClr>
                  </a:solidFill>
                  <a:latin typeface="Comic Sans MS" pitchFamily="66" charset="0"/>
                  <a:cs typeface="Consolas" pitchFamily="49" charset="0"/>
                </a:rPr>
                <a:t>    &lt;year/&gt;</a:t>
              </a:r>
            </a:p>
            <a:p>
              <a:pPr algn="l"/>
              <a:r>
                <a:rPr lang="en-US" sz="1100" b="1">
                  <a:solidFill>
                    <a:schemeClr val="bg1">
                      <a:lumMod val="20000"/>
                      <a:lumOff val="80000"/>
                    </a:schemeClr>
                  </a:solidFill>
                  <a:latin typeface="Comic Sans MS" pitchFamily="66" charset="0"/>
                  <a:cs typeface="Consolas" pitchFamily="49" charset="0"/>
                </a:rPr>
                <a:t>    &lt;price/&gt;</a:t>
              </a:r>
            </a:p>
            <a:p>
              <a:pPr algn="l"/>
              <a:r>
                <a:rPr lang="en-US" sz="1100" b="1">
                  <a:solidFill>
                    <a:schemeClr val="bg1">
                      <a:lumMod val="20000"/>
                      <a:lumOff val="80000"/>
                    </a:schemeClr>
                  </a:solidFill>
                  <a:latin typeface="Comic Sans MS" pitchFamily="66" charset="0"/>
                  <a:cs typeface="Consolas" pitchFamily="49" charset="0"/>
                </a:rPr>
                <a:t>&lt;/book&gt;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4080" y="3840"/>
              <a:ext cx="720" cy="368"/>
            </a:xfrm>
            <a:prstGeom prst="rect">
              <a:avLst/>
            </a:prstGeom>
            <a:extLst/>
          </p:spPr>
          <p:style>
            <a:lnRef idx="1">
              <a:schemeClr val="accent3"/>
            </a:lnRef>
            <a:fillRef idx="1003">
              <a:schemeClr val="dk2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>
                <a:defRPr sz="2400" b="1">
                  <a:solidFill>
                    <a:schemeClr val="bg1">
                      <a:lumMod val="20000"/>
                      <a:lumOff val="80000"/>
                    </a:schemeClr>
                  </a:solidFill>
                  <a:latin typeface="Comic Sans MS" pitchFamily="66" charset="0"/>
                  <a:cs typeface="Consolas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800"/>
                <a:t>XML</a:t>
              </a:r>
            </a:p>
          </p:txBody>
        </p:sp>
      </p:grpSp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963613" y="777875"/>
            <a:ext cx="2209800" cy="762000"/>
          </a:xfrm>
          <a:prstGeom prst="roundRect">
            <a:avLst>
              <a:gd name="adj" fmla="val 16667"/>
            </a:avLst>
          </a:prstGeom>
          <a:extLst/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rPr>
              <a:t>C#</a:t>
            </a:r>
          </a:p>
        </p:txBody>
      </p:sp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3478213" y="777875"/>
            <a:ext cx="2209800" cy="762000"/>
          </a:xfrm>
          <a:prstGeom prst="roundRect">
            <a:avLst>
              <a:gd name="adj" fmla="val 16667"/>
            </a:avLst>
          </a:prstGeom>
          <a:extLst/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rPr>
              <a:t>VB</a:t>
            </a: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5981700" y="777875"/>
            <a:ext cx="2209800" cy="762000"/>
          </a:xfrm>
          <a:prstGeom prst="roundRect">
            <a:avLst>
              <a:gd name="adj" fmla="val 16667"/>
            </a:avLst>
          </a:prstGeom>
          <a:extLst/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rPr>
              <a:t>Others…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3467100" y="4302125"/>
            <a:ext cx="2209800" cy="2063750"/>
            <a:chOff x="2160" y="2976"/>
            <a:chExt cx="1392" cy="1300"/>
          </a:xfrm>
        </p:grpSpPr>
        <p:sp>
          <p:nvSpPr>
            <p:cNvPr id="14" name="AutoShape 22"/>
            <p:cNvSpPr>
              <a:spLocks noChangeArrowheads="1"/>
            </p:cNvSpPr>
            <p:nvPr/>
          </p:nvSpPr>
          <p:spPr bwMode="auto">
            <a:xfrm>
              <a:off x="2544" y="2976"/>
              <a:ext cx="624" cy="528"/>
            </a:xfrm>
            <a:prstGeom prst="flowChartMagneticDisk">
              <a:avLst/>
            </a:prstGeom>
            <a:ln>
              <a:headEnd/>
              <a:tailEnd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en-US" sz="1600">
                <a:effectLst/>
              </a:endParaRPr>
            </a:p>
          </p:txBody>
        </p:sp>
        <p:sp>
          <p:nvSpPr>
            <p:cNvPr id="15" name="AutoShape 23"/>
            <p:cNvSpPr>
              <a:spLocks noChangeArrowheads="1"/>
            </p:cNvSpPr>
            <p:nvPr/>
          </p:nvSpPr>
          <p:spPr bwMode="auto">
            <a:xfrm>
              <a:off x="2160" y="3168"/>
              <a:ext cx="624" cy="528"/>
            </a:xfrm>
            <a:prstGeom prst="flowChartMagneticDisk">
              <a:avLst/>
            </a:prstGeom>
            <a:ln>
              <a:headEnd/>
              <a:tailEnd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en-US" sz="1600">
                <a:effectLst/>
              </a:endParaRPr>
            </a:p>
          </p:txBody>
        </p:sp>
        <p:sp>
          <p:nvSpPr>
            <p:cNvPr id="16" name="Text Box 24"/>
            <p:cNvSpPr txBox="1">
              <a:spLocks noChangeArrowheads="1"/>
            </p:cNvSpPr>
            <p:nvPr/>
          </p:nvSpPr>
          <p:spPr bwMode="auto">
            <a:xfrm>
              <a:off x="2352" y="3866"/>
              <a:ext cx="1008" cy="410"/>
            </a:xfrm>
            <a:prstGeom prst="rect">
              <a:avLst/>
            </a:prstGeom>
            <a:extLst/>
          </p:spPr>
          <p:style>
            <a:lnRef idx="1">
              <a:schemeClr val="accent3"/>
            </a:lnRef>
            <a:fillRef idx="1003">
              <a:schemeClr val="dk2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>
                <a:defRPr sz="2400" b="1">
                  <a:solidFill>
                    <a:schemeClr val="bg1">
                      <a:lumMod val="20000"/>
                      <a:lumOff val="80000"/>
                    </a:schemeClr>
                  </a:solidFill>
                  <a:latin typeface="Comic Sans MS" pitchFamily="66" charset="0"/>
                  <a:cs typeface="Consolas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800" smtClean="0"/>
                <a:t>Database</a:t>
              </a:r>
              <a:endParaRPr lang="en-US" sz="1800"/>
            </a:p>
          </p:txBody>
        </p:sp>
        <p:sp>
          <p:nvSpPr>
            <p:cNvPr id="17" name="AutoShape 25"/>
            <p:cNvSpPr>
              <a:spLocks noChangeArrowheads="1"/>
            </p:cNvSpPr>
            <p:nvPr/>
          </p:nvSpPr>
          <p:spPr bwMode="auto">
            <a:xfrm>
              <a:off x="2928" y="3168"/>
              <a:ext cx="624" cy="528"/>
            </a:xfrm>
            <a:prstGeom prst="flowChartMagneticDisk">
              <a:avLst/>
            </a:prstGeom>
            <a:ln>
              <a:headEnd/>
              <a:tailEnd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en-US" sz="1600">
                <a:effectLst/>
              </a:endParaRPr>
            </a:p>
          </p:txBody>
        </p:sp>
      </p:grp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571500" y="1768475"/>
            <a:ext cx="8001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37160" rIns="182880" bIns="13716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800" b="1">
                <a:solidFill>
                  <a:srgbClr val="C00000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.NET Language Integrated Query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BCC0-B6F8-4EEA-A3BA-B984B215530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0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Quiz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TransactionDetail(</a:t>
            </a:r>
            <a:r>
              <a:rPr lang="en-US" u="sng" smtClean="0"/>
              <a:t>tdid</a:t>
            </a:r>
            <a:r>
              <a:rPr lang="en-US" smtClean="0"/>
              <a:t>, lapid, date)</a:t>
            </a:r>
            <a:endParaRPr lang="en-US"/>
          </a:p>
          <a:p>
            <a:r>
              <a:rPr lang="en-US" smtClean="0"/>
              <a:t>Laptop(</a:t>
            </a:r>
            <a:r>
              <a:rPr lang="en-US" u="sng" smtClean="0"/>
              <a:t>lid</a:t>
            </a:r>
            <a:r>
              <a:rPr lang="en-US" smtClean="0"/>
              <a:t>, name, importDate)</a:t>
            </a:r>
          </a:p>
          <a:p>
            <a:endParaRPr lang="en-US"/>
          </a:p>
          <a:p>
            <a:r>
              <a:rPr lang="en-US" smtClean="0"/>
              <a:t>Cho biết tên các laptop của hãng acer có tháng bán được trùng với tháng nhập laptop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793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Ordering 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C00000"/>
                </a:solidFill>
              </a:rPr>
              <a:t>OrderBy, OrderByDescending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6172200" cy="13914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45008"/>
            <a:ext cx="7434088" cy="655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33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Ordering 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C00000"/>
                </a:solidFill>
              </a:rPr>
              <a:t>ThenBy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6096000" cy="12560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886200"/>
            <a:ext cx="8382000" cy="5797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66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Ordering 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C00000"/>
                </a:solidFill>
              </a:rPr>
              <a:t>Reverse</a:t>
            </a:r>
            <a:r>
              <a:rPr lang="en-US" smtClean="0"/>
              <a:t>: đảo dãy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2362200"/>
            <a:ext cx="5966304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522515" y="3886200"/>
            <a:ext cx="597719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 3, 2, 1</a:t>
            </a:r>
            <a:r>
              <a:rPr kumimoji="0" lang="en-US" sz="24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}</a:t>
            </a: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GroupBy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u="sng" smtClean="0"/>
              <a:t>Query Syntax:</a:t>
            </a:r>
          </a:p>
          <a:p>
            <a:pPr marL="0" indent="0">
              <a:buNone/>
            </a:pPr>
            <a:endParaRPr lang="en-US" sz="2400" smtClean="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query = 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p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Products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c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Categories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p.CategoryID </a:t>
            </a:r>
            <a:endParaRPr lang="en-US" sz="240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equals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c.CategoryID</a:t>
            </a:r>
            <a:endParaRPr lang="en-US" sz="240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p.ProductName </a:t>
            </a:r>
            <a:r>
              <a:rPr lang="en-US" sz="24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 c.CategoryName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6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GroupBy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u="sng" smtClean="0"/>
              <a:t>Lambda </a:t>
            </a:r>
            <a:r>
              <a:rPr lang="en-US" sz="2800" u="sng"/>
              <a:t>Syntax</a:t>
            </a:r>
            <a:r>
              <a:rPr lang="en-US" sz="2800" u="sng" smtClean="0"/>
              <a:t>:</a:t>
            </a:r>
          </a:p>
          <a:p>
            <a:pPr marL="0" indent="0">
              <a:buNone/>
            </a:pPr>
            <a:endParaRPr lang="en-US" sz="2800" u="sng"/>
          </a:p>
          <a:p>
            <a:pPr marL="0" indent="0">
              <a:buNone/>
            </a:pP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query = Products.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Categories,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p =&gt; p.CategoryID,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c =&gt; c.CategoryID,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(p, c) =&gt;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{ p.ProductName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c.CategoryName }</a:t>
            </a:r>
            <a:endParaRPr lang="en-US" sz="200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)</a:t>
            </a:r>
            <a:endParaRPr lang="en-US" sz="240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u="sng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GroupBy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(i=&gt;i.CategoryName, </a:t>
            </a:r>
            <a:r>
              <a:rPr lang="en-US" sz="2400" i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i=&gt;i.ProductName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5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GroupBy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26965"/>
            <a:ext cx="4495800" cy="53262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59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GroupBy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u="sng" smtClean="0"/>
              <a:t>Query Syntax:</a:t>
            </a:r>
          </a:p>
          <a:p>
            <a:pPr marL="0" indent="0">
              <a:buNone/>
            </a:pP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query = 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p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Products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c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Categories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p.CategoryID </a:t>
            </a:r>
            <a:endParaRPr lang="en-US" sz="200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equals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 c.CategoryID</a:t>
            </a:r>
            <a:endParaRPr lang="en-US" sz="200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p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{ c.CategoryID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c.CategoryName } 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u="sng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into</a:t>
            </a:r>
            <a:r>
              <a:rPr lang="en-US" sz="20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grpRow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{ </a:t>
            </a:r>
            <a:endParaRPr lang="en-US" sz="200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i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i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grpRow.</a:t>
            </a:r>
            <a:r>
              <a:rPr lang="en-US" sz="2000" b="1" i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000" i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.CategoryID</a:t>
            </a:r>
            <a:r>
              <a:rPr lang="en-US" sz="2000" i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, </a:t>
            </a:r>
            <a:endParaRPr lang="en-US" sz="2000" i="1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i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i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grpRow.</a:t>
            </a:r>
            <a:r>
              <a:rPr lang="en-US" sz="2000" b="1" i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000" i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.CategoryName</a:t>
            </a:r>
            <a:r>
              <a:rPr lang="en-US" sz="2000" i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, </a:t>
            </a:r>
            <a:endParaRPr lang="en-US" sz="2000" i="1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i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i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I </a:t>
            </a:r>
            <a:r>
              <a:rPr lang="en-US" sz="2000" i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= grpRow.Count() </a:t>
            </a:r>
            <a:endParaRPr lang="en-US" sz="2000" i="1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};</a:t>
            </a:r>
            <a:endParaRPr 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8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GroupBy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u="sng" smtClean="0"/>
              <a:t>Lambda Syntax:</a:t>
            </a:r>
          </a:p>
          <a:p>
            <a:pPr marL="0" indent="0">
              <a:buNone/>
            </a:pP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query =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Products.</a:t>
            </a:r>
            <a:r>
              <a:rPr lang="en-US" sz="16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smtClean="0">
                <a:latin typeface="Consolas" pitchFamily="49" charset="0"/>
                <a:cs typeface="Consolas" pitchFamily="49" charset="0"/>
              </a:rPr>
              <a:t>	Categories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p =&gt; p.CategoryID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c =&gt; c.CategoryID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p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, c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) =&gt; </a:t>
            </a:r>
            <a:r>
              <a:rPr lang="en-US" sz="16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{ p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, c.CategoryID,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c.CategoryName }</a:t>
            </a:r>
            <a:endParaRPr lang="en-US" sz="160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GroupBy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(c =&gt;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{ c.CategoryID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c.CategoryName })</a:t>
            </a:r>
            <a:endParaRPr lang="en-US" sz="200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(grpRow =&gt;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i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grpRow.</a:t>
            </a:r>
            <a:r>
              <a:rPr lang="en-US" sz="2000" b="1" i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000" i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.CategoryID</a:t>
            </a:r>
            <a:r>
              <a:rPr lang="en-US" sz="2000" i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, </a:t>
            </a:r>
            <a:endParaRPr lang="en-US" sz="2000" i="1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i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i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i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grpRow.</a:t>
            </a:r>
            <a:r>
              <a:rPr lang="en-US" sz="2000" b="1" i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000" i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.CategoryName</a:t>
            </a:r>
            <a:r>
              <a:rPr lang="en-US" sz="2000" i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, </a:t>
            </a:r>
            <a:endParaRPr lang="en-US" sz="2000" i="1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i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i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I </a:t>
            </a:r>
            <a:r>
              <a:rPr lang="en-US" sz="2000" i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= grpRow.Count</a:t>
            </a:r>
            <a:r>
              <a:rPr lang="en-US" sz="2000" i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GroupBy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177" y="1583185"/>
            <a:ext cx="4469423" cy="45128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42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1362075"/>
          </a:xfrm>
        </p:spPr>
        <p:txBody>
          <a:bodyPr/>
          <a:lstStyle/>
          <a:p>
            <a:pPr algn="ctr"/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to objects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4456-6776-4528-AD86-50CA87B1389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8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GroupJoin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Generation Operators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C00000"/>
                </a:solidFill>
              </a:rPr>
              <a:t>Range:</a:t>
            </a:r>
            <a:r>
              <a:rPr lang="en-US" b="1" smtClean="0"/>
              <a:t> </a:t>
            </a:r>
            <a:r>
              <a:rPr lang="en-US" smtClean="0"/>
              <a:t>tạo 1 dãy số nguyên liên tiếp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6D00-6A0F-4ACF-91A5-03584078368D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78654"/>
            <a:ext cx="8095535" cy="6169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620" y="3048000"/>
            <a:ext cx="4723061" cy="4901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620" y="3048000"/>
            <a:ext cx="5921502" cy="1085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609" y="4267200"/>
            <a:ext cx="2836072" cy="23084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56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smtClean="0">
                <a:solidFill>
                  <a:srgbClr val="C00000"/>
                </a:solidFill>
              </a:rPr>
              <a:t>Repeat</a:t>
            </a:r>
            <a:r>
              <a:rPr lang="en-US" sz="2800" smtClean="0"/>
              <a:t>: tạo 1 dãy số chỉ chứa duy nhất 1 giá trị</a:t>
            </a:r>
          </a:p>
          <a:p>
            <a:pPr marL="0" indent="0">
              <a:buNone/>
            </a:pPr>
            <a:endParaRPr lang="en-US" sz="2800" smtClean="0"/>
          </a:p>
          <a:p>
            <a:pPr marL="0" indent="0">
              <a:buNone/>
            </a:pPr>
            <a:endParaRPr lang="en-US" sz="2800" smtClean="0"/>
          </a:p>
          <a:p>
            <a:pPr marL="0" indent="0">
              <a:buNone/>
            </a:pPr>
            <a:endParaRPr lang="en-US" sz="2800" b="1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b="1" smtClean="0">
                <a:solidFill>
                  <a:srgbClr val="C00000"/>
                </a:solidFill>
              </a:rPr>
              <a:t>Empty:</a:t>
            </a:r>
            <a:r>
              <a:rPr lang="en-US" sz="2800" smtClean="0"/>
              <a:t> tạo 1 dãy số có 0 phần tử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63" y="2286000"/>
            <a:ext cx="5614737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63" y="4343400"/>
            <a:ext cx="5614737" cy="907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5" name="Picture 5" descr="E:\Stuff\Learning\#5 Essay\icons\icons_temp\iVista Icons\Alarm\Help and Suppo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834" y="3781194"/>
            <a:ext cx="2032000" cy="2032000"/>
          </a:xfrm>
          <a:prstGeom prst="rect">
            <a:avLst/>
          </a:prstGeom>
          <a:noFill/>
          <a:effectLst>
            <a:outerShdw blurRad="304800" dist="1016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78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C00000"/>
                </a:solidFill>
              </a:rPr>
              <a:t>Any</a:t>
            </a:r>
          </a:p>
          <a:p>
            <a:r>
              <a:rPr lang="en-US" smtClean="0"/>
              <a:t>Dùng để kiểm tra dãy có rỗng hay không?</a:t>
            </a:r>
          </a:p>
          <a:p>
            <a:endParaRPr lang="en-US" smtClean="0"/>
          </a:p>
          <a:p>
            <a:endParaRPr lang="en-US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73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73" y="3048000"/>
            <a:ext cx="8151627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3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C00000"/>
                </a:solidFill>
              </a:rPr>
              <a:t>Any</a:t>
            </a:r>
          </a:p>
          <a:p>
            <a:r>
              <a:rPr lang="en-US" smtClean="0"/>
              <a:t>Dùng để kiểm tra dãy có chứa phần tử nào thoả điều kiện X hay không?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74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06" y="3476625"/>
            <a:ext cx="7595194" cy="1933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19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C00000"/>
                </a:solidFill>
              </a:rPr>
              <a:t>All</a:t>
            </a:r>
          </a:p>
          <a:p>
            <a:r>
              <a:rPr lang="en-US" sz="2800"/>
              <a:t>Dùng để kiểm tra dãy có </a:t>
            </a:r>
            <a:r>
              <a:rPr lang="en-US" sz="2800" smtClean="0"/>
              <a:t>phải </a:t>
            </a:r>
            <a:r>
              <a:rPr lang="en-US" sz="2800" i="1" u="sng" smtClean="0">
                <a:solidFill>
                  <a:srgbClr val="0070C0"/>
                </a:solidFill>
              </a:rPr>
              <a:t>tất cả</a:t>
            </a:r>
            <a:r>
              <a:rPr lang="en-US" sz="2800" smtClean="0"/>
              <a:t> </a:t>
            </a:r>
            <a:r>
              <a:rPr lang="en-US" sz="2800"/>
              <a:t>phần tử </a:t>
            </a:r>
            <a:r>
              <a:rPr lang="en-US" sz="2800" smtClean="0"/>
              <a:t>của dãy đều </a:t>
            </a:r>
            <a:r>
              <a:rPr lang="en-US" sz="2800"/>
              <a:t>thoả điều kiện X hay không?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75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00400"/>
            <a:ext cx="623586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8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smtClean="0">
                <a:solidFill>
                  <a:srgbClr val="C00000"/>
                </a:solidFill>
              </a:rPr>
              <a:t>Take</a:t>
            </a:r>
            <a:r>
              <a:rPr lang="en-US" sz="2800" smtClean="0"/>
              <a:t>: lấy n phần tử đầu tiên trong dãy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z="2800" b="1" smtClean="0">
                <a:solidFill>
                  <a:srgbClr val="C00000"/>
                </a:solidFill>
              </a:rPr>
              <a:t>Skip</a:t>
            </a:r>
            <a:r>
              <a:rPr lang="en-US" sz="2800" smtClean="0"/>
              <a:t>: bỏ qua n phần tử đầu tiên trong dãy, lấy từ phần tử thứ (n+1)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76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5588219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988" y="4908550"/>
            <a:ext cx="5588219" cy="149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0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smtClean="0">
                <a:solidFill>
                  <a:srgbClr val="C00000"/>
                </a:solidFill>
              </a:rPr>
              <a:t>TakeWhile</a:t>
            </a:r>
            <a:r>
              <a:rPr lang="en-US" sz="2800" smtClean="0"/>
              <a:t>: lấy các phần tử đầu cho tới khi thoả điều kiện</a:t>
            </a: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 smtClean="0"/>
          </a:p>
          <a:p>
            <a:pPr marL="0" indent="0">
              <a:buNone/>
            </a:pPr>
            <a:endParaRPr lang="en-US" sz="3600"/>
          </a:p>
          <a:p>
            <a:pPr marL="0" indent="0">
              <a:buNone/>
            </a:pPr>
            <a:r>
              <a:rPr lang="en-US" sz="2800" b="1" smtClean="0">
                <a:solidFill>
                  <a:srgbClr val="C00000"/>
                </a:solidFill>
              </a:rPr>
              <a:t>SkipWhile</a:t>
            </a:r>
            <a:r>
              <a:rPr lang="en-US" sz="2800" smtClean="0"/>
              <a:t>: bỏ các </a:t>
            </a:r>
            <a:r>
              <a:rPr lang="en-US" sz="2800"/>
              <a:t>phần tử đầu cho tới khi thoả điều kiện</a:t>
            </a:r>
            <a:endParaRPr 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77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71" y="2590800"/>
            <a:ext cx="5261429" cy="147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nip Diagonal Corner Rectangle 4"/>
          <p:cNvSpPr/>
          <p:nvPr/>
        </p:nvSpPr>
        <p:spPr bwMode="auto">
          <a:xfrm>
            <a:off x="6019800" y="2590800"/>
            <a:ext cx="2286000" cy="1473200"/>
          </a:xfrm>
          <a:prstGeom prst="snip2DiagRect">
            <a:avLst/>
          </a:prstGeom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rPr>
              <a:t>3, 6, 9, </a:t>
            </a:r>
          </a:p>
          <a:p>
            <a:r>
              <a:rPr lang="en-US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rPr>
              <a:t>12, 15, 18, </a:t>
            </a:r>
          </a:p>
          <a:p>
            <a:r>
              <a:rPr lang="en-US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rPr>
              <a:t>21, 24, 27, 30</a:t>
            </a:r>
          </a:p>
        </p:txBody>
      </p:sp>
    </p:spTree>
    <p:extLst>
      <p:ext uri="{BB962C8B-B14F-4D97-AF65-F5344CB8AC3E}">
        <p14:creationId xmlns:p14="http://schemas.microsoft.com/office/powerpoint/2010/main" val="372748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Hot Tip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2813" y="1917700"/>
            <a:ext cx="7378700" cy="2543175"/>
          </a:xfrm>
        </p:spPr>
        <p:txBody>
          <a:bodyPr/>
          <a:lstStyle/>
          <a:p>
            <a:pPr>
              <a:buSzPct val="90000"/>
            </a:pPr>
            <a:r>
              <a:rPr lang="vi-VN" sz="2800"/>
              <a:t>Ta có thể kết hợp </a:t>
            </a:r>
            <a:r>
              <a:rPr lang="vi-VN" sz="2800" b="1">
                <a:solidFill>
                  <a:srgbClr val="C00000"/>
                </a:solidFill>
              </a:rPr>
              <a:t>Take/ TakeWhile</a:t>
            </a:r>
            <a:r>
              <a:rPr lang="vi-VN" sz="2800"/>
              <a:t> &amp; </a:t>
            </a:r>
            <a:r>
              <a:rPr lang="vi-VN" sz="2800" b="1">
                <a:solidFill>
                  <a:srgbClr val="0070C0"/>
                </a:solidFill>
              </a:rPr>
              <a:t>Skip/ SkipWhile</a:t>
            </a:r>
            <a:r>
              <a:rPr lang="vi-VN" sz="2800"/>
              <a:t> để thực hiện tính năng phân trang dữ liệu</a:t>
            </a:r>
            <a:r>
              <a:rPr lang="vi-VN" sz="2800" smtClean="0"/>
              <a:t>.</a:t>
            </a:r>
            <a:endParaRPr lang="en-US" sz="2800" smtClean="0"/>
          </a:p>
          <a:p>
            <a:pPr lvl="1">
              <a:buSzPct val="90000"/>
            </a:pPr>
            <a:r>
              <a:rPr lang="en-US" sz="2400" smtClean="0"/>
              <a:t>Nguồn dữ liệu có nhiều records</a:t>
            </a:r>
          </a:p>
          <a:p>
            <a:pPr lvl="1">
              <a:buSzPct val="90000"/>
            </a:pPr>
            <a:r>
              <a:rPr lang="en-US" sz="2400" smtClean="0"/>
              <a:t>Thực hiện phân trang, mỗi trang 10 records</a:t>
            </a:r>
          </a:p>
          <a:p>
            <a:pPr lvl="1">
              <a:buSzPct val="90000"/>
            </a:pPr>
            <a:r>
              <a:rPr lang="en-US" sz="2400" smtClean="0"/>
              <a:t>Lấy ra các dữ liệu thuộc trang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E0D5-5AEB-4676-A3D7-F7F0E14C4EE9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1219200" y="4876800"/>
            <a:ext cx="67056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2"/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query = dataSrc.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Skip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(10).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Take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(10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28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Element Operators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C00000"/>
                </a:solidFill>
              </a:rPr>
              <a:t>First</a:t>
            </a:r>
            <a:r>
              <a:rPr lang="en-US" smtClean="0"/>
              <a:t>: lấy phần tử đầu tiên trong dãy, “thảy” </a:t>
            </a:r>
            <a:r>
              <a:rPr lang="en-US" sz="2800" b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InvalidOperationException</a:t>
            </a:r>
            <a:r>
              <a:rPr lang="en-US" smtClean="0">
                <a:solidFill>
                  <a:srgbClr val="00B050"/>
                </a:solidFill>
              </a:rPr>
              <a:t> </a:t>
            </a:r>
            <a:r>
              <a:rPr lang="en-US" smtClean="0"/>
              <a:t>khi dãy rỗng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E0D5-5AEB-4676-A3D7-F7F0E14C4EE9}" type="slidenum">
              <a:rPr lang="en-US" smtClean="0"/>
              <a:pPr/>
              <a:t>79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26" y="2925170"/>
            <a:ext cx="5265174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26" y="4495800"/>
            <a:ext cx="7844367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66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list = </a:t>
            </a:r>
            <a:r>
              <a:rPr lang="en-US" sz="24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() {1, 2, 3};</a:t>
            </a:r>
          </a:p>
          <a:p>
            <a:pPr marL="0" indent="0">
              <a:buNone/>
            </a:pP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query = </a:t>
            </a:r>
            <a:r>
              <a:rPr lang="en-US" sz="2400" b="1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n </a:t>
            </a:r>
            <a:r>
              <a:rPr lang="en-US" sz="2400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list</a:t>
            </a:r>
          </a:p>
          <a:p>
            <a:pPr marL="0" indent="0">
              <a:buNone/>
            </a:pPr>
            <a:r>
              <a:rPr lang="en-US" sz="2400" smtClean="0">
                <a:latin typeface="Consolas" pitchFamily="49" charset="0"/>
                <a:cs typeface="Consolas" pitchFamily="49" charset="0"/>
              </a:rPr>
              <a:t>		 </a:t>
            </a:r>
            <a:r>
              <a:rPr lang="en-US" sz="2400" b="1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n &lt; 3</a:t>
            </a:r>
          </a:p>
          <a:p>
            <a:pPr marL="0" indent="0">
              <a:buNone/>
            </a:pPr>
            <a:r>
              <a:rPr lang="en-US" sz="2400" smtClean="0">
                <a:latin typeface="Consolas" pitchFamily="49" charset="0"/>
                <a:cs typeface="Consolas" pitchFamily="49" charset="0"/>
              </a:rPr>
              <a:t>		 </a:t>
            </a:r>
            <a:r>
              <a:rPr lang="en-US" sz="2400" b="1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n;</a:t>
            </a:r>
          </a:p>
          <a:p>
            <a:pPr marL="0" indent="0">
              <a:buNone/>
            </a:pPr>
            <a:endParaRPr lang="en-US" sz="240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smtClean="0">
                <a:latin typeface="Consolas" pitchFamily="49" charset="0"/>
                <a:cs typeface="Consolas" pitchFamily="49" charset="0"/>
              </a:rPr>
              <a:t>foreach (</a:t>
            </a:r>
            <a:r>
              <a:rPr lang="en-US" sz="2400" b="1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n 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 query)</a:t>
            </a:r>
          </a:p>
          <a:p>
            <a:pPr marL="0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.WriteLine(n);</a:t>
            </a:r>
            <a:endParaRPr 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C00000"/>
                </a:solidFill>
              </a:rPr>
              <a:t>FirstOrDefault</a:t>
            </a:r>
            <a:r>
              <a:rPr lang="en-US" smtClean="0"/>
              <a:t>: tương tự như First nhưng trả về </a:t>
            </a:r>
            <a:r>
              <a:rPr lang="en-US" b="1" smtClean="0">
                <a:solidFill>
                  <a:srgbClr val="00B050"/>
                </a:solidFill>
              </a:rPr>
              <a:t>null</a:t>
            </a:r>
            <a:r>
              <a:rPr lang="en-US" smtClean="0">
                <a:solidFill>
                  <a:srgbClr val="00B050"/>
                </a:solidFill>
              </a:rPr>
              <a:t> </a:t>
            </a:r>
            <a:r>
              <a:rPr lang="en-US" smtClean="0"/>
              <a:t>&amp; ko “thảy” exception khi dãy rỗng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b="1" smtClean="0">
                <a:solidFill>
                  <a:srgbClr val="C00000"/>
                </a:solidFill>
              </a:rPr>
              <a:t>Last</a:t>
            </a:r>
            <a:r>
              <a:rPr lang="en-US" smtClean="0"/>
              <a:t>, </a:t>
            </a:r>
            <a:r>
              <a:rPr lang="en-US" b="1">
                <a:solidFill>
                  <a:srgbClr val="C00000"/>
                </a:solidFill>
              </a:rPr>
              <a:t>LastOrDefault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80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7060014" cy="150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10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C00000"/>
                </a:solidFill>
              </a:rPr>
              <a:t>Single</a:t>
            </a:r>
            <a:r>
              <a:rPr lang="en-US" smtClean="0"/>
              <a:t>:</a:t>
            </a:r>
          </a:p>
          <a:p>
            <a:r>
              <a:rPr lang="en-US" smtClean="0"/>
              <a:t>Trả về duy nhất 1 item trong </a:t>
            </a:r>
            <a:r>
              <a:rPr lang="en-US" i="1" u="sng" smtClean="0">
                <a:solidFill>
                  <a:srgbClr val="0070C0"/>
                </a:solidFill>
              </a:rPr>
              <a:t>dãy có duy nhất 1 phần tử</a:t>
            </a:r>
            <a:r>
              <a:rPr lang="en-US" smtClean="0"/>
              <a:t>.</a:t>
            </a:r>
            <a:endParaRPr lang="en-US"/>
          </a:p>
          <a:p>
            <a:r>
              <a:rPr lang="en-US" smtClean="0"/>
              <a:t>“Thảy” exception khi dãy có nhiều hơn 1 phần tử</a:t>
            </a:r>
          </a:p>
          <a:p>
            <a:r>
              <a:rPr lang="en-US" smtClean="0"/>
              <a:t>Dùng </a:t>
            </a:r>
            <a:r>
              <a:rPr lang="en-US" b="1" smtClean="0">
                <a:solidFill>
                  <a:srgbClr val="C00000"/>
                </a:solidFill>
              </a:rPr>
              <a:t>Single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để ép dãy có 1 phần tử về đối tượng cụ thể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7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82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5867400" cy="12618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807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6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First vs. Single vs. Take(1)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00000"/>
                </a:solidFill>
              </a:rPr>
              <a:t>First</a:t>
            </a:r>
            <a:r>
              <a:rPr lang="en-US" smtClean="0"/>
              <a:t> trả về phần tử đầu tiên trong </a:t>
            </a:r>
            <a:r>
              <a:rPr lang="en-US" i="1" u="sng" smtClean="0">
                <a:solidFill>
                  <a:srgbClr val="0070C0"/>
                </a:solidFill>
              </a:rPr>
              <a:t>dãy có &gt;=1 phần tử</a:t>
            </a:r>
          </a:p>
          <a:p>
            <a:r>
              <a:rPr lang="en-US" b="1" smtClean="0">
                <a:solidFill>
                  <a:srgbClr val="C00000"/>
                </a:solidFill>
              </a:rPr>
              <a:t>Single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ép </a:t>
            </a:r>
            <a:r>
              <a:rPr lang="en-US" i="1" u="sng" smtClean="0">
                <a:solidFill>
                  <a:srgbClr val="0070C0"/>
                </a:solidFill>
              </a:rPr>
              <a:t>dãy có duy nhất 1 phần tử</a:t>
            </a:r>
            <a:r>
              <a:rPr lang="en-US" smtClean="0"/>
              <a:t> thành kiểu đối tượng cụ thể. Khi dùng </a:t>
            </a:r>
            <a:r>
              <a:rPr lang="en-US" b="1" smtClean="0">
                <a:solidFill>
                  <a:srgbClr val="C00000"/>
                </a:solidFill>
              </a:rPr>
              <a:t>Single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ta đã hàm ý việc </a:t>
            </a:r>
            <a:r>
              <a:rPr lang="en-US" i="1" u="sng" smtClean="0">
                <a:solidFill>
                  <a:srgbClr val="0070C0"/>
                </a:solidFill>
              </a:rPr>
              <a:t>kiểm tra xem dãy có chứa nhiều hơn 1 phần tử hay không</a:t>
            </a:r>
            <a:r>
              <a:rPr lang="en-US" smtClean="0"/>
              <a:t>?</a:t>
            </a:r>
          </a:p>
          <a:p>
            <a:r>
              <a:rPr lang="en-US" b="1" smtClean="0">
                <a:solidFill>
                  <a:srgbClr val="C00000"/>
                </a:solidFill>
              </a:rPr>
              <a:t>Take(1)</a:t>
            </a:r>
            <a:r>
              <a:rPr lang="en-US" smtClean="0"/>
              <a:t> trả về </a:t>
            </a:r>
            <a:r>
              <a:rPr lang="en-US" i="1" u="sng" smtClean="0">
                <a:solidFill>
                  <a:srgbClr val="0070C0"/>
                </a:solidFill>
              </a:rPr>
              <a:t>1 dãy có 1 phần tử</a:t>
            </a:r>
            <a:r>
              <a:rPr lang="en-US" smtClean="0"/>
              <a:t> lấy từ dãy gốc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1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C00000"/>
                </a:solidFill>
              </a:rPr>
              <a:t>ElementAt</a:t>
            </a:r>
            <a:r>
              <a:rPr lang="en-US" smtClean="0"/>
              <a:t>: lấy phần tử thứ i trong dãy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84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94" y="2394131"/>
            <a:ext cx="5111306" cy="12634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04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DefaultIfEmpty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Khi kết quả truy vấn là dãy 0 phần tử, </a:t>
            </a:r>
            <a:r>
              <a:rPr lang="en-US" b="1" smtClean="0">
                <a:solidFill>
                  <a:srgbClr val="C00000"/>
                </a:solidFill>
              </a:rPr>
              <a:t>DefaultIfEmpty</a:t>
            </a:r>
            <a:r>
              <a:rPr lang="en-US" smtClean="0"/>
              <a:t> sẽ tạo ra </a:t>
            </a:r>
            <a:r>
              <a:rPr lang="en-US" i="1" smtClean="0">
                <a:solidFill>
                  <a:srgbClr val="0070C0"/>
                </a:solidFill>
              </a:rPr>
              <a:t>1 phần tử</a:t>
            </a:r>
            <a:r>
              <a:rPr lang="en-US" smtClean="0"/>
              <a:t> </a:t>
            </a:r>
            <a:r>
              <a:rPr lang="en-US" i="1" smtClean="0">
                <a:solidFill>
                  <a:srgbClr val="0070C0"/>
                </a:solidFill>
              </a:rPr>
              <a:t>mặc định</a:t>
            </a:r>
            <a:r>
              <a:rPr lang="en-US" smtClean="0"/>
              <a:t> cho dãy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z="2800" smtClean="0"/>
              <a:t>(Kết quả là dãy có 1 phần tử, phần tử đó = null)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85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5957344" cy="13890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Explosion 1 4"/>
          <p:cNvSpPr/>
          <p:nvPr/>
        </p:nvSpPr>
        <p:spPr bwMode="auto">
          <a:xfrm>
            <a:off x="5791200" y="2514600"/>
            <a:ext cx="2133600" cy="1524000"/>
          </a:xfrm>
          <a:prstGeom prst="irregularSeal1">
            <a:avLst/>
          </a:prstGeom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  <a:cs typeface="Consolas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66730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rved Left Arrow 4"/>
          <p:cNvSpPr/>
          <p:nvPr/>
        </p:nvSpPr>
        <p:spPr bwMode="auto">
          <a:xfrm>
            <a:off x="7780020" y="5172833"/>
            <a:ext cx="685800" cy="1143000"/>
          </a:xfrm>
          <a:prstGeom prst="curvedLeftArrow">
            <a:avLst/>
          </a:prstGeom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schemeClr val="bg1">
                  <a:lumMod val="20000"/>
                  <a:lumOff val="80000"/>
                </a:schemeClr>
              </a:solidFill>
              <a:latin typeface="Comic Sans MS" pitchFamily="66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DefaultIfEmpty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Tự định nghĩa phần tử mặc định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86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922" y="2286000"/>
            <a:ext cx="6312478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922" y="5943599"/>
            <a:ext cx="6312478" cy="7444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6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Operators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C00000"/>
                </a:solidFill>
              </a:rPr>
              <a:t>Union</a:t>
            </a:r>
            <a:r>
              <a:rPr lang="en-US" smtClean="0"/>
              <a:t>: kết hợp 2 dãy cùng kiểu dữ liệu lại &amp; loại bỏ các phần tử trùng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87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54" y="2971800"/>
            <a:ext cx="5910146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1100254" y="4876800"/>
            <a:ext cx="5910146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 1,</a:t>
            </a:r>
            <a:r>
              <a:rPr kumimoji="0" lang="en-US" sz="24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2, 3, 4, 5, 6 }</a:t>
            </a: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3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Operators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C00000"/>
                </a:solidFill>
              </a:rPr>
              <a:t>Concat</a:t>
            </a:r>
            <a:r>
              <a:rPr lang="en-US" smtClean="0"/>
              <a:t>: kết hợp 2 dãy cùng kiểu dữ liệu lại &amp; </a:t>
            </a:r>
            <a:r>
              <a:rPr lang="en-US" u="sng" smtClean="0"/>
              <a:t>không</a:t>
            </a:r>
            <a:r>
              <a:rPr lang="en-US" smtClean="0"/>
              <a:t> loại bỏ các phần tử trùng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88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54" y="2971800"/>
            <a:ext cx="5910146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1100254" y="4876800"/>
            <a:ext cx="5910146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 1,</a:t>
            </a:r>
            <a:r>
              <a:rPr kumimoji="0" lang="en-US" sz="24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2, 3, 3, 4, 5, 6 }</a:t>
            </a: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08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Operators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C00000"/>
                </a:solidFill>
              </a:rPr>
              <a:t>Distinct</a:t>
            </a:r>
            <a:r>
              <a:rPr lang="en-US" smtClean="0"/>
              <a:t>: loại bỏ các phần tử trùng trong dãy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89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6577651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958" y="3657600"/>
            <a:ext cx="4746134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88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.NET 3.0+ 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Implicitly typed local </a:t>
            </a:r>
            <a:r>
              <a:rPr lang="en-US" smtClean="0"/>
              <a:t>variables</a:t>
            </a:r>
            <a:endParaRPr lang="en-US" sz="2400" smtClean="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316163"/>
            <a:ext cx="8096250" cy="347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 bwMode="auto">
          <a:xfrm>
            <a:off x="1676400" y="2819400"/>
            <a:ext cx="5486400" cy="2514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l">
              <a:buNone/>
            </a:pPr>
            <a:r>
              <a:rPr lang="en-US" b="1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query =	</a:t>
            </a:r>
            <a:r>
              <a:rPr lang="en-US" b="1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>
                <a:latin typeface="Consolas" pitchFamily="49" charset="0"/>
                <a:cs typeface="Consolas" pitchFamily="49" charset="0"/>
              </a:rPr>
              <a:t>n </a:t>
            </a:r>
            <a:r>
              <a:rPr lang="en-US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>
                <a:latin typeface="Consolas" pitchFamily="49" charset="0"/>
                <a:cs typeface="Consolas" pitchFamily="49" charset="0"/>
              </a:rPr>
              <a:t> list</a:t>
            </a:r>
          </a:p>
          <a:p>
            <a:pPr marL="0" indent="0" algn="l">
              <a:buNone/>
            </a:pPr>
            <a:r>
              <a:rPr lang="en-US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b="1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>
                <a:latin typeface="Consolas" pitchFamily="49" charset="0"/>
                <a:cs typeface="Consolas" pitchFamily="49" charset="0"/>
              </a:rPr>
              <a:t>n &lt; 3</a:t>
            </a:r>
          </a:p>
          <a:p>
            <a:pPr lvl="4" algn="l"/>
            <a:r>
              <a:rPr lang="en-US" b="1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>
                <a:latin typeface="Consolas" pitchFamily="49" charset="0"/>
                <a:cs typeface="Consolas" pitchFamily="49" charset="0"/>
              </a:rPr>
              <a:t>n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4" algn="l"/>
            <a:endParaRPr lang="en-US" smtClean="0">
              <a:latin typeface="Consolas" pitchFamily="49" charset="0"/>
              <a:cs typeface="Consolas" pitchFamily="49" charset="0"/>
            </a:endParaRPr>
          </a:p>
          <a:p>
            <a:pPr marL="0" indent="0" algn="l">
              <a:buNone/>
            </a:pPr>
            <a:r>
              <a:rPr lang="en-US" b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Ienumerable&lt;int&gt;</a:t>
            </a:r>
            <a:r>
              <a:rPr lang="en-US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>
                <a:latin typeface="Consolas" pitchFamily="49" charset="0"/>
                <a:cs typeface="Consolas" pitchFamily="49" charset="0"/>
              </a:rPr>
              <a:t>query = </a:t>
            </a:r>
            <a:r>
              <a:rPr lang="en-US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>
                <a:latin typeface="Consolas" pitchFamily="49" charset="0"/>
                <a:cs typeface="Consolas" pitchFamily="49" charset="0"/>
              </a:rPr>
              <a:t> n </a:t>
            </a:r>
            <a:r>
              <a:rPr lang="en-US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>
                <a:latin typeface="Consolas" pitchFamily="49" charset="0"/>
                <a:cs typeface="Consolas" pitchFamily="49" charset="0"/>
              </a:rPr>
              <a:t> list</a:t>
            </a:r>
          </a:p>
          <a:p>
            <a:pPr marL="0" indent="0" algn="l"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			   </a:t>
            </a:r>
            <a:r>
              <a:rPr lang="en-US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>
                <a:latin typeface="Consolas" pitchFamily="49" charset="0"/>
                <a:cs typeface="Consolas" pitchFamily="49" charset="0"/>
              </a:rPr>
              <a:t> n &lt; 3</a:t>
            </a:r>
          </a:p>
          <a:p>
            <a:pPr lvl="4" algn="l"/>
            <a:r>
              <a:rPr lang="en-US">
                <a:latin typeface="Consolas" pitchFamily="49" charset="0"/>
                <a:cs typeface="Consolas" pitchFamily="49" charset="0"/>
              </a:rPr>
              <a:t>	   </a:t>
            </a:r>
            <a:r>
              <a:rPr lang="en-US" b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>
                <a:latin typeface="Consolas" pitchFamily="49" charset="0"/>
                <a:cs typeface="Consolas" pitchFamily="49" charset="0"/>
              </a:rPr>
              <a:t> n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;</a:t>
            </a:r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4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Operators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C00000"/>
                </a:solidFill>
              </a:rPr>
              <a:t>Intersect</a:t>
            </a:r>
            <a:r>
              <a:rPr lang="en-US" smtClean="0"/>
              <a:t>: lấy phần giao của 2 dãy có cùng kiểu dữ liệu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90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19400"/>
            <a:ext cx="5694353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876" y="4809406"/>
            <a:ext cx="4038600" cy="13627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55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Operators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C00000"/>
                </a:solidFill>
              </a:rPr>
              <a:t>Except</a:t>
            </a:r>
            <a:r>
              <a:rPr lang="en-US" smtClean="0"/>
              <a:t>: lấy các phần tử thuộc dãy 1 &amp; không chứa phần giao của 2 dãy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91</a:t>
            </a:fld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876" y="4809406"/>
            <a:ext cx="4038600" cy="13627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143" y="2881490"/>
            <a:ext cx="4978066" cy="16143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>
            <a:off x="2047076" y="5490803"/>
            <a:ext cx="1077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C00000"/>
                </a:solidFill>
              </a:rPr>
              <a:t>Count</a:t>
            </a:r>
            <a:r>
              <a:rPr lang="en-US" smtClean="0"/>
              <a:t>: trả về số lượng phần tử có trong dãy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Có thể chỉ định điều kiện </a:t>
            </a:r>
            <a:r>
              <a:rPr lang="en-US" b="1" smtClean="0">
                <a:solidFill>
                  <a:srgbClr val="C00000"/>
                </a:solidFill>
              </a:rPr>
              <a:t>Count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92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73" y="2289018"/>
            <a:ext cx="5270500" cy="9113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73" y="4114800"/>
            <a:ext cx="8317127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>
            <a:off x="2438400" y="5715000"/>
            <a:ext cx="1905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89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C00000"/>
                </a:solidFill>
              </a:rPr>
              <a:t>Min, Max</a:t>
            </a:r>
            <a:r>
              <a:rPr lang="en-US" smtClean="0"/>
              <a:t>: trả về phần tử nhỏ nhất, lớn nhất trong dãy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z="4400" smtClean="0"/>
          </a:p>
          <a:p>
            <a:pPr marL="0" indent="0">
              <a:buNone/>
            </a:pPr>
            <a:r>
              <a:rPr lang="en-US" smtClean="0"/>
              <a:t>Có thể chỉ định thuộc tính để lấy min, max</a:t>
            </a:r>
          </a:p>
          <a:p>
            <a:pPr marL="400050" lvl="1" indent="0">
              <a:buNone/>
            </a:pPr>
            <a:r>
              <a:rPr lang="en-US" sz="2400" b="1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maxPrice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= </a:t>
            </a:r>
            <a:endParaRPr lang="en-US" sz="240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40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Products.</a:t>
            </a:r>
            <a:r>
              <a:rPr lang="en-US" sz="2400" b="1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(p </a:t>
            </a:r>
            <a:r>
              <a:rPr lang="en-US" sz="2400">
                <a:latin typeface="Consolas" pitchFamily="49" charset="0"/>
                <a:cs typeface="Consolas" pitchFamily="49" charset="0"/>
              </a:rPr>
              <a:t>=&gt; p.UnitPrice)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93</a:t>
            </a:fld>
            <a:endParaRPr 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5" y="2743200"/>
            <a:ext cx="7983225" cy="9253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09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C00000"/>
                </a:solidFill>
              </a:rPr>
              <a:t>Average</a:t>
            </a:r>
            <a:r>
              <a:rPr lang="en-US" smtClean="0"/>
              <a:t>: tính giá trị trung bình của dãy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z="5400" smtClean="0"/>
          </a:p>
          <a:p>
            <a:pPr marL="0" indent="0">
              <a:buNone/>
            </a:pPr>
            <a:r>
              <a:rPr lang="en-US" smtClean="0"/>
              <a:t>Có thể chỉ định thuộc tính để tính trung bình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94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286000"/>
            <a:ext cx="7357111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8" y="4471277"/>
            <a:ext cx="7357111" cy="13199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>
            <a:off x="4876800" y="5385678"/>
            <a:ext cx="2667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87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C00000"/>
                </a:solidFill>
              </a:rPr>
              <a:t>Sum</a:t>
            </a:r>
            <a:r>
              <a:rPr lang="en-US" smtClean="0"/>
              <a:t>: tính tổng của dãy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z="4000" smtClean="0"/>
          </a:p>
          <a:p>
            <a:pPr marL="0" indent="0">
              <a:buNone/>
            </a:pPr>
            <a:r>
              <a:rPr lang="en-US" smtClean="0"/>
              <a:t>Có thể chỉ định thuộc tính để tính tổng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95</a:t>
            </a:fld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8" y="2286000"/>
            <a:ext cx="7357111" cy="97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7" y="4191000"/>
            <a:ext cx="7357112" cy="1239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>
            <a:off x="2327366" y="5227320"/>
            <a:ext cx="293043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96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C00000"/>
                </a:solidFill>
              </a:rPr>
              <a:t>Aggregate</a:t>
            </a:r>
            <a:r>
              <a:rPr lang="en-US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1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C00000"/>
                </a:solidFill>
              </a:rPr>
              <a:t>ToList, ToArray</a:t>
            </a:r>
            <a:r>
              <a:rPr lang="en-US" smtClean="0"/>
              <a:t>: chuyển kết quả truy vấn sang List, Array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97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19970"/>
            <a:ext cx="6973328" cy="13495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117" y="4724400"/>
            <a:ext cx="5458693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73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C00000"/>
                </a:solidFill>
              </a:rPr>
              <a:t>ToDictionary</a:t>
            </a:r>
            <a:r>
              <a:rPr lang="en-US" smtClean="0"/>
              <a:t>: chuyển kết quả truy vấn sang Dictionary, khi dùng hàm này cần chỉ định thuộc tính </a:t>
            </a:r>
            <a:r>
              <a:rPr lang="en-US" b="1" smtClean="0">
                <a:solidFill>
                  <a:srgbClr val="0070C0"/>
                </a:solidFill>
              </a:rPr>
              <a:t>KEY</a:t>
            </a:r>
            <a:r>
              <a:rPr lang="en-US" smtClean="0">
                <a:solidFill>
                  <a:srgbClr val="0070C0"/>
                </a:solidFill>
              </a:rPr>
              <a:t> </a:t>
            </a:r>
            <a:r>
              <a:rPr lang="en-US" smtClean="0"/>
              <a:t>cho Dictionary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98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44168"/>
            <a:ext cx="7848600" cy="24470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 bwMode="auto">
          <a:xfrm>
            <a:off x="6324600" y="4674326"/>
            <a:ext cx="1752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062651"/>
            <a:ext cx="7848600" cy="10955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77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C00000"/>
                </a:solidFill>
              </a:rPr>
              <a:t>OfType</a:t>
            </a:r>
            <a:r>
              <a:rPr lang="en-US" smtClean="0"/>
              <a:t>: lấy ra các phần tử thuộc kiểu dữ liệu nào đó trong dãy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0690-9BC1-41EB-B57A-D87408E5B6CC}" type="slidenum">
              <a:rPr lang="en-US" smtClean="0"/>
              <a:pPr/>
              <a:t>99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7781033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609599" y="5334000"/>
            <a:ext cx="7781033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Consolas" pitchFamily="49" charset="0"/>
              </a:rPr>
              <a:t>“That”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Consolas" pitchFamily="49" charset="0"/>
              </a:rPr>
              <a:t>“This”</a:t>
            </a:r>
          </a:p>
        </p:txBody>
      </p:sp>
    </p:spTree>
    <p:extLst>
      <p:ext uri="{BB962C8B-B14F-4D97-AF65-F5344CB8AC3E}">
        <p14:creationId xmlns:p14="http://schemas.microsoft.com/office/powerpoint/2010/main" val="57492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580TGp_general_light_ani">
  <a:themeElements>
    <a:clrScheme name="Default Design 1">
      <a:dk1>
        <a:srgbClr val="000000"/>
      </a:dk1>
      <a:lt1>
        <a:srgbClr val="FDF58D"/>
      </a:lt1>
      <a:dk2>
        <a:srgbClr val="CC3300"/>
      </a:dk2>
      <a:lt2>
        <a:srgbClr val="808080"/>
      </a:lt2>
      <a:accent1>
        <a:srgbClr val="FF6161"/>
      </a:accent1>
      <a:accent2>
        <a:srgbClr val="FFC319"/>
      </a:accent2>
      <a:accent3>
        <a:srgbClr val="FEF9C5"/>
      </a:accent3>
      <a:accent4>
        <a:srgbClr val="000000"/>
      </a:accent4>
      <a:accent5>
        <a:srgbClr val="FFB7B7"/>
      </a:accent5>
      <a:accent6>
        <a:srgbClr val="E7B016"/>
      </a:accent6>
      <a:hlink>
        <a:srgbClr val="A8D02A"/>
      </a:hlink>
      <a:folHlink>
        <a:srgbClr val="5CB1F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DF58D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EF9C5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E1F4D8"/>
        </a:lt1>
        <a:dk2>
          <a:srgbClr val="003366"/>
        </a:dk2>
        <a:lt2>
          <a:srgbClr val="808080"/>
        </a:lt2>
        <a:accent1>
          <a:srgbClr val="FFC319"/>
        </a:accent1>
        <a:accent2>
          <a:srgbClr val="A8D02A"/>
        </a:accent2>
        <a:accent3>
          <a:srgbClr val="EEF8E9"/>
        </a:accent3>
        <a:accent4>
          <a:srgbClr val="000000"/>
        </a:accent4>
        <a:accent5>
          <a:srgbClr val="FFDEAB"/>
        </a:accent5>
        <a:accent6>
          <a:srgbClr val="98BC25"/>
        </a:accent6>
        <a:hlink>
          <a:srgbClr val="5CB1FE"/>
        </a:hlink>
        <a:folHlink>
          <a:srgbClr val="FF61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EE9DE"/>
        </a:lt1>
        <a:dk2>
          <a:srgbClr val="000066"/>
        </a:dk2>
        <a:lt2>
          <a:srgbClr val="808080"/>
        </a:lt2>
        <a:accent1>
          <a:srgbClr val="5CB1FE"/>
        </a:accent1>
        <a:accent2>
          <a:srgbClr val="FF7575"/>
        </a:accent2>
        <a:accent3>
          <a:srgbClr val="FEF2EC"/>
        </a:accent3>
        <a:accent4>
          <a:srgbClr val="000000"/>
        </a:accent4>
        <a:accent5>
          <a:srgbClr val="B5D5FE"/>
        </a:accent5>
        <a:accent6>
          <a:srgbClr val="E76969"/>
        </a:accent6>
        <a:hlink>
          <a:srgbClr val="FFC319"/>
        </a:hlink>
        <a:folHlink>
          <a:srgbClr val="A8D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580TGp_general_light_ani</Template>
  <TotalTime>1717</TotalTime>
  <Words>2973</Words>
  <Application>Microsoft Office PowerPoint</Application>
  <PresentationFormat>On-screen Show (4:3)</PresentationFormat>
  <Paragraphs>880</Paragraphs>
  <Slides>144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144</vt:i4>
      </vt:variant>
    </vt:vector>
  </HeadingPairs>
  <TitlesOfParts>
    <vt:vector size="152" baseType="lpstr">
      <vt:lpstr>Arial</vt:lpstr>
      <vt:lpstr>Comic Sans MS</vt:lpstr>
      <vt:lpstr>Consolas</vt:lpstr>
      <vt:lpstr>Segoe</vt:lpstr>
      <vt:lpstr>Segoe UI</vt:lpstr>
      <vt:lpstr>Segoe UI Semibold</vt:lpstr>
      <vt:lpstr>Wingdings</vt:lpstr>
      <vt:lpstr>580TGp_general_light_ani</vt:lpstr>
      <vt:lpstr>Phân tích thiết kế phần mềm LINQ</vt:lpstr>
      <vt:lpstr>INTRODUCTION</vt:lpstr>
      <vt:lpstr>Intro</vt:lpstr>
      <vt:lpstr>Intro</vt:lpstr>
      <vt:lpstr>Intro</vt:lpstr>
      <vt:lpstr>PowerPoint Presentation</vt:lpstr>
      <vt:lpstr>LINQ to objects</vt:lpstr>
      <vt:lpstr>1st Example</vt:lpstr>
      <vt:lpstr>.NET 3.0+ Features</vt:lpstr>
      <vt:lpstr>.NET 3.0+ Features</vt:lpstr>
      <vt:lpstr>.NET 3.0+ Features</vt:lpstr>
      <vt:lpstr>Query Syntax</vt:lpstr>
      <vt:lpstr>Quiz</vt:lpstr>
      <vt:lpstr>2nd Example</vt:lpstr>
      <vt:lpstr>.NET 3.0+ Features</vt:lpstr>
      <vt:lpstr>2nd Example (cont)</vt:lpstr>
      <vt:lpstr>.NET 3.0+ Features</vt:lpstr>
      <vt:lpstr>2nd Example (cont)</vt:lpstr>
      <vt:lpstr>Quiz</vt:lpstr>
      <vt:lpstr>.NET 3.0+ Features</vt:lpstr>
      <vt:lpstr>Query Syntax – let</vt:lpstr>
      <vt:lpstr>Query Syntax – let</vt:lpstr>
      <vt:lpstr>Query Syntax – let</vt:lpstr>
      <vt:lpstr>Quiz</vt:lpstr>
      <vt:lpstr>Answer</vt:lpstr>
      <vt:lpstr>Query Syntax – join</vt:lpstr>
      <vt:lpstr>Quiz</vt:lpstr>
      <vt:lpstr>Query Syntax – orderby</vt:lpstr>
      <vt:lpstr>Quiz</vt:lpstr>
      <vt:lpstr>Query Syntax – group… by…</vt:lpstr>
      <vt:lpstr>Query Syntax – group… by…</vt:lpstr>
      <vt:lpstr>Query Syntax – group… by…</vt:lpstr>
      <vt:lpstr>Query Syntax – group… by… into…</vt:lpstr>
      <vt:lpstr>Query Syntax – group… by… into…</vt:lpstr>
      <vt:lpstr>Query Syntax</vt:lpstr>
      <vt:lpstr>Lambda Syntax</vt:lpstr>
      <vt:lpstr>Lambda Syntax</vt:lpstr>
      <vt:lpstr>Lambda Expression</vt:lpstr>
      <vt:lpstr>Example – Delegate</vt:lpstr>
      <vt:lpstr>Example – Anonymous Method</vt:lpstr>
      <vt:lpstr>Example – Lambda Expression</vt:lpstr>
      <vt:lpstr>Lambda Expression</vt:lpstr>
      <vt:lpstr>Lambda Expression</vt:lpstr>
      <vt:lpstr>Lambda Expression</vt:lpstr>
      <vt:lpstr>QUERY OPERATORS</vt:lpstr>
      <vt:lpstr>List of Operators</vt:lpstr>
      <vt:lpstr>List of Operators (cont)</vt:lpstr>
      <vt:lpstr>Restriction Operators</vt:lpstr>
      <vt:lpstr>Quiz</vt:lpstr>
      <vt:lpstr>Projection Operators</vt:lpstr>
      <vt:lpstr>Quiz</vt:lpstr>
      <vt:lpstr>Projection Operators</vt:lpstr>
      <vt:lpstr>Projection Operators</vt:lpstr>
      <vt:lpstr>SelectMany</vt:lpstr>
      <vt:lpstr>SelectMany</vt:lpstr>
      <vt:lpstr>SelectMany</vt:lpstr>
      <vt:lpstr>Join</vt:lpstr>
      <vt:lpstr>Join – Multiple Fields</vt:lpstr>
      <vt:lpstr>Join – Multiple Fields</vt:lpstr>
      <vt:lpstr>Quiz</vt:lpstr>
      <vt:lpstr>Ordering Operators</vt:lpstr>
      <vt:lpstr>Ordering Operators</vt:lpstr>
      <vt:lpstr>Ordering Operators</vt:lpstr>
      <vt:lpstr>GroupBy</vt:lpstr>
      <vt:lpstr>GroupBy</vt:lpstr>
      <vt:lpstr>GroupBy</vt:lpstr>
      <vt:lpstr>GroupBy</vt:lpstr>
      <vt:lpstr>GroupBy</vt:lpstr>
      <vt:lpstr>GroupBy</vt:lpstr>
      <vt:lpstr>GroupJoin</vt:lpstr>
      <vt:lpstr>Generation Operators</vt:lpstr>
      <vt:lpstr>Generation Operators</vt:lpstr>
      <vt:lpstr>Generation Operators</vt:lpstr>
      <vt:lpstr>Generation Operators</vt:lpstr>
      <vt:lpstr>Generation Operators</vt:lpstr>
      <vt:lpstr>Partitioning Operators</vt:lpstr>
      <vt:lpstr>Partitioning Operators</vt:lpstr>
      <vt:lpstr>Hot Tip</vt:lpstr>
      <vt:lpstr>Element Operators</vt:lpstr>
      <vt:lpstr>Element Operators</vt:lpstr>
      <vt:lpstr>Element Operators</vt:lpstr>
      <vt:lpstr>Single</vt:lpstr>
      <vt:lpstr>First vs. Single vs. Take(1)</vt:lpstr>
      <vt:lpstr>Element Operators</vt:lpstr>
      <vt:lpstr>DefaultIfEmpty</vt:lpstr>
      <vt:lpstr>DefaultIfEmpty</vt:lpstr>
      <vt:lpstr>Set Operators</vt:lpstr>
      <vt:lpstr>Set Operators</vt:lpstr>
      <vt:lpstr>Set Operators</vt:lpstr>
      <vt:lpstr>Set Operators</vt:lpstr>
      <vt:lpstr>Set Operators</vt:lpstr>
      <vt:lpstr>Aggregate Operators</vt:lpstr>
      <vt:lpstr>Aggregate Operators</vt:lpstr>
      <vt:lpstr>Aggregate Operators</vt:lpstr>
      <vt:lpstr>Aggregate Operators</vt:lpstr>
      <vt:lpstr>Aggregate Operators</vt:lpstr>
      <vt:lpstr>Conversion Operators</vt:lpstr>
      <vt:lpstr>Conversion Operators</vt:lpstr>
      <vt:lpstr>Conversion Operators</vt:lpstr>
      <vt:lpstr>LINQ to sql (dlinq)</vt:lpstr>
      <vt:lpstr>Persistence</vt:lpstr>
      <vt:lpstr>Persistence</vt:lpstr>
      <vt:lpstr>Persistence</vt:lpstr>
      <vt:lpstr>ORM</vt:lpstr>
      <vt:lpstr>ORM</vt:lpstr>
      <vt:lpstr>Entity Class</vt:lpstr>
      <vt:lpstr>DataContext</vt:lpstr>
      <vt:lpstr>Relationships</vt:lpstr>
      <vt:lpstr>Relationships</vt:lpstr>
      <vt:lpstr>Relationships</vt:lpstr>
      <vt:lpstr>Hot Tip</vt:lpstr>
      <vt:lpstr>Mapping (command-line)</vt:lpstr>
      <vt:lpstr>Mapping (Visual Studio 2008)</vt:lpstr>
      <vt:lpstr>Hot Tip</vt:lpstr>
      <vt:lpstr>Mapping (Visual Studio 2008)</vt:lpstr>
      <vt:lpstr>PowerPoint Presentation</vt:lpstr>
      <vt:lpstr>Querying Database</vt:lpstr>
      <vt:lpstr>Querying Database</vt:lpstr>
      <vt:lpstr>Hot Tip</vt:lpstr>
      <vt:lpstr>Compiled Queries</vt:lpstr>
      <vt:lpstr>Compiled Queries</vt:lpstr>
      <vt:lpstr>Compiled Queries</vt:lpstr>
      <vt:lpstr>Modifying &amp; Saving Entities</vt:lpstr>
      <vt:lpstr>Modifying &amp; Saving Entities</vt:lpstr>
      <vt:lpstr>Modifying &amp; Saving Entities</vt:lpstr>
      <vt:lpstr>Modifying &amp; Saving Entities</vt:lpstr>
      <vt:lpstr>Modifying &amp; Saving Entities</vt:lpstr>
      <vt:lpstr>Manage relationship</vt:lpstr>
      <vt:lpstr>Manage relationship</vt:lpstr>
      <vt:lpstr>Submitting changes</vt:lpstr>
      <vt:lpstr>Simultaneous Changes</vt:lpstr>
      <vt:lpstr>Conflict Resolution</vt:lpstr>
      <vt:lpstr>Transaction</vt:lpstr>
      <vt:lpstr>Transaction</vt:lpstr>
      <vt:lpstr>Attaching Multitier Entities</vt:lpstr>
      <vt:lpstr>Attaching Multitier Entities</vt:lpstr>
      <vt:lpstr>Attaching Multitier Entities</vt:lpstr>
      <vt:lpstr>Using Store Proc in DLINQ</vt:lpstr>
      <vt:lpstr>ISingleResult</vt:lpstr>
      <vt:lpstr>IMultipleResults</vt:lpstr>
      <vt:lpstr>IMultipleResults</vt:lpstr>
      <vt:lpstr>PowerPoint Presentation</vt:lpstr>
      <vt:lpstr>Store Proc for CUD</vt:lpstr>
      <vt:lpstr>Thank You! Questions &amp; Answers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Irvine Keaness</dc:creator>
  <cp:lastModifiedBy>Quang Tran</cp:lastModifiedBy>
  <cp:revision>688</cp:revision>
  <dcterms:created xsi:type="dcterms:W3CDTF">2010-05-09T05:32:56Z</dcterms:created>
  <dcterms:modified xsi:type="dcterms:W3CDTF">2015-05-12T07:12:26Z</dcterms:modified>
</cp:coreProperties>
</file>