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9" r:id="rId3"/>
    <p:sldId id="292" r:id="rId4"/>
    <p:sldId id="293" r:id="rId5"/>
    <p:sldId id="296" r:id="rId6"/>
    <p:sldId id="266" r:id="rId7"/>
    <p:sldId id="267" r:id="rId8"/>
    <p:sldId id="268" r:id="rId9"/>
    <p:sldId id="271" r:id="rId10"/>
    <p:sldId id="295" r:id="rId11"/>
    <p:sldId id="272" r:id="rId12"/>
  </p:sldIdLst>
  <p:sldSz cx="9144000" cy="5143500" type="screen16x9"/>
  <p:notesSz cx="6858000" cy="9144000"/>
  <p:embeddedFontLst>
    <p:embeddedFont>
      <p:font typeface="Poppins SemiBold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Pontano San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178B8-922F-4B81-9AFE-D9EFD90CD8A9}">
  <a:tblStyle styleId="{F2A178B8-922F-4B81-9AFE-D9EFD90CD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fad1c2b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fad1c2b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fad1c2b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fad1c2b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fad1c2b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fad1c2b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fad1c2b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3fad1c2b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 hasCustomPrompt="1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5" hasCustomPrompt="1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8" hasCustomPrompt="1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14" hasCustomPrompt="1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613367" y="389903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615264" y="389903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15264" y="389903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13367" y="390910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 hasCustomPrompt="1"/>
          </p:nvPr>
        </p:nvSpPr>
        <p:spPr>
          <a:xfrm>
            <a:off x="6286849" y="15694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3" hasCustomPrompt="1"/>
          </p:nvPr>
        </p:nvSpPr>
        <p:spPr>
          <a:xfrm>
            <a:off x="6286850" y="3082004"/>
            <a:ext cx="221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4" hasCustomPrompt="1"/>
          </p:nvPr>
        </p:nvSpPr>
        <p:spPr>
          <a:xfrm>
            <a:off x="1075199" y="15694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5" hasCustomPrompt="1"/>
          </p:nvPr>
        </p:nvSpPr>
        <p:spPr>
          <a:xfrm>
            <a:off x="1075199" y="30820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011000" y="1996213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6"/>
          </p:nvPr>
        </p:nvSpPr>
        <p:spPr>
          <a:xfrm>
            <a:off x="1011000" y="3512537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7"/>
          </p:nvPr>
        </p:nvSpPr>
        <p:spPr>
          <a:xfrm>
            <a:off x="6286846" y="1996213"/>
            <a:ext cx="9171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8"/>
          </p:nvPr>
        </p:nvSpPr>
        <p:spPr>
          <a:xfrm>
            <a:off x="6286850" y="3504641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 SemiBold"/>
              <a:buNone/>
              <a:defRPr sz="2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ntano Sans"/>
              <a:buChar char="●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○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■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●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○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■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●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ntano Sans"/>
              <a:buChar char="○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ontano Sans"/>
              <a:buChar char="■"/>
              <a:defRPr sz="1200"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913" y="2669697"/>
            <a:ext cx="84747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</a:rPr>
              <a:t>Xây dựng ứng dụng IOT trên nền tảng Windows và React </a:t>
            </a:r>
            <a:r>
              <a:rPr lang="en-US" sz="2000" b="1" i="1" dirty="0" smtClean="0">
                <a:solidFill>
                  <a:schemeClr val="bg1"/>
                </a:solidFill>
              </a:rPr>
              <a:t>Native điều khiển công </a:t>
            </a:r>
            <a:r>
              <a:rPr lang="en-US" sz="2000" b="1" i="1" dirty="0">
                <a:solidFill>
                  <a:schemeClr val="bg1"/>
                </a:solidFill>
              </a:rPr>
              <a:t>tắc thông minh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743" y="3900803"/>
            <a:ext cx="386963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bg1"/>
                </a:solidFill>
              </a:rPr>
              <a:t>Sinh viên thực hiện: Phan Ngọc Phong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bg1"/>
                </a:solidFill>
              </a:rPr>
              <a:t>Lớp: KTĐ ĐT K16A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bg1"/>
                </a:solidFill>
              </a:rPr>
              <a:t>Giáo viên hướng dẫn: TS. Lê Văn Chung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3095" y="260975"/>
            <a:ext cx="79115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TRƯỜNG ĐẠI HỌC CÔNG NGHỆ THÔNG TIN VÀ 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TRUYỀN THÔNG THÁI NGUYÊN</a:t>
            </a:r>
          </a:p>
          <a:p>
            <a:pPr algn="ctr">
              <a:lnSpc>
                <a:spcPct val="150000"/>
              </a:lnSpc>
            </a:pPr>
            <a:endParaRPr lang="en-US" sz="2000" b="1" dirty="0" smtClean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KHOA </a:t>
            </a:r>
            <a:r>
              <a:rPr lang="en-US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CÔNG NGHỆ 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TỰ ĐỘNG HÓA</a:t>
            </a:r>
            <a:endParaRPr lang="en-US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913" y="2199967"/>
            <a:ext cx="196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+mj-lt"/>
              </a:rPr>
              <a:t>Đề tài :</a:t>
            </a:r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65291"/>
            <a:ext cx="477078" cy="47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3;p35"/>
          <p:cNvSpPr txBox="1">
            <a:spLocks noGrp="1"/>
          </p:cNvSpPr>
          <p:nvPr>
            <p:ph type="ctrTitle"/>
          </p:nvPr>
        </p:nvSpPr>
        <p:spPr>
          <a:xfrm>
            <a:off x="613064" y="249381"/>
            <a:ext cx="6577445" cy="93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+mn-lt"/>
              </a:rPr>
              <a:t>5</a:t>
            </a:r>
            <a:r>
              <a:rPr lang="en" sz="2800" dirty="0" smtClean="0">
                <a:latin typeface="+mn-lt"/>
              </a:rPr>
              <a:t>: Sản </a:t>
            </a:r>
            <a:r>
              <a:rPr lang="en" sz="2800" dirty="0" smtClean="0">
                <a:latin typeface="+mn-lt"/>
              </a:rPr>
              <a:t>phẩm và hoạt động </a:t>
            </a:r>
            <a:r>
              <a:rPr lang="en" sz="2800" dirty="0" smtClean="0">
                <a:latin typeface="+mn-lt"/>
              </a:rPr>
              <a:t>thực tế</a:t>
            </a:r>
            <a:endParaRPr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93304" y="867087"/>
            <a:ext cx="3057631" cy="38949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5028" y="733805"/>
            <a:ext cx="3057630" cy="41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924790" y="1946250"/>
            <a:ext cx="7419109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for watching!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558143" y="303183"/>
            <a:ext cx="4623142" cy="66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+mj-lt"/>
              </a:rPr>
              <a:t>Nội dung báo cáo</a:t>
            </a:r>
            <a:endParaRPr sz="2800" b="1" dirty="0">
              <a:latin typeface="+mj-lt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3634360" y="300210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+mn-lt"/>
              </a:rPr>
              <a:t>Xây dựng ứng dụng</a:t>
            </a:r>
            <a:endParaRPr sz="1500" dirty="0">
              <a:latin typeface="+mn-lt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3912310" y="983554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14877" y="280270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+mn-lt"/>
              </a:rPr>
              <a:t>Lựa chọn phương án thiết kế</a:t>
            </a:r>
            <a:endParaRPr sz="1500" dirty="0">
              <a:latin typeface="+mn-lt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558143" y="1117660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2103716" y="3872940"/>
            <a:ext cx="228542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+mn-lt"/>
              </a:rPr>
              <a:t>Xây dựng tập lệnh trao đổi dữ liệu</a:t>
            </a:r>
            <a:endParaRPr sz="1500" dirty="0">
              <a:latin typeface="+mn-l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2374011" y="1891086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3"/>
          </p:nvPr>
        </p:nvSpPr>
        <p:spPr>
          <a:xfrm>
            <a:off x="5152634" y="387840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smtClean="0">
                <a:latin typeface="+mn-lt"/>
              </a:rPr>
              <a:t>Sử dụng hệ thống</a:t>
            </a:r>
            <a:endParaRPr sz="15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14"/>
          </p:nvPr>
        </p:nvSpPr>
        <p:spPr>
          <a:xfrm>
            <a:off x="5430584" y="1894671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cxnSp>
        <p:nvCxnSpPr>
          <p:cNvPr id="179" name="Google Shape;179;p28"/>
          <p:cNvCxnSpPr/>
          <p:nvPr/>
        </p:nvCxnSpPr>
        <p:spPr>
          <a:xfrm>
            <a:off x="1240777" y="1590423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4587622" y="177986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3053023" y="262446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6120947" y="262446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715560" y="951899"/>
            <a:ext cx="7991118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7;p28"/>
          <p:cNvSpPr txBox="1">
            <a:spLocks noGrp="1"/>
          </p:cNvSpPr>
          <p:nvPr>
            <p:ph type="subTitle" idx="13"/>
          </p:nvPr>
        </p:nvSpPr>
        <p:spPr>
          <a:xfrm>
            <a:off x="6914779" y="299449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smtClean="0">
                <a:latin typeface="+mn-lt"/>
              </a:rPr>
              <a:t>Sản phẩm thực tế</a:t>
            </a:r>
            <a:endParaRPr sz="15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8;p28"/>
          <p:cNvSpPr txBox="1">
            <a:spLocks/>
          </p:cNvSpPr>
          <p:nvPr/>
        </p:nvSpPr>
        <p:spPr>
          <a:xfrm>
            <a:off x="7192729" y="1010759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SemiBold"/>
              <a:buNone/>
              <a:defRPr sz="4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 smtClean="0"/>
              <a:t>05</a:t>
            </a:r>
            <a:endParaRPr lang="en" sz="2800" dirty="0"/>
          </a:p>
        </p:txBody>
      </p:sp>
      <p:cxnSp>
        <p:nvCxnSpPr>
          <p:cNvPr id="18" name="Google Shape;182;p28"/>
          <p:cNvCxnSpPr/>
          <p:nvPr/>
        </p:nvCxnSpPr>
        <p:spPr>
          <a:xfrm>
            <a:off x="7883092" y="1740553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22;p37"/>
          <p:cNvSpPr txBox="1">
            <a:spLocks noGrp="1"/>
          </p:cNvSpPr>
          <p:nvPr>
            <p:ph type="ctrTitle"/>
          </p:nvPr>
        </p:nvSpPr>
        <p:spPr>
          <a:xfrm>
            <a:off x="578184" y="539766"/>
            <a:ext cx="565338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dirty="0" smtClean="0">
                <a:latin typeface="+mn-lt"/>
              </a:rPr>
              <a:t>1: </a:t>
            </a:r>
            <a:r>
              <a:rPr lang="vi-VN" sz="2800" dirty="0" smtClean="0">
                <a:latin typeface="+mn-lt"/>
              </a:rPr>
              <a:t>Lựa </a:t>
            </a:r>
            <a:r>
              <a:rPr lang="vi-VN" sz="2800" dirty="0">
                <a:latin typeface="+mn-lt"/>
              </a:rPr>
              <a:t>chọn phương án thiết kế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73" y="1248172"/>
            <a:ext cx="668940" cy="5258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59" y="1283183"/>
            <a:ext cx="654249" cy="5197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81" y="1283183"/>
            <a:ext cx="517113" cy="5229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11" y="1286713"/>
            <a:ext cx="550804" cy="529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100" y="2005445"/>
            <a:ext cx="763731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Giao thức kết nối: MQTT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Vi điều khiển: Esp8266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Application: React native, C#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22;p37"/>
          <p:cNvSpPr txBox="1">
            <a:spLocks noGrp="1"/>
          </p:cNvSpPr>
          <p:nvPr>
            <p:ph type="ctrTitle"/>
          </p:nvPr>
        </p:nvSpPr>
        <p:spPr>
          <a:xfrm>
            <a:off x="630139" y="487812"/>
            <a:ext cx="6601934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dirty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: Xây dựng tập lệnh trao đổi dữ liệu 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119"/>
              </p:ext>
            </p:extLst>
          </p:nvPr>
        </p:nvGraphicFramePr>
        <p:xfrm>
          <a:off x="630139" y="1267113"/>
          <a:ext cx="8025488" cy="2966720"/>
        </p:xfrm>
        <a:graphic>
          <a:graphicData uri="http://schemas.openxmlformats.org/drawingml/2006/table">
            <a:tbl>
              <a:tblPr firstRow="1" bandRow="1">
                <a:tableStyleId>{F2A178B8-922F-4B81-9AFE-D9EFD90CD8A9}</a:tableStyleId>
              </a:tblPr>
              <a:tblGrid>
                <a:gridCol w="585597">
                  <a:extLst>
                    <a:ext uri="{9D8B030D-6E8A-4147-A177-3AD203B41FA5}">
                      <a16:colId xmlns:a16="http://schemas.microsoft.com/office/drawing/2014/main" val="2988788366"/>
                    </a:ext>
                  </a:extLst>
                </a:gridCol>
                <a:gridCol w="1111828">
                  <a:extLst>
                    <a:ext uri="{9D8B030D-6E8A-4147-A177-3AD203B41FA5}">
                      <a16:colId xmlns:a16="http://schemas.microsoft.com/office/drawing/2014/main" val="4262787169"/>
                    </a:ext>
                  </a:extLst>
                </a:gridCol>
                <a:gridCol w="3096491">
                  <a:extLst>
                    <a:ext uri="{9D8B030D-6E8A-4147-A177-3AD203B41FA5}">
                      <a16:colId xmlns:a16="http://schemas.microsoft.com/office/drawing/2014/main" val="2984611779"/>
                    </a:ext>
                  </a:extLst>
                </a:gridCol>
                <a:gridCol w="3231572">
                  <a:extLst>
                    <a:ext uri="{9D8B030D-6E8A-4147-A177-3AD203B41FA5}">
                      <a16:colId xmlns:a16="http://schemas.microsoft.com/office/drawing/2014/main" val="148257347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Lệnh điều khiển thiết bị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3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lệnh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gửi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Chip trả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cmd1_on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1,"status":1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{"sw_wifi":1,"pos":1,"status":1}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4421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cmd1_off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1,"status":2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{"sw_wifi":1,"pos":1,"status":0}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566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cmd2_on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1,"status":3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{"sw_wifi":1,"pos":2,"status":1}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7383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cmd2_off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 4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{"sw_wifi":1,"pos":2,"status":0}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546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cmd3_on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1,"status":5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{"sw_wifi":1,"pos":3,"status":1}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3001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cmd3_off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 1,"status":6 }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{"sw_wifi":1,"pos":3,"status":0}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1543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61071"/>
              </p:ext>
            </p:extLst>
          </p:nvPr>
        </p:nvGraphicFramePr>
        <p:xfrm>
          <a:off x="702875" y="591704"/>
          <a:ext cx="8025488" cy="3995420"/>
        </p:xfrm>
        <a:graphic>
          <a:graphicData uri="http://schemas.openxmlformats.org/drawingml/2006/table">
            <a:tbl>
              <a:tblPr firstRow="1" bandRow="1">
                <a:tableStyleId>{F2A178B8-922F-4B81-9AFE-D9EFD90CD8A9}</a:tableStyleId>
              </a:tblPr>
              <a:tblGrid>
                <a:gridCol w="585597">
                  <a:extLst>
                    <a:ext uri="{9D8B030D-6E8A-4147-A177-3AD203B41FA5}">
                      <a16:colId xmlns:a16="http://schemas.microsoft.com/office/drawing/2014/main" val="2988788366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62787169"/>
                    </a:ext>
                  </a:extLst>
                </a:gridCol>
                <a:gridCol w="3626427">
                  <a:extLst>
                    <a:ext uri="{9D8B030D-6E8A-4147-A177-3AD203B41FA5}">
                      <a16:colId xmlns:a16="http://schemas.microsoft.com/office/drawing/2014/main" val="2984611779"/>
                    </a:ext>
                  </a:extLst>
                </a:gridCol>
                <a:gridCol w="2234045">
                  <a:extLst>
                    <a:ext uri="{9D8B030D-6E8A-4147-A177-3AD203B41FA5}">
                      <a16:colId xmlns:a16="http://schemas.microsoft.com/office/drawing/2014/main" val="148257347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Lệnh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hẹn giờ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3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lệnh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gửi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Chip trả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alarm_ch1_on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{"sw_wifi":3,"pos":1,"hour":10,"minute":25,"status":1}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4421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alarm_ch1_off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{"sw_wifi":3,"pos":1,"hour":10,"minute":25,"status":2}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566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alarm_ch2_on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{"sw_wifi":3,"pos":2,"hour":10,"minute":25,"status":3}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7383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alarm_ch2_off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{"sw_wifi":3,"pos":2,"hour":10,"minute":25,"status":4}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546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alarm_ch3_on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{"sw_wifi":3,"pos":3,"hour":10,"minute":25,"status":5}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3001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alarm_ch3_off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{"sw_wifi":3,"pos":3,"hour":10,"minute":25,"status":6}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154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Hủy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effectLst/>
                        </a:rPr>
                        <a:t> hẹn giờ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{"sw_wifi":3,"pos":1,"hour":0,"minute":0,"status":0}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97264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5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ctrTitle"/>
          </p:nvPr>
        </p:nvSpPr>
        <p:spPr>
          <a:xfrm>
            <a:off x="613064" y="249381"/>
            <a:ext cx="6577445" cy="93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+mn-lt"/>
              </a:rPr>
              <a:t>3: Xây dựng ứng dụng</a:t>
            </a:r>
            <a:endParaRPr sz="2800" dirty="0">
              <a:latin typeface="+mn-lt"/>
            </a:endParaRPr>
          </a:p>
        </p:txBody>
      </p:sp>
      <p:grpSp>
        <p:nvGrpSpPr>
          <p:cNvPr id="60" name="Google Shape;396;p36"/>
          <p:cNvGrpSpPr/>
          <p:nvPr/>
        </p:nvGrpSpPr>
        <p:grpSpPr>
          <a:xfrm>
            <a:off x="3306176" y="1291261"/>
            <a:ext cx="2352293" cy="996112"/>
            <a:chOff x="2704130" y="619360"/>
            <a:chExt cx="2352293" cy="996112"/>
          </a:xfrm>
        </p:grpSpPr>
        <p:sp>
          <p:nvSpPr>
            <p:cNvPr id="61" name="Google Shape;397;p36"/>
            <p:cNvSpPr/>
            <p:nvPr/>
          </p:nvSpPr>
          <p:spPr>
            <a:xfrm rot="-5400000">
              <a:off x="3407630" y="21373"/>
              <a:ext cx="785100" cy="2192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8;p36"/>
            <p:cNvSpPr/>
            <p:nvPr/>
          </p:nvSpPr>
          <p:spPr>
            <a:xfrm rot="-5400000">
              <a:off x="4309547" y="868596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401;p36"/>
          <p:cNvGrpSpPr/>
          <p:nvPr/>
        </p:nvGrpSpPr>
        <p:grpSpPr>
          <a:xfrm>
            <a:off x="3124021" y="3004669"/>
            <a:ext cx="2369605" cy="996112"/>
            <a:chOff x="3908000" y="3607388"/>
            <a:chExt cx="2369605" cy="996112"/>
          </a:xfrm>
        </p:grpSpPr>
        <p:sp>
          <p:nvSpPr>
            <p:cNvPr id="65" name="Google Shape;402;p36"/>
            <p:cNvSpPr/>
            <p:nvPr/>
          </p:nvSpPr>
          <p:spPr>
            <a:xfrm rot="-5400000">
              <a:off x="4789005" y="3002825"/>
              <a:ext cx="785100" cy="2192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3;p36"/>
            <p:cNvSpPr/>
            <p:nvPr/>
          </p:nvSpPr>
          <p:spPr>
            <a:xfrm rot="-5400000">
              <a:off x="3659137" y="3856251"/>
              <a:ext cx="996112" cy="498385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404;p36"/>
          <p:cNvGrpSpPr/>
          <p:nvPr/>
        </p:nvGrpSpPr>
        <p:grpSpPr>
          <a:xfrm>
            <a:off x="365409" y="2181874"/>
            <a:ext cx="2352293" cy="996112"/>
            <a:chOff x="2704130" y="2611371"/>
            <a:chExt cx="2352293" cy="996112"/>
          </a:xfrm>
        </p:grpSpPr>
        <p:sp>
          <p:nvSpPr>
            <p:cNvPr id="68" name="Google Shape;405;p36"/>
            <p:cNvSpPr/>
            <p:nvPr/>
          </p:nvSpPr>
          <p:spPr>
            <a:xfrm rot="-5400000">
              <a:off x="3407630" y="2013386"/>
              <a:ext cx="785100" cy="2192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6;p36"/>
            <p:cNvSpPr/>
            <p:nvPr/>
          </p:nvSpPr>
          <p:spPr>
            <a:xfrm rot="-5400000">
              <a:off x="4309547" y="2860607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407;p36"/>
          <p:cNvGrpSpPr/>
          <p:nvPr/>
        </p:nvGrpSpPr>
        <p:grpSpPr>
          <a:xfrm>
            <a:off x="6320167" y="2105181"/>
            <a:ext cx="2369605" cy="996089"/>
            <a:chOff x="3908000" y="1615377"/>
            <a:chExt cx="2369605" cy="996089"/>
          </a:xfrm>
        </p:grpSpPr>
        <p:sp>
          <p:nvSpPr>
            <p:cNvPr id="71" name="Google Shape;408;p36"/>
            <p:cNvSpPr/>
            <p:nvPr/>
          </p:nvSpPr>
          <p:spPr>
            <a:xfrm rot="-5400000">
              <a:off x="4789005" y="1017336"/>
              <a:ext cx="785100" cy="2192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9;p36"/>
            <p:cNvSpPr/>
            <p:nvPr/>
          </p:nvSpPr>
          <p:spPr>
            <a:xfrm rot="-5400000">
              <a:off x="3659148" y="1864229"/>
              <a:ext cx="996089" cy="498385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99;p36"/>
          <p:cNvSpPr txBox="1"/>
          <p:nvPr/>
        </p:nvSpPr>
        <p:spPr>
          <a:xfrm>
            <a:off x="3510787" y="1445066"/>
            <a:ext cx="18000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+mn-lt"/>
                <a:ea typeface="Pontano Sans"/>
                <a:cs typeface="Pontano Sans"/>
                <a:sym typeface="Pontano Sans"/>
              </a:rPr>
              <a:t>Mqtt Server</a:t>
            </a:r>
            <a:endParaRPr sz="2000" dirty="0">
              <a:solidFill>
                <a:schemeClr val="lt1"/>
              </a:solidFill>
              <a:latin typeface="+mn-lt"/>
              <a:ea typeface="Pontano Sans"/>
              <a:cs typeface="Pontano Sans"/>
              <a:sym typeface="Pontano Sans"/>
            </a:endParaRPr>
          </a:p>
        </p:txBody>
      </p:sp>
      <p:sp>
        <p:nvSpPr>
          <p:cNvPr id="26" name="Google Shape;399;p36"/>
          <p:cNvSpPr txBox="1"/>
          <p:nvPr/>
        </p:nvSpPr>
        <p:spPr>
          <a:xfrm>
            <a:off x="522519" y="2383989"/>
            <a:ext cx="18000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+mn-lt"/>
                <a:ea typeface="Pontano Sans"/>
                <a:cs typeface="Pontano Sans"/>
                <a:sym typeface="Pontano Sans"/>
              </a:rPr>
              <a:t>App React</a:t>
            </a:r>
            <a:endParaRPr sz="2000" dirty="0">
              <a:solidFill>
                <a:schemeClr val="lt1"/>
              </a:solidFill>
              <a:latin typeface="+mn-lt"/>
              <a:ea typeface="Pontano Sans"/>
              <a:cs typeface="Pontano Sans"/>
              <a:sym typeface="Pontano Sans"/>
            </a:endParaRPr>
          </a:p>
        </p:txBody>
      </p:sp>
      <p:sp>
        <p:nvSpPr>
          <p:cNvPr id="27" name="Google Shape;399;p36"/>
          <p:cNvSpPr txBox="1"/>
          <p:nvPr/>
        </p:nvSpPr>
        <p:spPr>
          <a:xfrm>
            <a:off x="6693722" y="2316169"/>
            <a:ext cx="18000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+mn-lt"/>
                <a:ea typeface="Pontano Sans"/>
                <a:cs typeface="Pontano Sans"/>
                <a:sym typeface="Pontano Sans"/>
              </a:rPr>
              <a:t>App Windows</a:t>
            </a:r>
            <a:endParaRPr sz="2000" dirty="0">
              <a:solidFill>
                <a:schemeClr val="lt1"/>
              </a:solidFill>
              <a:latin typeface="+mn-lt"/>
              <a:ea typeface="Pontano Sans"/>
              <a:cs typeface="Pontano Sans"/>
              <a:sym typeface="Pontano Sans"/>
            </a:endParaRPr>
          </a:p>
        </p:txBody>
      </p:sp>
      <p:sp>
        <p:nvSpPr>
          <p:cNvPr id="28" name="Google Shape;399;p36"/>
          <p:cNvSpPr txBox="1"/>
          <p:nvPr/>
        </p:nvSpPr>
        <p:spPr>
          <a:xfrm>
            <a:off x="3497576" y="3256244"/>
            <a:ext cx="18000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+mn-lt"/>
                <a:ea typeface="Pontano Sans"/>
                <a:cs typeface="Pontano Sans"/>
                <a:sym typeface="Pontano Sans"/>
              </a:rPr>
              <a:t>Thiết bị</a:t>
            </a:r>
            <a:endParaRPr sz="2000" dirty="0">
              <a:solidFill>
                <a:schemeClr val="lt1"/>
              </a:solidFill>
              <a:latin typeface="+mn-lt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9" name="Elbow Connector 8"/>
          <p:cNvCxnSpPr>
            <a:stCxn id="68" idx="3"/>
            <a:endCxn id="61" idx="0"/>
          </p:cNvCxnSpPr>
          <p:nvPr/>
        </p:nvCxnSpPr>
        <p:spPr>
          <a:xfrm rot="5400000" flipH="1" flipV="1">
            <a:off x="2134785" y="1115999"/>
            <a:ext cx="498065" cy="1844717"/>
          </a:xfrm>
          <a:prstGeom prst="bentConnector4">
            <a:avLst>
              <a:gd name="adj1" fmla="val 100141"/>
              <a:gd name="adj2" fmla="val 7970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1" idx="2"/>
            <a:endCxn id="71" idx="3"/>
          </p:cNvCxnSpPr>
          <p:nvPr/>
        </p:nvCxnSpPr>
        <p:spPr>
          <a:xfrm>
            <a:off x="5498276" y="1789324"/>
            <a:ext cx="2095446" cy="421316"/>
          </a:xfrm>
          <a:prstGeom prst="bentConnector4">
            <a:avLst>
              <a:gd name="adj1" fmla="val 57420"/>
              <a:gd name="adj2" fmla="val 127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  <a:endCxn id="65" idx="3"/>
          </p:cNvCxnSpPr>
          <p:nvPr/>
        </p:nvCxnSpPr>
        <p:spPr>
          <a:xfrm flipH="1">
            <a:off x="4397576" y="2181874"/>
            <a:ext cx="4650" cy="92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3;p35"/>
          <p:cNvSpPr txBox="1">
            <a:spLocks noGrp="1"/>
          </p:cNvSpPr>
          <p:nvPr>
            <p:ph type="ctrTitle"/>
          </p:nvPr>
        </p:nvSpPr>
        <p:spPr>
          <a:xfrm>
            <a:off x="585136" y="235559"/>
            <a:ext cx="360235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Ứng dụng Windows</a:t>
            </a:r>
            <a:endParaRPr sz="2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6" y="708659"/>
            <a:ext cx="7665246" cy="403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63;p35"/>
          <p:cNvSpPr txBox="1">
            <a:spLocks noGrp="1"/>
          </p:cNvSpPr>
          <p:nvPr>
            <p:ph type="ctrTitle"/>
          </p:nvPr>
        </p:nvSpPr>
        <p:spPr>
          <a:xfrm>
            <a:off x="585136" y="235559"/>
            <a:ext cx="360235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Ứng dụng React Native</a:t>
            </a:r>
            <a:endParaRPr sz="2000" dirty="0">
              <a:latin typeface="+mn-lt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81" y="708658"/>
            <a:ext cx="2147673" cy="3972759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60" y="708659"/>
            <a:ext cx="2171758" cy="397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>
            <a:spLocks noGrp="1"/>
          </p:cNvSpPr>
          <p:nvPr>
            <p:ph type="title" idx="2"/>
          </p:nvPr>
        </p:nvSpPr>
        <p:spPr>
          <a:xfrm>
            <a:off x="6317532" y="17218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Cấu hình wifi cho thiết bị</a:t>
            </a:r>
            <a:endParaRPr sz="2000" dirty="0">
              <a:latin typeface="+mn-lt"/>
            </a:endParaRPr>
          </a:p>
        </p:txBody>
      </p:sp>
      <p:sp>
        <p:nvSpPr>
          <p:cNvPr id="519" name="Google Shape;519;p40"/>
          <p:cNvSpPr txBox="1">
            <a:spLocks noGrp="1"/>
          </p:cNvSpPr>
          <p:nvPr>
            <p:ph type="title" idx="3"/>
          </p:nvPr>
        </p:nvSpPr>
        <p:spPr>
          <a:xfrm>
            <a:off x="6317532" y="3234404"/>
            <a:ext cx="221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Điều khiển từ nút trên thiết bị</a:t>
            </a:r>
            <a:endParaRPr sz="2000" dirty="0">
              <a:latin typeface="+mn-lt"/>
            </a:endParaRPr>
          </a:p>
        </p:txBody>
      </p:sp>
      <p:sp>
        <p:nvSpPr>
          <p:cNvPr id="520" name="Google Shape;520;p40"/>
          <p:cNvSpPr/>
          <p:nvPr/>
        </p:nvSpPr>
        <p:spPr>
          <a:xfrm rot="2700000">
            <a:off x="3685954" y="1839766"/>
            <a:ext cx="1768757" cy="176875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4"/>
          </p:nvPr>
        </p:nvSpPr>
        <p:spPr>
          <a:xfrm>
            <a:off x="1105882" y="17218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Cấp nguồn cho thiết bị</a:t>
            </a:r>
            <a:endParaRPr sz="2000" dirty="0">
              <a:latin typeface="+mn-lt"/>
            </a:endParaRPr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5"/>
          </p:nvPr>
        </p:nvSpPr>
        <p:spPr>
          <a:xfrm>
            <a:off x="1105882" y="32344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n-lt"/>
              </a:rPr>
              <a:t>Điều khiển thử từ app</a:t>
            </a:r>
            <a:endParaRPr sz="2000" dirty="0">
              <a:latin typeface="+mn-lt"/>
            </a:endParaRPr>
          </a:p>
        </p:txBody>
      </p:sp>
      <p:cxnSp>
        <p:nvCxnSpPr>
          <p:cNvPr id="527" name="Google Shape;527;p40"/>
          <p:cNvCxnSpPr/>
          <p:nvPr/>
        </p:nvCxnSpPr>
        <p:spPr>
          <a:xfrm>
            <a:off x="3028232" y="1998325"/>
            <a:ext cx="103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28" name="Google Shape;528;p40"/>
          <p:cNvCxnSpPr/>
          <p:nvPr/>
        </p:nvCxnSpPr>
        <p:spPr>
          <a:xfrm>
            <a:off x="3028232" y="3508425"/>
            <a:ext cx="1079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5088457" y="1998325"/>
            <a:ext cx="1017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0" name="Google Shape;530;p40"/>
          <p:cNvCxnSpPr/>
          <p:nvPr/>
        </p:nvCxnSpPr>
        <p:spPr>
          <a:xfrm>
            <a:off x="5064657" y="3508425"/>
            <a:ext cx="105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9" name="Google Shape;559;p40"/>
          <p:cNvSpPr/>
          <p:nvPr/>
        </p:nvSpPr>
        <p:spPr>
          <a:xfrm rot="2700000">
            <a:off x="4057883" y="2211637"/>
            <a:ext cx="1024598" cy="102502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63;p35"/>
          <p:cNvSpPr txBox="1">
            <a:spLocks noGrp="1"/>
          </p:cNvSpPr>
          <p:nvPr>
            <p:ph type="ctrTitle"/>
          </p:nvPr>
        </p:nvSpPr>
        <p:spPr>
          <a:xfrm>
            <a:off x="585136" y="235559"/>
            <a:ext cx="360235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+mn-lt"/>
              </a:rPr>
              <a:t>3: Sử dụng hệ thống</a:t>
            </a:r>
            <a:endParaRPr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527</Words>
  <Application>Microsoft Office PowerPoint</Application>
  <PresentationFormat>On-screen Show (16:9)</PresentationFormat>
  <Paragraphs>94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Poppins SemiBold</vt:lpstr>
      <vt:lpstr>Fira Sans Extra Condensed Medium</vt:lpstr>
      <vt:lpstr>Arial</vt:lpstr>
      <vt:lpstr>Pontano Sans</vt:lpstr>
      <vt:lpstr>Abstract Business Meeting by Slidesgo</vt:lpstr>
      <vt:lpstr>PowerPoint Presentation</vt:lpstr>
      <vt:lpstr>Nội dung báo cáo</vt:lpstr>
      <vt:lpstr>1: Lựa chọn phương án thiết kế </vt:lpstr>
      <vt:lpstr>2: Xây dựng tập lệnh trao đổi dữ liệu  </vt:lpstr>
      <vt:lpstr>PowerPoint Presentation</vt:lpstr>
      <vt:lpstr>3: Xây dựng ứng dụng</vt:lpstr>
      <vt:lpstr>Ứng dụng Windows</vt:lpstr>
      <vt:lpstr>Ứng dụng React Native</vt:lpstr>
      <vt:lpstr>Cấu hình wifi cho thiết bị</vt:lpstr>
      <vt:lpstr>5: Sản phẩm và hoạt động thực tế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Phong Ngoc</cp:lastModifiedBy>
  <cp:revision>78</cp:revision>
  <dcterms:modified xsi:type="dcterms:W3CDTF">2022-02-18T07:46:02Z</dcterms:modified>
</cp:coreProperties>
</file>