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58" r:id="rId5"/>
    <p:sldId id="2455" r:id="rId6"/>
    <p:sldId id="2450" r:id="rId7"/>
    <p:sldId id="2441" r:id="rId8"/>
    <p:sldId id="2459" r:id="rId9"/>
    <p:sldId id="2465" r:id="rId10"/>
    <p:sldId id="2466" r:id="rId11"/>
    <p:sldId id="2460" r:id="rId12"/>
    <p:sldId id="2446" r:id="rId13"/>
    <p:sldId id="2468" r:id="rId14"/>
    <p:sldId id="2467" r:id="rId15"/>
    <p:sldId id="2452" r:id="rId16"/>
    <p:sldId id="2454" r:id="rId17"/>
    <p:sldId id="2453" r:id="rId18"/>
    <p:sldId id="2447" r:id="rId19"/>
    <p:sldId id="2449" r:id="rId20"/>
    <p:sldId id="2461" r:id="rId21"/>
    <p:sldId id="24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03A1A4"/>
    <a:srgbClr val="EE9524"/>
    <a:srgbClr val="3F3F3F"/>
    <a:srgbClr val="1C7CBB"/>
    <a:srgbClr val="EF3078"/>
    <a:srgbClr val="3B3838"/>
    <a:srgbClr val="898989"/>
    <a:srgbClr val="00B0F0"/>
    <a:srgbClr val="F258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500" autoAdjust="0"/>
  </p:normalViewPr>
  <p:slideViewPr>
    <p:cSldViewPr snapToGrid="0">
      <p:cViewPr varScale="1">
        <p:scale>
          <a:sx n="64" d="100"/>
          <a:sy n="64" d="100"/>
        </p:scale>
        <p:origin x="978" y="72"/>
      </p:cViewPr>
      <p:guideLst>
        <p:guide orient="horz" pos="2160"/>
        <p:guide pos="3840"/>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10/8/2021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0-07T10:06:50.003"/>
    </inkml:context>
    <inkml:brush xml:id="br0">
      <inkml:brushProperty name="width" value="0.05292" units="cm"/>
      <inkml:brushProperty name="height" value="0.05292" units="cm"/>
      <inkml:brushProperty name="color" value="#FFFFFF"/>
    </inkml:brush>
  </inkml:definitions>
  <inkml:trace contextRef="#ctx0" brushRef="#br0">17909 11485 0</inkml:trace>
  <inkml:trace contextRef="#ctx0" brushRef="#br0" timeOffset="910.4459">17909 11485 0</inkml:trace>
  <inkml:trace contextRef="#ctx0" brushRef="#br0" timeOffset="1540.442">19769 6672 0</inkml:trace>
  <inkml:trace contextRef="#ctx0" brushRef="#br0" timeOffset="2341.7439">17587 9302 0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25462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63858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205681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935259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4077269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173511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285643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531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294051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28371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399140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242650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dsadsd</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133218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68712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8</a:t>
            </a:r>
            <a:r>
              <a:rPr lang="en-US" dirty="0" smtClean="0"/>
              <a:t> 	</a:t>
            </a:r>
            <a:r>
              <a:rPr lang="en-US" sz="1200" b="0" i="0" u="none" strike="noStrike" kern="1200" dirty="0" smtClean="0">
                <a:solidFill>
                  <a:schemeClr val="tx1"/>
                </a:solidFill>
                <a:effectLst/>
                <a:latin typeface="+mn-lt"/>
                <a:ea typeface="+mn-ea"/>
                <a:cs typeface="+mn-cs"/>
              </a:rPr>
              <a:t>8192	</a:t>
            </a:r>
            <a:r>
              <a:rPr lang="en-US" dirty="0" smtClean="0"/>
              <a:t> </a:t>
            </a:r>
            <a:r>
              <a:rPr lang="en-US" sz="1200" b="0" i="0" u="none" strike="noStrike" kern="1200" dirty="0" smtClean="0">
                <a:solidFill>
                  <a:schemeClr val="tx1"/>
                </a:solidFill>
                <a:effectLst/>
                <a:latin typeface="+mn-lt"/>
                <a:ea typeface="+mn-ea"/>
                <a:cs typeface="+mn-cs"/>
              </a:rPr>
              <a:t>400</a:t>
            </a:r>
            <a:r>
              <a:rPr lang="en-US" dirty="0" smtClean="0"/>
              <a:t>  	</a:t>
            </a:r>
            <a:r>
              <a:rPr lang="en-US" sz="1200" b="0" i="0" u="none" strike="noStrike" kern="1200" dirty="0" smtClean="0">
                <a:solidFill>
                  <a:schemeClr val="tx1"/>
                </a:solidFill>
                <a:effectLst/>
                <a:latin typeface="+mn-lt"/>
                <a:ea typeface="+mn-ea"/>
                <a:cs typeface="+mn-cs"/>
              </a:rPr>
              <a:t>4.883</a:t>
            </a:r>
            <a:r>
              <a:rPr lang="en-US" dirty="0" smtClean="0"/>
              <a:t> </a:t>
            </a:r>
          </a:p>
          <a:p>
            <a:r>
              <a:rPr lang="en-US" sz="1200" b="0" i="0" u="none" strike="noStrike" kern="1200" dirty="0" smtClean="0">
                <a:solidFill>
                  <a:schemeClr val="tx1"/>
                </a:solidFill>
                <a:effectLst/>
                <a:latin typeface="+mn-lt"/>
                <a:ea typeface="+mn-ea"/>
                <a:cs typeface="+mn-cs"/>
              </a:rPr>
              <a:t>6</a:t>
            </a:r>
            <a:r>
              <a:rPr lang="en-US" dirty="0" smtClean="0"/>
              <a:t> 	</a:t>
            </a:r>
            <a:r>
              <a:rPr lang="en-US" sz="1200" b="0" i="0" u="none" strike="noStrike" kern="1200" dirty="0" smtClean="0">
                <a:solidFill>
                  <a:schemeClr val="tx1"/>
                </a:solidFill>
                <a:effectLst/>
                <a:latin typeface="+mn-lt"/>
                <a:ea typeface="+mn-ea"/>
                <a:cs typeface="+mn-cs"/>
              </a:rPr>
              <a:t>6144	</a:t>
            </a:r>
            <a:r>
              <a:rPr lang="en-US" dirty="0" smtClean="0"/>
              <a:t> </a:t>
            </a:r>
            <a:r>
              <a:rPr lang="en-US" sz="1200" b="0" i="0" u="none" strike="noStrike" kern="1200" dirty="0" smtClean="0">
                <a:solidFill>
                  <a:schemeClr val="tx1"/>
                </a:solidFill>
                <a:effectLst/>
                <a:latin typeface="+mn-lt"/>
                <a:ea typeface="+mn-ea"/>
                <a:cs typeface="+mn-cs"/>
              </a:rPr>
              <a:t>350	5.697</a:t>
            </a:r>
            <a:r>
              <a:rPr lang="en-US" dirty="0" smtClean="0"/>
              <a:t> </a:t>
            </a:r>
          </a:p>
          <a:p>
            <a:r>
              <a:rPr lang="en-US" sz="1200" b="0" i="0" u="none" strike="noStrike" kern="1200" dirty="0" smtClean="0">
                <a:solidFill>
                  <a:schemeClr val="tx1"/>
                </a:solidFill>
                <a:effectLst/>
                <a:latin typeface="+mn-lt"/>
                <a:ea typeface="+mn-ea"/>
                <a:cs typeface="+mn-cs"/>
              </a:rPr>
              <a:t>4</a:t>
            </a:r>
            <a:r>
              <a:rPr lang="en-US" dirty="0" smtClean="0"/>
              <a:t> 	</a:t>
            </a:r>
            <a:r>
              <a:rPr lang="en-US" sz="1200" b="0" i="0" u="none" strike="noStrike" kern="1200" dirty="0" smtClean="0">
                <a:solidFill>
                  <a:schemeClr val="tx1"/>
                </a:solidFill>
                <a:effectLst/>
                <a:latin typeface="+mn-lt"/>
                <a:ea typeface="+mn-ea"/>
                <a:cs typeface="+mn-cs"/>
              </a:rPr>
              <a:t>4096</a:t>
            </a:r>
            <a:r>
              <a:rPr lang="en-US" dirty="0" smtClean="0"/>
              <a:t> 	 </a:t>
            </a:r>
            <a:r>
              <a:rPr lang="en-US" sz="1200" b="0" i="0" u="none" strike="noStrike" kern="1200" dirty="0" smtClean="0">
                <a:solidFill>
                  <a:schemeClr val="tx1"/>
                </a:solidFill>
                <a:effectLst/>
                <a:latin typeface="+mn-lt"/>
                <a:ea typeface="+mn-ea"/>
                <a:cs typeface="+mn-cs"/>
              </a:rPr>
              <a:t>250</a:t>
            </a:r>
            <a:r>
              <a:rPr lang="en-US" dirty="0" smtClean="0"/>
              <a:t> 	</a:t>
            </a:r>
            <a:r>
              <a:rPr lang="en-US" sz="1200" b="0" i="0" u="none" strike="noStrike" kern="1200" dirty="0" smtClean="0">
                <a:solidFill>
                  <a:schemeClr val="tx1"/>
                </a:solidFill>
                <a:effectLst/>
                <a:latin typeface="+mn-lt"/>
                <a:ea typeface="+mn-ea"/>
                <a:cs typeface="+mn-cs"/>
              </a:rPr>
              <a:t>6.104</a:t>
            </a:r>
            <a:r>
              <a:rPr lang="en-US" dirty="0" smtClean="0"/>
              <a:t> </a:t>
            </a:r>
          </a:p>
          <a:p>
            <a:r>
              <a:rPr lang="en-US" sz="1200" b="0" i="0" u="none" strike="noStrike" kern="1200" dirty="0" smtClean="0">
                <a:solidFill>
                  <a:schemeClr val="tx1"/>
                </a:solidFill>
                <a:effectLst/>
                <a:latin typeface="+mn-lt"/>
                <a:ea typeface="+mn-ea"/>
                <a:cs typeface="+mn-cs"/>
              </a:rPr>
              <a:t>3</a:t>
            </a:r>
            <a:r>
              <a:rPr lang="en-US" dirty="0" smtClean="0"/>
              <a:t> 	</a:t>
            </a:r>
            <a:r>
              <a:rPr lang="en-US" sz="1200" b="0" i="0" u="none" strike="noStrike" kern="1200" dirty="0" smtClean="0">
                <a:solidFill>
                  <a:schemeClr val="tx1"/>
                </a:solidFill>
                <a:effectLst/>
                <a:latin typeface="+mn-lt"/>
                <a:ea typeface="+mn-ea"/>
                <a:cs typeface="+mn-cs"/>
              </a:rPr>
              <a:t>3072	</a:t>
            </a:r>
            <a:r>
              <a:rPr lang="en-US" dirty="0" smtClean="0"/>
              <a:t> </a:t>
            </a:r>
            <a:r>
              <a:rPr lang="en-US" sz="1200" b="0" i="0" u="none" strike="noStrike" kern="1200" dirty="0" smtClean="0">
                <a:solidFill>
                  <a:schemeClr val="tx1"/>
                </a:solidFill>
                <a:effectLst/>
                <a:latin typeface="+mn-lt"/>
                <a:ea typeface="+mn-ea"/>
                <a:cs typeface="+mn-cs"/>
              </a:rPr>
              <a:t>230</a:t>
            </a:r>
            <a:r>
              <a:rPr lang="en-US" dirty="0" smtClean="0"/>
              <a:t> 	</a:t>
            </a:r>
            <a:r>
              <a:rPr lang="en-US" sz="1200" b="0" i="0" u="none" strike="noStrike" kern="1200" dirty="0" smtClean="0">
                <a:solidFill>
                  <a:schemeClr val="tx1"/>
                </a:solidFill>
                <a:effectLst/>
                <a:latin typeface="+mn-lt"/>
                <a:ea typeface="+mn-ea"/>
                <a:cs typeface="+mn-cs"/>
              </a:rPr>
              <a:t>7.487</a:t>
            </a:r>
            <a:r>
              <a:rPr lang="en-US" dirty="0" smtClean="0"/>
              <a:t> </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301305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9689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848746" y="6460135"/>
            <a:ext cx="501740"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smtClean="0">
                <a:solidFill>
                  <a:schemeClr val="bg1"/>
                </a:solidFill>
                <a:latin typeface="+mn-lt"/>
                <a:ea typeface="+mn-ea"/>
                <a:cs typeface="+mn-cs"/>
                <a:sym typeface="Bebas"/>
              </a:rPr>
              <a:t>T15</a:t>
            </a:r>
          </a:p>
        </p:txBody>
      </p:sp>
    </p:spTree>
    <p:extLst>
      <p:ext uri="{BB962C8B-B14F-4D97-AF65-F5344CB8AC3E}">
        <p14:creationId xmlns:p14="http://schemas.microsoft.com/office/powerpoint/2010/main" val="41455920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848746" y="6446963"/>
            <a:ext cx="501740"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smtClean="0">
                <a:solidFill>
                  <a:schemeClr val="bg1"/>
                </a:solidFill>
                <a:latin typeface="+mn-lt"/>
                <a:ea typeface="+mn-ea"/>
                <a:cs typeface="+mn-cs"/>
                <a:sym typeface="Bebas"/>
              </a:rPr>
              <a:t>T15</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8473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7941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9186623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smtClean="0"/>
              <a:t>Click to edit Master title style</a:t>
            </a:r>
            <a:endParaRPr lang="en-US"/>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795553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smtClean="0"/>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smtClean="0"/>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smtClean="0"/>
              <a:t>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1629890" y="0"/>
            <a:ext cx="385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1597481" y="19556"/>
            <a:ext cx="38537"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endParaRPr lang="en-US" sz="2400" b="1" kern="1200" dirty="0" smtClean="0">
              <a:solidFill>
                <a:srgbClr val="2C2153"/>
              </a:solidFill>
              <a:latin typeface="+mn-lt"/>
              <a:ea typeface="+mn-ea"/>
              <a:cs typeface="+mn-cs"/>
              <a:sym typeface="Bebas"/>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timing>
    <p:tnLst>
      <p:par>
        <p:cTn id="1" dur="indefinite" restart="never" nodeType="tmRoot"/>
      </p:par>
    </p:tnLst>
  </p:timing>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2.png"/><Relationship Id="rId7"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921115" y="367099"/>
            <a:ext cx="6134398" cy="1161897"/>
          </a:xfrm>
        </p:spPr>
        <p:txBody>
          <a:bodyPr>
            <a:noAutofit/>
          </a:bodyPr>
          <a:lstStyle/>
          <a:p>
            <a:pPr algn="ctr"/>
            <a:r>
              <a:rPr lang="en-US" sz="3000" dirty="0" smtClean="0">
                <a:latin typeface="Arial" panose="020B0604020202020204" pitchFamily="34" charset="0"/>
                <a:cs typeface="Arial" panose="020B0604020202020204" pitchFamily="34" charset="0"/>
              </a:rPr>
              <a:t>Báo cáo THỰc tập tốt nghiệp</a:t>
            </a:r>
            <a:endParaRPr lang="en-US" sz="3000" dirty="0">
              <a:latin typeface="Arial" panose="020B0604020202020204" pitchFamily="34" charset="0"/>
              <a:cs typeface="Arial" panose="020B0604020202020204" pitchFamily="34" charset="0"/>
            </a:endParaRP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1</a:t>
            </a:fld>
            <a:endParaRPr lang="en-US" dirty="0"/>
          </a:p>
        </p:txBody>
      </p:sp>
      <p:sp>
        <p:nvSpPr>
          <p:cNvPr id="6" name="TextBox 5"/>
          <p:cNvSpPr txBox="1"/>
          <p:nvPr/>
        </p:nvSpPr>
        <p:spPr>
          <a:xfrm>
            <a:off x="4991725" y="4902715"/>
            <a:ext cx="7001492" cy="1812804"/>
          </a:xfrm>
          <a:prstGeom prst="rect">
            <a:avLst/>
          </a:prstGeom>
          <a:noFill/>
        </p:spPr>
        <p:txBody>
          <a:bodyPr wrap="square" rtlCol="0">
            <a:spAutoFit/>
          </a:bodyPr>
          <a:lstStyle/>
          <a:p>
            <a:pPr algn="just">
              <a:lnSpc>
                <a:spcPct val="130000"/>
              </a:lnSpc>
            </a:pPr>
            <a:r>
              <a:rPr lang="en-US" sz="2800" i="1" dirty="0" smtClean="0">
                <a:solidFill>
                  <a:schemeClr val="bg2">
                    <a:lumMod val="25000"/>
                  </a:schemeClr>
                </a:solidFill>
                <a:latin typeface="Arial" panose="020B0604020202020204" pitchFamily="34" charset="0"/>
                <a:cs typeface="Arial" panose="020B0604020202020204" pitchFamily="34" charset="0"/>
              </a:rPr>
              <a:t>Sinh </a:t>
            </a:r>
            <a:r>
              <a:rPr lang="en-US" sz="3000" i="1" dirty="0" smtClean="0">
                <a:solidFill>
                  <a:schemeClr val="bg2">
                    <a:lumMod val="25000"/>
                  </a:schemeClr>
                </a:solidFill>
                <a:latin typeface="Arial" panose="020B0604020202020204" pitchFamily="34" charset="0"/>
                <a:cs typeface="Arial" panose="020B0604020202020204" pitchFamily="34" charset="0"/>
              </a:rPr>
              <a:t>viên</a:t>
            </a:r>
            <a:r>
              <a:rPr lang="en-US" sz="2800" i="1" dirty="0" smtClean="0">
                <a:solidFill>
                  <a:schemeClr val="bg2">
                    <a:lumMod val="25000"/>
                  </a:schemeClr>
                </a:solidFill>
                <a:latin typeface="Arial" panose="020B0604020202020204" pitchFamily="34" charset="0"/>
                <a:cs typeface="Arial" panose="020B0604020202020204" pitchFamily="34" charset="0"/>
              </a:rPr>
              <a:t> thực hiện: Phan Ngọc Phong</a:t>
            </a:r>
          </a:p>
          <a:p>
            <a:pPr algn="just">
              <a:lnSpc>
                <a:spcPct val="130000"/>
              </a:lnSpc>
            </a:pPr>
            <a:r>
              <a:rPr lang="en-US" sz="2800" i="1" dirty="0" smtClean="0">
                <a:solidFill>
                  <a:srgbClr val="3B3838"/>
                </a:solidFill>
                <a:latin typeface="Arial" panose="020B0604020202020204" pitchFamily="34" charset="0"/>
                <a:cs typeface="Arial" panose="020B0604020202020204" pitchFamily="34" charset="0"/>
              </a:rPr>
              <a:t>Giáo viên hướng </a:t>
            </a:r>
            <a:r>
              <a:rPr lang="en-US" sz="2800" i="1" dirty="0" smtClean="0">
                <a:solidFill>
                  <a:schemeClr val="bg2">
                    <a:lumMod val="25000"/>
                  </a:schemeClr>
                </a:solidFill>
                <a:latin typeface="Arial" panose="020B0604020202020204" pitchFamily="34" charset="0"/>
                <a:cs typeface="Arial" panose="020B0604020202020204" pitchFamily="34" charset="0"/>
              </a:rPr>
              <a:t>dẫn: Th.S Trần Tuấn Việt</a:t>
            </a:r>
          </a:p>
          <a:p>
            <a:pPr algn="just">
              <a:lnSpc>
                <a:spcPct val="130000"/>
              </a:lnSpc>
            </a:pPr>
            <a:r>
              <a:rPr lang="en-US" sz="2800" dirty="0">
                <a:solidFill>
                  <a:schemeClr val="bg2">
                    <a:lumMod val="25000"/>
                  </a:schemeClr>
                </a:solidFill>
                <a:latin typeface="Arial" panose="020B0604020202020204" pitchFamily="34" charset="0"/>
                <a:cs typeface="Arial" panose="020B0604020202020204" pitchFamily="34" charset="0"/>
              </a:rPr>
              <a:t>	</a:t>
            </a:r>
            <a:endParaRPr lang="en-US" sz="2800" dirty="0" smtClean="0">
              <a:solidFill>
                <a:schemeClr val="bg2">
                  <a:lumMod val="25000"/>
                </a:schemeClr>
              </a:solidFill>
              <a:latin typeface="Arial" panose="020B0604020202020204" pitchFamily="34" charset="0"/>
              <a:cs typeface="Arial" panose="020B0604020202020204" pitchFamily="34" charset="0"/>
            </a:endParaRPr>
          </a:p>
        </p:txBody>
      </p:sp>
      <p:sp>
        <p:nvSpPr>
          <p:cNvPr id="8" name="Title 2">
            <a:extLst>
              <a:ext uri="{FF2B5EF4-FFF2-40B4-BE49-F238E27FC236}">
                <a16:creationId xmlns:a16="http://schemas.microsoft.com/office/drawing/2014/main" id="{1D24B42B-925B-494C-A986-BD85E8117E1E}"/>
              </a:ext>
            </a:extLst>
          </p:cNvPr>
          <p:cNvSpPr txBox="1">
            <a:spLocks/>
          </p:cNvSpPr>
          <p:nvPr/>
        </p:nvSpPr>
        <p:spPr>
          <a:xfrm>
            <a:off x="6427359" y="1346433"/>
            <a:ext cx="5565858" cy="1029348"/>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ctr"/>
            <a:endParaRPr lang="en-US" sz="3000" dirty="0">
              <a:latin typeface="Arial" panose="020B06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1D24B42B-925B-494C-A986-BD85E8117E1E}"/>
              </a:ext>
            </a:extLst>
          </p:cNvPr>
          <p:cNvSpPr txBox="1">
            <a:spLocks/>
          </p:cNvSpPr>
          <p:nvPr/>
        </p:nvSpPr>
        <p:spPr>
          <a:xfrm>
            <a:off x="5787181" y="1398764"/>
            <a:ext cx="5804234" cy="118422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ctr"/>
            <a:endParaRPr lang="en-US" sz="3000" dirty="0">
              <a:latin typeface="Arial" panose="020B0604020202020204" pitchFamily="34" charset="0"/>
              <a:cs typeface="Arial" panose="020B0604020202020204" pitchFamily="34" charset="0"/>
            </a:endParaRPr>
          </a:p>
        </p:txBody>
      </p:sp>
      <p:sp>
        <p:nvSpPr>
          <p:cNvPr id="10" name="Title 2">
            <a:extLst>
              <a:ext uri="{FF2B5EF4-FFF2-40B4-BE49-F238E27FC236}">
                <a16:creationId xmlns:a16="http://schemas.microsoft.com/office/drawing/2014/main" id="{1D24B42B-925B-494C-A986-BD85E8117E1E}"/>
              </a:ext>
            </a:extLst>
          </p:cNvPr>
          <p:cNvSpPr txBox="1">
            <a:spLocks/>
          </p:cNvSpPr>
          <p:nvPr/>
        </p:nvSpPr>
        <p:spPr>
          <a:xfrm>
            <a:off x="5527460" y="2247582"/>
            <a:ext cx="6465757" cy="2319728"/>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ctr"/>
            <a:r>
              <a:rPr lang="en-US" sz="3000" dirty="0" smtClean="0">
                <a:latin typeface="Arial" panose="020B0604020202020204" pitchFamily="34" charset="0"/>
                <a:cs typeface="Arial" panose="020B0604020202020204" pitchFamily="34" charset="0"/>
              </a:rPr>
              <a:t>XÂY DỰNG ỨNG DỤNG WINFORM ĐIỀU KHIỂN THIẾT BỊ ĐIỆN GIA DỤNG QUA GIAO THỨC MQTT</a:t>
            </a:r>
            <a:endParaRPr lang="en-US" sz="3000" dirty="0">
              <a:latin typeface="Arial" panose="020B0604020202020204" pitchFamily="34" charset="0"/>
              <a:cs typeface="Arial" panose="020B0604020202020204" pitchFamily="34" charset="0"/>
            </a:endParaRPr>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388" r="20388"/>
          <a:stretch>
            <a:fillRect/>
          </a:stretch>
        </p:blipFill>
        <p:spPr/>
      </p:pic>
    </p:spTree>
    <p:extLst>
      <p:ext uri="{BB962C8B-B14F-4D97-AF65-F5344CB8AC3E}">
        <p14:creationId xmlns:p14="http://schemas.microsoft.com/office/powerpoint/2010/main" val="357850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10</a:t>
            </a:fld>
            <a:endParaRPr lang="en-US" dirty="0"/>
          </a:p>
        </p:txBody>
      </p:sp>
      <p:sp>
        <p:nvSpPr>
          <p:cNvPr id="3" name="Rectangle 2"/>
          <p:cNvSpPr/>
          <p:nvPr/>
        </p:nvSpPr>
        <p:spPr>
          <a:xfrm>
            <a:off x="3242873" y="114022"/>
            <a:ext cx="6096000" cy="1323439"/>
          </a:xfrm>
          <a:prstGeom prst="rect">
            <a:avLst/>
          </a:prstGeom>
        </p:spPr>
        <p:txBody>
          <a:bodyPr>
            <a:spAutoFit/>
          </a:bodyPr>
          <a:lstStyle/>
          <a:p>
            <a:pPr lvl="1" algn="ctr"/>
            <a:r>
              <a:rPr lang="en-US" sz="4000" dirty="0" smtClean="0">
                <a:latin typeface="Arial" panose="020B0604020202020204" pitchFamily="34" charset="0"/>
                <a:cs typeface="Arial" panose="020B0604020202020204" pitchFamily="34" charset="0"/>
              </a:rPr>
              <a:t>Cấu hình wifi cho thiết bị </a:t>
            </a:r>
            <a:endParaRPr lang="en-US" sz="4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4770" y="1709026"/>
            <a:ext cx="2907880" cy="4474821"/>
          </a:xfrm>
          <a:prstGeom prst="rect">
            <a:avLst/>
          </a:prstGeom>
        </p:spPr>
      </p:pic>
      <p:sp>
        <p:nvSpPr>
          <p:cNvPr id="6" name="Rectangle 5"/>
          <p:cNvSpPr/>
          <p:nvPr/>
        </p:nvSpPr>
        <p:spPr>
          <a:xfrm>
            <a:off x="4039850" y="1709026"/>
            <a:ext cx="6096000" cy="1477328"/>
          </a:xfrm>
          <a:prstGeom prst="rect">
            <a:avLst/>
          </a:prstGeom>
        </p:spPr>
        <p:txBody>
          <a:bodyPr>
            <a:spAutoFit/>
          </a:bodyPr>
          <a:lstStyle/>
          <a:p>
            <a:pPr lvl="1" algn="just"/>
            <a:r>
              <a:rPr lang="en-US" sz="3000" dirty="0" smtClean="0">
                <a:latin typeface="Arial" panose="020B0604020202020204" pitchFamily="34" charset="0"/>
                <a:cs typeface="Arial" panose="020B0604020202020204" pitchFamily="34" charset="0"/>
              </a:rPr>
              <a:t>Giúp người dùng cấu hình wifi dễ dàng cho thiết bị thông qua một nút bấm</a:t>
            </a:r>
            <a:endParaRPr lang="en-US" sz="3000" dirty="0">
              <a:latin typeface="Arial" panose="020B0604020202020204" pitchFamily="34" charset="0"/>
              <a:cs typeface="Arial" panose="020B0604020202020204" pitchFamily="34" charset="0"/>
            </a:endParaRPr>
          </a:p>
        </p:txBody>
      </p:sp>
      <p:sp>
        <p:nvSpPr>
          <p:cNvPr id="7" name="Rectangle 6"/>
          <p:cNvSpPr/>
          <p:nvPr/>
        </p:nvSpPr>
        <p:spPr>
          <a:xfrm>
            <a:off x="3982389" y="3600285"/>
            <a:ext cx="6096000" cy="2400657"/>
          </a:xfrm>
          <a:prstGeom prst="rect">
            <a:avLst/>
          </a:prstGeom>
        </p:spPr>
        <p:txBody>
          <a:bodyPr>
            <a:spAutoFit/>
          </a:bodyPr>
          <a:lstStyle/>
          <a:p>
            <a:pPr lvl="1" algn="just"/>
            <a:r>
              <a:rPr lang="en-US" sz="3000" dirty="0" smtClean="0">
                <a:latin typeface="Arial" panose="020B0604020202020204" pitchFamily="34" charset="0"/>
                <a:cs typeface="Arial" panose="020B0604020202020204" pitchFamily="34" charset="0"/>
              </a:rPr>
              <a:t>Hạn chế: Phần này không được tích hợp trên app máy tính nên người dùng cần dùng điện thoại Android hoặc IOS để tải phần mềm của hãng sản xuất chip</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0415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11</a:t>
            </a:fld>
            <a:endParaRPr lang="en-US" dirty="0"/>
          </a:p>
        </p:txBody>
      </p:sp>
      <p:sp>
        <p:nvSpPr>
          <p:cNvPr id="3" name="Slide Number Placeholder 1"/>
          <p:cNvSpPr txBox="1">
            <a:spLocks/>
          </p:cNvSpPr>
          <p:nvPr/>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11</a:t>
            </a:fld>
            <a:endParaRPr lang="en-US" dirty="0"/>
          </a:p>
        </p:txBody>
      </p:sp>
      <p:sp>
        <p:nvSpPr>
          <p:cNvPr id="4" name="TextBox 3">
            <a:extLst>
              <a:ext uri="{FF2B5EF4-FFF2-40B4-BE49-F238E27FC236}">
                <a16:creationId xmlns:a16="http://schemas.microsoft.com/office/drawing/2014/main" id="{BE8AA9BD-5B28-4BB1-803B-54BB6E1B0DE1}"/>
              </a:ext>
            </a:extLst>
          </p:cNvPr>
          <p:cNvSpPr txBox="1"/>
          <p:nvPr/>
        </p:nvSpPr>
        <p:spPr>
          <a:xfrm>
            <a:off x="1963996" y="131812"/>
            <a:ext cx="826400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CÀI ĐẶT VÀ CHẠY ỨNG DỤNG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12" name="Straight Connector 11">
              <a:extLst>
                <a:ext uri="{FF2B5EF4-FFF2-40B4-BE49-F238E27FC236}">
                  <a16:creationId xmlns:a16="http://schemas.microsoft.com/office/drawing/2014/main" id="{802F08CF-D4D1-4A39-96BE-CB97F61D162B}"/>
                </a:ext>
              </a:extLst>
            </p:cNvPr>
            <p:cNvCxnSpPr>
              <a:cxnSpLocks/>
              <a:stCxn id="42"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D06F0A7-DAC2-4C40-B732-014C20C2F6D5}"/>
              </a:ext>
            </a:extLst>
          </p:cNvPr>
          <p:cNvGrpSpPr/>
          <p:nvPr/>
        </p:nvGrpSpPr>
        <p:grpSpPr>
          <a:xfrm>
            <a:off x="-64363" y="1073128"/>
            <a:ext cx="1387320" cy="1519346"/>
            <a:chOff x="345412" y="2411599"/>
            <a:chExt cx="1387320" cy="1519346"/>
          </a:xfrm>
        </p:grpSpPr>
        <p:sp>
          <p:nvSpPr>
            <p:cNvPr id="15" name="TextBox 14">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16" name="TextBox 15">
              <a:extLst>
                <a:ext uri="{FF2B5EF4-FFF2-40B4-BE49-F238E27FC236}">
                  <a16:creationId xmlns:a16="http://schemas.microsoft.com/office/drawing/2014/main" id="{2E7256DD-6317-492A-853D-B93DE998E24A}"/>
                </a:ext>
              </a:extLst>
            </p:cNvPr>
            <p:cNvSpPr txBox="1"/>
            <p:nvPr/>
          </p:nvSpPr>
          <p:spPr>
            <a:xfrm>
              <a:off x="345412" y="2730616"/>
              <a:ext cx="1387320" cy="1200329"/>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Mở file cài (.exe)</a:t>
              </a:r>
            </a:p>
          </p:txBody>
        </p:sp>
      </p:grpSp>
      <p:grpSp>
        <p:nvGrpSpPr>
          <p:cNvPr id="17" name="Group 1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18" name="Straight Connector 1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12804901-3BC3-4B63-B57A-680C61064136}"/>
              </a:ext>
            </a:extLst>
          </p:cNvPr>
          <p:cNvGrpSpPr/>
          <p:nvPr/>
        </p:nvGrpSpPr>
        <p:grpSpPr>
          <a:xfrm>
            <a:off x="978788" y="5500851"/>
            <a:ext cx="1387320" cy="1519346"/>
            <a:chOff x="1441079" y="5072730"/>
            <a:chExt cx="1387320" cy="1519346"/>
          </a:xfrm>
        </p:grpSpPr>
        <p:sp>
          <p:nvSpPr>
            <p:cNvPr id="21" name="TextBox 20">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22" name="TextBox 21">
              <a:extLst>
                <a:ext uri="{FF2B5EF4-FFF2-40B4-BE49-F238E27FC236}">
                  <a16:creationId xmlns:a16="http://schemas.microsoft.com/office/drawing/2014/main" id="{E3B5B3C4-08D7-4F80-905A-16D436C0F2EA}"/>
                </a:ext>
              </a:extLst>
            </p:cNvPr>
            <p:cNvSpPr txBox="1"/>
            <p:nvPr/>
          </p:nvSpPr>
          <p:spPr>
            <a:xfrm>
              <a:off x="1441079" y="5391747"/>
              <a:ext cx="1387320" cy="1200329"/>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Xin quyền admin</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4" name="Straight Connector 23">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9DD4B7F-8A71-49A3-BC05-44E26D841E62}"/>
              </a:ext>
            </a:extLst>
          </p:cNvPr>
          <p:cNvGrpSpPr/>
          <p:nvPr/>
        </p:nvGrpSpPr>
        <p:grpSpPr>
          <a:xfrm>
            <a:off x="3034150" y="1252987"/>
            <a:ext cx="1387320" cy="1519346"/>
            <a:chOff x="3045381" y="1552263"/>
            <a:chExt cx="1387320" cy="1519346"/>
          </a:xfrm>
        </p:grpSpPr>
        <p:sp>
          <p:nvSpPr>
            <p:cNvPr id="27" name="TextBox 26">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28" name="TextBox 27">
              <a:extLst>
                <a:ext uri="{FF2B5EF4-FFF2-40B4-BE49-F238E27FC236}">
                  <a16:creationId xmlns:a16="http://schemas.microsoft.com/office/drawing/2014/main" id="{83347D2D-8F9E-424F-8379-EE81B97BB648}"/>
                </a:ext>
              </a:extLst>
            </p:cNvPr>
            <p:cNvSpPr txBox="1"/>
            <p:nvPr/>
          </p:nvSpPr>
          <p:spPr>
            <a:xfrm>
              <a:off x="3045381" y="1871280"/>
              <a:ext cx="1387320" cy="1200329"/>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Chọn nơi lưu trữ</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C6E9A218-B141-4BD3-841A-BAB462C9175B}"/>
              </a:ext>
            </a:extLst>
          </p:cNvPr>
          <p:cNvGrpSpPr/>
          <p:nvPr/>
        </p:nvGrpSpPr>
        <p:grpSpPr>
          <a:xfrm flipH="1" flipV="1">
            <a:off x="10110804" y="4528820"/>
            <a:ext cx="958309" cy="587878"/>
            <a:chOff x="321373" y="4685400"/>
            <a:chExt cx="958309" cy="587878"/>
          </a:xfrm>
        </p:grpSpPr>
        <p:cxnSp>
          <p:nvCxnSpPr>
            <p:cNvPr id="30" name="Straight Connector 29">
              <a:extLst>
                <a:ext uri="{FF2B5EF4-FFF2-40B4-BE49-F238E27FC236}">
                  <a16:creationId xmlns:a16="http://schemas.microsoft.com/office/drawing/2014/main" id="{F7309261-EAF4-4065-B34C-74D63998B1F8}"/>
                </a:ext>
              </a:extLst>
            </p:cNvPr>
            <p:cNvCxnSpPr>
              <a:cxnSpLocks/>
              <a:stCxn id="54" idx="4"/>
            </p:cNvCxnSpPr>
            <p:nvPr/>
          </p:nvCxnSpPr>
          <p:spPr>
            <a:xfrm flipH="1" flipV="1">
              <a:off x="866725" y="4685400"/>
              <a:ext cx="412957" cy="587878"/>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2BC3B5-DB71-4C84-AF89-168445886399}"/>
                </a:ext>
              </a:extLst>
            </p:cNvPr>
            <p:cNvCxnSpPr>
              <a:cxnSpLocks/>
            </p:cNvCxnSpPr>
            <p:nvPr/>
          </p:nvCxnSpPr>
          <p:spPr>
            <a:xfrm flipH="1">
              <a:off x="321373" y="4685400"/>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48E0E04-F6AD-4204-A734-B8A0EC1E885D}"/>
              </a:ext>
            </a:extLst>
          </p:cNvPr>
          <p:cNvGrpSpPr/>
          <p:nvPr/>
        </p:nvGrpSpPr>
        <p:grpSpPr>
          <a:xfrm>
            <a:off x="11132203" y="4617139"/>
            <a:ext cx="1393271" cy="1150767"/>
            <a:chOff x="9999052" y="4076531"/>
            <a:chExt cx="1393271" cy="1150767"/>
          </a:xfrm>
        </p:grpSpPr>
        <p:sp>
          <p:nvSpPr>
            <p:cNvPr id="33" name="TextBox 32">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a:solidFill>
                    <a:srgbClr val="3F3F3F"/>
                  </a:solidFill>
                  <a:latin typeface="Tw Cen MT" panose="020B0602020104020603" pitchFamily="34" charset="0"/>
                </a:rPr>
                <a:t>05</a:t>
              </a:r>
            </a:p>
          </p:txBody>
        </p:sp>
        <p:sp>
          <p:nvSpPr>
            <p:cNvPr id="34" name="TextBox 33">
              <a:extLst>
                <a:ext uri="{FF2B5EF4-FFF2-40B4-BE49-F238E27FC236}">
                  <a16:creationId xmlns:a16="http://schemas.microsoft.com/office/drawing/2014/main" id="{13DF5F7D-8517-4858-B26A-117AEF6AD00D}"/>
                </a:ext>
              </a:extLst>
            </p:cNvPr>
            <p:cNvSpPr txBox="1"/>
            <p:nvPr/>
          </p:nvSpPr>
          <p:spPr>
            <a:xfrm>
              <a:off x="10005003" y="4396301"/>
              <a:ext cx="1387320" cy="830997"/>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Bắt đầu sử dụng</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6" name="Straight Connector 35">
              <a:extLst>
                <a:ext uri="{FF2B5EF4-FFF2-40B4-BE49-F238E27FC236}">
                  <a16:creationId xmlns:a16="http://schemas.microsoft.com/office/drawing/2014/main" id="{BEBF1710-C0A2-443D-9E66-877BD8FA726A}"/>
                </a:ext>
              </a:extLst>
            </p:cNvPr>
            <p:cNvCxnSpPr>
              <a:cxnSpLocks/>
              <a:stCxn id="51"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B33EF84-99D9-4E3D-98A7-243B4B204E8F}"/>
              </a:ext>
            </a:extLst>
          </p:cNvPr>
          <p:cNvGrpSpPr/>
          <p:nvPr/>
        </p:nvGrpSpPr>
        <p:grpSpPr>
          <a:xfrm>
            <a:off x="8727166" y="1412715"/>
            <a:ext cx="1393271" cy="781435"/>
            <a:chOff x="8426780" y="1700156"/>
            <a:chExt cx="1393271" cy="781435"/>
          </a:xfrm>
        </p:grpSpPr>
        <p:sp>
          <p:nvSpPr>
            <p:cNvPr id="39" name="TextBox 38">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40" name="TextBox 39">
              <a:extLst>
                <a:ext uri="{FF2B5EF4-FFF2-40B4-BE49-F238E27FC236}">
                  <a16:creationId xmlns:a16="http://schemas.microsoft.com/office/drawing/2014/main" id="{DBF60901-7459-4FFF-BFAB-332F5872E18A}"/>
                </a:ext>
              </a:extLst>
            </p:cNvPr>
            <p:cNvSpPr txBox="1"/>
            <p:nvPr/>
          </p:nvSpPr>
          <p:spPr>
            <a:xfrm>
              <a:off x="8432731" y="2019926"/>
              <a:ext cx="1387320" cy="461665"/>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Mở app</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41" name="Group 40"/>
          <p:cNvGrpSpPr/>
          <p:nvPr/>
        </p:nvGrpSpPr>
        <p:grpSpPr>
          <a:xfrm>
            <a:off x="1186746" y="2695442"/>
            <a:ext cx="1750139" cy="1750139"/>
            <a:chOff x="1664412" y="3227865"/>
            <a:chExt cx="1224367" cy="1224367"/>
          </a:xfrm>
        </p:grpSpPr>
        <p:sp>
          <p:nvSpPr>
            <p:cNvPr id="42" name="Oval 41">
              <a:extLst>
                <a:ext uri="{FF2B5EF4-FFF2-40B4-BE49-F238E27FC236}">
                  <a16:creationId xmlns:a16="http://schemas.microsoft.com/office/drawing/2014/main" id="{6E22B37A-CCC7-4E5B-82F9-79A278CAA082}"/>
                </a:ext>
              </a:extLst>
            </p:cNvPr>
            <p:cNvSpPr/>
            <p:nvPr/>
          </p:nvSpPr>
          <p:spPr>
            <a:xfrm>
              <a:off x="1664412" y="3227865"/>
              <a:ext cx="1224367" cy="1224367"/>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978" y="3410567"/>
              <a:ext cx="709753" cy="985228"/>
            </a:xfrm>
            <a:prstGeom prst="rect">
              <a:avLst/>
            </a:prstGeom>
          </p:spPr>
        </p:pic>
      </p:grpSp>
      <p:grpSp>
        <p:nvGrpSpPr>
          <p:cNvPr id="44" name="Group 43"/>
          <p:cNvGrpSpPr/>
          <p:nvPr/>
        </p:nvGrpSpPr>
        <p:grpSpPr>
          <a:xfrm>
            <a:off x="3088595" y="3799715"/>
            <a:ext cx="1736932" cy="1736932"/>
            <a:chOff x="3271826" y="3597008"/>
            <a:chExt cx="1305971" cy="1305971"/>
          </a:xfrm>
        </p:grpSpPr>
        <p:sp>
          <p:nvSpPr>
            <p:cNvPr id="45" name="Oval 44">
              <a:extLst>
                <a:ext uri="{FF2B5EF4-FFF2-40B4-BE49-F238E27FC236}">
                  <a16:creationId xmlns:a16="http://schemas.microsoft.com/office/drawing/2014/main" id="{788C3841-127A-479B-94BD-220B2EDCAB6E}"/>
                </a:ext>
              </a:extLst>
            </p:cNvPr>
            <p:cNvSpPr/>
            <p:nvPr/>
          </p:nvSpPr>
          <p:spPr>
            <a:xfrm>
              <a:off x="3271826" y="3597008"/>
              <a:ext cx="1305971" cy="1305971"/>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549" y="3811474"/>
              <a:ext cx="871041" cy="1057919"/>
            </a:xfrm>
            <a:prstGeom prst="rect">
              <a:avLst/>
            </a:prstGeom>
          </p:spPr>
        </p:pic>
      </p:grpSp>
      <p:grpSp>
        <p:nvGrpSpPr>
          <p:cNvPr id="47" name="Group 46"/>
          <p:cNvGrpSpPr/>
          <p:nvPr/>
        </p:nvGrpSpPr>
        <p:grpSpPr>
          <a:xfrm>
            <a:off x="4926499" y="2649873"/>
            <a:ext cx="1946175" cy="1946175"/>
            <a:chOff x="4902276" y="2732540"/>
            <a:chExt cx="1492225" cy="1492225"/>
          </a:xfrm>
          <a:effectLst>
            <a:outerShdw blurRad="50800" dist="38100" dir="5400000" algn="t" rotWithShape="0">
              <a:prstClr val="black">
                <a:alpha val="40000"/>
              </a:prstClr>
            </a:outerShdw>
          </a:effectLst>
        </p:grpSpPr>
        <p:sp>
          <p:nvSpPr>
            <p:cNvPr id="48" name="Oval 47">
              <a:extLst>
                <a:ext uri="{FF2B5EF4-FFF2-40B4-BE49-F238E27FC236}">
                  <a16:creationId xmlns:a16="http://schemas.microsoft.com/office/drawing/2014/main" id="{BC59DA09-2750-4F0C-898C-08F0F54C4ACB}"/>
                </a:ext>
              </a:extLst>
            </p:cNvPr>
            <p:cNvSpPr/>
            <p:nvPr/>
          </p:nvSpPr>
          <p:spPr>
            <a:xfrm>
              <a:off x="4902276" y="2732540"/>
              <a:ext cx="1492225" cy="149222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325" y="2991603"/>
              <a:ext cx="799094" cy="1109244"/>
            </a:xfrm>
            <a:prstGeom prst="rect">
              <a:avLst/>
            </a:prstGeom>
          </p:spPr>
        </p:pic>
      </p:grpSp>
      <p:grpSp>
        <p:nvGrpSpPr>
          <p:cNvPr id="50" name="Group 49"/>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51" name="Oval 50">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53" name="Group 52"/>
          <p:cNvGrpSpPr/>
          <p:nvPr/>
        </p:nvGrpSpPr>
        <p:grpSpPr>
          <a:xfrm>
            <a:off x="9152494" y="2612201"/>
            <a:ext cx="1916619" cy="1916619"/>
            <a:chOff x="9152494" y="2612201"/>
            <a:chExt cx="1916619" cy="1916619"/>
          </a:xfrm>
        </p:grpSpPr>
        <p:sp>
          <p:nvSpPr>
            <p:cNvPr id="54" name="Oval 5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0832" y="2924337"/>
              <a:ext cx="816159" cy="1409268"/>
            </a:xfrm>
            <a:prstGeom prst="rect">
              <a:avLst/>
            </a:prstGeom>
            <a:ln>
              <a:noFill/>
            </a:ln>
          </p:spPr>
        </p:pic>
      </p:grpSp>
      <mc:AlternateContent xmlns:mc="http://schemas.openxmlformats.org/markup-compatibility/2006" xmlns:p14="http://schemas.microsoft.com/office/powerpoint/2010/main">
        <mc:Choice Requires="p14">
          <p:contentPart p14:bwMode="auto" r:id="rId7">
            <p14:nvContentPartPr>
              <p14:cNvPr id="56" name="Ink 55"/>
              <p14:cNvContentPartPr/>
              <p14:nvPr/>
            </p14:nvContentPartPr>
            <p14:xfrm>
              <a:off x="6331320" y="2401920"/>
              <a:ext cx="785880" cy="1733040"/>
            </p14:xfrm>
          </p:contentPart>
        </mc:Choice>
        <mc:Fallback xmlns="">
          <p:pic>
            <p:nvPicPr>
              <p:cNvPr id="56" name="Ink 55"/>
              <p:cNvPicPr/>
              <p:nvPr/>
            </p:nvPicPr>
            <p:blipFill>
              <a:blip r:embed="rId8"/>
              <a:stretch>
                <a:fillRect/>
              </a:stretch>
            </p:blipFill>
            <p:spPr>
              <a:xfrm>
                <a:off x="6321960" y="2392560"/>
                <a:ext cx="804600" cy="1751760"/>
              </a:xfrm>
              <a:prstGeom prst="rect">
                <a:avLst/>
              </a:prstGeom>
            </p:spPr>
          </p:pic>
        </mc:Fallback>
      </mc:AlternateContent>
    </p:spTree>
    <p:extLst>
      <p:ext uri="{BB962C8B-B14F-4D97-AF65-F5344CB8AC3E}">
        <p14:creationId xmlns:p14="http://schemas.microsoft.com/office/powerpoint/2010/main" val="1411797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par>
                          <p:cTn id="26" fill="hold">
                            <p:stCondLst>
                              <p:cond delay="2500"/>
                            </p:stCondLst>
                            <p:childTnLst>
                              <p:par>
                                <p:cTn id="27" presetID="6" presetClass="entr" presetSubtype="16"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circle(in)">
                                      <p:cBhvr>
                                        <p:cTn id="29" dur="500"/>
                                        <p:tgtEl>
                                          <p:spTgt spid="44"/>
                                        </p:tgtEl>
                                      </p:cBhvr>
                                    </p:animEffect>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strVal val="#ppt_x"/>
                                          </p:val>
                                        </p:tav>
                                        <p:tav tm="100000">
                                          <p:val>
                                            <p:strVal val="#ppt_x"/>
                                          </p:val>
                                        </p:tav>
                                      </p:tavLst>
                                    </p:anim>
                                    <p:anim calcmode="lin" valueType="num">
                                      <p:cBhvr>
                                        <p:cTn id="35" dur="5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000"/>
                            </p:stCondLst>
                            <p:childTnLst>
                              <p:par>
                                <p:cTn id="41" presetID="21" presetClass="entr" presetSubtype="1"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heel(1)">
                                      <p:cBhvr>
                                        <p:cTn id="43" dur="500"/>
                                        <p:tgtEl>
                                          <p:spTgt spid="47"/>
                                        </p:tgtEl>
                                      </p:cBhvr>
                                    </p:animEffect>
                                  </p:childTnLst>
                                </p:cTn>
                              </p:par>
                            </p:childTnLst>
                          </p:cTn>
                        </p:par>
                        <p:par>
                          <p:cTn id="44" fill="hold">
                            <p:stCondLst>
                              <p:cond delay="4500"/>
                            </p:stCondLst>
                            <p:childTnLst>
                              <p:par>
                                <p:cTn id="45" presetID="16" presetClass="entr" presetSubtype="21"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arn(inVertical)">
                                      <p:cBhvr>
                                        <p:cTn id="47" dur="500"/>
                                        <p:tgtEl>
                                          <p:spTgt spid="38"/>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right)">
                                      <p:cBhvr>
                                        <p:cTn id="51" dur="500"/>
                                        <p:tgtEl>
                                          <p:spTgt spid="35"/>
                                        </p:tgtEl>
                                      </p:cBhvr>
                                    </p:animEffect>
                                  </p:childTnLst>
                                </p:cTn>
                              </p:par>
                            </p:childTnLst>
                          </p:cTn>
                        </p:par>
                        <p:par>
                          <p:cTn id="52" fill="hold">
                            <p:stCondLst>
                              <p:cond delay="5500"/>
                            </p:stCondLst>
                            <p:childTnLst>
                              <p:par>
                                <p:cTn id="53" presetID="14" presetClass="entr" presetSubtype="10"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randombar(horizontal)">
                                      <p:cBhvr>
                                        <p:cTn id="55" dur="500"/>
                                        <p:tgtEl>
                                          <p:spTgt spid="50"/>
                                        </p:tgtEl>
                                      </p:cBhvr>
                                    </p:animEffect>
                                  </p:childTnLst>
                                </p:cTn>
                              </p:par>
                            </p:childTnLst>
                          </p:cTn>
                        </p:par>
                        <p:par>
                          <p:cTn id="56" fill="hold">
                            <p:stCondLst>
                              <p:cond delay="6000"/>
                            </p:stCondLst>
                            <p:childTnLst>
                              <p:par>
                                <p:cTn id="57" presetID="42" presetClass="entr" presetSubtype="0"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anim calcmode="lin" valueType="num">
                                      <p:cBhvr>
                                        <p:cTn id="60" dur="500" fill="hold"/>
                                        <p:tgtEl>
                                          <p:spTgt spid="32"/>
                                        </p:tgtEl>
                                        <p:attrNameLst>
                                          <p:attrName>ppt_x</p:attrName>
                                        </p:attrNameLst>
                                      </p:cBhvr>
                                      <p:tavLst>
                                        <p:tav tm="0">
                                          <p:val>
                                            <p:strVal val="#ppt_x"/>
                                          </p:val>
                                        </p:tav>
                                        <p:tav tm="100000">
                                          <p:val>
                                            <p:strVal val="#ppt_x"/>
                                          </p:val>
                                        </p:tav>
                                      </p:tavLst>
                                    </p:anim>
                                    <p:anim calcmode="lin" valueType="num">
                                      <p:cBhvr>
                                        <p:cTn id="61" dur="500" fill="hold"/>
                                        <p:tgtEl>
                                          <p:spTgt spid="32"/>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2" presetClass="entr" presetSubtype="2"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7000"/>
                            </p:stCondLst>
                            <p:childTnLst>
                              <p:par>
                                <p:cTn id="67" presetID="16" presetClass="entr" presetSubtype="21"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barn(inVertical)">
                                      <p:cBhvr>
                                        <p:cTn id="6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12</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KẾT QUẢ ĐẠT ĐƯỢC</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5" y="1055873"/>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2329484" y="1813568"/>
            <a:ext cx="9862516" cy="2862322"/>
          </a:xfrm>
          <a:prstGeom prst="rect">
            <a:avLst/>
          </a:prstGeom>
          <a:noFill/>
        </p:spPr>
        <p:txBody>
          <a:bodyPr wrap="square" rtlCol="0">
            <a:spAutoFit/>
          </a:bodyPr>
          <a:lstStyle/>
          <a:p>
            <a:pPr marL="457200" lvl="0" indent="-457200" algn="just">
              <a:lnSpc>
                <a:spcPct val="150000"/>
              </a:lnSpc>
              <a:buFont typeface="Arial" panose="020B0604020202020204" pitchFamily="34" charset="0"/>
              <a:buChar char="•"/>
            </a:pPr>
            <a:r>
              <a:rPr lang="en-US" sz="3000" dirty="0" smtClean="0">
                <a:latin typeface="Arial" panose="020B0604020202020204" pitchFamily="34" charset="0"/>
                <a:cs typeface="Arial" panose="020B0604020202020204" pitchFamily="34" charset="0"/>
              </a:rPr>
              <a:t>Hoàn thành xây dựng </a:t>
            </a:r>
            <a:r>
              <a:rPr lang="en-US" sz="3000" smtClean="0">
                <a:latin typeface="Arial" panose="020B0604020202020204" pitchFamily="34" charset="0"/>
                <a:cs typeface="Arial" panose="020B0604020202020204" pitchFamily="34" charset="0"/>
              </a:rPr>
              <a:t>ứng dụng bằng C#</a:t>
            </a:r>
            <a:endParaRPr lang="en-US" sz="3000" dirty="0" smtClean="0">
              <a:latin typeface="Arial" panose="020B0604020202020204" pitchFamily="34" charset="0"/>
              <a:cs typeface="Arial" panose="020B0604020202020204" pitchFamily="34" charset="0"/>
            </a:endParaRPr>
          </a:p>
          <a:p>
            <a:pPr marL="457200" lvl="0" indent="-457200" algn="just">
              <a:lnSpc>
                <a:spcPct val="150000"/>
              </a:lnSpc>
              <a:buFont typeface="Arial" panose="020B0604020202020204" pitchFamily="34" charset="0"/>
              <a:buChar char="•"/>
            </a:pPr>
            <a:r>
              <a:rPr lang="en-US" sz="3000" dirty="0" smtClean="0">
                <a:latin typeface="Arial" panose="020B0604020202020204" pitchFamily="34" charset="0"/>
                <a:cs typeface="Arial" panose="020B0604020202020204" pitchFamily="34" charset="0"/>
              </a:rPr>
              <a:t>Tìm </a:t>
            </a:r>
            <a:r>
              <a:rPr lang="en-US" sz="3000" dirty="0">
                <a:latin typeface="Arial" panose="020B0604020202020204" pitchFamily="34" charset="0"/>
                <a:cs typeface="Arial" panose="020B0604020202020204" pitchFamily="34" charset="0"/>
              </a:rPr>
              <a:t>hiểu các kiến thức </a:t>
            </a:r>
            <a:r>
              <a:rPr lang="en-US" sz="3000" dirty="0" smtClean="0">
                <a:latin typeface="Arial" panose="020B0604020202020204" pitchFamily="34" charset="0"/>
                <a:cs typeface="Arial" panose="020B0604020202020204" pitchFamily="34" charset="0"/>
              </a:rPr>
              <a:t>về lập trình C/ C#</a:t>
            </a:r>
            <a:endParaRPr lang="en-US" sz="3000" dirty="0">
              <a:latin typeface="Arial" panose="020B0604020202020204" pitchFamily="34" charset="0"/>
              <a:cs typeface="Arial" panose="020B0604020202020204" pitchFamily="34" charset="0"/>
            </a:endParaRPr>
          </a:p>
          <a:p>
            <a:pPr marL="457200" lvl="0" indent="-457200" algn="just">
              <a:lnSpc>
                <a:spcPct val="150000"/>
              </a:lnSpc>
              <a:buFont typeface="Arial" panose="020B0604020202020204" pitchFamily="34" charset="0"/>
              <a:buChar char="•"/>
            </a:pPr>
            <a:r>
              <a:rPr lang="en-US" sz="3000" dirty="0">
                <a:latin typeface="Arial" panose="020B0604020202020204" pitchFamily="34" charset="0"/>
                <a:cs typeface="Arial" panose="020B0604020202020204" pitchFamily="34" charset="0"/>
              </a:rPr>
              <a:t>Hiểu biết hơn về </a:t>
            </a:r>
            <a:r>
              <a:rPr lang="en-US" sz="3000" dirty="0" smtClean="0">
                <a:latin typeface="Arial" panose="020B0604020202020204" pitchFamily="34" charset="0"/>
                <a:cs typeface="Arial" panose="020B0604020202020204" pitchFamily="34" charset="0"/>
              </a:rPr>
              <a:t>cách truyền tin trên internet</a:t>
            </a:r>
          </a:p>
          <a:p>
            <a:pPr marL="457200" lvl="0" indent="-457200" algn="just">
              <a:lnSpc>
                <a:spcPct val="150000"/>
              </a:lnSpc>
              <a:buFont typeface="Arial" panose="020B0604020202020204" pitchFamily="34" charset="0"/>
              <a:buChar char="•"/>
            </a:pPr>
            <a:r>
              <a:rPr lang="en-US" sz="3000" dirty="0" smtClean="0">
                <a:latin typeface="Arial" panose="020B0604020202020204" pitchFamily="34" charset="0"/>
                <a:cs typeface="Arial" panose="020B0604020202020204" pitchFamily="34" charset="0"/>
              </a:rPr>
              <a:t>Tìm hiểu và sử dụng được Visual Studio để lập trình</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97771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13</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HẠN CHẾ</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644146" y="1430594"/>
            <a:ext cx="9715663" cy="4293483"/>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600" dirty="0">
                <a:latin typeface="Arial" panose="020B0604020202020204" pitchFamily="34" charset="0"/>
                <a:cs typeface="Arial" panose="020B0604020202020204" pitchFamily="34" charset="0"/>
              </a:rPr>
              <a:t>Ứng dụng được tạo nên dành riêng cho thiết bị </a:t>
            </a:r>
            <a:r>
              <a:rPr lang="en-US" sz="2600" dirty="0" smtClean="0">
                <a:latin typeface="Arial" panose="020B0604020202020204" pitchFamily="34" charset="0"/>
                <a:cs typeface="Arial" panose="020B0604020202020204" pitchFamily="34" charset="0"/>
              </a:rPr>
              <a:t>máy tính. </a:t>
            </a:r>
            <a:r>
              <a:rPr lang="en-US" sz="2600" dirty="0">
                <a:latin typeface="Arial" panose="020B0604020202020204" pitchFamily="34" charset="0"/>
                <a:cs typeface="Arial" panose="020B0604020202020204" pitchFamily="34" charset="0"/>
              </a:rPr>
              <a:t>Nên việc cài đặt và chạy ứng dụng trên các thiết bị </a:t>
            </a:r>
            <a:r>
              <a:rPr lang="en-US" sz="2600" dirty="0" smtClean="0">
                <a:latin typeface="Arial" panose="020B0604020202020204" pitchFamily="34" charset="0"/>
                <a:cs typeface="Arial" panose="020B0604020202020204" pitchFamily="34" charset="0"/>
              </a:rPr>
              <a:t>di động và MAC </a:t>
            </a:r>
            <a:r>
              <a:rPr lang="en-US" sz="2600" dirty="0">
                <a:latin typeface="Arial" panose="020B0604020202020204" pitchFamily="34" charset="0"/>
                <a:cs typeface="Arial" panose="020B0604020202020204" pitchFamily="34" charset="0"/>
              </a:rPr>
              <a:t>là không thể.</a:t>
            </a:r>
          </a:p>
          <a:p>
            <a:pPr marL="342900" lvl="0" indent="-3429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Công suất của thiết bị thì nhỏ (Dưới 1000W).</a:t>
            </a:r>
          </a:p>
          <a:p>
            <a:pPr marL="342900" lvl="0" indent="-3429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Khoảng cách kết nối wifi của thiết bị thì hạn chế(3 – 5m).</a:t>
            </a:r>
          </a:p>
          <a:p>
            <a:pPr marL="342900" lvl="0" indent="-3429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Không được cách ly nguồn giữa vi điều khiển và cơ cấu chấp hành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43504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14</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a:solidFill>
                  <a:schemeClr val="bg1">
                    <a:lumMod val="65000"/>
                  </a:schemeClr>
                </a:solidFill>
                <a:latin typeface="Arial" panose="020B0604020202020204" pitchFamily="34" charset="0"/>
                <a:cs typeface="Arial" panose="020B0604020202020204" pitchFamily="34" charset="0"/>
              </a:rPr>
              <a:t>HƯỚNG PHÁT TRIỂN</a:t>
            </a: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394920" y="1470795"/>
            <a:ext cx="10023616" cy="2492990"/>
          </a:xfrm>
          <a:prstGeom prst="rect">
            <a:avLst/>
          </a:prstGeom>
          <a:noFill/>
        </p:spPr>
        <p:txBody>
          <a:bodyPr wrap="square" rtlCol="0">
            <a:spAutoFit/>
          </a:bodyPr>
          <a:lstStyle/>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Hướng đến triển khai và lưu trữ dữ liệu trên Server.</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Ghi lại nhật ký sử dụng ứng dụng và thiết bị được sử dụng.</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Thêm các tính năng mới </a:t>
            </a:r>
            <a:r>
              <a:rPr lang="en-US" sz="2600" smtClean="0">
                <a:latin typeface="Arial" panose="020B0604020202020204" pitchFamily="34" charset="0"/>
                <a:cs typeface="Arial" panose="020B0604020202020204" pitchFamily="34" charset="0"/>
              </a:rPr>
              <a:t>như khoá điều khiển, hẹn giờ được nhiều công tắc cùng lúc</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035824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99687" y="3240129"/>
            <a:ext cx="8992508" cy="2123658"/>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 H A N K </a:t>
            </a:r>
            <a:r>
              <a:rPr lang="en-US" sz="4400" b="1" dirty="0" smtClean="0">
                <a:solidFill>
                  <a:schemeClr val="bg1">
                    <a:lumMod val="65000"/>
                  </a:schemeClr>
                </a:solidFill>
                <a:latin typeface="Tw Cen MT" panose="020B0602020104020603" pitchFamily="34" charset="0"/>
              </a:rPr>
              <a:t>S</a:t>
            </a:r>
          </a:p>
          <a:p>
            <a:pPr algn="ctr"/>
            <a:r>
              <a:rPr lang="en-US" sz="4400" b="1" dirty="0" smtClean="0">
                <a:solidFill>
                  <a:schemeClr val="bg1">
                    <a:lumMod val="65000"/>
                  </a:schemeClr>
                </a:solidFill>
                <a:latin typeface="Tw Cen MT" panose="020B0602020104020603" pitchFamily="34" charset="0"/>
              </a:rPr>
              <a:t>F </a:t>
            </a:r>
            <a:r>
              <a:rPr lang="en-US" sz="4400" b="1" dirty="0">
                <a:solidFill>
                  <a:schemeClr val="bg1">
                    <a:lumMod val="65000"/>
                  </a:schemeClr>
                </a:solidFill>
                <a:latin typeface="Tw Cen MT" panose="020B0602020104020603" pitchFamily="34" charset="0"/>
              </a:rPr>
              <a:t>O </a:t>
            </a:r>
            <a:r>
              <a:rPr lang="en-US" sz="4400" b="1" dirty="0" smtClean="0">
                <a:solidFill>
                  <a:schemeClr val="bg1">
                    <a:lumMod val="65000"/>
                  </a:schemeClr>
                </a:solidFill>
                <a:latin typeface="Tw Cen MT" panose="020B0602020104020603" pitchFamily="34" charset="0"/>
              </a:rPr>
              <a:t>R</a:t>
            </a:r>
          </a:p>
          <a:p>
            <a:pPr algn="ctr"/>
            <a:r>
              <a:rPr lang="en-US" sz="4400" b="1" dirty="0" smtClean="0">
                <a:solidFill>
                  <a:schemeClr val="bg1">
                    <a:lumMod val="65000"/>
                  </a:schemeClr>
                </a:solidFill>
                <a:latin typeface="Tw Cen MT" panose="020B0602020104020603" pitchFamily="34" charset="0"/>
              </a:rPr>
              <a:t>W </a:t>
            </a:r>
            <a:r>
              <a:rPr lang="en-US" sz="4400" b="1" dirty="0">
                <a:solidFill>
                  <a:schemeClr val="bg1">
                    <a:lumMod val="65000"/>
                  </a:schemeClr>
                </a:solidFill>
                <a:latin typeface="Tw Cen MT" panose="020B0602020104020603" pitchFamily="34" charset="0"/>
              </a:rPr>
              <a:t>A T C H I N G</a:t>
            </a:r>
          </a:p>
        </p:txBody>
      </p:sp>
      <p:pic>
        <p:nvPicPr>
          <p:cNvPr id="3" name="Picture 2">
            <a:extLst>
              <a:ext uri="{FF2B5EF4-FFF2-40B4-BE49-F238E27FC236}">
                <a16:creationId xmlns:a16="http://schemas.microsoft.com/office/drawing/2014/main" id="{50AD5817-10C9-4E0E-A247-63D6F743F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3889" y="1624457"/>
            <a:ext cx="1244104" cy="1244104"/>
          </a:xfrm>
          <a:prstGeom prst="rect">
            <a:avLst/>
          </a:prstGeom>
        </p:spPr>
      </p:pic>
      <p:grpSp>
        <p:nvGrpSpPr>
          <p:cNvPr id="24" name="Group 23">
            <a:extLst>
              <a:ext uri="{FF2B5EF4-FFF2-40B4-BE49-F238E27FC236}">
                <a16:creationId xmlns:a16="http://schemas.microsoft.com/office/drawing/2014/main" id="{7D884BCA-1978-49CC-8588-5399D7CABDE7}"/>
              </a:ext>
            </a:extLst>
          </p:cNvPr>
          <p:cNvGrpSpPr/>
          <p:nvPr/>
        </p:nvGrpSpPr>
        <p:grpSpPr>
          <a:xfrm>
            <a:off x="5378696" y="5735355"/>
            <a:ext cx="1434489" cy="190500"/>
            <a:chOff x="4679586" y="878988"/>
            <a:chExt cx="1434489" cy="190500"/>
          </a:xfrm>
        </p:grpSpPr>
        <p:sp>
          <p:nvSpPr>
            <p:cNvPr id="25" name="Oval 2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03586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16" presetClass="entr" presetSubtype="21"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16</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LÝ DO CHỌN ĐỀ TÀI</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5134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17</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963996" y="131812"/>
            <a:ext cx="826400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CÀI ĐẶT VÀ CHẠY ỨNG DỤNG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22" name="Straight Connector 21">
              <a:extLst>
                <a:ext uri="{FF2B5EF4-FFF2-40B4-BE49-F238E27FC236}">
                  <a16:creationId xmlns:a16="http://schemas.microsoft.com/office/drawing/2014/main" id="{802F08CF-D4D1-4A39-96BE-CB97F61D162B}"/>
                </a:ext>
              </a:extLst>
            </p:cNvPr>
            <p:cNvCxnSpPr>
              <a:cxnSpLocks/>
              <a:stCxn id="10"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D06F0A7-DAC2-4C40-B732-014C20C2F6D5}"/>
              </a:ext>
            </a:extLst>
          </p:cNvPr>
          <p:cNvGrpSpPr/>
          <p:nvPr/>
        </p:nvGrpSpPr>
        <p:grpSpPr>
          <a:xfrm>
            <a:off x="-64363" y="1073128"/>
            <a:ext cx="1387320" cy="1150014"/>
            <a:chOff x="345412" y="2411599"/>
            <a:chExt cx="1387320" cy="1150014"/>
          </a:xfrm>
        </p:grpSpPr>
        <p:sp>
          <p:nvSpPr>
            <p:cNvPr id="40" name="TextBox 39">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41" name="TextBox 40">
              <a:extLst>
                <a:ext uri="{FF2B5EF4-FFF2-40B4-BE49-F238E27FC236}">
                  <a16:creationId xmlns:a16="http://schemas.microsoft.com/office/drawing/2014/main" id="{2E7256DD-6317-492A-853D-B93DE998E24A}"/>
                </a:ext>
              </a:extLst>
            </p:cNvPr>
            <p:cNvSpPr txBox="1"/>
            <p:nvPr/>
          </p:nvSpPr>
          <p:spPr>
            <a:xfrm>
              <a:off x="345412" y="2730616"/>
              <a:ext cx="1387320" cy="830997"/>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Cài đặt App</a:t>
              </a:r>
            </a:p>
          </p:txBody>
        </p:sp>
      </p:grpSp>
      <p:grpSp>
        <p:nvGrpSpPr>
          <p:cNvPr id="27" name="Group 2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28" name="Straight Connector 2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2804901-3BC3-4B63-B57A-680C61064136}"/>
              </a:ext>
            </a:extLst>
          </p:cNvPr>
          <p:cNvGrpSpPr/>
          <p:nvPr/>
        </p:nvGrpSpPr>
        <p:grpSpPr>
          <a:xfrm>
            <a:off x="978788" y="5500851"/>
            <a:ext cx="1387320" cy="1150014"/>
            <a:chOff x="1441079" y="5072730"/>
            <a:chExt cx="1387320" cy="1150014"/>
          </a:xfrm>
        </p:grpSpPr>
        <p:sp>
          <p:nvSpPr>
            <p:cNvPr id="44" name="TextBox 43">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45" name="TextBox 44">
              <a:extLst>
                <a:ext uri="{FF2B5EF4-FFF2-40B4-BE49-F238E27FC236}">
                  <a16:creationId xmlns:a16="http://schemas.microsoft.com/office/drawing/2014/main" id="{E3B5B3C4-08D7-4F80-905A-16D436C0F2EA}"/>
                </a:ext>
              </a:extLst>
            </p:cNvPr>
            <p:cNvSpPr txBox="1"/>
            <p:nvPr/>
          </p:nvSpPr>
          <p:spPr>
            <a:xfrm>
              <a:off x="1441079" y="5391747"/>
              <a:ext cx="1387320" cy="830997"/>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Kết nối cáp</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5" name="Straight Connector 24">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9DD4B7F-8A71-49A3-BC05-44E26D841E62}"/>
              </a:ext>
            </a:extLst>
          </p:cNvPr>
          <p:cNvGrpSpPr/>
          <p:nvPr/>
        </p:nvGrpSpPr>
        <p:grpSpPr>
          <a:xfrm>
            <a:off x="3034150" y="1252987"/>
            <a:ext cx="1387320" cy="1519346"/>
            <a:chOff x="3045381" y="1552263"/>
            <a:chExt cx="1387320" cy="1519346"/>
          </a:xfrm>
        </p:grpSpPr>
        <p:sp>
          <p:nvSpPr>
            <p:cNvPr id="48" name="TextBox 47">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49" name="TextBox 48">
              <a:extLst>
                <a:ext uri="{FF2B5EF4-FFF2-40B4-BE49-F238E27FC236}">
                  <a16:creationId xmlns:a16="http://schemas.microsoft.com/office/drawing/2014/main" id="{83347D2D-8F9E-424F-8379-EE81B97BB648}"/>
                </a:ext>
              </a:extLst>
            </p:cNvPr>
            <p:cNvSpPr txBox="1"/>
            <p:nvPr/>
          </p:nvSpPr>
          <p:spPr>
            <a:xfrm>
              <a:off x="3045381" y="1871280"/>
              <a:ext cx="1387320" cy="1200329"/>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Xin Quyền Admin</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C6E9A218-B141-4BD3-841A-BAB462C9175B}"/>
              </a:ext>
            </a:extLst>
          </p:cNvPr>
          <p:cNvGrpSpPr/>
          <p:nvPr/>
        </p:nvGrpSpPr>
        <p:grpSpPr>
          <a:xfrm flipH="1" flipV="1">
            <a:off x="10110804" y="4528820"/>
            <a:ext cx="958309" cy="587878"/>
            <a:chOff x="321373" y="4685400"/>
            <a:chExt cx="958309" cy="587878"/>
          </a:xfrm>
        </p:grpSpPr>
        <p:cxnSp>
          <p:nvCxnSpPr>
            <p:cNvPr id="34" name="Straight Connector 33">
              <a:extLst>
                <a:ext uri="{FF2B5EF4-FFF2-40B4-BE49-F238E27FC236}">
                  <a16:creationId xmlns:a16="http://schemas.microsoft.com/office/drawing/2014/main" id="{F7309261-EAF4-4065-B34C-74D63998B1F8}"/>
                </a:ext>
              </a:extLst>
            </p:cNvPr>
            <p:cNvCxnSpPr>
              <a:cxnSpLocks/>
              <a:stCxn id="14" idx="4"/>
            </p:cNvCxnSpPr>
            <p:nvPr/>
          </p:nvCxnSpPr>
          <p:spPr>
            <a:xfrm flipH="1" flipV="1">
              <a:off x="866725" y="4685400"/>
              <a:ext cx="412957" cy="587878"/>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2BC3B5-DB71-4C84-AF89-168445886399}"/>
                </a:ext>
              </a:extLst>
            </p:cNvPr>
            <p:cNvCxnSpPr>
              <a:cxnSpLocks/>
            </p:cNvCxnSpPr>
            <p:nvPr/>
          </p:nvCxnSpPr>
          <p:spPr>
            <a:xfrm flipH="1">
              <a:off x="321373" y="4685400"/>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48E0E04-F6AD-4204-A734-B8A0EC1E885D}"/>
              </a:ext>
            </a:extLst>
          </p:cNvPr>
          <p:cNvGrpSpPr/>
          <p:nvPr/>
        </p:nvGrpSpPr>
        <p:grpSpPr>
          <a:xfrm>
            <a:off x="11132203" y="4617139"/>
            <a:ext cx="1393271" cy="1150767"/>
            <a:chOff x="9999052" y="4076531"/>
            <a:chExt cx="1393271" cy="1150767"/>
          </a:xfrm>
        </p:grpSpPr>
        <p:sp>
          <p:nvSpPr>
            <p:cNvPr id="56" name="TextBox 55">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a:solidFill>
                    <a:srgbClr val="3F3F3F"/>
                  </a:solidFill>
                  <a:latin typeface="Tw Cen MT" panose="020B0602020104020603" pitchFamily="34" charset="0"/>
                </a:rPr>
                <a:t>05</a:t>
              </a:r>
            </a:p>
          </p:txBody>
        </p:sp>
        <p:sp>
          <p:nvSpPr>
            <p:cNvPr id="57" name="TextBox 56">
              <a:extLst>
                <a:ext uri="{FF2B5EF4-FFF2-40B4-BE49-F238E27FC236}">
                  <a16:creationId xmlns:a16="http://schemas.microsoft.com/office/drawing/2014/main" id="{13DF5F7D-8517-4858-B26A-117AEF6AD00D}"/>
                </a:ext>
              </a:extLst>
            </p:cNvPr>
            <p:cNvSpPr txBox="1"/>
            <p:nvPr/>
          </p:nvSpPr>
          <p:spPr>
            <a:xfrm>
              <a:off x="10005003" y="4396301"/>
              <a:ext cx="1387320" cy="830997"/>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Phát video</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7" name="Straight Connector 36">
              <a:extLst>
                <a:ext uri="{FF2B5EF4-FFF2-40B4-BE49-F238E27FC236}">
                  <a16:creationId xmlns:a16="http://schemas.microsoft.com/office/drawing/2014/main" id="{BEBF1710-C0A2-443D-9E66-877BD8FA726A}"/>
                </a:ext>
              </a:extLst>
            </p:cNvPr>
            <p:cNvCxnSpPr>
              <a:cxnSpLocks/>
              <a:stCxn id="13"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4B33EF84-99D9-4E3D-98A7-243B4B204E8F}"/>
              </a:ext>
            </a:extLst>
          </p:cNvPr>
          <p:cNvGrpSpPr/>
          <p:nvPr/>
        </p:nvGrpSpPr>
        <p:grpSpPr>
          <a:xfrm>
            <a:off x="8727166" y="1412715"/>
            <a:ext cx="1393271" cy="1150767"/>
            <a:chOff x="8426780" y="1700156"/>
            <a:chExt cx="1393271" cy="1150767"/>
          </a:xfrm>
        </p:grpSpPr>
        <p:sp>
          <p:nvSpPr>
            <p:cNvPr id="60" name="TextBox 59">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61" name="TextBox 60">
              <a:extLst>
                <a:ext uri="{FF2B5EF4-FFF2-40B4-BE49-F238E27FC236}">
                  <a16:creationId xmlns:a16="http://schemas.microsoft.com/office/drawing/2014/main" id="{DBF60901-7459-4FFF-BFAB-332F5872E18A}"/>
                </a:ext>
              </a:extLst>
            </p:cNvPr>
            <p:cNvSpPr txBox="1"/>
            <p:nvPr/>
          </p:nvSpPr>
          <p:spPr>
            <a:xfrm>
              <a:off x="8432731" y="2019926"/>
              <a:ext cx="1387320" cy="830997"/>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Đặt mật khẩu</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71" name="Group 70"/>
          <p:cNvGrpSpPr/>
          <p:nvPr/>
        </p:nvGrpSpPr>
        <p:grpSpPr>
          <a:xfrm>
            <a:off x="1186746" y="2695442"/>
            <a:ext cx="1750139" cy="1750139"/>
            <a:chOff x="1664412" y="3227865"/>
            <a:chExt cx="1224367" cy="1224367"/>
          </a:xfrm>
        </p:grpSpPr>
        <p:sp>
          <p:nvSpPr>
            <p:cNvPr id="10" name="Oval 9">
              <a:extLst>
                <a:ext uri="{FF2B5EF4-FFF2-40B4-BE49-F238E27FC236}">
                  <a16:creationId xmlns:a16="http://schemas.microsoft.com/office/drawing/2014/main" id="{6E22B37A-CCC7-4E5B-82F9-79A278CAA082}"/>
                </a:ext>
              </a:extLst>
            </p:cNvPr>
            <p:cNvSpPr/>
            <p:nvPr/>
          </p:nvSpPr>
          <p:spPr>
            <a:xfrm>
              <a:off x="1664412" y="3227865"/>
              <a:ext cx="1224367" cy="1224367"/>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978" y="3410567"/>
              <a:ext cx="709753" cy="985228"/>
            </a:xfrm>
            <a:prstGeom prst="rect">
              <a:avLst/>
            </a:prstGeom>
          </p:spPr>
        </p:pic>
      </p:grpSp>
      <p:grpSp>
        <p:nvGrpSpPr>
          <p:cNvPr id="72" name="Group 71"/>
          <p:cNvGrpSpPr/>
          <p:nvPr/>
        </p:nvGrpSpPr>
        <p:grpSpPr>
          <a:xfrm>
            <a:off x="3088595" y="3799715"/>
            <a:ext cx="1736932" cy="1736932"/>
            <a:chOff x="3271826" y="3597008"/>
            <a:chExt cx="1305971" cy="1305971"/>
          </a:xfrm>
        </p:grpSpPr>
        <p:sp>
          <p:nvSpPr>
            <p:cNvPr id="11" name="Oval 10">
              <a:extLst>
                <a:ext uri="{FF2B5EF4-FFF2-40B4-BE49-F238E27FC236}">
                  <a16:creationId xmlns:a16="http://schemas.microsoft.com/office/drawing/2014/main" id="{788C3841-127A-479B-94BD-220B2EDCAB6E}"/>
                </a:ext>
              </a:extLst>
            </p:cNvPr>
            <p:cNvSpPr/>
            <p:nvPr/>
          </p:nvSpPr>
          <p:spPr>
            <a:xfrm>
              <a:off x="3271826" y="3597008"/>
              <a:ext cx="1305971" cy="1305971"/>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549" y="3811474"/>
              <a:ext cx="871041" cy="1057919"/>
            </a:xfrm>
            <a:prstGeom prst="rect">
              <a:avLst/>
            </a:prstGeom>
          </p:spPr>
        </p:pic>
      </p:grpSp>
      <p:grpSp>
        <p:nvGrpSpPr>
          <p:cNvPr id="73" name="Group 72"/>
          <p:cNvGrpSpPr/>
          <p:nvPr/>
        </p:nvGrpSpPr>
        <p:grpSpPr>
          <a:xfrm>
            <a:off x="4926499" y="2649873"/>
            <a:ext cx="1946175" cy="1946175"/>
            <a:chOff x="4902276" y="2732540"/>
            <a:chExt cx="1492225" cy="1492225"/>
          </a:xfrm>
          <a:effectLst>
            <a:outerShdw blurRad="50800" dist="38100" dir="5400000" algn="t" rotWithShape="0">
              <a:prstClr val="black">
                <a:alpha val="40000"/>
              </a:prstClr>
            </a:outerShdw>
          </a:effectLst>
        </p:grpSpPr>
        <p:sp>
          <p:nvSpPr>
            <p:cNvPr id="12" name="Oval 11">
              <a:extLst>
                <a:ext uri="{FF2B5EF4-FFF2-40B4-BE49-F238E27FC236}">
                  <a16:creationId xmlns:a16="http://schemas.microsoft.com/office/drawing/2014/main" id="{BC59DA09-2750-4F0C-898C-08F0F54C4ACB}"/>
                </a:ext>
              </a:extLst>
            </p:cNvPr>
            <p:cNvSpPr/>
            <p:nvPr/>
          </p:nvSpPr>
          <p:spPr>
            <a:xfrm>
              <a:off x="4902276" y="2732540"/>
              <a:ext cx="1492225" cy="149222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4325" y="2991603"/>
              <a:ext cx="799094" cy="1109244"/>
            </a:xfrm>
            <a:prstGeom prst="rect">
              <a:avLst/>
            </a:prstGeom>
          </p:spPr>
        </p:pic>
      </p:grpSp>
      <p:grpSp>
        <p:nvGrpSpPr>
          <p:cNvPr id="74" name="Group 73"/>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13" name="Oval 12">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89" name="Group 88"/>
          <p:cNvGrpSpPr/>
          <p:nvPr/>
        </p:nvGrpSpPr>
        <p:grpSpPr>
          <a:xfrm>
            <a:off x="9152494" y="2612201"/>
            <a:ext cx="1916619" cy="1916619"/>
            <a:chOff x="9152494" y="2612201"/>
            <a:chExt cx="1916619" cy="1916619"/>
          </a:xfrm>
        </p:grpSpPr>
        <p:sp>
          <p:nvSpPr>
            <p:cNvPr id="14" name="Oval 1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832" y="2924337"/>
              <a:ext cx="816159" cy="1409268"/>
            </a:xfrm>
            <a:prstGeom prst="rect">
              <a:avLst/>
            </a:prstGeom>
            <a:ln>
              <a:noFill/>
            </a:ln>
          </p:spPr>
        </p:pic>
      </p:grpSp>
    </p:spTree>
    <p:extLst>
      <p:ext uri="{BB962C8B-B14F-4D97-AF65-F5344CB8AC3E}">
        <p14:creationId xmlns:p14="http://schemas.microsoft.com/office/powerpoint/2010/main" val="303902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animEffect transition="in" filter="fade">
                                      <p:cBhvr>
                                        <p:cTn id="17" dur="500"/>
                                        <p:tgtEl>
                                          <p:spTgt spid="7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down)">
                                      <p:cBhvr>
                                        <p:cTn id="21" dur="500"/>
                                        <p:tgtEl>
                                          <p:spTgt spid="43"/>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par>
                          <p:cTn id="26" fill="hold">
                            <p:stCondLst>
                              <p:cond delay="2500"/>
                            </p:stCondLst>
                            <p:childTnLst>
                              <p:par>
                                <p:cTn id="27" presetID="6" presetClass="entr" presetSubtype="16" fill="hold"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circle(in)">
                                      <p:cBhvr>
                                        <p:cTn id="29" dur="500"/>
                                        <p:tgtEl>
                                          <p:spTgt spid="72"/>
                                        </p:tgtEl>
                                      </p:cBhvr>
                                    </p:animEffect>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anim calcmode="lin" valueType="num">
                                      <p:cBhvr>
                                        <p:cTn id="34" dur="500" fill="hold"/>
                                        <p:tgtEl>
                                          <p:spTgt spid="47"/>
                                        </p:tgtEl>
                                        <p:attrNameLst>
                                          <p:attrName>ppt_x</p:attrName>
                                        </p:attrNameLst>
                                      </p:cBhvr>
                                      <p:tavLst>
                                        <p:tav tm="0">
                                          <p:val>
                                            <p:strVal val="#ppt_x"/>
                                          </p:val>
                                        </p:tav>
                                        <p:tav tm="100000">
                                          <p:val>
                                            <p:strVal val="#ppt_x"/>
                                          </p:val>
                                        </p:tav>
                                      </p:tavLst>
                                    </p:anim>
                                    <p:anim calcmode="lin" valueType="num">
                                      <p:cBhvr>
                                        <p:cTn id="35" dur="500" fill="hold"/>
                                        <p:tgtEl>
                                          <p:spTgt spid="47"/>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000"/>
                            </p:stCondLst>
                            <p:childTnLst>
                              <p:par>
                                <p:cTn id="41" presetID="21" presetClass="entr" presetSubtype="1" fill="hold"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heel(1)">
                                      <p:cBhvr>
                                        <p:cTn id="43" dur="500"/>
                                        <p:tgtEl>
                                          <p:spTgt spid="73"/>
                                        </p:tgtEl>
                                      </p:cBhvr>
                                    </p:animEffect>
                                  </p:childTnLst>
                                </p:cTn>
                              </p:par>
                            </p:childTnLst>
                          </p:cTn>
                        </p:par>
                        <p:par>
                          <p:cTn id="44" fill="hold">
                            <p:stCondLst>
                              <p:cond delay="4500"/>
                            </p:stCondLst>
                            <p:childTnLst>
                              <p:par>
                                <p:cTn id="45" presetID="16" presetClass="entr" presetSubtype="21"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arn(inVertical)">
                                      <p:cBhvr>
                                        <p:cTn id="47" dur="500"/>
                                        <p:tgtEl>
                                          <p:spTgt spid="59"/>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5500"/>
                            </p:stCondLst>
                            <p:childTnLst>
                              <p:par>
                                <p:cTn id="53" presetID="14" presetClass="entr" presetSubtype="1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randombar(horizontal)">
                                      <p:cBhvr>
                                        <p:cTn id="55" dur="500"/>
                                        <p:tgtEl>
                                          <p:spTgt spid="74"/>
                                        </p:tgtEl>
                                      </p:cBhvr>
                                    </p:animEffect>
                                  </p:childTnLst>
                                </p:cTn>
                              </p:par>
                            </p:childTnLst>
                          </p:cTn>
                        </p:par>
                        <p:par>
                          <p:cTn id="56" fill="hold">
                            <p:stCondLst>
                              <p:cond delay="6000"/>
                            </p:stCondLst>
                            <p:childTnLst>
                              <p:par>
                                <p:cTn id="57" presetID="42" presetClass="entr" presetSubtype="0"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anim calcmode="lin" valueType="num">
                                      <p:cBhvr>
                                        <p:cTn id="60" dur="500" fill="hold"/>
                                        <p:tgtEl>
                                          <p:spTgt spid="55"/>
                                        </p:tgtEl>
                                        <p:attrNameLst>
                                          <p:attrName>ppt_x</p:attrName>
                                        </p:attrNameLst>
                                      </p:cBhvr>
                                      <p:tavLst>
                                        <p:tav tm="0">
                                          <p:val>
                                            <p:strVal val="#ppt_x"/>
                                          </p:val>
                                        </p:tav>
                                        <p:tav tm="100000">
                                          <p:val>
                                            <p:strVal val="#ppt_x"/>
                                          </p:val>
                                        </p:tav>
                                      </p:tavLst>
                                    </p:anim>
                                    <p:anim calcmode="lin" valueType="num">
                                      <p:cBhvr>
                                        <p:cTn id="61" dur="500" fill="hold"/>
                                        <p:tgtEl>
                                          <p:spTgt spid="55"/>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2" presetClass="entr" presetSubtype="2"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right)">
                                      <p:cBhvr>
                                        <p:cTn id="65" dur="500"/>
                                        <p:tgtEl>
                                          <p:spTgt spid="33"/>
                                        </p:tgtEl>
                                      </p:cBhvr>
                                    </p:animEffect>
                                  </p:childTnLst>
                                </p:cTn>
                              </p:par>
                            </p:childTnLst>
                          </p:cTn>
                        </p:par>
                        <p:par>
                          <p:cTn id="66" fill="hold">
                            <p:stCondLst>
                              <p:cond delay="7000"/>
                            </p:stCondLst>
                            <p:childTnLst>
                              <p:par>
                                <p:cTn id="67" presetID="16" presetClass="entr" presetSubtype="21" fill="hold"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inVertical)">
                                      <p:cBhvr>
                                        <p:cTn id="6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18</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038526" y="131812"/>
            <a:ext cx="8114948" cy="707886"/>
          </a:xfrm>
          <a:prstGeom prst="rect">
            <a:avLst/>
          </a:prstGeom>
          <a:noFill/>
        </p:spPr>
        <p:txBody>
          <a:bodyPr wrap="square" rtlCol="0">
            <a:spAutoFit/>
          </a:bodyPr>
          <a:lstStyle/>
          <a:p>
            <a:pPr lvl="1" algn="ctr"/>
            <a:r>
              <a:rPr lang="en-US" sz="4000" dirty="0">
                <a:solidFill>
                  <a:schemeClr val="bg1">
                    <a:lumMod val="65000"/>
                  </a:schemeClr>
                </a:solidFill>
                <a:latin typeface="Arial" panose="020B0604020202020204" pitchFamily="34" charset="0"/>
                <a:cs typeface="Arial" panose="020B0604020202020204" pitchFamily="34" charset="0"/>
              </a:rPr>
              <a:t>CÀI ĐẶT VÀ CHẠY ỨNG DỤNG</a:t>
            </a: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22" name="Straight Connector 21">
              <a:extLst>
                <a:ext uri="{FF2B5EF4-FFF2-40B4-BE49-F238E27FC236}">
                  <a16:creationId xmlns:a16="http://schemas.microsoft.com/office/drawing/2014/main" id="{802F08CF-D4D1-4A39-96BE-CB97F61D162B}"/>
                </a:ext>
              </a:extLst>
            </p:cNvPr>
            <p:cNvCxnSpPr>
              <a:cxnSpLocks/>
              <a:stCxn id="10"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D06F0A7-DAC2-4C40-B732-014C20C2F6D5}"/>
              </a:ext>
            </a:extLst>
          </p:cNvPr>
          <p:cNvGrpSpPr/>
          <p:nvPr/>
        </p:nvGrpSpPr>
        <p:grpSpPr>
          <a:xfrm>
            <a:off x="-77020" y="1480465"/>
            <a:ext cx="1387320" cy="780682"/>
            <a:chOff x="345412" y="2411599"/>
            <a:chExt cx="1387320" cy="780682"/>
          </a:xfrm>
        </p:grpSpPr>
        <p:sp>
          <p:nvSpPr>
            <p:cNvPr id="40" name="TextBox 39">
              <a:extLst>
                <a:ext uri="{FF2B5EF4-FFF2-40B4-BE49-F238E27FC236}">
                  <a16:creationId xmlns:a16="http://schemas.microsoft.com/office/drawing/2014/main" id="{FECAEFF9-14F9-420B-B81B-1A2D424B5A63}"/>
                </a:ext>
              </a:extLst>
            </p:cNvPr>
            <p:cNvSpPr txBox="1"/>
            <p:nvPr/>
          </p:nvSpPr>
          <p:spPr>
            <a:xfrm>
              <a:off x="1007919" y="2411599"/>
              <a:ext cx="724812" cy="461665"/>
            </a:xfrm>
            <a:prstGeom prst="rect">
              <a:avLst/>
            </a:prstGeom>
            <a:noFill/>
          </p:spPr>
          <p:txBody>
            <a:bodyPr wrap="square" rtlCol="0">
              <a:spAutoFit/>
            </a:bodyPr>
            <a:lstStyle/>
            <a:p>
              <a:pPr algn="r"/>
              <a:r>
                <a:rPr lang="en-US" sz="2400" dirty="0" smtClean="0">
                  <a:solidFill>
                    <a:srgbClr val="EF3078"/>
                  </a:solidFill>
                  <a:latin typeface="Tw Cen MT" panose="020B0602020104020603" pitchFamily="34" charset="0"/>
                </a:rPr>
                <a:t>06</a:t>
              </a:r>
              <a:endParaRPr lang="en-US" sz="2400" dirty="0">
                <a:solidFill>
                  <a:srgbClr val="EF3078"/>
                </a:solidFill>
                <a:latin typeface="Tw Cen MT" panose="020B0602020104020603" pitchFamily="34" charset="0"/>
              </a:endParaRPr>
            </a:p>
          </p:txBody>
        </p:sp>
        <p:sp>
          <p:nvSpPr>
            <p:cNvPr id="41" name="TextBox 40">
              <a:extLst>
                <a:ext uri="{FF2B5EF4-FFF2-40B4-BE49-F238E27FC236}">
                  <a16:creationId xmlns:a16="http://schemas.microsoft.com/office/drawing/2014/main" id="{2E7256DD-6317-492A-853D-B93DE998E24A}"/>
                </a:ext>
              </a:extLst>
            </p:cNvPr>
            <p:cNvSpPr txBox="1"/>
            <p:nvPr/>
          </p:nvSpPr>
          <p:spPr>
            <a:xfrm>
              <a:off x="345412" y="2730616"/>
              <a:ext cx="1387320" cy="461665"/>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Rút cáp</a:t>
              </a:r>
            </a:p>
          </p:txBody>
        </p:sp>
      </p:grpSp>
      <p:grpSp>
        <p:nvGrpSpPr>
          <p:cNvPr id="27" name="Group 2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28" name="Straight Connector 2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2804901-3BC3-4B63-B57A-680C61064136}"/>
              </a:ext>
            </a:extLst>
          </p:cNvPr>
          <p:cNvGrpSpPr/>
          <p:nvPr/>
        </p:nvGrpSpPr>
        <p:grpSpPr>
          <a:xfrm>
            <a:off x="531594" y="5380903"/>
            <a:ext cx="1823281" cy="1519346"/>
            <a:chOff x="1441079" y="5072730"/>
            <a:chExt cx="1387320" cy="1519346"/>
          </a:xfrm>
        </p:grpSpPr>
        <p:sp>
          <p:nvSpPr>
            <p:cNvPr id="44" name="TextBox 43">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smtClean="0">
                  <a:solidFill>
                    <a:srgbClr val="EE9524"/>
                  </a:solidFill>
                  <a:latin typeface="Tw Cen MT" panose="020B0602020104020603" pitchFamily="34" charset="0"/>
                </a:rPr>
                <a:t>07</a:t>
              </a:r>
              <a:endParaRPr lang="en-US" sz="2400" dirty="0">
                <a:solidFill>
                  <a:srgbClr val="EE9524"/>
                </a:solidFill>
                <a:latin typeface="Tw Cen MT" panose="020B0602020104020603" pitchFamily="34" charset="0"/>
              </a:endParaRPr>
            </a:p>
          </p:txBody>
        </p:sp>
        <p:sp>
          <p:nvSpPr>
            <p:cNvPr id="45" name="TextBox 44">
              <a:extLst>
                <a:ext uri="{FF2B5EF4-FFF2-40B4-BE49-F238E27FC236}">
                  <a16:creationId xmlns:a16="http://schemas.microsoft.com/office/drawing/2014/main" id="{E3B5B3C4-08D7-4F80-905A-16D436C0F2EA}"/>
                </a:ext>
              </a:extLst>
            </p:cNvPr>
            <p:cNvSpPr txBox="1"/>
            <p:nvPr/>
          </p:nvSpPr>
          <p:spPr>
            <a:xfrm>
              <a:off x="1441079" y="5391747"/>
              <a:ext cx="1387320" cy="1200329"/>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Khóa và báo động</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5" name="Straight Connector 24">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9DD4B7F-8A71-49A3-BC05-44E26D841E62}"/>
              </a:ext>
            </a:extLst>
          </p:cNvPr>
          <p:cNvGrpSpPr/>
          <p:nvPr/>
        </p:nvGrpSpPr>
        <p:grpSpPr>
          <a:xfrm>
            <a:off x="3017283" y="1409141"/>
            <a:ext cx="1387320" cy="1150014"/>
            <a:chOff x="3045381" y="1552263"/>
            <a:chExt cx="1387320" cy="1150014"/>
          </a:xfrm>
        </p:grpSpPr>
        <p:sp>
          <p:nvSpPr>
            <p:cNvPr id="48" name="TextBox 47">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smtClean="0">
                  <a:solidFill>
                    <a:srgbClr val="03A1A4"/>
                  </a:solidFill>
                  <a:latin typeface="Tw Cen MT" panose="020B0602020104020603" pitchFamily="34" charset="0"/>
                </a:rPr>
                <a:t>08</a:t>
              </a:r>
              <a:endParaRPr lang="en-US" sz="2400" dirty="0">
                <a:solidFill>
                  <a:srgbClr val="03A1A4"/>
                </a:solidFill>
                <a:latin typeface="Tw Cen MT" panose="020B0602020104020603" pitchFamily="34" charset="0"/>
              </a:endParaRPr>
            </a:p>
          </p:txBody>
        </p:sp>
        <p:sp>
          <p:nvSpPr>
            <p:cNvPr id="49" name="TextBox 48">
              <a:extLst>
                <a:ext uri="{FF2B5EF4-FFF2-40B4-BE49-F238E27FC236}">
                  <a16:creationId xmlns:a16="http://schemas.microsoft.com/office/drawing/2014/main" id="{83347D2D-8F9E-424F-8379-EE81B97BB648}"/>
                </a:ext>
              </a:extLst>
            </p:cNvPr>
            <p:cNvSpPr txBox="1"/>
            <p:nvPr/>
          </p:nvSpPr>
          <p:spPr>
            <a:xfrm>
              <a:off x="3045381" y="1871280"/>
              <a:ext cx="1387320" cy="830997"/>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Kết nối cáp</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C6E9A218-B141-4BD3-841A-BAB462C9175B}"/>
              </a:ext>
            </a:extLst>
          </p:cNvPr>
          <p:cNvGrpSpPr/>
          <p:nvPr/>
        </p:nvGrpSpPr>
        <p:grpSpPr>
          <a:xfrm flipH="1" flipV="1">
            <a:off x="10110804" y="4528820"/>
            <a:ext cx="746350" cy="852083"/>
            <a:chOff x="562344" y="4421195"/>
            <a:chExt cx="746350" cy="852083"/>
          </a:xfrm>
        </p:grpSpPr>
        <p:cxnSp>
          <p:nvCxnSpPr>
            <p:cNvPr id="34" name="Straight Connector 33">
              <a:extLst>
                <a:ext uri="{FF2B5EF4-FFF2-40B4-BE49-F238E27FC236}">
                  <a16:creationId xmlns:a16="http://schemas.microsoft.com/office/drawing/2014/main" id="{F7309261-EAF4-4065-B34C-74D63998B1F8}"/>
                </a:ext>
              </a:extLst>
            </p:cNvPr>
            <p:cNvCxnSpPr>
              <a:cxnSpLocks/>
              <a:stCxn id="14" idx="4"/>
            </p:cNvCxnSpPr>
            <p:nvPr/>
          </p:nvCxnSpPr>
          <p:spPr>
            <a:xfrm flipH="1" flipV="1">
              <a:off x="1107696" y="4421195"/>
              <a:ext cx="200998" cy="852083"/>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2BC3B5-DB71-4C84-AF89-168445886399}"/>
                </a:ext>
              </a:extLst>
            </p:cNvPr>
            <p:cNvCxnSpPr>
              <a:cxnSpLocks/>
            </p:cNvCxnSpPr>
            <p:nvPr/>
          </p:nvCxnSpPr>
          <p:spPr>
            <a:xfrm flipH="1">
              <a:off x="562344" y="4434917"/>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48E0E04-F6AD-4204-A734-B8A0EC1E885D}"/>
              </a:ext>
            </a:extLst>
          </p:cNvPr>
          <p:cNvGrpSpPr/>
          <p:nvPr/>
        </p:nvGrpSpPr>
        <p:grpSpPr>
          <a:xfrm>
            <a:off x="10798729" y="4620853"/>
            <a:ext cx="1393271" cy="1520099"/>
            <a:chOff x="9999052" y="4076531"/>
            <a:chExt cx="1393271" cy="1520099"/>
          </a:xfrm>
        </p:grpSpPr>
        <p:sp>
          <p:nvSpPr>
            <p:cNvPr id="56" name="TextBox 55">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smtClean="0">
                  <a:solidFill>
                    <a:srgbClr val="3F3F3F"/>
                  </a:solidFill>
                  <a:latin typeface="Tw Cen MT" panose="020B0602020104020603" pitchFamily="34" charset="0"/>
                </a:rPr>
                <a:t>10</a:t>
              </a:r>
              <a:endParaRPr lang="en-US" sz="2400" dirty="0">
                <a:solidFill>
                  <a:srgbClr val="3F3F3F"/>
                </a:solidFill>
                <a:latin typeface="Tw Cen MT" panose="020B0602020104020603" pitchFamily="34" charset="0"/>
              </a:endParaRPr>
            </a:p>
          </p:txBody>
        </p:sp>
        <p:sp>
          <p:nvSpPr>
            <p:cNvPr id="57" name="TextBox 56">
              <a:extLst>
                <a:ext uri="{FF2B5EF4-FFF2-40B4-BE49-F238E27FC236}">
                  <a16:creationId xmlns:a16="http://schemas.microsoft.com/office/drawing/2014/main" id="{13DF5F7D-8517-4858-B26A-117AEF6AD00D}"/>
                </a:ext>
              </a:extLst>
            </p:cNvPr>
            <p:cNvSpPr txBox="1"/>
            <p:nvPr/>
          </p:nvSpPr>
          <p:spPr>
            <a:xfrm>
              <a:off x="10005003" y="4396301"/>
              <a:ext cx="1387320" cy="1200329"/>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Mở khóa thành công</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7" name="Straight Connector 36">
              <a:extLst>
                <a:ext uri="{FF2B5EF4-FFF2-40B4-BE49-F238E27FC236}">
                  <a16:creationId xmlns:a16="http://schemas.microsoft.com/office/drawing/2014/main" id="{BEBF1710-C0A2-443D-9E66-877BD8FA726A}"/>
                </a:ext>
              </a:extLst>
            </p:cNvPr>
            <p:cNvCxnSpPr>
              <a:cxnSpLocks/>
              <a:stCxn id="13"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4B33EF84-99D9-4E3D-98A7-243B4B204E8F}"/>
              </a:ext>
            </a:extLst>
          </p:cNvPr>
          <p:cNvGrpSpPr/>
          <p:nvPr/>
        </p:nvGrpSpPr>
        <p:grpSpPr>
          <a:xfrm>
            <a:off x="8732032" y="1333393"/>
            <a:ext cx="1839459" cy="1520099"/>
            <a:chOff x="8426780" y="1700156"/>
            <a:chExt cx="1393271" cy="1520099"/>
          </a:xfrm>
        </p:grpSpPr>
        <p:sp>
          <p:nvSpPr>
            <p:cNvPr id="60" name="TextBox 59">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smtClean="0">
                  <a:solidFill>
                    <a:srgbClr val="385723"/>
                  </a:solidFill>
                  <a:latin typeface="Tw Cen MT" panose="020B0602020104020603" pitchFamily="34" charset="0"/>
                </a:rPr>
                <a:t>09</a:t>
              </a:r>
              <a:endParaRPr lang="en-US" sz="2400" dirty="0">
                <a:solidFill>
                  <a:srgbClr val="385723"/>
                </a:solidFill>
                <a:latin typeface="Tw Cen MT" panose="020B0602020104020603" pitchFamily="34" charset="0"/>
              </a:endParaRPr>
            </a:p>
          </p:txBody>
        </p:sp>
        <p:sp>
          <p:nvSpPr>
            <p:cNvPr id="61" name="TextBox 60">
              <a:extLst>
                <a:ext uri="{FF2B5EF4-FFF2-40B4-BE49-F238E27FC236}">
                  <a16:creationId xmlns:a16="http://schemas.microsoft.com/office/drawing/2014/main" id="{DBF60901-7459-4FFF-BFAB-332F5872E18A}"/>
                </a:ext>
              </a:extLst>
            </p:cNvPr>
            <p:cNvSpPr txBox="1"/>
            <p:nvPr/>
          </p:nvSpPr>
          <p:spPr>
            <a:xfrm>
              <a:off x="8432731" y="2019926"/>
              <a:ext cx="1387320" cy="1200329"/>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Yêu cầu mật khẩu</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74" name="Group 73"/>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13" name="Oval 12">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16" name="Group 15"/>
          <p:cNvGrpSpPr/>
          <p:nvPr/>
        </p:nvGrpSpPr>
        <p:grpSpPr>
          <a:xfrm>
            <a:off x="1186746" y="2695442"/>
            <a:ext cx="1750139" cy="1750139"/>
            <a:chOff x="1186746" y="2695442"/>
            <a:chExt cx="1750139" cy="1750139"/>
          </a:xfrm>
        </p:grpSpPr>
        <p:sp>
          <p:nvSpPr>
            <p:cNvPr id="10" name="Oval 9">
              <a:extLst>
                <a:ext uri="{FF2B5EF4-FFF2-40B4-BE49-F238E27FC236}">
                  <a16:creationId xmlns:a16="http://schemas.microsoft.com/office/drawing/2014/main" id="{6E22B37A-CCC7-4E5B-82F9-79A278CAA082}"/>
                </a:ext>
              </a:extLst>
            </p:cNvPr>
            <p:cNvSpPr/>
            <p:nvPr/>
          </p:nvSpPr>
          <p:spPr>
            <a:xfrm>
              <a:off x="1186746" y="2695442"/>
              <a:ext cx="1750139" cy="1750139"/>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709" y="2987746"/>
              <a:ext cx="1128643" cy="1370788"/>
            </a:xfrm>
            <a:prstGeom prst="rect">
              <a:avLst/>
            </a:prstGeom>
          </p:spPr>
        </p:pic>
      </p:grpSp>
      <p:grpSp>
        <p:nvGrpSpPr>
          <p:cNvPr id="18" name="Group 17"/>
          <p:cNvGrpSpPr/>
          <p:nvPr/>
        </p:nvGrpSpPr>
        <p:grpSpPr>
          <a:xfrm>
            <a:off x="4926499" y="2649873"/>
            <a:ext cx="1946175" cy="1946175"/>
            <a:chOff x="4926499" y="2649873"/>
            <a:chExt cx="1946175" cy="1946175"/>
          </a:xfrm>
        </p:grpSpPr>
        <p:sp>
          <p:nvSpPr>
            <p:cNvPr id="12" name="Oval 11">
              <a:extLst>
                <a:ext uri="{FF2B5EF4-FFF2-40B4-BE49-F238E27FC236}">
                  <a16:creationId xmlns:a16="http://schemas.microsoft.com/office/drawing/2014/main" id="{BC59DA09-2750-4F0C-898C-08F0F54C4ACB}"/>
                </a:ext>
              </a:extLst>
            </p:cNvPr>
            <p:cNvSpPr/>
            <p:nvPr/>
          </p:nvSpPr>
          <p:spPr>
            <a:xfrm>
              <a:off x="4926499" y="2649873"/>
              <a:ext cx="1946175" cy="194617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8417" y="2962625"/>
              <a:ext cx="1298836" cy="1577495"/>
            </a:xfrm>
            <a:prstGeom prst="rect">
              <a:avLst/>
            </a:prstGeom>
          </p:spPr>
        </p:pic>
      </p:grpSp>
      <p:grpSp>
        <p:nvGrpSpPr>
          <p:cNvPr id="20" name="Group 19"/>
          <p:cNvGrpSpPr/>
          <p:nvPr/>
        </p:nvGrpSpPr>
        <p:grpSpPr>
          <a:xfrm>
            <a:off x="3088595" y="3799715"/>
            <a:ext cx="1736932" cy="1736932"/>
            <a:chOff x="3088595" y="3799715"/>
            <a:chExt cx="1736932" cy="1736932"/>
          </a:xfrm>
        </p:grpSpPr>
        <p:sp>
          <p:nvSpPr>
            <p:cNvPr id="11" name="Oval 10">
              <a:extLst>
                <a:ext uri="{FF2B5EF4-FFF2-40B4-BE49-F238E27FC236}">
                  <a16:creationId xmlns:a16="http://schemas.microsoft.com/office/drawing/2014/main" id="{788C3841-127A-479B-94BD-220B2EDCAB6E}"/>
                </a:ext>
              </a:extLst>
            </p:cNvPr>
            <p:cNvSpPr/>
            <p:nvPr/>
          </p:nvSpPr>
          <p:spPr>
            <a:xfrm>
              <a:off x="3088595" y="3799715"/>
              <a:ext cx="1736932" cy="1736932"/>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383" y="4027030"/>
              <a:ext cx="1122794" cy="1406577"/>
            </a:xfrm>
            <a:prstGeom prst="rect">
              <a:avLst/>
            </a:prstGeom>
          </p:spPr>
        </p:pic>
      </p:grpSp>
      <p:grpSp>
        <p:nvGrpSpPr>
          <p:cNvPr id="31" name="Group 30"/>
          <p:cNvGrpSpPr/>
          <p:nvPr/>
        </p:nvGrpSpPr>
        <p:grpSpPr>
          <a:xfrm>
            <a:off x="9152494" y="2612201"/>
            <a:ext cx="1916619" cy="1916619"/>
            <a:chOff x="9152494" y="2612201"/>
            <a:chExt cx="1916619" cy="1916619"/>
          </a:xfrm>
        </p:grpSpPr>
        <p:sp>
          <p:nvSpPr>
            <p:cNvPr id="14" name="Oval 1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3474" y="2826904"/>
              <a:ext cx="1272685" cy="1414371"/>
            </a:xfrm>
            <a:prstGeom prst="rect">
              <a:avLst/>
            </a:prstGeom>
          </p:spPr>
        </p:pic>
      </p:grpSp>
    </p:spTree>
    <p:extLst>
      <p:ext uri="{BB962C8B-B14F-4D97-AF65-F5344CB8AC3E}">
        <p14:creationId xmlns:p14="http://schemas.microsoft.com/office/powerpoint/2010/main" val="1830465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anim calcmode="lin" valueType="num">
                                      <p:cBhvr>
                                        <p:cTn id="32" dur="500" fill="hold"/>
                                        <p:tgtEl>
                                          <p:spTgt spid="47"/>
                                        </p:tgtEl>
                                        <p:attrNameLst>
                                          <p:attrName>ppt_x</p:attrName>
                                        </p:attrNameLst>
                                      </p:cBhvr>
                                      <p:tavLst>
                                        <p:tav tm="0">
                                          <p:val>
                                            <p:strVal val="#ppt_x"/>
                                          </p:val>
                                        </p:tav>
                                        <p:tav tm="100000">
                                          <p:val>
                                            <p:strVal val="#ppt_x"/>
                                          </p:val>
                                        </p:tav>
                                      </p:tavLst>
                                    </p:anim>
                                    <p:anim calcmode="lin" valueType="num">
                                      <p:cBhvr>
                                        <p:cTn id="33" dur="500" fill="hold"/>
                                        <p:tgtEl>
                                          <p:spTgt spid="47"/>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heel(1)">
                                      <p:cBhvr>
                                        <p:cTn id="41" dur="500"/>
                                        <p:tgtEl>
                                          <p:spTgt spid="18"/>
                                        </p:tgtEl>
                                      </p:cBhvr>
                                    </p:animEffect>
                                  </p:childTnLst>
                                </p:cTn>
                              </p:par>
                            </p:childTnLst>
                          </p:cTn>
                        </p:par>
                        <p:par>
                          <p:cTn id="42" fill="hold">
                            <p:stCondLst>
                              <p:cond delay="4500"/>
                            </p:stCondLst>
                            <p:childTnLst>
                              <p:par>
                                <p:cTn id="43" presetID="16" presetClass="entr" presetSubtype="21" fill="hold" nodeType="after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barn(inVertical)">
                                      <p:cBhvr>
                                        <p:cTn id="45" dur="500"/>
                                        <p:tgtEl>
                                          <p:spTgt spid="59"/>
                                        </p:tgtEl>
                                      </p:cBhvr>
                                    </p:animEffect>
                                  </p:childTnLst>
                                </p:cTn>
                              </p:par>
                            </p:childTnLst>
                          </p:cTn>
                        </p:par>
                        <p:par>
                          <p:cTn id="46" fill="hold">
                            <p:stCondLst>
                              <p:cond delay="5000"/>
                            </p:stCondLst>
                            <p:childTnLst>
                              <p:par>
                                <p:cTn id="47" presetID="22" presetClass="entr" presetSubtype="2"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childTnLst>
                          </p:cTn>
                        </p:par>
                        <p:par>
                          <p:cTn id="50" fill="hold">
                            <p:stCondLst>
                              <p:cond delay="5500"/>
                            </p:stCondLst>
                            <p:childTnLst>
                              <p:par>
                                <p:cTn id="51" presetID="14" presetClass="entr" presetSubtype="10" fill="hold" nodeType="after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randombar(horizontal)">
                                      <p:cBhvr>
                                        <p:cTn id="53" dur="500"/>
                                        <p:tgtEl>
                                          <p:spTgt spid="74"/>
                                        </p:tgtEl>
                                      </p:cBhvr>
                                    </p:animEffect>
                                  </p:childTnLst>
                                </p:cTn>
                              </p:par>
                            </p:childTnLst>
                          </p:cTn>
                        </p:par>
                        <p:par>
                          <p:cTn id="54" fill="hold">
                            <p:stCondLst>
                              <p:cond delay="6000"/>
                            </p:stCondLst>
                            <p:childTnLst>
                              <p:par>
                                <p:cTn id="55" presetID="6" presetClass="entr" presetSubtype="16"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circle(in)">
                                      <p:cBhvr>
                                        <p:cTn id="57" dur="500"/>
                                        <p:tgtEl>
                                          <p:spTgt spid="55"/>
                                        </p:tgtEl>
                                      </p:cBhvr>
                                    </p:animEffect>
                                  </p:childTnLst>
                                </p:cTn>
                              </p:par>
                            </p:childTnLst>
                          </p:cTn>
                        </p:par>
                        <p:par>
                          <p:cTn id="58" fill="hold">
                            <p:stCondLst>
                              <p:cond delay="6500"/>
                            </p:stCondLst>
                            <p:childTnLst>
                              <p:par>
                                <p:cTn id="59" presetID="22" presetClass="entr" presetSubtype="2"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right)">
                                      <p:cBhvr>
                                        <p:cTn id="61" dur="500"/>
                                        <p:tgtEl>
                                          <p:spTgt spid="33"/>
                                        </p:tgtEl>
                                      </p:cBhvr>
                                    </p:animEffect>
                                  </p:childTnLst>
                                </p:cTn>
                              </p:par>
                            </p:childTnLst>
                          </p:cTn>
                        </p:par>
                        <p:par>
                          <p:cTn id="62" fill="hold">
                            <p:stCondLst>
                              <p:cond delay="7000"/>
                            </p:stCondLst>
                            <p:childTnLst>
                              <p:par>
                                <p:cTn id="63" presetID="6" presetClass="entr" presetSubtype="16" fill="hold"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circle(in)">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2</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GIẢI PHÁP</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955514" y="1484369"/>
            <a:ext cx="10471355" cy="4247317"/>
          </a:xfrm>
          <a:prstGeom prst="rect">
            <a:avLst/>
          </a:prstGeom>
        </p:spPr>
        <p:txBody>
          <a:bodyPr wrap="square">
            <a:spAutoFit/>
          </a:bodyPr>
          <a:lstStyle/>
          <a:p>
            <a:pPr marL="457200" lvl="0" indent="-457200" algn="just" fontAlgn="base">
              <a:buFont typeface="Courier New" panose="02070309020205020404" pitchFamily="49" charset="0"/>
              <a:buChar char="o"/>
            </a:pPr>
            <a:r>
              <a:rPr lang="en-US" sz="3000" dirty="0" smtClean="0">
                <a:latin typeface="Arial" panose="020B0604020202020204" pitchFamily="34" charset="0"/>
                <a:cs typeface="Arial" panose="020B0604020202020204" pitchFamily="34" charset="0"/>
              </a:rPr>
              <a:t>Thiết bị </a:t>
            </a:r>
            <a:r>
              <a:rPr lang="en-US" sz="3000" dirty="0">
                <a:latin typeface="Arial" panose="020B0604020202020204" pitchFamily="34" charset="0"/>
                <a:cs typeface="Arial" panose="020B0604020202020204" pitchFamily="34" charset="0"/>
              </a:rPr>
              <a:t>có khả năng </a:t>
            </a:r>
            <a:r>
              <a:rPr lang="en-US" sz="3000" dirty="0" smtClean="0">
                <a:latin typeface="Arial" panose="020B0604020202020204" pitchFamily="34" charset="0"/>
                <a:cs typeface="Arial" panose="020B0604020202020204" pitchFamily="34" charset="0"/>
              </a:rPr>
              <a:t>điều đóng mở </a:t>
            </a:r>
            <a:r>
              <a:rPr lang="en-US" sz="3000" dirty="0" smtClean="0">
                <a:latin typeface="Arial" panose="020B0604020202020204" pitchFamily="34" charset="0"/>
                <a:cs typeface="Arial" panose="020B0604020202020204" pitchFamily="34" charset="0"/>
              </a:rPr>
              <a:t>từ xa </a:t>
            </a:r>
            <a:r>
              <a:rPr lang="en-US" sz="3000" dirty="0">
                <a:latin typeface="Arial" panose="020B0604020202020204" pitchFamily="34" charset="0"/>
                <a:cs typeface="Arial" panose="020B0604020202020204" pitchFamily="34" charset="0"/>
              </a:rPr>
              <a:t>thông qua </a:t>
            </a:r>
            <a:r>
              <a:rPr lang="en-US" sz="3000" dirty="0" smtClean="0">
                <a:latin typeface="Arial" panose="020B0604020202020204" pitchFamily="34" charset="0"/>
                <a:cs typeface="Arial" panose="020B0604020202020204" pitchFamily="34" charset="0"/>
              </a:rPr>
              <a:t>môi </a:t>
            </a:r>
            <a:r>
              <a:rPr lang="en-US" sz="3000" dirty="0">
                <a:latin typeface="Arial" panose="020B0604020202020204" pitchFamily="34" charset="0"/>
                <a:cs typeface="Arial" panose="020B0604020202020204" pitchFamily="34" charset="0"/>
              </a:rPr>
              <a:t>trường internet</a:t>
            </a:r>
          </a:p>
          <a:p>
            <a:pPr marL="457200" lvl="0" indent="-457200" algn="just" fontAlgn="base">
              <a:buFont typeface="Courier New" panose="02070309020205020404" pitchFamily="49" charset="0"/>
              <a:buChar char="o"/>
            </a:pPr>
            <a:r>
              <a:rPr lang="en-US" sz="3000" dirty="0">
                <a:latin typeface="Arial" panose="020B0604020202020204" pitchFamily="34" charset="0"/>
                <a:cs typeface="Arial" panose="020B0604020202020204" pitchFamily="34" charset="0"/>
              </a:rPr>
              <a:t>Kết hợp được  kiểu điều khiển truyền </a:t>
            </a:r>
            <a:r>
              <a:rPr lang="en-US" sz="3000" dirty="0" smtClean="0">
                <a:latin typeface="Arial" panose="020B0604020202020204" pitchFamily="34" charset="0"/>
                <a:cs typeface="Arial" panose="020B0604020202020204" pitchFamily="34" charset="0"/>
              </a:rPr>
              <a:t>thống bằng nút  </a:t>
            </a:r>
            <a:r>
              <a:rPr lang="en-US" sz="3000" dirty="0">
                <a:latin typeface="Arial" panose="020B0604020202020204" pitchFamily="34" charset="0"/>
                <a:cs typeface="Arial" panose="020B0604020202020204" pitchFamily="34" charset="0"/>
              </a:rPr>
              <a:t>và điều khiển từ xa qua internet</a:t>
            </a:r>
          </a:p>
          <a:p>
            <a:pPr marL="457200" lvl="0" indent="-457200" algn="just" fontAlgn="base">
              <a:buFont typeface="Courier New" panose="02070309020205020404" pitchFamily="49" charset="0"/>
              <a:buChar char="o"/>
            </a:pPr>
            <a:r>
              <a:rPr lang="en-US" sz="3000">
                <a:latin typeface="Arial" panose="020B0604020202020204" pitchFamily="34" charset="0"/>
                <a:cs typeface="Arial" panose="020B0604020202020204" pitchFamily="34" charset="0"/>
              </a:rPr>
              <a:t>Ứng </a:t>
            </a:r>
            <a:r>
              <a:rPr lang="en-US" sz="3000" smtClean="0">
                <a:latin typeface="Arial" panose="020B0604020202020204" pitchFamily="34" charset="0"/>
                <a:cs typeface="Arial" panose="020B0604020202020204" pitchFamily="34" charset="0"/>
              </a:rPr>
              <a:t>dụng trên máy tính </a:t>
            </a:r>
            <a:r>
              <a:rPr lang="en-US" sz="3000" dirty="0">
                <a:latin typeface="Arial" panose="020B0604020202020204" pitchFamily="34" charset="0"/>
                <a:cs typeface="Arial" panose="020B0604020202020204" pitchFamily="34" charset="0"/>
              </a:rPr>
              <a:t>điều khiển trực quan dễ thao tác cho người sử dụng</a:t>
            </a:r>
          </a:p>
          <a:p>
            <a:pPr marL="457200" lvl="0" indent="-457200" algn="just" fontAlgn="base">
              <a:buFont typeface="Courier New" panose="02070309020205020404" pitchFamily="49" charset="0"/>
              <a:buChar char="o"/>
            </a:pPr>
            <a:r>
              <a:rPr lang="en-US" sz="3000" dirty="0">
                <a:latin typeface="Arial" panose="020B0604020202020204" pitchFamily="34" charset="0"/>
                <a:cs typeface="Arial" panose="020B0604020202020204" pitchFamily="34" charset="0"/>
              </a:rPr>
              <a:t>Đồng bộ hóa dữ liệu (trạng thái đầu ra) giữa phần mềm và phần cứng</a:t>
            </a:r>
          </a:p>
          <a:p>
            <a:pPr marL="457200" lvl="0" indent="-457200" algn="just" fontAlgn="base">
              <a:buFont typeface="Courier New" panose="02070309020205020404" pitchFamily="49" charset="0"/>
              <a:buChar char="o"/>
            </a:pPr>
            <a:r>
              <a:rPr lang="en-US" sz="3000" dirty="0" smtClean="0">
                <a:latin typeface="Arial" panose="020B0604020202020204" pitchFamily="34" charset="0"/>
                <a:cs typeface="Arial" panose="020B0604020202020204" pitchFamily="34" charset="0"/>
              </a:rPr>
              <a:t>Thay đổi wifi sử dụng dễ dàng khi di chuyển thiết bị</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2007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3</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213956" y="131812"/>
            <a:ext cx="776408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BIỆN PHÁP VÀ CÔNG NGHỆ</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F92EF655-09B3-44B0-96AC-28F901114986}"/>
              </a:ext>
            </a:extLst>
          </p:cNvPr>
          <p:cNvGrpSpPr/>
          <p:nvPr/>
        </p:nvGrpSpPr>
        <p:grpSpPr>
          <a:xfrm>
            <a:off x="1047135" y="1889499"/>
            <a:ext cx="4833271" cy="1139920"/>
            <a:chOff x="773144" y="2219699"/>
            <a:chExt cx="4833271" cy="1139920"/>
          </a:xfrm>
        </p:grpSpPr>
        <p:sp>
          <p:nvSpPr>
            <p:cNvPr id="131" name="Oval 130">
              <a:extLst>
                <a:ext uri="{FF2B5EF4-FFF2-40B4-BE49-F238E27FC236}">
                  <a16:creationId xmlns:a16="http://schemas.microsoft.com/office/drawing/2014/main" id="{8A7992CA-A4D4-4C7A-A95D-4385DF3C0E27}"/>
                </a:ext>
              </a:extLst>
            </p:cNvPr>
            <p:cNvSpPr/>
            <p:nvPr/>
          </p:nvSpPr>
          <p:spPr>
            <a:xfrm>
              <a:off x="773144" y="2368533"/>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32" name="Picture 131">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500364"/>
              <a:ext cx="398394" cy="398394"/>
            </a:xfrm>
            <a:prstGeom prst="rect">
              <a:avLst/>
            </a:prstGeom>
          </p:spPr>
        </p:pic>
        <p:sp>
          <p:nvSpPr>
            <p:cNvPr id="133" name="TextBox 132">
              <a:extLst>
                <a:ext uri="{FF2B5EF4-FFF2-40B4-BE49-F238E27FC236}">
                  <a16:creationId xmlns:a16="http://schemas.microsoft.com/office/drawing/2014/main" id="{E0BEF5D4-B286-4C11-8773-787F7CE392CE}"/>
                </a:ext>
              </a:extLst>
            </p:cNvPr>
            <p:cNvSpPr txBox="1"/>
            <p:nvPr/>
          </p:nvSpPr>
          <p:spPr>
            <a:xfrm>
              <a:off x="1435200" y="2219699"/>
              <a:ext cx="1648829"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C++</a:t>
              </a:r>
              <a:endParaRPr lang="en-US" sz="2800" dirty="0">
                <a:latin typeface="Arial" panose="020B0604020202020204" pitchFamily="34" charset="0"/>
                <a:cs typeface="Arial" panose="020B0604020202020204" pitchFamily="34" charset="0"/>
              </a:endParaRPr>
            </a:p>
          </p:txBody>
        </p:sp>
        <p:sp>
          <p:nvSpPr>
            <p:cNvPr id="134" name="TextBox 133">
              <a:extLst>
                <a:ext uri="{FF2B5EF4-FFF2-40B4-BE49-F238E27FC236}">
                  <a16:creationId xmlns:a16="http://schemas.microsoft.com/office/drawing/2014/main" id="{F290B2D6-E62D-4D61-9DBA-64988586BEE4}"/>
                </a:ext>
              </a:extLst>
            </p:cNvPr>
            <p:cNvSpPr txBox="1"/>
            <p:nvPr/>
          </p:nvSpPr>
          <p:spPr>
            <a:xfrm>
              <a:off x="1426779" y="2651733"/>
              <a:ext cx="4179636"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Sử dụng C++ để lập trình cho vi điều khiển</a:t>
              </a:r>
              <a:endParaRPr lang="en-US" sz="2000" dirty="0">
                <a:latin typeface="Arial" panose="020B0604020202020204" pitchFamily="34" charset="0"/>
                <a:cs typeface="Arial" panose="020B0604020202020204" pitchFamily="34" charset="0"/>
              </a:endParaRPr>
            </a:p>
          </p:txBody>
        </p:sp>
      </p:grpSp>
      <p:grpSp>
        <p:nvGrpSpPr>
          <p:cNvPr id="150" name="Group 149">
            <a:extLst>
              <a:ext uri="{FF2B5EF4-FFF2-40B4-BE49-F238E27FC236}">
                <a16:creationId xmlns:a16="http://schemas.microsoft.com/office/drawing/2014/main" id="{F92EF655-09B3-44B0-96AC-28F901114986}"/>
              </a:ext>
            </a:extLst>
          </p:cNvPr>
          <p:cNvGrpSpPr/>
          <p:nvPr/>
        </p:nvGrpSpPr>
        <p:grpSpPr>
          <a:xfrm>
            <a:off x="1047135" y="3374773"/>
            <a:ext cx="5314377" cy="1448892"/>
            <a:chOff x="773144" y="2142394"/>
            <a:chExt cx="5314377" cy="1448892"/>
          </a:xfrm>
        </p:grpSpPr>
        <p:sp>
          <p:nvSpPr>
            <p:cNvPr id="151" name="Oval 150">
              <a:extLst>
                <a:ext uri="{FF2B5EF4-FFF2-40B4-BE49-F238E27FC236}">
                  <a16:creationId xmlns:a16="http://schemas.microsoft.com/office/drawing/2014/main" id="{8A7992CA-A4D4-4C7A-A95D-4385DF3C0E27}"/>
                </a:ext>
              </a:extLst>
            </p:cNvPr>
            <p:cNvSpPr/>
            <p:nvPr/>
          </p:nvSpPr>
          <p:spPr>
            <a:xfrm>
              <a:off x="773144" y="2293770"/>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52" name="Picture 151">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425601"/>
              <a:ext cx="398394" cy="398394"/>
            </a:xfrm>
            <a:prstGeom prst="rect">
              <a:avLst/>
            </a:prstGeom>
          </p:spPr>
        </p:pic>
        <p:sp>
          <p:nvSpPr>
            <p:cNvPr id="153" name="TextBox 152">
              <a:extLst>
                <a:ext uri="{FF2B5EF4-FFF2-40B4-BE49-F238E27FC236}">
                  <a16:creationId xmlns:a16="http://schemas.microsoft.com/office/drawing/2014/main" id="{E0BEF5D4-B286-4C11-8773-787F7CE392CE}"/>
                </a:ext>
              </a:extLst>
            </p:cNvPr>
            <p:cNvSpPr txBox="1"/>
            <p:nvPr/>
          </p:nvSpPr>
          <p:spPr>
            <a:xfrm>
              <a:off x="1435200" y="2142394"/>
              <a:ext cx="4652321"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C#</a:t>
              </a:r>
              <a:endParaRPr lang="en-US" sz="2800" dirty="0">
                <a:latin typeface="Arial" panose="020B0604020202020204" pitchFamily="34" charset="0"/>
                <a:cs typeface="Arial" panose="020B0604020202020204" pitchFamily="34" charset="0"/>
              </a:endParaRPr>
            </a:p>
          </p:txBody>
        </p:sp>
        <p:sp>
          <p:nvSpPr>
            <p:cNvPr id="154" name="TextBox 153">
              <a:extLst>
                <a:ext uri="{FF2B5EF4-FFF2-40B4-BE49-F238E27FC236}">
                  <a16:creationId xmlns:a16="http://schemas.microsoft.com/office/drawing/2014/main" id="{F290B2D6-E62D-4D61-9DBA-64988586BEE4}"/>
                </a:ext>
              </a:extLst>
            </p:cNvPr>
            <p:cNvSpPr txBox="1"/>
            <p:nvPr/>
          </p:nvSpPr>
          <p:spPr>
            <a:xfrm>
              <a:off x="1426779" y="2575623"/>
              <a:ext cx="4179636"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Do Microsoft phát triển dùng đề lập trình phần mềm trên máy tính windows</a:t>
              </a:r>
              <a:endParaRPr lang="en-US" sz="20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F92EF655-09B3-44B0-96AC-28F901114986}"/>
              </a:ext>
            </a:extLst>
          </p:cNvPr>
          <p:cNvGrpSpPr/>
          <p:nvPr/>
        </p:nvGrpSpPr>
        <p:grpSpPr>
          <a:xfrm>
            <a:off x="1047135" y="5169018"/>
            <a:ext cx="5454843" cy="1664335"/>
            <a:chOff x="773144" y="2142394"/>
            <a:chExt cx="5454843" cy="1664335"/>
          </a:xfrm>
        </p:grpSpPr>
        <p:sp>
          <p:nvSpPr>
            <p:cNvPr id="156" name="Oval 155">
              <a:extLst>
                <a:ext uri="{FF2B5EF4-FFF2-40B4-BE49-F238E27FC236}">
                  <a16:creationId xmlns:a16="http://schemas.microsoft.com/office/drawing/2014/main" id="{8A7992CA-A4D4-4C7A-A95D-4385DF3C0E27}"/>
                </a:ext>
              </a:extLst>
            </p:cNvPr>
            <p:cNvSpPr/>
            <p:nvPr/>
          </p:nvSpPr>
          <p:spPr>
            <a:xfrm>
              <a:off x="773144" y="2409700"/>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57" name="Picture 156">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541531"/>
              <a:ext cx="398394" cy="398394"/>
            </a:xfrm>
            <a:prstGeom prst="rect">
              <a:avLst/>
            </a:prstGeom>
          </p:spPr>
        </p:pic>
        <p:sp>
          <p:nvSpPr>
            <p:cNvPr id="158" name="TextBox 157">
              <a:extLst>
                <a:ext uri="{FF2B5EF4-FFF2-40B4-BE49-F238E27FC236}">
                  <a16:creationId xmlns:a16="http://schemas.microsoft.com/office/drawing/2014/main" id="{E0BEF5D4-B286-4C11-8773-787F7CE392CE}"/>
                </a:ext>
              </a:extLst>
            </p:cNvPr>
            <p:cNvSpPr txBox="1"/>
            <p:nvPr/>
          </p:nvSpPr>
          <p:spPr>
            <a:xfrm>
              <a:off x="1435200" y="2142394"/>
              <a:ext cx="4652321"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Json</a:t>
              </a:r>
              <a:endParaRPr lang="en-US" sz="2800" dirty="0">
                <a:latin typeface="Arial" panose="020B0604020202020204" pitchFamily="34" charset="0"/>
                <a:cs typeface="Arial" panose="020B0604020202020204" pitchFamily="34" charset="0"/>
              </a:endParaRPr>
            </a:p>
          </p:txBody>
        </p:sp>
        <p:sp>
          <p:nvSpPr>
            <p:cNvPr id="159" name="TextBox 158">
              <a:extLst>
                <a:ext uri="{FF2B5EF4-FFF2-40B4-BE49-F238E27FC236}">
                  <a16:creationId xmlns:a16="http://schemas.microsoft.com/office/drawing/2014/main" id="{F290B2D6-E62D-4D61-9DBA-64988586BEE4}"/>
                </a:ext>
              </a:extLst>
            </p:cNvPr>
            <p:cNvSpPr txBox="1"/>
            <p:nvPr/>
          </p:nvSpPr>
          <p:spPr>
            <a:xfrm>
              <a:off x="1426779" y="2575623"/>
              <a:ext cx="4801208" cy="123110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là viết tắt của </a:t>
              </a:r>
              <a:r>
                <a:rPr lang="en-US" sz="2000" b="1"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ava</a:t>
              </a:r>
              <a:r>
                <a:rPr lang="en-US" sz="2000" b="1" dirty="0">
                  <a:latin typeface="Arial" panose="020B0604020202020204" pitchFamily="34" charset="0"/>
                  <a:cs typeface="Arial" panose="020B0604020202020204" pitchFamily="34" charset="0"/>
                </a:rPr>
                <a:t>S</a:t>
              </a:r>
              <a:r>
                <a:rPr lang="en-US" sz="2000" dirty="0">
                  <a:latin typeface="Arial" panose="020B0604020202020204" pitchFamily="34" charset="0"/>
                  <a:cs typeface="Arial" panose="020B0604020202020204" pitchFamily="34" charset="0"/>
                </a:rPr>
                <a:t>cript </a:t>
              </a:r>
              <a:r>
                <a:rPr lang="en-US" sz="2000" b="1" dirty="0">
                  <a:latin typeface="Arial" panose="020B0604020202020204" pitchFamily="34" charset="0"/>
                  <a:cs typeface="Arial" panose="020B0604020202020204" pitchFamily="34" charset="0"/>
                </a:rPr>
                <a:t>O</a:t>
              </a:r>
              <a:r>
                <a:rPr lang="en-US" sz="2000" dirty="0">
                  <a:latin typeface="Arial" panose="020B0604020202020204" pitchFamily="34" charset="0"/>
                  <a:cs typeface="Arial" panose="020B0604020202020204" pitchFamily="34" charset="0"/>
                </a:rPr>
                <a:t>bject </a:t>
              </a:r>
              <a:r>
                <a:rPr lang="en-US" sz="2000" b="1" dirty="0" smtClean="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otation</a:t>
              </a:r>
            </a:p>
            <a:p>
              <a:r>
                <a:rPr lang="vi-VN" dirty="0"/>
                <a:t>là một kiểu định dạng dữ liệu tuân theo một quy luật nhất định mà hầu hết các ngôn ngữ lập trình hiện nay đều có thể đọc được</a:t>
              </a:r>
              <a:endParaRPr lang="en-US" sz="2000" dirty="0" smtClean="0">
                <a:latin typeface="Arial" panose="020B0604020202020204" pitchFamily="34" charset="0"/>
                <a:cs typeface="Arial" panose="020B0604020202020204" pitchFamily="34" charset="0"/>
              </a:endParaRPr>
            </a:p>
          </p:txBody>
        </p:sp>
      </p:grpSp>
      <p:grpSp>
        <p:nvGrpSpPr>
          <p:cNvPr id="160" name="Group 159">
            <a:extLst>
              <a:ext uri="{FF2B5EF4-FFF2-40B4-BE49-F238E27FC236}">
                <a16:creationId xmlns:a16="http://schemas.microsoft.com/office/drawing/2014/main" id="{F92EF655-09B3-44B0-96AC-28F901114986}"/>
              </a:ext>
            </a:extLst>
          </p:cNvPr>
          <p:cNvGrpSpPr/>
          <p:nvPr/>
        </p:nvGrpSpPr>
        <p:grpSpPr>
          <a:xfrm>
            <a:off x="6752291" y="2151109"/>
            <a:ext cx="5370472" cy="2679998"/>
            <a:chOff x="773144" y="2142394"/>
            <a:chExt cx="5720413" cy="2679998"/>
          </a:xfrm>
        </p:grpSpPr>
        <p:sp>
          <p:nvSpPr>
            <p:cNvPr id="161" name="Oval 160">
              <a:extLst>
                <a:ext uri="{FF2B5EF4-FFF2-40B4-BE49-F238E27FC236}">
                  <a16:creationId xmlns:a16="http://schemas.microsoft.com/office/drawing/2014/main" id="{8A7992CA-A4D4-4C7A-A95D-4385DF3C0E27}"/>
                </a:ext>
              </a:extLst>
            </p:cNvPr>
            <p:cNvSpPr/>
            <p:nvPr/>
          </p:nvSpPr>
          <p:spPr>
            <a:xfrm>
              <a:off x="773144" y="2409700"/>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62" name="Picture 161">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541531"/>
              <a:ext cx="398394" cy="398394"/>
            </a:xfrm>
            <a:prstGeom prst="rect">
              <a:avLst/>
            </a:prstGeom>
          </p:spPr>
        </p:pic>
        <p:sp>
          <p:nvSpPr>
            <p:cNvPr id="163" name="TextBox 162">
              <a:extLst>
                <a:ext uri="{FF2B5EF4-FFF2-40B4-BE49-F238E27FC236}">
                  <a16:creationId xmlns:a16="http://schemas.microsoft.com/office/drawing/2014/main" id="{E0BEF5D4-B286-4C11-8773-787F7CE392CE}"/>
                </a:ext>
              </a:extLst>
            </p:cNvPr>
            <p:cNvSpPr txBox="1"/>
            <p:nvPr/>
          </p:nvSpPr>
          <p:spPr>
            <a:xfrm>
              <a:off x="1435200" y="2142394"/>
              <a:ext cx="4652321"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MQTT</a:t>
              </a:r>
              <a:endParaRPr lang="en-US" sz="2800" dirty="0">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F290B2D6-E62D-4D61-9DBA-64988586BEE4}"/>
                </a:ext>
              </a:extLst>
            </p:cNvPr>
            <p:cNvSpPr txBox="1"/>
            <p:nvPr/>
          </p:nvSpPr>
          <p:spPr>
            <a:xfrm>
              <a:off x="1426778" y="2575623"/>
              <a:ext cx="5066779" cy="2246769"/>
            </a:xfrm>
            <a:prstGeom prst="rect">
              <a:avLst/>
            </a:prstGeom>
            <a:noFill/>
          </p:spPr>
          <p:txBody>
            <a:bodyPr wrap="square" rtlCol="0">
              <a:spAutoFit/>
            </a:bodyPr>
            <a:lstStyle/>
            <a:p>
              <a:r>
                <a:rPr lang="en-US" sz="2000" dirty="0" smtClean="0"/>
                <a:t>L</a:t>
              </a:r>
              <a:r>
                <a:rPr lang="vi-VN" sz="2000" dirty="0" smtClean="0"/>
                <a:t>à </a:t>
              </a:r>
              <a:r>
                <a:rPr lang="vi-VN" sz="2000" dirty="0"/>
                <a:t>giao thức truyền thông điệp (message) theo mô hình publish/subscribe (cung cấp / thuê bao), được sử dụng cho các thiết bị IoT với băng thông thấp, độ tin cậy cao và khả năng được sử dụng trong mạng lưới không ổn định</a:t>
              </a:r>
              <a:endParaRPr lang="en-US" sz="2000" dirty="0" smtClean="0">
                <a:latin typeface="Arial" panose="020B0604020202020204" pitchFamily="34" charset="0"/>
                <a:cs typeface="Arial" panose="020B0604020202020204" pitchFamily="34" charset="0"/>
              </a:endParaRPr>
            </a:p>
          </p:txBody>
        </p:sp>
      </p:grpSp>
      <p:grpSp>
        <p:nvGrpSpPr>
          <p:cNvPr id="165" name="Group 164">
            <a:extLst>
              <a:ext uri="{FF2B5EF4-FFF2-40B4-BE49-F238E27FC236}">
                <a16:creationId xmlns:a16="http://schemas.microsoft.com/office/drawing/2014/main" id="{F92EF655-09B3-44B0-96AC-28F901114986}"/>
              </a:ext>
            </a:extLst>
          </p:cNvPr>
          <p:cNvGrpSpPr/>
          <p:nvPr/>
        </p:nvGrpSpPr>
        <p:grpSpPr>
          <a:xfrm>
            <a:off x="6752291" y="4770023"/>
            <a:ext cx="5314377" cy="1448892"/>
            <a:chOff x="773144" y="2142394"/>
            <a:chExt cx="5314377" cy="1448892"/>
          </a:xfrm>
        </p:grpSpPr>
        <p:sp>
          <p:nvSpPr>
            <p:cNvPr id="166" name="Oval 165">
              <a:extLst>
                <a:ext uri="{FF2B5EF4-FFF2-40B4-BE49-F238E27FC236}">
                  <a16:creationId xmlns:a16="http://schemas.microsoft.com/office/drawing/2014/main" id="{8A7992CA-A4D4-4C7A-A95D-4385DF3C0E27}"/>
                </a:ext>
              </a:extLst>
            </p:cNvPr>
            <p:cNvSpPr/>
            <p:nvPr/>
          </p:nvSpPr>
          <p:spPr>
            <a:xfrm>
              <a:off x="773144" y="2293770"/>
              <a:ext cx="662056" cy="66205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Arial" panose="020B0604020202020204" pitchFamily="34" charset="0"/>
                <a:cs typeface="Arial" panose="020B0604020202020204" pitchFamily="34" charset="0"/>
              </a:endParaRPr>
            </a:p>
          </p:txBody>
        </p:sp>
        <p:pic>
          <p:nvPicPr>
            <p:cNvPr id="167" name="Picture 166">
              <a:extLst>
                <a:ext uri="{FF2B5EF4-FFF2-40B4-BE49-F238E27FC236}">
                  <a16:creationId xmlns:a16="http://schemas.microsoft.com/office/drawing/2014/main" id="{09B2B8A0-1E62-4040-9493-25C915F60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75" y="2425601"/>
              <a:ext cx="398394" cy="398394"/>
            </a:xfrm>
            <a:prstGeom prst="rect">
              <a:avLst/>
            </a:prstGeom>
          </p:spPr>
        </p:pic>
        <p:sp>
          <p:nvSpPr>
            <p:cNvPr id="168" name="TextBox 167">
              <a:extLst>
                <a:ext uri="{FF2B5EF4-FFF2-40B4-BE49-F238E27FC236}">
                  <a16:creationId xmlns:a16="http://schemas.microsoft.com/office/drawing/2014/main" id="{E0BEF5D4-B286-4C11-8773-787F7CE392CE}"/>
                </a:ext>
              </a:extLst>
            </p:cNvPr>
            <p:cNvSpPr txBox="1"/>
            <p:nvPr/>
          </p:nvSpPr>
          <p:spPr>
            <a:xfrm>
              <a:off x="1435200" y="2142394"/>
              <a:ext cx="4652321"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IDE</a:t>
              </a:r>
              <a:endParaRPr lang="en-US" sz="2800" dirty="0">
                <a:latin typeface="Arial" panose="020B0604020202020204" pitchFamily="34" charset="0"/>
                <a:cs typeface="Arial" panose="020B0604020202020204" pitchFamily="34" charset="0"/>
              </a:endParaRPr>
            </a:p>
          </p:txBody>
        </p:sp>
        <p:sp>
          <p:nvSpPr>
            <p:cNvPr id="169" name="TextBox 168">
              <a:extLst>
                <a:ext uri="{FF2B5EF4-FFF2-40B4-BE49-F238E27FC236}">
                  <a16:creationId xmlns:a16="http://schemas.microsoft.com/office/drawing/2014/main" id="{F290B2D6-E62D-4D61-9DBA-64988586BEE4}"/>
                </a:ext>
              </a:extLst>
            </p:cNvPr>
            <p:cNvSpPr txBox="1"/>
            <p:nvPr/>
          </p:nvSpPr>
          <p:spPr>
            <a:xfrm>
              <a:off x="1426779" y="2575623"/>
              <a:ext cx="4179636"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Visual Studio Code dùng để lập trình vi điều khiển</a:t>
              </a:r>
            </a:p>
            <a:p>
              <a:r>
                <a:rPr lang="en-US" sz="2000" dirty="0" smtClean="0">
                  <a:latin typeface="Arial" panose="020B0604020202020204" pitchFamily="34" charset="0"/>
                  <a:cs typeface="Arial" panose="020B0604020202020204" pitchFamily="34" charset="0"/>
                </a:rPr>
                <a:t>Visual Studio dùng để lập trình App</a:t>
              </a:r>
              <a:endParaRPr lang="en-US"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547355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fltVal val="0"/>
                                          </p:val>
                                        </p:tav>
                                        <p:tav tm="100000">
                                          <p:val>
                                            <p:strVal val="#ppt_w"/>
                                          </p:val>
                                        </p:tav>
                                      </p:tavLst>
                                    </p:anim>
                                    <p:anim calcmode="lin" valueType="num">
                                      <p:cBhvr>
                                        <p:cTn id="8" dur="500" fill="hold"/>
                                        <p:tgtEl>
                                          <p:spTgt spid="130"/>
                                        </p:tgtEl>
                                        <p:attrNameLst>
                                          <p:attrName>ppt_h</p:attrName>
                                        </p:attrNameLst>
                                      </p:cBhvr>
                                      <p:tavLst>
                                        <p:tav tm="0">
                                          <p:val>
                                            <p:fltVal val="0"/>
                                          </p:val>
                                        </p:tav>
                                        <p:tav tm="100000">
                                          <p:val>
                                            <p:strVal val="#ppt_h"/>
                                          </p:val>
                                        </p:tav>
                                      </p:tavLst>
                                    </p:anim>
                                    <p:anim calcmode="lin" valueType="num">
                                      <p:cBhvr>
                                        <p:cTn id="9" dur="500" fill="hold"/>
                                        <p:tgtEl>
                                          <p:spTgt spid="130"/>
                                        </p:tgtEl>
                                        <p:attrNameLst>
                                          <p:attrName>style.rotation</p:attrName>
                                        </p:attrNameLst>
                                      </p:cBhvr>
                                      <p:tavLst>
                                        <p:tav tm="0">
                                          <p:val>
                                            <p:fltVal val="90"/>
                                          </p:val>
                                        </p:tav>
                                        <p:tav tm="100000">
                                          <p:val>
                                            <p:fltVal val="0"/>
                                          </p:val>
                                        </p:tav>
                                      </p:tavLst>
                                    </p:anim>
                                    <p:animEffect transition="in" filter="fade">
                                      <p:cBhvr>
                                        <p:cTn id="10" dur="500"/>
                                        <p:tgtEl>
                                          <p:spTgt spid="1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 calcmode="lin" valueType="num">
                                      <p:cBhvr>
                                        <p:cTn id="15" dur="500" fill="hold"/>
                                        <p:tgtEl>
                                          <p:spTgt spid="150"/>
                                        </p:tgtEl>
                                        <p:attrNameLst>
                                          <p:attrName>ppt_w</p:attrName>
                                        </p:attrNameLst>
                                      </p:cBhvr>
                                      <p:tavLst>
                                        <p:tav tm="0">
                                          <p:val>
                                            <p:fltVal val="0"/>
                                          </p:val>
                                        </p:tav>
                                        <p:tav tm="100000">
                                          <p:val>
                                            <p:strVal val="#ppt_w"/>
                                          </p:val>
                                        </p:tav>
                                      </p:tavLst>
                                    </p:anim>
                                    <p:anim calcmode="lin" valueType="num">
                                      <p:cBhvr>
                                        <p:cTn id="16" dur="500" fill="hold"/>
                                        <p:tgtEl>
                                          <p:spTgt spid="150"/>
                                        </p:tgtEl>
                                        <p:attrNameLst>
                                          <p:attrName>ppt_h</p:attrName>
                                        </p:attrNameLst>
                                      </p:cBhvr>
                                      <p:tavLst>
                                        <p:tav tm="0">
                                          <p:val>
                                            <p:fltVal val="0"/>
                                          </p:val>
                                        </p:tav>
                                        <p:tav tm="100000">
                                          <p:val>
                                            <p:strVal val="#ppt_h"/>
                                          </p:val>
                                        </p:tav>
                                      </p:tavLst>
                                    </p:anim>
                                    <p:anim calcmode="lin" valueType="num">
                                      <p:cBhvr>
                                        <p:cTn id="17" dur="500" fill="hold"/>
                                        <p:tgtEl>
                                          <p:spTgt spid="150"/>
                                        </p:tgtEl>
                                        <p:attrNameLst>
                                          <p:attrName>style.rotation</p:attrName>
                                        </p:attrNameLst>
                                      </p:cBhvr>
                                      <p:tavLst>
                                        <p:tav tm="0">
                                          <p:val>
                                            <p:fltVal val="90"/>
                                          </p:val>
                                        </p:tav>
                                        <p:tav tm="100000">
                                          <p:val>
                                            <p:fltVal val="0"/>
                                          </p:val>
                                        </p:tav>
                                      </p:tavLst>
                                    </p:anim>
                                    <p:animEffect transition="in" filter="fade">
                                      <p:cBhvr>
                                        <p:cTn id="18" dur="500"/>
                                        <p:tgtEl>
                                          <p:spTgt spid="15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anim calcmode="lin" valueType="num">
                                      <p:cBhvr>
                                        <p:cTn id="23" dur="500" fill="hold"/>
                                        <p:tgtEl>
                                          <p:spTgt spid="155"/>
                                        </p:tgtEl>
                                        <p:attrNameLst>
                                          <p:attrName>ppt_w</p:attrName>
                                        </p:attrNameLst>
                                      </p:cBhvr>
                                      <p:tavLst>
                                        <p:tav tm="0">
                                          <p:val>
                                            <p:fltVal val="0"/>
                                          </p:val>
                                        </p:tav>
                                        <p:tav tm="100000">
                                          <p:val>
                                            <p:strVal val="#ppt_w"/>
                                          </p:val>
                                        </p:tav>
                                      </p:tavLst>
                                    </p:anim>
                                    <p:anim calcmode="lin" valueType="num">
                                      <p:cBhvr>
                                        <p:cTn id="24" dur="500" fill="hold"/>
                                        <p:tgtEl>
                                          <p:spTgt spid="155"/>
                                        </p:tgtEl>
                                        <p:attrNameLst>
                                          <p:attrName>ppt_h</p:attrName>
                                        </p:attrNameLst>
                                      </p:cBhvr>
                                      <p:tavLst>
                                        <p:tav tm="0">
                                          <p:val>
                                            <p:fltVal val="0"/>
                                          </p:val>
                                        </p:tav>
                                        <p:tav tm="100000">
                                          <p:val>
                                            <p:strVal val="#ppt_h"/>
                                          </p:val>
                                        </p:tav>
                                      </p:tavLst>
                                    </p:anim>
                                    <p:anim calcmode="lin" valueType="num">
                                      <p:cBhvr>
                                        <p:cTn id="25" dur="500" fill="hold"/>
                                        <p:tgtEl>
                                          <p:spTgt spid="155"/>
                                        </p:tgtEl>
                                        <p:attrNameLst>
                                          <p:attrName>style.rotation</p:attrName>
                                        </p:attrNameLst>
                                      </p:cBhvr>
                                      <p:tavLst>
                                        <p:tav tm="0">
                                          <p:val>
                                            <p:fltVal val="90"/>
                                          </p:val>
                                        </p:tav>
                                        <p:tav tm="100000">
                                          <p:val>
                                            <p:fltVal val="0"/>
                                          </p:val>
                                        </p:tav>
                                      </p:tavLst>
                                    </p:anim>
                                    <p:animEffect transition="in" filter="fade">
                                      <p:cBhvr>
                                        <p:cTn id="26" dur="500"/>
                                        <p:tgtEl>
                                          <p:spTgt spid="15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60"/>
                                        </p:tgtEl>
                                        <p:attrNameLst>
                                          <p:attrName>style.visibility</p:attrName>
                                        </p:attrNameLst>
                                      </p:cBhvr>
                                      <p:to>
                                        <p:strVal val="visible"/>
                                      </p:to>
                                    </p:set>
                                    <p:anim calcmode="lin" valueType="num">
                                      <p:cBhvr>
                                        <p:cTn id="31" dur="500" fill="hold"/>
                                        <p:tgtEl>
                                          <p:spTgt spid="160"/>
                                        </p:tgtEl>
                                        <p:attrNameLst>
                                          <p:attrName>ppt_w</p:attrName>
                                        </p:attrNameLst>
                                      </p:cBhvr>
                                      <p:tavLst>
                                        <p:tav tm="0">
                                          <p:val>
                                            <p:fltVal val="0"/>
                                          </p:val>
                                        </p:tav>
                                        <p:tav tm="100000">
                                          <p:val>
                                            <p:strVal val="#ppt_w"/>
                                          </p:val>
                                        </p:tav>
                                      </p:tavLst>
                                    </p:anim>
                                    <p:anim calcmode="lin" valueType="num">
                                      <p:cBhvr>
                                        <p:cTn id="32" dur="500" fill="hold"/>
                                        <p:tgtEl>
                                          <p:spTgt spid="160"/>
                                        </p:tgtEl>
                                        <p:attrNameLst>
                                          <p:attrName>ppt_h</p:attrName>
                                        </p:attrNameLst>
                                      </p:cBhvr>
                                      <p:tavLst>
                                        <p:tav tm="0">
                                          <p:val>
                                            <p:fltVal val="0"/>
                                          </p:val>
                                        </p:tav>
                                        <p:tav tm="100000">
                                          <p:val>
                                            <p:strVal val="#ppt_h"/>
                                          </p:val>
                                        </p:tav>
                                      </p:tavLst>
                                    </p:anim>
                                    <p:anim calcmode="lin" valueType="num">
                                      <p:cBhvr>
                                        <p:cTn id="33" dur="500" fill="hold"/>
                                        <p:tgtEl>
                                          <p:spTgt spid="160"/>
                                        </p:tgtEl>
                                        <p:attrNameLst>
                                          <p:attrName>style.rotation</p:attrName>
                                        </p:attrNameLst>
                                      </p:cBhvr>
                                      <p:tavLst>
                                        <p:tav tm="0">
                                          <p:val>
                                            <p:fltVal val="90"/>
                                          </p:val>
                                        </p:tav>
                                        <p:tav tm="100000">
                                          <p:val>
                                            <p:fltVal val="0"/>
                                          </p:val>
                                        </p:tav>
                                      </p:tavLst>
                                    </p:anim>
                                    <p:animEffect transition="in" filter="fade">
                                      <p:cBhvr>
                                        <p:cTn id="34" dur="500"/>
                                        <p:tgtEl>
                                          <p:spTgt spid="16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65"/>
                                        </p:tgtEl>
                                        <p:attrNameLst>
                                          <p:attrName>style.visibility</p:attrName>
                                        </p:attrNameLst>
                                      </p:cBhvr>
                                      <p:to>
                                        <p:strVal val="visible"/>
                                      </p:to>
                                    </p:set>
                                    <p:anim calcmode="lin" valueType="num">
                                      <p:cBhvr>
                                        <p:cTn id="39" dur="500" fill="hold"/>
                                        <p:tgtEl>
                                          <p:spTgt spid="165"/>
                                        </p:tgtEl>
                                        <p:attrNameLst>
                                          <p:attrName>ppt_w</p:attrName>
                                        </p:attrNameLst>
                                      </p:cBhvr>
                                      <p:tavLst>
                                        <p:tav tm="0">
                                          <p:val>
                                            <p:fltVal val="0"/>
                                          </p:val>
                                        </p:tav>
                                        <p:tav tm="100000">
                                          <p:val>
                                            <p:strVal val="#ppt_w"/>
                                          </p:val>
                                        </p:tav>
                                      </p:tavLst>
                                    </p:anim>
                                    <p:anim calcmode="lin" valueType="num">
                                      <p:cBhvr>
                                        <p:cTn id="40" dur="500" fill="hold"/>
                                        <p:tgtEl>
                                          <p:spTgt spid="165"/>
                                        </p:tgtEl>
                                        <p:attrNameLst>
                                          <p:attrName>ppt_h</p:attrName>
                                        </p:attrNameLst>
                                      </p:cBhvr>
                                      <p:tavLst>
                                        <p:tav tm="0">
                                          <p:val>
                                            <p:fltVal val="0"/>
                                          </p:val>
                                        </p:tav>
                                        <p:tav tm="100000">
                                          <p:val>
                                            <p:strVal val="#ppt_h"/>
                                          </p:val>
                                        </p:tav>
                                      </p:tavLst>
                                    </p:anim>
                                    <p:anim calcmode="lin" valueType="num">
                                      <p:cBhvr>
                                        <p:cTn id="41" dur="500" fill="hold"/>
                                        <p:tgtEl>
                                          <p:spTgt spid="165"/>
                                        </p:tgtEl>
                                        <p:attrNameLst>
                                          <p:attrName>style.rotation</p:attrName>
                                        </p:attrNameLst>
                                      </p:cBhvr>
                                      <p:tavLst>
                                        <p:tav tm="0">
                                          <p:val>
                                            <p:fltVal val="90"/>
                                          </p:val>
                                        </p:tav>
                                        <p:tav tm="100000">
                                          <p:val>
                                            <p:fltVal val="0"/>
                                          </p:val>
                                        </p:tav>
                                      </p:tavLst>
                                    </p:anim>
                                    <p:animEffect transition="in" filter="fade">
                                      <p:cBhvr>
                                        <p:cTn id="42"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C2E478F-E849-4A8C-AF1F-CBCC78A7CBFA}" type="slidenum">
              <a:rPr lang="en-US" smtClean="0"/>
              <a:t>4</a:t>
            </a:fld>
            <a:endParaRPr lang="en-US" dirty="0"/>
          </a:p>
        </p:txBody>
      </p:sp>
      <p:pic>
        <p:nvPicPr>
          <p:cNvPr id="9" name="Picture Placeholder 8"/>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225" r="10225"/>
          <a:stretch>
            <a:fillRect/>
          </a:stretch>
        </p:blipFill>
        <p:spPr/>
      </p:pic>
      <p:sp>
        <p:nvSpPr>
          <p:cNvPr id="7" name="Block Arc 6"/>
          <p:cNvSpPr/>
          <p:nvPr/>
        </p:nvSpPr>
        <p:spPr>
          <a:xfrm>
            <a:off x="-775853" y="-397914"/>
            <a:ext cx="7878495" cy="7878495"/>
          </a:xfrm>
          <a:prstGeom prst="blockArc">
            <a:avLst>
              <a:gd name="adj1" fmla="val 18900000"/>
              <a:gd name="adj2" fmla="val 2700000"/>
              <a:gd name="adj3" fmla="val 274"/>
            </a:avLst>
          </a:prstGeom>
        </p:spPr>
        <p:style>
          <a:lnRef idx="2">
            <a:schemeClr val="accent3">
              <a:hueOff val="0"/>
              <a:satOff val="0"/>
              <a:lumOff val="0"/>
              <a:alphaOff val="0"/>
            </a:schemeClr>
          </a:lnRef>
          <a:fillRef idx="0">
            <a:schemeClr val="accent2">
              <a:tint val="90000"/>
              <a:hueOff val="0"/>
              <a:satOff val="0"/>
              <a:lumOff val="0"/>
              <a:alphaOff val="0"/>
            </a:schemeClr>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6502410" y="1064413"/>
            <a:ext cx="4601245" cy="900570"/>
          </a:xfrm>
          <a:custGeom>
            <a:avLst/>
            <a:gdLst>
              <a:gd name="connsiteX0" fmla="*/ 0 w 4601245"/>
              <a:gd name="connsiteY0" fmla="*/ 0 h 900570"/>
              <a:gd name="connsiteX1" fmla="*/ 4601245 w 4601245"/>
              <a:gd name="connsiteY1" fmla="*/ 0 h 900570"/>
              <a:gd name="connsiteX2" fmla="*/ 4601245 w 4601245"/>
              <a:gd name="connsiteY2" fmla="*/ 900570 h 900570"/>
              <a:gd name="connsiteX3" fmla="*/ 0 w 4601245"/>
              <a:gd name="connsiteY3" fmla="*/ 900570 h 900570"/>
              <a:gd name="connsiteX4" fmla="*/ 0 w 4601245"/>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1245" h="900570">
                <a:moveTo>
                  <a:pt x="0" y="0"/>
                </a:moveTo>
                <a:lnTo>
                  <a:pt x="4601245" y="0"/>
                </a:lnTo>
                <a:lnTo>
                  <a:pt x="4601245" y="900570"/>
                </a:lnTo>
                <a:lnTo>
                  <a:pt x="0" y="900570"/>
                </a:lnTo>
                <a:lnTo>
                  <a:pt x="0" y="0"/>
                </a:lnTo>
                <a:close/>
              </a:path>
            </a:pathLst>
          </a:custGeom>
          <a:solidFill>
            <a:srgbClr val="F25892"/>
          </a:solidFill>
        </p:spPr>
        <p:style>
          <a:lnRef idx="0">
            <a:schemeClr val="lt1">
              <a:hueOff val="0"/>
              <a:satOff val="0"/>
              <a:lumOff val="0"/>
              <a:alphaOff val="0"/>
            </a:schemeClr>
          </a:lnRef>
          <a:fillRef idx="3">
            <a:scrgbClr r="0" g="0" b="0"/>
          </a:fillRef>
          <a:effectRef idx="3">
            <a:schemeClr val="accent2">
              <a:hueOff val="0"/>
              <a:satOff val="0"/>
              <a:lumOff val="0"/>
              <a:alphaOff val="0"/>
            </a:schemeClr>
          </a:effectRef>
          <a:fontRef idx="minor">
            <a:schemeClr val="lt1"/>
          </a:fontRef>
        </p:style>
        <p:txBody>
          <a:bodyPr spcFirstLastPara="0" vert="horz" wrap="square" lIns="714828" tIns="68580" rIns="68580" bIns="68580" numCol="1" spcCol="1270" anchor="ctr" anchorCtr="0">
            <a:noAutofit/>
          </a:bodyPr>
          <a:lstStyle/>
          <a:p>
            <a:pPr lvl="0" defTabSz="1200150">
              <a:lnSpc>
                <a:spcPct val="90000"/>
              </a:lnSpc>
              <a:spcBef>
                <a:spcPct val="0"/>
              </a:spcBef>
              <a:spcAft>
                <a:spcPct val="35000"/>
              </a:spcAft>
            </a:pPr>
            <a:r>
              <a:rPr lang="en-US" sz="2700" dirty="0" smtClean="0"/>
              <a:t>Thiết bị phần cứng</a:t>
            </a:r>
            <a:endParaRPr lang="en-US" sz="2700" dirty="0"/>
          </a:p>
        </p:txBody>
      </p:sp>
      <p:sp>
        <p:nvSpPr>
          <p:cNvPr id="10" name="Oval 9"/>
          <p:cNvSpPr/>
          <p:nvPr/>
        </p:nvSpPr>
        <p:spPr>
          <a:xfrm>
            <a:off x="5939554" y="951842"/>
            <a:ext cx="1125712" cy="1125712"/>
          </a:xfrm>
          <a:prstGeom prst="ellipse">
            <a:avLst/>
          </a:prstGeom>
          <a:ln>
            <a:solidFill>
              <a:srgbClr val="F25892"/>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7018728" y="2415503"/>
            <a:ext cx="4084927" cy="900570"/>
          </a:xfrm>
          <a:custGeom>
            <a:avLst/>
            <a:gdLst>
              <a:gd name="connsiteX0" fmla="*/ 0 w 4084927"/>
              <a:gd name="connsiteY0" fmla="*/ 0 h 900570"/>
              <a:gd name="connsiteX1" fmla="*/ 4084927 w 4084927"/>
              <a:gd name="connsiteY1" fmla="*/ 0 h 900570"/>
              <a:gd name="connsiteX2" fmla="*/ 4084927 w 4084927"/>
              <a:gd name="connsiteY2" fmla="*/ 900570 h 900570"/>
              <a:gd name="connsiteX3" fmla="*/ 0 w 4084927"/>
              <a:gd name="connsiteY3" fmla="*/ 900570 h 900570"/>
              <a:gd name="connsiteX4" fmla="*/ 0 w 4084927"/>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4927" h="900570">
                <a:moveTo>
                  <a:pt x="0" y="0"/>
                </a:moveTo>
                <a:lnTo>
                  <a:pt x="4084927" y="0"/>
                </a:lnTo>
                <a:lnTo>
                  <a:pt x="4084927" y="900570"/>
                </a:lnTo>
                <a:lnTo>
                  <a:pt x="0" y="900570"/>
                </a:lnTo>
                <a:lnTo>
                  <a:pt x="0" y="0"/>
                </a:lnTo>
                <a:close/>
              </a:path>
            </a:pathLst>
          </a:custGeom>
          <a:solidFill>
            <a:srgbClr val="EE9524"/>
          </a:solidFill>
        </p:spPr>
        <p:style>
          <a:lnRef idx="0">
            <a:schemeClr val="lt1">
              <a:hueOff val="0"/>
              <a:satOff val="0"/>
              <a:lumOff val="0"/>
              <a:alphaOff val="0"/>
            </a:schemeClr>
          </a:lnRef>
          <a:fillRef idx="3">
            <a:scrgbClr r="0" g="0" b="0"/>
          </a:fillRef>
          <a:effectRef idx="3">
            <a:schemeClr val="accent2">
              <a:hueOff val="4021767"/>
              <a:satOff val="-20011"/>
              <a:lumOff val="-13529"/>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t>Phần mềm điều khiển</a:t>
            </a:r>
            <a:endParaRPr lang="en-US" sz="2700" dirty="0"/>
          </a:p>
        </p:txBody>
      </p:sp>
      <p:sp>
        <p:nvSpPr>
          <p:cNvPr id="12" name="Oval 11"/>
          <p:cNvSpPr/>
          <p:nvPr/>
        </p:nvSpPr>
        <p:spPr>
          <a:xfrm>
            <a:off x="6455871" y="2302931"/>
            <a:ext cx="1125712" cy="1125712"/>
          </a:xfrm>
          <a:prstGeom prst="ellipse">
            <a:avLst/>
          </a:prstGeom>
          <a:ln>
            <a:solidFill>
              <a:srgbClr val="EE9524"/>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7018728" y="3766592"/>
            <a:ext cx="4084927" cy="900570"/>
          </a:xfrm>
          <a:custGeom>
            <a:avLst/>
            <a:gdLst>
              <a:gd name="connsiteX0" fmla="*/ 0 w 4084927"/>
              <a:gd name="connsiteY0" fmla="*/ 0 h 900570"/>
              <a:gd name="connsiteX1" fmla="*/ 4084927 w 4084927"/>
              <a:gd name="connsiteY1" fmla="*/ 0 h 900570"/>
              <a:gd name="connsiteX2" fmla="*/ 4084927 w 4084927"/>
              <a:gd name="connsiteY2" fmla="*/ 900570 h 900570"/>
              <a:gd name="connsiteX3" fmla="*/ 0 w 4084927"/>
              <a:gd name="connsiteY3" fmla="*/ 900570 h 900570"/>
              <a:gd name="connsiteX4" fmla="*/ 0 w 4084927"/>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4927" h="900570">
                <a:moveTo>
                  <a:pt x="0" y="0"/>
                </a:moveTo>
                <a:lnTo>
                  <a:pt x="4084927" y="0"/>
                </a:lnTo>
                <a:lnTo>
                  <a:pt x="4084927" y="900570"/>
                </a:lnTo>
                <a:lnTo>
                  <a:pt x="0" y="900570"/>
                </a:lnTo>
                <a:lnTo>
                  <a:pt x="0" y="0"/>
                </a:lnTo>
                <a:close/>
              </a:path>
            </a:pathLst>
          </a:custGeom>
          <a:solidFill>
            <a:srgbClr val="00B0F0"/>
          </a:solidFill>
        </p:spPr>
        <p:style>
          <a:lnRef idx="0">
            <a:schemeClr val="lt1">
              <a:hueOff val="0"/>
              <a:satOff val="0"/>
              <a:lumOff val="0"/>
              <a:alphaOff val="0"/>
            </a:schemeClr>
          </a:lnRef>
          <a:fillRef idx="3">
            <a:scrgbClr r="0" g="0" b="0"/>
          </a:fillRef>
          <a:effectRef idx="3">
            <a:schemeClr val="accent2">
              <a:hueOff val="8043534"/>
              <a:satOff val="-40021"/>
              <a:lumOff val="-27058"/>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latin typeface="Arial" panose="020B0604020202020204" pitchFamily="34" charset="0"/>
                <a:cs typeface="Arial" panose="020B0604020202020204" pitchFamily="34" charset="0"/>
              </a:rPr>
              <a:t>Một số chức năng </a:t>
            </a:r>
            <a:endParaRPr lang="en-US" sz="2700" dirty="0">
              <a:latin typeface="Arial" panose="020B0604020202020204" pitchFamily="34" charset="0"/>
              <a:cs typeface="Arial" panose="020B0604020202020204" pitchFamily="34" charset="0"/>
            </a:endParaRPr>
          </a:p>
        </p:txBody>
      </p:sp>
      <p:sp>
        <p:nvSpPr>
          <p:cNvPr id="14" name="Oval 13"/>
          <p:cNvSpPr/>
          <p:nvPr/>
        </p:nvSpPr>
        <p:spPr>
          <a:xfrm>
            <a:off x="6455871" y="3654021"/>
            <a:ext cx="1125712" cy="1125712"/>
          </a:xfrm>
          <a:prstGeom prst="ellipse">
            <a:avLst/>
          </a:prstGeom>
          <a:ln>
            <a:solidFill>
              <a:srgbClr val="00B0F0"/>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6502410" y="5117681"/>
            <a:ext cx="4601245" cy="900570"/>
          </a:xfrm>
          <a:custGeom>
            <a:avLst/>
            <a:gdLst>
              <a:gd name="connsiteX0" fmla="*/ 0 w 4601245"/>
              <a:gd name="connsiteY0" fmla="*/ 0 h 900570"/>
              <a:gd name="connsiteX1" fmla="*/ 4601245 w 4601245"/>
              <a:gd name="connsiteY1" fmla="*/ 0 h 900570"/>
              <a:gd name="connsiteX2" fmla="*/ 4601245 w 4601245"/>
              <a:gd name="connsiteY2" fmla="*/ 900570 h 900570"/>
              <a:gd name="connsiteX3" fmla="*/ 0 w 4601245"/>
              <a:gd name="connsiteY3" fmla="*/ 900570 h 900570"/>
              <a:gd name="connsiteX4" fmla="*/ 0 w 4601245"/>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1245" h="900570">
                <a:moveTo>
                  <a:pt x="0" y="0"/>
                </a:moveTo>
                <a:lnTo>
                  <a:pt x="4601245" y="0"/>
                </a:lnTo>
                <a:lnTo>
                  <a:pt x="4601245" y="900570"/>
                </a:lnTo>
                <a:lnTo>
                  <a:pt x="0" y="900570"/>
                </a:lnTo>
                <a:lnTo>
                  <a:pt x="0" y="0"/>
                </a:lnTo>
                <a:close/>
              </a:path>
            </a:pathLst>
          </a:custGeom>
          <a:solidFill>
            <a:srgbClr val="898989"/>
          </a:solidFill>
        </p:spPr>
        <p:style>
          <a:lnRef idx="0">
            <a:schemeClr val="lt1">
              <a:hueOff val="0"/>
              <a:satOff val="0"/>
              <a:lumOff val="0"/>
              <a:alphaOff val="0"/>
            </a:schemeClr>
          </a:lnRef>
          <a:fillRef idx="3">
            <a:scrgbClr r="0" g="0" b="0"/>
          </a:fillRef>
          <a:effectRef idx="3">
            <a:schemeClr val="accent2">
              <a:hueOff val="12065300"/>
              <a:satOff val="-60032"/>
              <a:lumOff val="-40587"/>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t>Hướng phát triển</a:t>
            </a:r>
            <a:endParaRPr lang="en-US" sz="2700" dirty="0"/>
          </a:p>
        </p:txBody>
      </p:sp>
      <p:sp>
        <p:nvSpPr>
          <p:cNvPr id="16" name="Oval 15"/>
          <p:cNvSpPr/>
          <p:nvPr/>
        </p:nvSpPr>
        <p:spPr>
          <a:xfrm>
            <a:off x="5939554" y="5005110"/>
            <a:ext cx="1125712" cy="1125712"/>
          </a:xfrm>
          <a:prstGeom prst="ellipse">
            <a:avLst/>
          </a:prstGeom>
          <a:solidFill>
            <a:schemeClr val="bg1"/>
          </a:solidFill>
          <a:ln>
            <a:solidFill>
              <a:srgbClr val="898989"/>
            </a:solidFill>
          </a:ln>
        </p:spPr>
        <p:style>
          <a:lnRef idx="1">
            <a:scrgbClr r="0" g="0" b="0"/>
          </a:lnRef>
          <a:fillRef idx="1">
            <a:scrgbClr r="0" g="0" b="0"/>
          </a:fillRef>
          <a:effectRef idx="2">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649537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anim calcmode="lin" valueType="num">
                                      <p:cBhvr>
                                        <p:cTn id="17" dur="750" fill="hold"/>
                                        <p:tgtEl>
                                          <p:spTgt spid="8"/>
                                        </p:tgtEl>
                                        <p:attrNameLst>
                                          <p:attrName>ppt_x</p:attrName>
                                        </p:attrNameLst>
                                      </p:cBhvr>
                                      <p:tavLst>
                                        <p:tav tm="0">
                                          <p:val>
                                            <p:strVal val="#ppt_x"/>
                                          </p:val>
                                        </p:tav>
                                        <p:tav tm="100000">
                                          <p:val>
                                            <p:strVal val="#ppt_x"/>
                                          </p:val>
                                        </p:tav>
                                      </p:tavLst>
                                    </p:anim>
                                    <p:anim calcmode="lin" valueType="num">
                                      <p:cBhvr>
                                        <p:cTn id="18" dur="75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42"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750"/>
                                        <p:tgtEl>
                                          <p:spTgt spid="11"/>
                                        </p:tgtEl>
                                      </p:cBhvr>
                                    </p:animEffect>
                                    <p:anim calcmode="lin" valueType="num">
                                      <p:cBhvr>
                                        <p:cTn id="28" dur="750" fill="hold"/>
                                        <p:tgtEl>
                                          <p:spTgt spid="11"/>
                                        </p:tgtEl>
                                        <p:attrNameLst>
                                          <p:attrName>ppt_x</p:attrName>
                                        </p:attrNameLst>
                                      </p:cBhvr>
                                      <p:tavLst>
                                        <p:tav tm="0">
                                          <p:val>
                                            <p:strVal val="#ppt_x"/>
                                          </p:val>
                                        </p:tav>
                                        <p:tav tm="100000">
                                          <p:val>
                                            <p:strVal val="#ppt_x"/>
                                          </p:val>
                                        </p:tav>
                                      </p:tavLst>
                                    </p:anim>
                                    <p:anim calcmode="lin" valueType="num">
                                      <p:cBhvr>
                                        <p:cTn id="29" dur="75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75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750"/>
                                        <p:tgtEl>
                                          <p:spTgt spid="13"/>
                                        </p:tgtEl>
                                      </p:cBhvr>
                                    </p:animEffect>
                                    <p:anim calcmode="lin" valueType="num">
                                      <p:cBhvr>
                                        <p:cTn id="39" dur="750" fill="hold"/>
                                        <p:tgtEl>
                                          <p:spTgt spid="13"/>
                                        </p:tgtEl>
                                        <p:attrNameLst>
                                          <p:attrName>ppt_x</p:attrName>
                                        </p:attrNameLst>
                                      </p:cBhvr>
                                      <p:tavLst>
                                        <p:tav tm="0">
                                          <p:val>
                                            <p:strVal val="#ppt_x"/>
                                          </p:val>
                                        </p:tav>
                                        <p:tav tm="100000">
                                          <p:val>
                                            <p:strVal val="#ppt_x"/>
                                          </p:val>
                                        </p:tav>
                                      </p:tavLst>
                                    </p:anim>
                                    <p:anim calcmode="lin" valueType="num">
                                      <p:cBhvr>
                                        <p:cTn id="40" dur="750" fill="hold"/>
                                        <p:tgtEl>
                                          <p:spTgt spid="13"/>
                                        </p:tgtEl>
                                        <p:attrNameLst>
                                          <p:attrName>ppt_y</p:attrName>
                                        </p:attrNameLst>
                                      </p:cBhvr>
                                      <p:tavLst>
                                        <p:tav tm="0">
                                          <p:val>
                                            <p:strVal val="#ppt_y+.1"/>
                                          </p:val>
                                        </p:tav>
                                        <p:tav tm="100000">
                                          <p:val>
                                            <p:strVal val="#ppt_y"/>
                                          </p:val>
                                        </p:tav>
                                      </p:tavLst>
                                    </p:anim>
                                  </p:childTnLst>
                                </p:cTn>
                              </p:par>
                            </p:childTnLst>
                          </p:cTn>
                        </p:par>
                        <p:par>
                          <p:cTn id="41" fill="hold">
                            <p:stCondLst>
                              <p:cond delay="2750"/>
                            </p:stCondLst>
                            <p:childTnLst>
                              <p:par>
                                <p:cTn id="42" presetID="42" presetClass="entr" presetSubtype="0"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750"/>
                                        <p:tgtEl>
                                          <p:spTgt spid="16"/>
                                        </p:tgtEl>
                                      </p:cBhvr>
                                    </p:animEffect>
                                    <p:anim calcmode="lin" valueType="num">
                                      <p:cBhvr>
                                        <p:cTn id="45" dur="750" fill="hold"/>
                                        <p:tgtEl>
                                          <p:spTgt spid="16"/>
                                        </p:tgtEl>
                                        <p:attrNameLst>
                                          <p:attrName>ppt_x</p:attrName>
                                        </p:attrNameLst>
                                      </p:cBhvr>
                                      <p:tavLst>
                                        <p:tav tm="0">
                                          <p:val>
                                            <p:strVal val="#ppt_x"/>
                                          </p:val>
                                        </p:tav>
                                        <p:tav tm="100000">
                                          <p:val>
                                            <p:strVal val="#ppt_x"/>
                                          </p:val>
                                        </p:tav>
                                      </p:tavLst>
                                    </p:anim>
                                    <p:anim calcmode="lin" valueType="num">
                                      <p:cBhvr>
                                        <p:cTn id="46" dur="75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750"/>
                                        <p:tgtEl>
                                          <p:spTgt spid="15"/>
                                        </p:tgtEl>
                                      </p:cBhvr>
                                    </p:animEffect>
                                    <p:anim calcmode="lin" valueType="num">
                                      <p:cBhvr>
                                        <p:cTn id="50" dur="750" fill="hold"/>
                                        <p:tgtEl>
                                          <p:spTgt spid="15"/>
                                        </p:tgtEl>
                                        <p:attrNameLst>
                                          <p:attrName>ppt_x</p:attrName>
                                        </p:attrNameLst>
                                      </p:cBhvr>
                                      <p:tavLst>
                                        <p:tav tm="0">
                                          <p:val>
                                            <p:strVal val="#ppt_x"/>
                                          </p:val>
                                        </p:tav>
                                        <p:tav tm="100000">
                                          <p:val>
                                            <p:strVal val="#ppt_x"/>
                                          </p:val>
                                        </p:tav>
                                      </p:tavLst>
                                    </p:anim>
                                    <p:anim calcmode="lin" valueType="num">
                                      <p:cBhvr>
                                        <p:cTn id="51"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15262" y="6377596"/>
            <a:ext cx="475645" cy="365125"/>
          </a:xfrm>
        </p:spPr>
        <p:txBody>
          <a:bodyPr/>
          <a:lstStyle/>
          <a:p>
            <a:fld id="{8C2E478F-E849-4A8C-AF1F-CBCC78A7CBFA}" type="slidenum">
              <a:rPr lang="en-US" smtClean="0"/>
              <a:t>5</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28344" y="131812"/>
            <a:ext cx="9335313"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THIẾT BỊ PHẦN CỨNG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BD851E6-4D93-4808-875B-521FE45F88B6}"/>
              </a:ext>
            </a:extLst>
          </p:cNvPr>
          <p:cNvSpPr/>
          <p:nvPr/>
        </p:nvSpPr>
        <p:spPr>
          <a:xfrm>
            <a:off x="256678" y="1951890"/>
            <a:ext cx="3747490"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64CA526-6677-4417-AB92-4A5730C2CFBB}"/>
              </a:ext>
            </a:extLst>
          </p:cNvPr>
          <p:cNvGrpSpPr/>
          <p:nvPr/>
        </p:nvGrpSpPr>
        <p:grpSpPr>
          <a:xfrm>
            <a:off x="484003" y="1939288"/>
            <a:ext cx="3324138" cy="3677575"/>
            <a:chOff x="1106844" y="3646936"/>
            <a:chExt cx="2689700" cy="2586545"/>
          </a:xfrm>
        </p:grpSpPr>
        <p:sp>
          <p:nvSpPr>
            <p:cNvPr id="37" name="TextBox 36">
              <a:extLst>
                <a:ext uri="{FF2B5EF4-FFF2-40B4-BE49-F238E27FC236}">
                  <a16:creationId xmlns:a16="http://schemas.microsoft.com/office/drawing/2014/main" id="{46A1E12B-F817-436F-94E2-5F7731E01E0A}"/>
                </a:ext>
              </a:extLst>
            </p:cNvPr>
            <p:cNvSpPr txBox="1"/>
            <p:nvPr/>
          </p:nvSpPr>
          <p:spPr>
            <a:xfrm>
              <a:off x="1246395" y="4090446"/>
              <a:ext cx="2422879" cy="2143035"/>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Có nhiệm vụ kết nối wifi và nhận dữ liệu từ server MQTT, xử lý data nhận được để điều khiển đầu ra là các relay, xử lý đầu vào từ các nút bấm</a:t>
              </a:r>
            </a:p>
          </p:txBody>
        </p:sp>
        <p:sp>
          <p:nvSpPr>
            <p:cNvPr id="38" name="TextBox 37">
              <a:extLst>
                <a:ext uri="{FF2B5EF4-FFF2-40B4-BE49-F238E27FC236}">
                  <a16:creationId xmlns:a16="http://schemas.microsoft.com/office/drawing/2014/main" id="{50879957-CD43-4A95-845A-AE2DBCE441EC}"/>
                </a:ext>
              </a:extLst>
            </p:cNvPr>
            <p:cNvSpPr txBox="1"/>
            <p:nvPr/>
          </p:nvSpPr>
          <p:spPr>
            <a:xfrm>
              <a:off x="1106844" y="3646936"/>
              <a:ext cx="2689700" cy="367996"/>
            </a:xfrm>
            <a:prstGeom prst="rect">
              <a:avLst/>
            </a:prstGeom>
            <a:noFill/>
          </p:spPr>
          <p:txBody>
            <a:bodyPr wrap="square" rtlCol="0">
              <a:spAutoFit/>
            </a:bodyPr>
            <a:lstStyle/>
            <a:p>
              <a:pPr algn="ctr"/>
              <a:r>
                <a:rPr lang="en-US" sz="2800" b="1" dirty="0" smtClean="0">
                  <a:solidFill>
                    <a:srgbClr val="03A1A4"/>
                  </a:solidFill>
                  <a:latin typeface="Arial" panose="020B0604020202020204" pitchFamily="34" charset="0"/>
                  <a:ea typeface="Tahoma" panose="020B0604030504040204" pitchFamily="34" charset="0"/>
                  <a:cs typeface="Arial" panose="020B0604020202020204" pitchFamily="34" charset="0"/>
                </a:rPr>
                <a:t>ESP8266</a:t>
              </a:r>
              <a:endParaRPr lang="en-US" sz="2800" b="1" dirty="0">
                <a:solidFill>
                  <a:srgbClr val="03A1A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40" name="Straight Connector 39">
            <a:extLst>
              <a:ext uri="{FF2B5EF4-FFF2-40B4-BE49-F238E27FC236}">
                <a16:creationId xmlns:a16="http://schemas.microsoft.com/office/drawing/2014/main" id="{CB32DBFD-68B8-4B30-B445-9953926E7EC5}"/>
              </a:ext>
            </a:extLst>
          </p:cNvPr>
          <p:cNvCxnSpPr>
            <a:cxnSpLocks/>
          </p:cNvCxnSpPr>
          <p:nvPr/>
        </p:nvCxnSpPr>
        <p:spPr>
          <a:xfrm rot="16200000">
            <a:off x="825797" y="1344156"/>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106A27-B64D-45C9-9E26-0763F3404A91}"/>
              </a:ext>
            </a:extLst>
          </p:cNvPr>
          <p:cNvCxnSpPr>
            <a:cxnSpLocks/>
          </p:cNvCxnSpPr>
          <p:nvPr/>
        </p:nvCxnSpPr>
        <p:spPr>
          <a:xfrm>
            <a:off x="256678" y="1913275"/>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A80407B-06C8-44FD-94F4-573761D0C6B2}"/>
              </a:ext>
            </a:extLst>
          </p:cNvPr>
          <p:cNvCxnSpPr>
            <a:cxnSpLocks/>
          </p:cNvCxnSpPr>
          <p:nvPr/>
        </p:nvCxnSpPr>
        <p:spPr>
          <a:xfrm rot="5400000">
            <a:off x="3435049" y="5899184"/>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336D1D-5BC9-4EAC-8660-D4B2BBD4C548}"/>
              </a:ext>
            </a:extLst>
          </p:cNvPr>
          <p:cNvCxnSpPr>
            <a:cxnSpLocks/>
          </p:cNvCxnSpPr>
          <p:nvPr/>
        </p:nvCxnSpPr>
        <p:spPr>
          <a:xfrm flipV="1">
            <a:off x="4004168" y="5330065"/>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BD851E6-4D93-4808-875B-521FE45F88B6}"/>
              </a:ext>
            </a:extLst>
          </p:cNvPr>
          <p:cNvSpPr/>
          <p:nvPr/>
        </p:nvSpPr>
        <p:spPr>
          <a:xfrm>
            <a:off x="4174566" y="1861183"/>
            <a:ext cx="3647229"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E64CA526-6677-4417-AB92-4A5730C2CFBB}"/>
              </a:ext>
            </a:extLst>
          </p:cNvPr>
          <p:cNvGrpSpPr/>
          <p:nvPr/>
        </p:nvGrpSpPr>
        <p:grpSpPr>
          <a:xfrm>
            <a:off x="4613036" y="1770478"/>
            <a:ext cx="2732145" cy="1703261"/>
            <a:chOff x="1246396" y="3583394"/>
            <a:chExt cx="2855019" cy="1056260"/>
          </a:xfrm>
        </p:grpSpPr>
        <p:sp>
          <p:nvSpPr>
            <p:cNvPr id="56" name="TextBox 55">
              <a:extLst>
                <a:ext uri="{FF2B5EF4-FFF2-40B4-BE49-F238E27FC236}">
                  <a16:creationId xmlns:a16="http://schemas.microsoft.com/office/drawing/2014/main" id="{46A1E12B-F817-436F-94E2-5F7731E01E0A}"/>
                </a:ext>
              </a:extLst>
            </p:cNvPr>
            <p:cNvSpPr txBox="1"/>
            <p:nvPr/>
          </p:nvSpPr>
          <p:spPr>
            <a:xfrm>
              <a:off x="1246396" y="4124320"/>
              <a:ext cx="2855019" cy="515334"/>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Là đầu vào và ra của thiết bị</a:t>
              </a:r>
              <a:endParaRPr lang="en-US" sz="2400" dirty="0">
                <a:solidFill>
                  <a:schemeClr val="bg1">
                    <a:lumMod val="6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50879957-CD43-4A95-845A-AE2DBCE441EC}"/>
                </a:ext>
              </a:extLst>
            </p:cNvPr>
            <p:cNvSpPr txBox="1"/>
            <p:nvPr/>
          </p:nvSpPr>
          <p:spPr>
            <a:xfrm>
              <a:off x="1368812" y="3583394"/>
              <a:ext cx="2689700" cy="591680"/>
            </a:xfrm>
            <a:prstGeom prst="rect">
              <a:avLst/>
            </a:prstGeom>
            <a:noFill/>
          </p:spPr>
          <p:txBody>
            <a:bodyPr wrap="square" rtlCol="0">
              <a:spAutoFit/>
            </a:bodyPr>
            <a:lstStyle/>
            <a:p>
              <a:pPr algn="ctr"/>
              <a:r>
                <a:rPr lang="en-US" sz="2800" b="1" dirty="0" smtClean="0">
                  <a:solidFill>
                    <a:srgbClr val="EE9524"/>
                  </a:solidFill>
                  <a:latin typeface="Arial" panose="020B0604020202020204" pitchFamily="34" charset="0"/>
                  <a:ea typeface="Tahoma" panose="020B0604030504040204" pitchFamily="34" charset="0"/>
                  <a:cs typeface="Arial" panose="020B0604020202020204" pitchFamily="34" charset="0"/>
                </a:rPr>
                <a:t>RELAY + BUTTON</a:t>
              </a:r>
              <a:endParaRPr lang="en-US" sz="2800" b="1" dirty="0">
                <a:solidFill>
                  <a:srgbClr val="EE952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59" name="Straight Connector 58">
            <a:extLst>
              <a:ext uri="{FF2B5EF4-FFF2-40B4-BE49-F238E27FC236}">
                <a16:creationId xmlns:a16="http://schemas.microsoft.com/office/drawing/2014/main" id="{CB32DBFD-68B8-4B30-B445-9953926E7EC5}"/>
              </a:ext>
            </a:extLst>
          </p:cNvPr>
          <p:cNvCxnSpPr>
            <a:cxnSpLocks/>
          </p:cNvCxnSpPr>
          <p:nvPr/>
        </p:nvCxnSpPr>
        <p:spPr>
          <a:xfrm>
            <a:off x="4174567" y="1861183"/>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106A27-B64D-45C9-9E26-0763F3404A91}"/>
              </a:ext>
            </a:extLst>
          </p:cNvPr>
          <p:cNvCxnSpPr>
            <a:cxnSpLocks/>
          </p:cNvCxnSpPr>
          <p:nvPr/>
        </p:nvCxnSpPr>
        <p:spPr>
          <a:xfrm>
            <a:off x="4174567" y="1861183"/>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80407B-06C8-44FD-94F4-573761D0C6B2}"/>
              </a:ext>
            </a:extLst>
          </p:cNvPr>
          <p:cNvCxnSpPr>
            <a:cxnSpLocks/>
          </p:cNvCxnSpPr>
          <p:nvPr/>
        </p:nvCxnSpPr>
        <p:spPr>
          <a:xfrm flipH="1">
            <a:off x="6683557" y="6377596"/>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D336D1D-5BC9-4EAC-8660-D4B2BBD4C548}"/>
              </a:ext>
            </a:extLst>
          </p:cNvPr>
          <p:cNvCxnSpPr>
            <a:cxnSpLocks/>
          </p:cNvCxnSpPr>
          <p:nvPr/>
        </p:nvCxnSpPr>
        <p:spPr>
          <a:xfrm flipV="1">
            <a:off x="8328247" y="5239358"/>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BD851E6-4D93-4808-875B-521FE45F88B6}"/>
              </a:ext>
            </a:extLst>
          </p:cNvPr>
          <p:cNvSpPr/>
          <p:nvPr/>
        </p:nvSpPr>
        <p:spPr>
          <a:xfrm>
            <a:off x="8128921" y="1887229"/>
            <a:ext cx="3668338"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64CA526-6677-4417-AB92-4A5730C2CFBB}"/>
              </a:ext>
            </a:extLst>
          </p:cNvPr>
          <p:cNvGrpSpPr/>
          <p:nvPr/>
        </p:nvGrpSpPr>
        <p:grpSpPr>
          <a:xfrm>
            <a:off x="8567389" y="1913275"/>
            <a:ext cx="2882709" cy="2270549"/>
            <a:chOff x="1246395" y="3655797"/>
            <a:chExt cx="2855019" cy="1408058"/>
          </a:xfrm>
        </p:grpSpPr>
        <p:sp>
          <p:nvSpPr>
            <p:cNvPr id="30" name="TextBox 29">
              <a:extLst>
                <a:ext uri="{FF2B5EF4-FFF2-40B4-BE49-F238E27FC236}">
                  <a16:creationId xmlns:a16="http://schemas.microsoft.com/office/drawing/2014/main" id="{46A1E12B-F817-436F-94E2-5F7731E01E0A}"/>
                </a:ext>
              </a:extLst>
            </p:cNvPr>
            <p:cNvSpPr txBox="1"/>
            <p:nvPr/>
          </p:nvSpPr>
          <p:spPr>
            <a:xfrm>
              <a:off x="1246395" y="4090446"/>
              <a:ext cx="2855019" cy="973409"/>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Bộ chuyển đổi nguồn 220AC sang 5VDC cung cấp cho toàn hệ thống</a:t>
              </a:r>
              <a:endParaRPr lang="en-US" sz="2400" dirty="0">
                <a:solidFill>
                  <a:schemeClr val="bg1">
                    <a:lumMod val="6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50879957-CD43-4A95-845A-AE2DBCE441EC}"/>
                </a:ext>
              </a:extLst>
            </p:cNvPr>
            <p:cNvSpPr txBox="1"/>
            <p:nvPr/>
          </p:nvSpPr>
          <p:spPr>
            <a:xfrm>
              <a:off x="1329054" y="3655797"/>
              <a:ext cx="2689700" cy="324470"/>
            </a:xfrm>
            <a:prstGeom prst="rect">
              <a:avLst/>
            </a:prstGeom>
            <a:noFill/>
          </p:spPr>
          <p:txBody>
            <a:bodyPr wrap="square" rtlCol="0">
              <a:spAutoFit/>
            </a:bodyPr>
            <a:lstStyle/>
            <a:p>
              <a:pPr algn="ctr"/>
              <a:r>
                <a:rPr lang="en-US" sz="2800" b="1" dirty="0" smtClean="0">
                  <a:solidFill>
                    <a:srgbClr val="EE9524"/>
                  </a:solidFill>
                  <a:latin typeface="Arial" panose="020B0604020202020204" pitchFamily="34" charset="0"/>
                  <a:ea typeface="Tahoma" panose="020B0604030504040204" pitchFamily="34" charset="0"/>
                  <a:cs typeface="Arial" panose="020B0604020202020204" pitchFamily="34" charset="0"/>
                </a:rPr>
                <a:t>HILINK </a:t>
              </a:r>
              <a:endParaRPr lang="en-US" sz="2800" b="1" dirty="0">
                <a:solidFill>
                  <a:srgbClr val="EE952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32" name="Straight Connector 31">
            <a:extLst>
              <a:ext uri="{FF2B5EF4-FFF2-40B4-BE49-F238E27FC236}">
                <a16:creationId xmlns:a16="http://schemas.microsoft.com/office/drawing/2014/main" id="{CB32DBFD-68B8-4B30-B445-9953926E7EC5}"/>
              </a:ext>
            </a:extLst>
          </p:cNvPr>
          <p:cNvCxnSpPr>
            <a:cxnSpLocks/>
          </p:cNvCxnSpPr>
          <p:nvPr/>
        </p:nvCxnSpPr>
        <p:spPr>
          <a:xfrm>
            <a:off x="8128921" y="1887229"/>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106A27-B64D-45C9-9E26-0763F3404A91}"/>
              </a:ext>
            </a:extLst>
          </p:cNvPr>
          <p:cNvCxnSpPr>
            <a:cxnSpLocks/>
          </p:cNvCxnSpPr>
          <p:nvPr/>
        </p:nvCxnSpPr>
        <p:spPr>
          <a:xfrm>
            <a:off x="8128921" y="1893389"/>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80407B-06C8-44FD-94F4-573761D0C6B2}"/>
              </a:ext>
            </a:extLst>
          </p:cNvPr>
          <p:cNvCxnSpPr>
            <a:cxnSpLocks/>
          </p:cNvCxnSpPr>
          <p:nvPr/>
        </p:nvCxnSpPr>
        <p:spPr>
          <a:xfrm flipH="1">
            <a:off x="10659021" y="6410418"/>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336D1D-5BC9-4EAC-8660-D4B2BBD4C548}"/>
              </a:ext>
            </a:extLst>
          </p:cNvPr>
          <p:cNvCxnSpPr>
            <a:cxnSpLocks/>
          </p:cNvCxnSpPr>
          <p:nvPr/>
        </p:nvCxnSpPr>
        <p:spPr>
          <a:xfrm flipV="1">
            <a:off x="11797259" y="5265404"/>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336D1D-5BC9-4EAC-8660-D4B2BBD4C548}"/>
              </a:ext>
            </a:extLst>
          </p:cNvPr>
          <p:cNvCxnSpPr>
            <a:cxnSpLocks/>
          </p:cNvCxnSpPr>
          <p:nvPr/>
        </p:nvCxnSpPr>
        <p:spPr>
          <a:xfrm flipV="1">
            <a:off x="7821795" y="5239358"/>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62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250"/>
                                        <p:tgtEl>
                                          <p:spTgt spid="39"/>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250"/>
                                        <p:tgtEl>
                                          <p:spTgt spid="40"/>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250"/>
                                        <p:tgtEl>
                                          <p:spTgt spid="41"/>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right)">
                                      <p:cBhvr>
                                        <p:cTn id="19" dur="250"/>
                                        <p:tgtEl>
                                          <p:spTgt spid="42"/>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down)">
                                      <p:cBhvr>
                                        <p:cTn id="23" dur="250"/>
                                        <p:tgtEl>
                                          <p:spTgt spid="60"/>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250"/>
                                        <p:tgtEl>
                                          <p:spTgt spid="59"/>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up)">
                                      <p:cBhvr>
                                        <p:cTn id="31" dur="250"/>
                                        <p:tgtEl>
                                          <p:spTgt spid="62"/>
                                        </p:tgtEl>
                                      </p:cBhvr>
                                    </p:animEffect>
                                  </p:childTnLst>
                                </p:cTn>
                              </p:par>
                            </p:childTnLst>
                          </p:cTn>
                        </p:par>
                        <p:par>
                          <p:cTn id="32" fill="hold">
                            <p:stCondLst>
                              <p:cond delay="1750"/>
                            </p:stCondLst>
                            <p:childTnLst>
                              <p:par>
                                <p:cTn id="33" presetID="22" presetClass="entr" presetSubtype="2"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right)">
                                      <p:cBhvr>
                                        <p:cTn id="35" dur="250"/>
                                        <p:tgtEl>
                                          <p:spTgt spid="61"/>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250"/>
                                        <p:tgtEl>
                                          <p:spTgt spid="33"/>
                                        </p:tgtEl>
                                      </p:cBhvr>
                                    </p:animEffect>
                                  </p:childTnLst>
                                </p:cTn>
                              </p:par>
                            </p:childTnLst>
                          </p:cTn>
                        </p:par>
                        <p:par>
                          <p:cTn id="40" fill="hold">
                            <p:stCondLst>
                              <p:cond delay="2250"/>
                            </p:stCondLst>
                            <p:childTnLst>
                              <p:par>
                                <p:cTn id="41" presetID="22" presetClass="entr" presetSubtype="8"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250"/>
                                        <p:tgtEl>
                                          <p:spTgt spid="32"/>
                                        </p:tgtEl>
                                      </p:cBhvr>
                                    </p:animEffect>
                                  </p:childTnLst>
                                </p:cTn>
                              </p:par>
                            </p:childTnLst>
                          </p:cTn>
                        </p:par>
                        <p:par>
                          <p:cTn id="44" fill="hold">
                            <p:stCondLst>
                              <p:cond delay="2500"/>
                            </p:stCondLst>
                            <p:childTnLst>
                              <p:par>
                                <p:cTn id="45" presetID="22" presetClass="entr" presetSubtype="1" fill="hold"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up)">
                                      <p:cBhvr>
                                        <p:cTn id="47" dur="250"/>
                                        <p:tgtEl>
                                          <p:spTgt spid="43"/>
                                        </p:tgtEl>
                                      </p:cBhvr>
                                    </p:animEffect>
                                  </p:childTnLst>
                                </p:cTn>
                              </p:par>
                            </p:childTnLst>
                          </p:cTn>
                        </p:par>
                        <p:par>
                          <p:cTn id="48" fill="hold">
                            <p:stCondLst>
                              <p:cond delay="2750"/>
                            </p:stCondLst>
                            <p:childTnLst>
                              <p:par>
                                <p:cTn id="49" presetID="22" presetClass="entr" presetSubtype="2"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right)">
                                      <p:cBhvr>
                                        <p:cTn id="51" dur="250"/>
                                        <p:tgtEl>
                                          <p:spTgt spid="34"/>
                                        </p:tgtEl>
                                      </p:cBhvr>
                                    </p:animEffect>
                                  </p:childTnLst>
                                </p:cTn>
                              </p:par>
                            </p:childTnLst>
                          </p:cTn>
                        </p:par>
                        <p:par>
                          <p:cTn id="52" fill="hold">
                            <p:stCondLst>
                              <p:cond delay="3000"/>
                            </p:stCondLst>
                            <p:childTnLst>
                              <p:par>
                                <p:cTn id="53" presetID="22" presetClass="entr" presetSubtype="1"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6</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0" y="131812"/>
            <a:ext cx="11769213" cy="646331"/>
          </a:xfrm>
          <a:prstGeom prst="rect">
            <a:avLst/>
          </a:prstGeom>
          <a:noFill/>
        </p:spPr>
        <p:txBody>
          <a:bodyPr wrap="square" rtlCol="0">
            <a:spAutoFit/>
          </a:bodyPr>
          <a:lstStyle/>
          <a:p>
            <a:pPr lvl="1" algn="ctr"/>
            <a:r>
              <a:rPr lang="en-US" sz="3600" dirty="0" smtClean="0">
                <a:solidFill>
                  <a:schemeClr val="bg1">
                    <a:lumMod val="65000"/>
                  </a:schemeClr>
                </a:solidFill>
                <a:latin typeface="Arial" panose="020B0604020202020204" pitchFamily="34" charset="0"/>
                <a:cs typeface="Arial" panose="020B0604020202020204" pitchFamily="34" charset="0"/>
              </a:rPr>
              <a:t>THIẾT KẾ PHẦN CỨNG</a:t>
            </a:r>
            <a:endParaRPr lang="en-US" sz="36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p:nvPr/>
        </p:nvPicPr>
        <p:blipFill>
          <a:blip r:embed="rId3"/>
          <a:stretch>
            <a:fillRect/>
          </a:stretch>
        </p:blipFill>
        <p:spPr>
          <a:xfrm>
            <a:off x="226929" y="1993958"/>
            <a:ext cx="3700494" cy="2847866"/>
          </a:xfrm>
          <a:prstGeom prst="rect">
            <a:avLst/>
          </a:prstGeom>
        </p:spPr>
      </p:pic>
      <p:pic>
        <p:nvPicPr>
          <p:cNvPr id="12" name="Picture 11"/>
          <p:cNvPicPr/>
          <p:nvPr/>
        </p:nvPicPr>
        <p:blipFill>
          <a:blip r:embed="rId4"/>
          <a:stretch>
            <a:fillRect/>
          </a:stretch>
        </p:blipFill>
        <p:spPr>
          <a:xfrm>
            <a:off x="4044528" y="1993958"/>
            <a:ext cx="4035170" cy="2847866"/>
          </a:xfrm>
          <a:prstGeom prst="rect">
            <a:avLst/>
          </a:prstGeom>
        </p:spPr>
      </p:pic>
      <p:pic>
        <p:nvPicPr>
          <p:cNvPr id="13" name="Picture 12"/>
          <p:cNvPicPr/>
          <p:nvPr/>
        </p:nvPicPr>
        <p:blipFill>
          <a:blip r:embed="rId5"/>
          <a:stretch>
            <a:fillRect/>
          </a:stretch>
        </p:blipFill>
        <p:spPr>
          <a:xfrm>
            <a:off x="8196803" y="1993958"/>
            <a:ext cx="3995197" cy="2847866"/>
          </a:xfrm>
          <a:prstGeom prst="rect">
            <a:avLst/>
          </a:prstGeom>
        </p:spPr>
      </p:pic>
    </p:spTree>
    <p:extLst>
      <p:ext uri="{BB962C8B-B14F-4D97-AF65-F5344CB8AC3E}">
        <p14:creationId xmlns:p14="http://schemas.microsoft.com/office/powerpoint/2010/main" val="171298601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7</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0" y="131812"/>
            <a:ext cx="12192000" cy="646331"/>
          </a:xfrm>
          <a:prstGeom prst="rect">
            <a:avLst/>
          </a:prstGeom>
          <a:noFill/>
        </p:spPr>
        <p:txBody>
          <a:bodyPr wrap="square" rtlCol="0">
            <a:spAutoFit/>
          </a:bodyPr>
          <a:lstStyle/>
          <a:p>
            <a:pPr lvl="1" algn="ctr"/>
            <a:r>
              <a:rPr lang="en-US" sz="3600" dirty="0" smtClean="0">
                <a:solidFill>
                  <a:schemeClr val="bg1">
                    <a:lumMod val="65000"/>
                  </a:schemeClr>
                </a:solidFill>
                <a:latin typeface="Arial" panose="020B0604020202020204" pitchFamily="34" charset="0"/>
                <a:cs typeface="Arial" panose="020B0604020202020204" pitchFamily="34" charset="0"/>
              </a:rPr>
              <a:t>PHẦN MỀM ĐIỀU KHIỂN</a:t>
            </a:r>
            <a:endParaRPr lang="en-US" sz="36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p:nvPr/>
        </p:nvPicPr>
        <p:blipFill>
          <a:blip r:embed="rId3"/>
          <a:stretch>
            <a:fillRect/>
          </a:stretch>
        </p:blipFill>
        <p:spPr>
          <a:xfrm>
            <a:off x="3020060" y="1524635"/>
            <a:ext cx="6151880" cy="3808730"/>
          </a:xfrm>
          <a:prstGeom prst="rect">
            <a:avLst/>
          </a:prstGeom>
        </p:spPr>
      </p:pic>
    </p:spTree>
    <p:extLst>
      <p:ext uri="{BB962C8B-B14F-4D97-AF65-F5344CB8AC3E}">
        <p14:creationId xmlns:p14="http://schemas.microsoft.com/office/powerpoint/2010/main" val="278519096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8</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28344" y="131812"/>
            <a:ext cx="9335313" cy="1323439"/>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MỘT SỐ CHỨC NĂNG TRÊN PHẦN MỀM</a:t>
            </a:r>
            <a:endParaRPr lang="en-US" sz="4000" dirty="0">
              <a:solidFill>
                <a:schemeClr val="bg2">
                  <a:lumMod val="7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594656" y="1455251"/>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47701" y="1384141"/>
            <a:ext cx="2145165"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Hẹn giờ</a:t>
            </a:r>
            <a:endParaRPr lang="en-US" sz="2800"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647701" y="2054670"/>
            <a:ext cx="6408107" cy="3738063"/>
          </a:xfrm>
          <a:prstGeom prst="rect">
            <a:avLst/>
          </a:prstGeom>
        </p:spPr>
      </p:pic>
      <p:sp>
        <p:nvSpPr>
          <p:cNvPr id="15" name="TextBox 14"/>
          <p:cNvSpPr txBox="1"/>
          <p:nvPr/>
        </p:nvSpPr>
        <p:spPr>
          <a:xfrm>
            <a:off x="7302500" y="2054670"/>
            <a:ext cx="4572000" cy="1881990"/>
          </a:xfrm>
          <a:prstGeom prst="rect">
            <a:avLst/>
          </a:prstGeom>
          <a:noFill/>
        </p:spPr>
        <p:txBody>
          <a:bodyPr wrap="square" rtlCol="0">
            <a:spAutoFit/>
          </a:bodyPr>
          <a:lstStyle/>
          <a:p>
            <a:pPr algn="just">
              <a:lnSpc>
                <a:spcPct val="150000"/>
              </a:lnSpc>
            </a:pPr>
            <a:r>
              <a:rPr lang="en-US" sz="2000" dirty="0" smtClean="0">
                <a:latin typeface="Arial" panose="020B0604020202020204" pitchFamily="34" charset="0"/>
                <a:cs typeface="Arial" panose="020B0604020202020204" pitchFamily="34" charset="0"/>
              </a:rPr>
              <a:t>Giúp người dùng bật tắt thiết bị theo thời gian mong muốn</a:t>
            </a:r>
          </a:p>
          <a:p>
            <a:pPr algn="just">
              <a:lnSpc>
                <a:spcPct val="150000"/>
              </a:lnSpc>
            </a:pPr>
            <a:r>
              <a:rPr lang="en-US" sz="2000" dirty="0" smtClean="0">
                <a:latin typeface="Arial" panose="020B0604020202020204" pitchFamily="34" charset="0"/>
                <a:cs typeface="Arial" panose="020B0604020202020204" pitchFamily="34" charset="0"/>
              </a:rPr>
              <a:t>Hạn chế: Mỗi lần chỉ hẹn giờ cho một kênh</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5466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1323439"/>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Đổi tên phòng và tên công tắc</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620056" y="1360001"/>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stretch>
            <a:fillRect/>
          </a:stretch>
        </p:blipFill>
        <p:spPr>
          <a:xfrm>
            <a:off x="128500" y="1931501"/>
            <a:ext cx="7682125" cy="4812199"/>
          </a:xfrm>
          <a:prstGeom prst="rect">
            <a:avLst/>
          </a:prstGeom>
        </p:spPr>
      </p:pic>
      <p:sp>
        <p:nvSpPr>
          <p:cNvPr id="10" name="TextBox 9"/>
          <p:cNvSpPr txBox="1"/>
          <p:nvPr/>
        </p:nvSpPr>
        <p:spPr>
          <a:xfrm>
            <a:off x="7912100" y="1931501"/>
            <a:ext cx="3937000" cy="1818703"/>
          </a:xfrm>
          <a:prstGeom prst="rect">
            <a:avLst/>
          </a:prstGeom>
          <a:noFill/>
        </p:spPr>
        <p:txBody>
          <a:bodyPr wrap="square" rtlCol="0">
            <a:spAutoFit/>
          </a:bodyPr>
          <a:lstStyle/>
          <a:p>
            <a:pPr algn="just">
              <a:lnSpc>
                <a:spcPct val="150000"/>
              </a:lnSpc>
            </a:pPr>
            <a:r>
              <a:rPr lang="en-US" sz="2600" dirty="0" smtClean="0">
                <a:latin typeface="Arial" panose="020B0604020202020204" pitchFamily="34" charset="0"/>
                <a:cs typeface="Arial" panose="020B0604020202020204" pitchFamily="34" charset="0"/>
              </a:rPr>
              <a:t>Giúp người dùng biết là mình gắn thiết bị với thiết bị điện nào</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30521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E71848-B78E-4D58-BFA5-D2D5918911CD}">
  <ds:schemaRefs>
    <ds:schemaRef ds:uri="http://purl.org/dc/elements/1.1/"/>
    <ds:schemaRef ds:uri="16c05727-aa75-4e4a-9b5f-8a80a1165891"/>
    <ds:schemaRef ds:uri="http://schemas.microsoft.com/office/2006/documentManagement/types"/>
    <ds:schemaRef ds:uri="http://purl.org/dc/terms/"/>
    <ds:schemaRef ds:uri="http://www.w3.org/XML/1998/namespace"/>
    <ds:schemaRef ds:uri="http://schemas.microsoft.com/office/infopath/2007/PartnerControls"/>
    <ds:schemaRef ds:uri="71af3243-3dd4-4a8d-8c0d-dd76da1f02a5"/>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9B3E157-1CAC-4231-A2EC-E93952D57E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728</Words>
  <Application>Microsoft Office PowerPoint</Application>
  <PresentationFormat>Widescreen</PresentationFormat>
  <Paragraphs>134</Paragraphs>
  <Slides>18</Slides>
  <Notes>15</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Bebas</vt:lpstr>
      <vt:lpstr>Calibri</vt:lpstr>
      <vt:lpstr>Calibri Light</vt:lpstr>
      <vt:lpstr>Courier New</vt:lpstr>
      <vt:lpstr>Gill Sans</vt:lpstr>
      <vt:lpstr>Tahoma</vt:lpstr>
      <vt:lpstr>Tw Cen MT</vt:lpstr>
      <vt:lpstr>Office Theme</vt:lpstr>
      <vt:lpstr>Báo cáo THỰc tập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2020-04-15T12:26:56Z</dcterms:created>
  <dcterms:modified xsi:type="dcterms:W3CDTF">2021-10-08T02:31:56Z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