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23"/>
  </p:notesMasterIdLst>
  <p:sldIdLst>
    <p:sldId id="280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281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75972" autoAdjust="0"/>
  </p:normalViewPr>
  <p:slideViewPr>
    <p:cSldViewPr>
      <p:cViewPr varScale="1">
        <p:scale>
          <a:sx n="55" d="100"/>
          <a:sy n="55" d="100"/>
        </p:scale>
        <p:origin x="-15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6B21C-896C-47B6-BA7F-8D47EB82C0B2}" type="datetimeFigureOut">
              <a:rPr lang="en-US" smtClean="0"/>
              <a:pPr/>
              <a:t>19/03/2010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486F9-48EB-412F-8E13-47C341D9CA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86F9-48EB-412F-8E13-47C341D9CA7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86F9-48EB-412F-8E13-47C341D9CA7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86F9-48EB-412F-8E13-47C341D9CA7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86F9-48EB-412F-8E13-47C341D9CA7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86F9-48EB-412F-8E13-47C341D9CA7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86F9-48EB-412F-8E13-47C341D9CA7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86F9-48EB-412F-8E13-47C341D9CA7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86F9-48EB-412F-8E13-47C341D9CA7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86F9-48EB-412F-8E13-47C341D9CA7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86F9-48EB-412F-8E13-47C341D9CA7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86F9-48EB-412F-8E13-47C341D9CA7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86F9-48EB-412F-8E13-47C341D9CA7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8229600" cy="1905000"/>
          </a:xfrm>
        </p:spPr>
        <p:txBody>
          <a:bodyPr>
            <a:normAutofit/>
          </a:bodyPr>
          <a:lstStyle>
            <a:lvl1pPr marL="0" indent="0" algn="l">
              <a:buNone/>
              <a:defRPr lang="ru-RU" sz="3200" kern="1200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552B-0A07-4CAD-86BC-C421DC17BB4A}" type="datetime1">
              <a:rPr lang="ru-RU" smtClean="0"/>
              <a:pPr/>
              <a:t>19.03.2010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CD0-E778-471E-85B9-51278415C2D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>
              <a:buFont typeface="Arial" pitchFamily="34" charset="0"/>
              <a:buChar char="•"/>
              <a:defRPr/>
            </a:lvl2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7E66-6250-417E-BA8A-261FEFCE2138}" type="datetime1">
              <a:rPr lang="ru-RU" smtClean="0"/>
              <a:pPr/>
              <a:t>19.03.2010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CD0-E778-471E-85B9-51278415C2D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28796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287962"/>
          </a:xfrm>
        </p:spPr>
        <p:txBody>
          <a:bodyPr vert="eaVert"/>
          <a:lstStyle>
            <a:lvl2pPr>
              <a:buFont typeface="Arial" pitchFamily="34" charset="0"/>
              <a:buChar char="•"/>
              <a:defRPr/>
            </a:lvl2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20B3-7823-4D2E-A044-60AEE47EA3A2}" type="datetime1">
              <a:rPr lang="ru-RU" smtClean="0"/>
              <a:pPr/>
              <a:t>19.03.2010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CD0-E778-471E-85B9-51278415C2D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57401"/>
            <a:ext cx="8229600" cy="3429000"/>
          </a:xfrm>
        </p:spPr>
        <p:txBody>
          <a:bodyPr/>
          <a:lstStyle>
            <a:lvl2pPr>
              <a:buFont typeface="Arial" pitchFamily="34" charset="0"/>
              <a:buChar char="•"/>
              <a:defRPr/>
            </a:lvl2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4255-A3C7-4F9C-A7AF-88A869F134B5}" type="datetime1">
              <a:rPr lang="ru-RU" smtClean="0"/>
              <a:pPr/>
              <a:t>19.03.2010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CD0-E778-471E-85B9-51278415C2D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86238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3622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567D-D0CE-4808-A0AD-9EE6B5DBF11B}" type="datetime1">
              <a:rPr lang="ru-RU" smtClean="0"/>
              <a:pPr/>
              <a:t>19.03.2010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CD0-E778-471E-85B9-51278415C2D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057401"/>
            <a:ext cx="4038600" cy="3429000"/>
          </a:xfrm>
        </p:spPr>
        <p:txBody>
          <a:bodyPr/>
          <a:lstStyle>
            <a:lvl1pPr>
              <a:defRPr sz="2800"/>
            </a:lvl1pPr>
            <a:lvl2pPr>
              <a:buFont typeface="Arial" pitchFamily="34" charset="0"/>
              <a:buChar char="•"/>
              <a:defRPr sz="2400"/>
            </a:lvl2pPr>
            <a:lvl3pPr>
              <a:defRPr sz="2000"/>
            </a:lvl3pPr>
            <a:lvl4pPr>
              <a:buFont typeface="Arial" pitchFamily="34" charset="0"/>
              <a:buChar char="•"/>
              <a:defRPr sz="1800"/>
            </a:lvl4pPr>
            <a:lvl5pPr>
              <a:buFont typeface="Arial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057401"/>
            <a:ext cx="4038600" cy="3429000"/>
          </a:xfrm>
        </p:spPr>
        <p:txBody>
          <a:bodyPr/>
          <a:lstStyle>
            <a:lvl1pPr>
              <a:defRPr sz="2800"/>
            </a:lvl1pPr>
            <a:lvl2pPr>
              <a:buFont typeface="Arial" pitchFamily="34" charset="0"/>
              <a:buChar char="•"/>
              <a:defRPr sz="2400"/>
            </a:lvl2pPr>
            <a:lvl3pPr>
              <a:defRPr sz="2000"/>
            </a:lvl3pPr>
            <a:lvl4pPr>
              <a:buFont typeface="Arial" pitchFamily="34" charset="0"/>
              <a:buChar char="•"/>
              <a:defRPr sz="1800"/>
            </a:lvl4pPr>
            <a:lvl5pPr>
              <a:buFont typeface="Arial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26F5-1B45-4485-A34C-B2AE5CE6E35D}" type="datetime1">
              <a:rPr lang="ru-RU" smtClean="0"/>
              <a:pPr/>
              <a:t>19.03.2010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CD0-E778-471E-85B9-51278415C2D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2895600"/>
          </a:xfrm>
        </p:spPr>
        <p:txBody>
          <a:bodyPr/>
          <a:lstStyle>
            <a:lvl1pPr>
              <a:defRPr sz="2400"/>
            </a:lvl1pPr>
            <a:lvl2pPr>
              <a:buFont typeface="Arial" pitchFamily="34" charset="0"/>
              <a:buChar char="•"/>
              <a:defRPr sz="2000"/>
            </a:lvl2pPr>
            <a:lvl3pPr>
              <a:defRPr sz="1800"/>
            </a:lvl3pPr>
            <a:lvl4pPr>
              <a:buFont typeface="Arial" pitchFamily="34" charset="0"/>
              <a:buChar char="•"/>
              <a:defRPr sz="1600"/>
            </a:lvl4pPr>
            <a:lvl5pPr>
              <a:buFont typeface="Arial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2057400"/>
            <a:ext cx="4041775" cy="5333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90800"/>
            <a:ext cx="4041775" cy="2895600"/>
          </a:xfrm>
        </p:spPr>
        <p:txBody>
          <a:bodyPr/>
          <a:lstStyle>
            <a:lvl1pPr>
              <a:defRPr sz="2400"/>
            </a:lvl1pPr>
            <a:lvl2pPr>
              <a:buFont typeface="Arial" pitchFamily="34" charset="0"/>
              <a:buChar char="•"/>
              <a:defRPr sz="2000"/>
            </a:lvl2pPr>
            <a:lvl3pPr>
              <a:defRPr sz="1800"/>
            </a:lvl3pPr>
            <a:lvl4pPr>
              <a:buFont typeface="Arial" pitchFamily="34" charset="0"/>
              <a:buChar char="•"/>
              <a:defRPr sz="1600"/>
            </a:lvl4pPr>
            <a:lvl5pPr>
              <a:buFont typeface="Arial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F588-3D90-4C4B-B7FE-46707A2BC7E4}" type="datetime1">
              <a:rPr lang="ru-RU" smtClean="0"/>
              <a:pPr/>
              <a:t>19.03.2010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CD0-E778-471E-85B9-51278415C2D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E910-4154-422B-9640-16A6C6DCE0FA}" type="datetime1">
              <a:rPr lang="ru-RU" smtClean="0"/>
              <a:pPr/>
              <a:t>19.03.2010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CD0-E778-471E-85B9-51278415C2D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8E35-6BAD-4FE7-A64C-54F18E058CD3}" type="datetime1">
              <a:rPr lang="ru-RU" smtClean="0"/>
              <a:pPr/>
              <a:t>19.03.2010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CD0-E778-471E-85B9-51278415C2D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3008313" cy="1130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304799"/>
            <a:ext cx="5111750" cy="5181601"/>
          </a:xfrm>
        </p:spPr>
        <p:txBody>
          <a:bodyPr/>
          <a:lstStyle>
            <a:lvl1pPr>
              <a:defRPr sz="3200"/>
            </a:lvl1pPr>
            <a:lvl2pPr>
              <a:buFont typeface="Arial" pitchFamily="34" charset="0"/>
              <a:buChar char="•"/>
              <a:defRPr sz="2800"/>
            </a:lvl2pPr>
            <a:lvl3pPr>
              <a:defRPr sz="2400"/>
            </a:lvl3pPr>
            <a:lvl4pPr>
              <a:buFont typeface="Arial" pitchFamily="34" charset="0"/>
              <a:buChar char="•"/>
              <a:defRPr sz="2000"/>
            </a:lvl4pPr>
            <a:lvl5pPr>
              <a:buFont typeface="Arial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981200"/>
            <a:ext cx="3008313" cy="4144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2FCF-4F82-462E-B233-87068A0EBE31}" type="datetime1">
              <a:rPr lang="ru-RU" smtClean="0"/>
              <a:pPr/>
              <a:t>19.03.2010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CD0-E778-471E-85B9-51278415C2D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190A-C846-47A1-8C83-F2A6E48C7582}" type="datetime1">
              <a:rPr lang="ru-RU" smtClean="0"/>
              <a:pPr/>
              <a:t>19.03.2010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CD0-E778-471E-85B9-51278415C2D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2057401"/>
            <a:ext cx="82296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ru-RU" dirty="0" smtClean="0"/>
              <a:t>Второй уровень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ru-RU" dirty="0" smtClean="0"/>
              <a:t>Третий уровень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ru-RU" dirty="0" smtClean="0"/>
              <a:t>Четвертый уровень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ru-RU" dirty="0" smtClean="0"/>
              <a:t>Пятый уровень</a:t>
            </a:r>
          </a:p>
          <a:p>
            <a:pPr lvl="5"/>
            <a:r>
              <a:rPr lang="ru-RU" dirty="0" err="1" smtClean="0"/>
              <a:t>Ываывап</a:t>
            </a:r>
            <a:endParaRPr lang="ru-RU" dirty="0" smtClean="0"/>
          </a:p>
          <a:p>
            <a:pPr lvl="6"/>
            <a:r>
              <a:rPr lang="ru-RU" dirty="0" err="1" smtClean="0"/>
              <a:t>Ыва</a:t>
            </a:r>
            <a:endParaRPr lang="ru-RU" dirty="0" smtClean="0"/>
          </a:p>
          <a:p>
            <a:pPr lvl="7"/>
            <a:r>
              <a:rPr lang="ru-RU" dirty="0" err="1" smtClean="0"/>
              <a:t>Ыва</a:t>
            </a:r>
            <a:endParaRPr lang="ru-RU" dirty="0" smtClean="0"/>
          </a:p>
          <a:p>
            <a:pPr lvl="8"/>
            <a:r>
              <a:rPr lang="ru-RU" dirty="0" err="1" smtClean="0"/>
              <a:t>Ыва</a:t>
            </a:r>
            <a:endParaRPr lang="ru-RU" dirty="0" smtClean="0"/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9FFAD-D2A7-427B-B1B6-BD3CFF8658E6}" type="datetime1">
              <a:rPr lang="ru-RU" smtClean="0"/>
              <a:pPr/>
              <a:t>19.03.2010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5FCD0-E778-471E-85B9-51278415C2D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lang="ru-RU" sz="4400" b="1" kern="1200" cap="all" dirty="0">
          <a:ln w="9000" cmpd="sng">
            <a:noFill/>
            <a:prstDash val="solid"/>
          </a:ln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effectLst>
            <a:reflection blurRad="6350" stA="55000" endA="300" endPos="45500" dir="5400000" sy="-100000" algn="bl" rotWithShape="0"/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800" kern="1200" dirty="0" smtClean="0"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ru-RU" sz="2400" kern="1200" dirty="0" smtClean="0">
          <a:ln w="10541" cmpd="sng">
            <a:noFill/>
            <a:prstDash val="solid"/>
          </a:ln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1800" kern="1200" dirty="0" smtClean="0">
          <a:ln w="10541" cmpd="sng">
            <a:noFill/>
            <a:prstDash val="solid"/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ru-RU" sz="1600" kern="1200" dirty="0" smtClean="0">
          <a:ln w="10541" cmpd="sng">
            <a:noFill/>
            <a:prstDash val="solid"/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ru-RU" sz="1600" kern="1200" dirty="0" smtClean="0">
          <a:ln w="10541" cmpd="sng">
            <a:noFill/>
            <a:prstDash val="solid"/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1600" kern="1200" dirty="0" smtClean="0">
          <a:ln w="10541" cmpd="sng">
            <a:noFill/>
            <a:prstDash val="solid"/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1600" kern="1200" dirty="0" smtClean="0">
          <a:ln w="10541" cmpd="sng">
            <a:noFill/>
            <a:prstDash val="solid"/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1600" kern="1200" dirty="0" smtClean="0">
          <a:ln w="10541" cmpd="sng">
            <a:noFill/>
            <a:prstDash val="solid"/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1600" kern="1200" dirty="0" smtClean="0">
          <a:ln w="10541" cmpd="sng">
            <a:noFill/>
            <a:prstDash val="solid"/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SOLR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46A6-7D15-42C3-AB15-F9B00492CCB0}" type="datetime1">
              <a:rPr lang="ru-RU" smtClean="0"/>
              <a:pPr/>
              <a:t>19.03.2010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CD0-E778-471E-85B9-51278415C2DE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09600" y="2286000"/>
            <a:ext cx="8229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all" spc="0" normalizeH="0" baseline="0" noProof="0" dirty="0" smtClean="0">
                <a:ln w="9000" cmpd="sng">
                  <a:noFill/>
                  <a:prstDash val="solid"/>
                </a:ln>
                <a:gradFill flip="none" rotWithShape="1">
                  <a:gsLst>
                    <a:gs pos="0">
                      <a:schemeClr val="tx2">
                        <a:lumMod val="5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j-ea"/>
                <a:cs typeface="+mj-cs"/>
              </a:rPr>
              <a:t>Analyzers, </a:t>
            </a:r>
            <a:r>
              <a:rPr kumimoji="0" lang="en-US" sz="4400" b="1" i="0" u="none" strike="noStrike" kern="1200" cap="all" spc="0" normalizeH="0" baseline="0" noProof="0" dirty="0" err="1" smtClean="0">
                <a:ln w="9000" cmpd="sng">
                  <a:noFill/>
                  <a:prstDash val="solid"/>
                </a:ln>
                <a:gradFill flip="none" rotWithShape="1">
                  <a:gsLst>
                    <a:gs pos="0">
                      <a:schemeClr val="tx2">
                        <a:lumMod val="5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j-ea"/>
                <a:cs typeface="+mj-cs"/>
              </a:rPr>
              <a:t>Tokenizers</a:t>
            </a:r>
            <a:r>
              <a:rPr kumimoji="0" lang="en-US" sz="4400" b="1" i="0" u="none" strike="noStrike" kern="1200" cap="all" spc="0" normalizeH="0" baseline="0" noProof="0" dirty="0" smtClean="0">
                <a:ln w="9000" cmpd="sng">
                  <a:noFill/>
                  <a:prstDash val="solid"/>
                </a:ln>
                <a:gradFill flip="none" rotWithShape="1">
                  <a:gsLst>
                    <a:gs pos="0">
                      <a:schemeClr val="tx2">
                        <a:lumMod val="5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j-ea"/>
                <a:cs typeface="+mj-cs"/>
              </a:rPr>
              <a:t>, and Token Filters</a:t>
            </a:r>
            <a:endParaRPr kumimoji="0" lang="en-US" sz="4400" b="1" i="0" u="none" strike="noStrike" kern="1200" cap="all" spc="0" normalizeH="0" baseline="0" noProof="0" dirty="0">
              <a:ln w="9000" cmpd="sng">
                <a:noFill/>
                <a:prstDash val="solid"/>
              </a:ln>
              <a:gradFill flip="none" rotWithShape="1">
                <a:gsLst>
                  <a:gs pos="0">
                    <a:schemeClr val="tx2">
                      <a:lumMod val="5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SOLR: </a:t>
            </a:r>
            <a:r>
              <a:rPr lang="en-US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analyzer </a:t>
            </a:r>
            <a:r>
              <a:rPr lang="en-US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và</a:t>
            </a:r>
            <a:r>
              <a:rPr lang="en-US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schema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46A6-7D15-42C3-AB15-F9B00492CCB0}" type="datetime1">
              <a:rPr lang="ru-RU" smtClean="0"/>
              <a:pPr/>
              <a:t>19.03.2010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CD0-E778-471E-85B9-51278415C2DE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457200" y="1600200"/>
            <a:ext cx="80772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CharFilterFactories</a:t>
            </a:r>
            <a:endParaRPr lang="en-US" sz="3200" dirty="0" smtClean="0"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TokenizerFactories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TokenFilterFactories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US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CharFilterFactories</a:t>
            </a:r>
            <a:endParaRPr lang="en-US" dirty="0" smtClean="0"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46A6-7D15-42C3-AB15-F9B00492CCB0}" type="datetime1">
              <a:rPr lang="ru-RU" smtClean="0"/>
              <a:pPr/>
              <a:t>19.03.2010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CD0-E778-471E-85B9-51278415C2DE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457200" y="1600200"/>
            <a:ext cx="80772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3200" dirty="0" smtClean="0"/>
              <a:t>&lt;</a:t>
            </a:r>
            <a:r>
              <a:rPr lang="en-US" sz="3200" dirty="0" err="1" smtClean="0"/>
              <a:t>fieldType</a:t>
            </a:r>
            <a:r>
              <a:rPr lang="en-US" sz="3200" dirty="0" smtClean="0"/>
              <a:t> name="</a:t>
            </a:r>
            <a:r>
              <a:rPr lang="en-US" sz="3200" dirty="0" err="1" smtClean="0"/>
              <a:t>charfilthtmlmap</a:t>
            </a:r>
            <a:r>
              <a:rPr lang="en-US" sz="3200" dirty="0" smtClean="0"/>
              <a:t>" class="</a:t>
            </a:r>
            <a:r>
              <a:rPr lang="en-US" sz="3200" dirty="0" err="1" smtClean="0"/>
              <a:t>solr.TextField</a:t>
            </a:r>
            <a:r>
              <a:rPr lang="en-US" sz="3200" dirty="0" smtClean="0"/>
              <a:t>"&gt; </a:t>
            </a:r>
          </a:p>
          <a:p>
            <a:pPr lvl="0">
              <a:spcBef>
                <a:spcPct val="20000"/>
              </a:spcBef>
              <a:defRPr/>
            </a:pPr>
            <a:r>
              <a:rPr lang="en-US" sz="3200" dirty="0" smtClean="0"/>
              <a:t>&lt;analyzer&gt; </a:t>
            </a:r>
          </a:p>
          <a:p>
            <a:pPr lvl="0">
              <a:spcBef>
                <a:spcPct val="20000"/>
              </a:spcBef>
              <a:defRPr/>
            </a:pPr>
            <a:r>
              <a:rPr lang="en-US" sz="3200" dirty="0" smtClean="0">
                <a:solidFill>
                  <a:srgbClr val="FF0000"/>
                </a:solidFill>
              </a:rPr>
              <a:t>&lt;</a:t>
            </a:r>
            <a:r>
              <a:rPr lang="en-US" sz="3200" dirty="0" err="1" smtClean="0">
                <a:solidFill>
                  <a:srgbClr val="FF0000"/>
                </a:solidFill>
              </a:rPr>
              <a:t>charFilter</a:t>
            </a:r>
            <a:r>
              <a:rPr lang="en-US" sz="3200" dirty="0" smtClean="0">
                <a:solidFill>
                  <a:srgbClr val="FF0000"/>
                </a:solidFill>
              </a:rPr>
              <a:t> class="</a:t>
            </a:r>
            <a:r>
              <a:rPr lang="en-US" sz="3200" dirty="0" err="1" smtClean="0">
                <a:solidFill>
                  <a:srgbClr val="FF0000"/>
                </a:solidFill>
              </a:rPr>
              <a:t>solr.HTMLStripCharFilterFactory</a:t>
            </a:r>
            <a:r>
              <a:rPr lang="en-US" sz="3200" dirty="0" smtClean="0">
                <a:solidFill>
                  <a:srgbClr val="FF0000"/>
                </a:solidFill>
              </a:rPr>
              <a:t>"/&gt; </a:t>
            </a:r>
          </a:p>
          <a:p>
            <a:pPr lvl="0">
              <a:spcBef>
                <a:spcPct val="20000"/>
              </a:spcBef>
              <a:defRPr/>
            </a:pPr>
            <a:r>
              <a:rPr lang="en-US" sz="3200" dirty="0" smtClean="0">
                <a:solidFill>
                  <a:srgbClr val="FF0000"/>
                </a:solidFill>
              </a:rPr>
              <a:t>&lt;</a:t>
            </a:r>
            <a:r>
              <a:rPr lang="en-US" sz="3200" dirty="0" err="1" smtClean="0">
                <a:solidFill>
                  <a:srgbClr val="FF0000"/>
                </a:solidFill>
              </a:rPr>
              <a:t>charFilter</a:t>
            </a:r>
            <a:r>
              <a:rPr lang="en-US" sz="3200" dirty="0" smtClean="0">
                <a:solidFill>
                  <a:srgbClr val="FF0000"/>
                </a:solidFill>
              </a:rPr>
              <a:t> class="</a:t>
            </a:r>
            <a:r>
              <a:rPr lang="en-US" sz="3200" dirty="0" err="1" smtClean="0">
                <a:solidFill>
                  <a:srgbClr val="FF0000"/>
                </a:solidFill>
              </a:rPr>
              <a:t>solr.MappingCharFilterFactory</a:t>
            </a:r>
            <a:r>
              <a:rPr lang="en-US" sz="3200" dirty="0" smtClean="0">
                <a:solidFill>
                  <a:srgbClr val="FF0000"/>
                </a:solidFill>
              </a:rPr>
              <a:t>" mapping="mapping-ISOLatin1Accent.txt"/&gt; </a:t>
            </a:r>
          </a:p>
          <a:p>
            <a:pPr lvl="0">
              <a:spcBef>
                <a:spcPct val="20000"/>
              </a:spcBef>
              <a:defRPr/>
            </a:pPr>
            <a:r>
              <a:rPr lang="en-US" sz="3200" dirty="0" smtClean="0">
                <a:solidFill>
                  <a:srgbClr val="FF0000"/>
                </a:solidFill>
              </a:rPr>
              <a:t>&lt;</a:t>
            </a:r>
            <a:r>
              <a:rPr lang="en-US" sz="3200" dirty="0" err="1" smtClean="0">
                <a:solidFill>
                  <a:srgbClr val="FF0000"/>
                </a:solidFill>
              </a:rPr>
              <a:t>tokenizer</a:t>
            </a:r>
            <a:r>
              <a:rPr lang="en-US" sz="3200" dirty="0" smtClean="0">
                <a:solidFill>
                  <a:srgbClr val="FF0000"/>
                </a:solidFill>
              </a:rPr>
              <a:t> class="</a:t>
            </a:r>
            <a:r>
              <a:rPr lang="en-US" sz="3200" dirty="0" err="1" smtClean="0">
                <a:solidFill>
                  <a:srgbClr val="FF0000"/>
                </a:solidFill>
              </a:rPr>
              <a:t>solr.WhitespaceTokenizerFactory</a:t>
            </a:r>
            <a:r>
              <a:rPr lang="en-US" sz="3200" dirty="0" smtClean="0">
                <a:solidFill>
                  <a:srgbClr val="FF0000"/>
                </a:solidFill>
              </a:rPr>
              <a:t>"/&gt; </a:t>
            </a:r>
            <a:r>
              <a:rPr lang="en-US" sz="3200" dirty="0" smtClean="0"/>
              <a:t>&lt;/analyzer&gt; </a:t>
            </a:r>
          </a:p>
          <a:p>
            <a:pPr lvl="0">
              <a:spcBef>
                <a:spcPct val="20000"/>
              </a:spcBef>
              <a:defRPr/>
            </a:pPr>
            <a:r>
              <a:rPr lang="en-US" sz="3200" dirty="0" smtClean="0"/>
              <a:t>&lt;/</a:t>
            </a:r>
            <a:r>
              <a:rPr lang="en-US" sz="3200" dirty="0" err="1" smtClean="0"/>
              <a:t>fieldType</a:t>
            </a:r>
            <a:r>
              <a:rPr lang="en-US" sz="3200" dirty="0" smtClean="0"/>
              <a:t>&gt;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US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CharFilterFactories</a:t>
            </a:r>
            <a:endParaRPr lang="en-US" dirty="0" smtClean="0"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46A6-7D15-42C3-AB15-F9B00492CCB0}" type="datetime1">
              <a:rPr lang="ru-RU" smtClean="0"/>
              <a:pPr/>
              <a:t>19.03.2010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CD0-E778-471E-85B9-51278415C2DE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457200" y="1600200"/>
            <a:ext cx="80772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dirty="0" err="1" smtClean="0"/>
              <a:t>solr.PatternReplaceCharFilterFactory</a:t>
            </a:r>
            <a:r>
              <a:rPr lang="en-US" sz="2800" b="1" dirty="0" smtClean="0"/>
              <a:t>: </a:t>
            </a:r>
            <a:r>
              <a:rPr lang="en-US" sz="2800" b="1" dirty="0" err="1" smtClean="0"/>
              <a:t>xét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xem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trong</a:t>
            </a:r>
            <a:r>
              <a:rPr lang="en-US" sz="2800" b="1" dirty="0" smtClean="0"/>
              <a:t> char stream ban </a:t>
            </a:r>
            <a:r>
              <a:rPr lang="en-US" sz="2800" b="1" dirty="0" err="1" smtClean="0"/>
              <a:t>đầu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có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chuỗi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regex</a:t>
            </a:r>
            <a:r>
              <a:rPr lang="en-US" sz="2800" b="1" dirty="0" smtClean="0"/>
              <a:t> hay </a:t>
            </a:r>
            <a:r>
              <a:rPr lang="en-US" sz="2800" b="1" dirty="0" err="1" smtClean="0"/>
              <a:t>không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nếu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có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thì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sẽ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thay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thế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chuỗi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đó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với</a:t>
            </a:r>
            <a:r>
              <a:rPr lang="en-US" sz="2800" b="1" dirty="0" smtClean="0"/>
              <a:t> 1 </a:t>
            </a:r>
            <a:r>
              <a:rPr lang="en-US" sz="2800" b="1" dirty="0" err="1" smtClean="0"/>
              <a:t>chuỗi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khác</a:t>
            </a:r>
            <a:r>
              <a:rPr lang="en-US" sz="2800" b="1" dirty="0" smtClean="0"/>
              <a:t>.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US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CharFilterFactories</a:t>
            </a:r>
            <a:endParaRPr lang="en-US" dirty="0" smtClean="0"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46A6-7D15-42C3-AB15-F9B00492CCB0}" type="datetime1">
              <a:rPr lang="ru-RU" smtClean="0"/>
              <a:pPr/>
              <a:t>19.03.2010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CD0-E778-471E-85B9-51278415C2DE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457200" y="1600200"/>
            <a:ext cx="80772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dirty="0" err="1" smtClean="0"/>
              <a:t>solr.HTMLStripCharFilterFactory</a:t>
            </a:r>
            <a:r>
              <a:rPr lang="en-US" sz="2800" b="1" dirty="0" smtClean="0"/>
              <a:t>: </a:t>
            </a:r>
          </a:p>
          <a:p>
            <a:r>
              <a:rPr lang="en-US" sz="2800" b="1" dirty="0" err="1" smtClean="0"/>
              <a:t>bỏ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các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thẻ</a:t>
            </a:r>
            <a:r>
              <a:rPr lang="en-US" sz="2800" b="1" dirty="0" smtClean="0"/>
              <a:t> HTML, XML </a:t>
            </a:r>
            <a:r>
              <a:rPr lang="en-US" sz="2800" b="1" dirty="0" err="1" smtClean="0"/>
              <a:t>và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giữ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lại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nội</a:t>
            </a:r>
            <a:r>
              <a:rPr lang="en-US" sz="2800" b="1" dirty="0" smtClean="0"/>
              <a:t> dung</a:t>
            </a:r>
          </a:p>
          <a:p>
            <a:r>
              <a:rPr lang="en-US" sz="2800" b="1" dirty="0" err="1" smtClean="0"/>
              <a:t>Bỏ</a:t>
            </a:r>
            <a:r>
              <a:rPr lang="en-US" sz="2800" b="1" dirty="0" smtClean="0"/>
              <a:t> XML comment</a:t>
            </a:r>
          </a:p>
          <a:p>
            <a:r>
              <a:rPr lang="en-US" sz="2800" b="1" dirty="0" err="1" smtClean="0"/>
              <a:t>Bỏ</a:t>
            </a:r>
            <a:r>
              <a:rPr lang="en-US" sz="2800" b="1" dirty="0" smtClean="0"/>
              <a:t> XML element </a:t>
            </a:r>
            <a:r>
              <a:rPr lang="en-US" sz="2800" b="1" dirty="0" err="1" smtClean="0"/>
              <a:t>bắt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đầu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với</a:t>
            </a:r>
            <a:r>
              <a:rPr lang="en-US" sz="2800" b="1" dirty="0" smtClean="0"/>
              <a:t> &lt;! </a:t>
            </a:r>
            <a:r>
              <a:rPr lang="en-US" sz="2800" b="1" dirty="0" err="1" smtClean="0"/>
              <a:t>và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kết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thúc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với</a:t>
            </a:r>
            <a:r>
              <a:rPr lang="en-US" sz="2800" b="1" dirty="0" smtClean="0"/>
              <a:t> &gt;</a:t>
            </a:r>
          </a:p>
          <a:p>
            <a:r>
              <a:rPr lang="en-US" sz="2800" b="1" dirty="0" err="1" smtClean="0"/>
              <a:t>Bỏ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nội</a:t>
            </a:r>
            <a:r>
              <a:rPr lang="en-US" sz="2800" b="1" dirty="0" smtClean="0"/>
              <a:t> dung </a:t>
            </a:r>
            <a:r>
              <a:rPr lang="en-US" sz="2800" b="1" dirty="0" err="1" smtClean="0"/>
              <a:t>của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thẻ</a:t>
            </a:r>
            <a:r>
              <a:rPr lang="en-US" sz="2800" b="1" dirty="0" smtClean="0"/>
              <a:t> &lt;script&gt; </a:t>
            </a:r>
            <a:r>
              <a:rPr lang="en-US" sz="2800" b="1" dirty="0" err="1" smtClean="0"/>
              <a:t>và</a:t>
            </a:r>
            <a:r>
              <a:rPr lang="en-US" sz="2800" b="1" dirty="0" smtClean="0"/>
              <a:t> &lt;style&gt;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US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tokenizerFactories</a:t>
            </a:r>
            <a:endParaRPr lang="en-US" dirty="0" smtClean="0"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46A6-7D15-42C3-AB15-F9B00492CCB0}" type="datetime1">
              <a:rPr lang="ru-RU" smtClean="0"/>
              <a:pPr/>
              <a:t>19.03.2010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CD0-E778-471E-85B9-51278415C2DE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457200" y="1600200"/>
            <a:ext cx="80772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dirty="0" err="1" smtClean="0"/>
              <a:t>solr.LetterTokenizerFactory</a:t>
            </a:r>
            <a:r>
              <a:rPr lang="en-US" sz="2800" b="1" dirty="0" smtClean="0"/>
              <a:t>: </a:t>
            </a:r>
            <a:r>
              <a:rPr lang="en-US" sz="2800" b="1" dirty="0" err="1" smtClean="0"/>
              <a:t>chia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chuỗi</a:t>
            </a:r>
            <a:r>
              <a:rPr lang="en-US" sz="2800" b="1" dirty="0" smtClean="0"/>
              <a:t> ban </a:t>
            </a:r>
            <a:r>
              <a:rPr lang="en-US" sz="2800" b="1" dirty="0" err="1" smtClean="0"/>
              <a:t>đầu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ra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thành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các</a:t>
            </a:r>
            <a:r>
              <a:rPr lang="en-US" sz="2800" b="1" dirty="0" smtClean="0"/>
              <a:t> token </a:t>
            </a:r>
            <a:r>
              <a:rPr lang="en-US" sz="2800" b="1" dirty="0" err="1" smtClean="0"/>
              <a:t>dựa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vào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khoảng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trắng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và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những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kí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tự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không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phải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chữ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cái</a:t>
            </a:r>
            <a:r>
              <a:rPr lang="en-US" sz="2800" b="1" dirty="0" smtClean="0"/>
              <a:t>. </a:t>
            </a:r>
          </a:p>
          <a:p>
            <a:r>
              <a:rPr lang="en-US" sz="2800" dirty="0" err="1" smtClean="0"/>
              <a:t>Ví</a:t>
            </a:r>
            <a:r>
              <a:rPr lang="en-US" sz="2800" dirty="0" smtClean="0"/>
              <a:t> </a:t>
            </a:r>
            <a:r>
              <a:rPr lang="en-US" sz="2800" dirty="0" err="1" smtClean="0"/>
              <a:t>dụ</a:t>
            </a:r>
            <a:r>
              <a:rPr lang="en-US" sz="2800" dirty="0" smtClean="0"/>
              <a:t>: "I can't" ==&gt; "I", "can", "t"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US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tokenizerFactories</a:t>
            </a:r>
            <a:endParaRPr lang="en-US" dirty="0" smtClean="0"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46A6-7D15-42C3-AB15-F9B00492CCB0}" type="datetime1">
              <a:rPr lang="ru-RU" smtClean="0"/>
              <a:pPr/>
              <a:t>19.03.2010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CD0-E778-471E-85B9-51278415C2DE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457200" y="1600200"/>
            <a:ext cx="80772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dirty="0" err="1" smtClean="0"/>
              <a:t>solr.WhitespaceTokenizerFactory</a:t>
            </a:r>
            <a:r>
              <a:rPr lang="en-US" sz="2800" b="1" dirty="0" smtClean="0"/>
              <a:t>:  </a:t>
            </a:r>
            <a:r>
              <a:rPr lang="en-US" sz="2800" b="1" dirty="0" err="1" smtClean="0"/>
              <a:t>chia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chuỗi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ra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thành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các</a:t>
            </a:r>
            <a:r>
              <a:rPr lang="en-US" sz="2800" b="1" dirty="0" smtClean="0"/>
              <a:t> token </a:t>
            </a:r>
            <a:r>
              <a:rPr lang="en-US" sz="2800" b="1" dirty="0" err="1" smtClean="0"/>
              <a:t>dựa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vào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kí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tự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khoảng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trắng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US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tokenizerFactories</a:t>
            </a:r>
            <a:endParaRPr lang="en-US" dirty="0" smtClean="0"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46A6-7D15-42C3-AB15-F9B00492CCB0}" type="datetime1">
              <a:rPr lang="ru-RU" smtClean="0"/>
              <a:pPr/>
              <a:t>19.03.2010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CD0-E778-471E-85B9-51278415C2DE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457200" y="1600200"/>
            <a:ext cx="80772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dirty="0" err="1" smtClean="0"/>
              <a:t>solr.LowerCaseTokenizerFactory</a:t>
            </a:r>
            <a:r>
              <a:rPr lang="en-US" sz="2800" b="1" dirty="0" smtClean="0"/>
              <a:t>:  </a:t>
            </a:r>
            <a:r>
              <a:rPr lang="en-US" sz="2800" b="1" dirty="0" err="1" smtClean="0"/>
              <a:t>tạo</a:t>
            </a:r>
            <a:r>
              <a:rPr lang="en-US" sz="2800" b="1" dirty="0" smtClean="0"/>
              <a:t> token </a:t>
            </a:r>
            <a:r>
              <a:rPr lang="en-US" sz="2800" b="1" dirty="0" err="1" smtClean="0"/>
              <a:t>là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các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chữ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viết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thường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và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bỏ</a:t>
            </a:r>
            <a:r>
              <a:rPr lang="en-US" sz="2800" b="1" dirty="0" smtClean="0"/>
              <a:t> qua </a:t>
            </a:r>
            <a:r>
              <a:rPr lang="en-US" sz="2800" b="1" dirty="0" err="1" smtClean="0"/>
              <a:t>các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kí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tự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không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phải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là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chữ</a:t>
            </a:r>
            <a:endParaRPr lang="en-US" sz="2800" b="1" dirty="0" smtClean="0"/>
          </a:p>
          <a:p>
            <a:r>
              <a:rPr lang="en-US" sz="2800" b="1" dirty="0" err="1" smtClean="0"/>
              <a:t>Ví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dụ</a:t>
            </a:r>
            <a:r>
              <a:rPr lang="en-US" sz="2800" b="1" dirty="0" smtClean="0"/>
              <a:t>: </a:t>
            </a:r>
            <a:r>
              <a:rPr lang="en-US" sz="2800" dirty="0" smtClean="0"/>
              <a:t>"I can't" ==&gt; "</a:t>
            </a:r>
            <a:r>
              <a:rPr lang="en-US" sz="2800" dirty="0" err="1" smtClean="0"/>
              <a:t>i</a:t>
            </a:r>
            <a:r>
              <a:rPr lang="en-US" sz="2800" dirty="0" smtClean="0"/>
              <a:t>", "can", "t"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US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tokenizerFactories</a:t>
            </a:r>
            <a:endParaRPr lang="en-US" dirty="0" smtClean="0"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46A6-7D15-42C3-AB15-F9B00492CCB0}" type="datetime1">
              <a:rPr lang="ru-RU" smtClean="0"/>
              <a:pPr/>
              <a:t>19.03.2010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CD0-E778-471E-85B9-51278415C2DE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457200" y="1600200"/>
            <a:ext cx="80772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dirty="0" err="1" smtClean="0"/>
              <a:t>solr.StandardTokenizerFactory</a:t>
            </a:r>
            <a:r>
              <a:rPr lang="en-US" sz="2800" b="1" dirty="0" smtClean="0"/>
              <a:t>: </a:t>
            </a:r>
            <a:r>
              <a:rPr lang="en-US" sz="2800" b="1" dirty="0" err="1" smtClean="0"/>
              <a:t>chia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ra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thành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các</a:t>
            </a:r>
            <a:r>
              <a:rPr lang="en-US" sz="2800" b="1" dirty="0" smtClean="0"/>
              <a:t> token </a:t>
            </a:r>
            <a:r>
              <a:rPr lang="en-US" sz="2800" b="1" dirty="0" err="1" smtClean="0"/>
              <a:t>có</a:t>
            </a:r>
            <a:r>
              <a:rPr lang="en-US" sz="2800" b="1" dirty="0" smtClean="0"/>
              <a:t> ý </a:t>
            </a:r>
            <a:r>
              <a:rPr lang="en-US" sz="2800" b="1" dirty="0" err="1" smtClean="0"/>
              <a:t>nghĩa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như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là</a:t>
            </a:r>
            <a:r>
              <a:rPr lang="en-US" sz="2800" b="1" dirty="0" smtClean="0"/>
              <a:t> email, URL, </a:t>
            </a:r>
            <a:r>
              <a:rPr lang="en-US" sz="2800" b="1" dirty="0" err="1" smtClean="0"/>
              <a:t>từ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viết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tắt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số</a:t>
            </a:r>
            <a:r>
              <a:rPr lang="en-US" sz="2800" b="1" dirty="0" smtClean="0"/>
              <a:t>…</a:t>
            </a:r>
          </a:p>
          <a:p>
            <a:r>
              <a:rPr lang="en-US" sz="2800" b="1" dirty="0" err="1" smtClean="0"/>
              <a:t>Ví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dụ</a:t>
            </a:r>
            <a:r>
              <a:rPr lang="en-US" sz="2800" b="1" dirty="0" smtClean="0"/>
              <a:t>: </a:t>
            </a:r>
            <a:r>
              <a:rPr lang="en-US" sz="2800" dirty="0" smtClean="0"/>
              <a:t>"I.B.M. cat's can't" ==&gt; </a:t>
            </a:r>
          </a:p>
          <a:p>
            <a:r>
              <a:rPr lang="en-US" sz="2800" dirty="0" smtClean="0"/>
              <a:t>"I.B.M.", "cat's", "can't“…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US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tokenizerFactories</a:t>
            </a:r>
            <a:endParaRPr lang="en-US" dirty="0" smtClean="0"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46A6-7D15-42C3-AB15-F9B00492CCB0}" type="datetime1">
              <a:rPr lang="ru-RU" smtClean="0"/>
              <a:pPr/>
              <a:t>19.03.2010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CD0-E778-471E-85B9-51278415C2DE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457200" y="1600200"/>
            <a:ext cx="80772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dirty="0" err="1" smtClean="0"/>
              <a:t>solr.HTMLStripWhitespaceTokenizerFactory</a:t>
            </a:r>
            <a:r>
              <a:rPr lang="en-US" sz="2800" b="1" dirty="0" smtClean="0"/>
              <a:t>: </a:t>
            </a:r>
            <a:r>
              <a:rPr lang="en-US" sz="2800" b="1" dirty="0" err="1" smtClean="0"/>
              <a:t>bỏ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các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thẻ</a:t>
            </a:r>
            <a:r>
              <a:rPr lang="en-US" sz="2800" b="1" dirty="0" smtClean="0"/>
              <a:t> HTML </a:t>
            </a:r>
            <a:r>
              <a:rPr lang="en-US" sz="2800" b="1" dirty="0" err="1" smtClean="0"/>
              <a:t>và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đưa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kết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quả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cho</a:t>
            </a:r>
            <a:r>
              <a:rPr lang="en-US" sz="2800" b="1" dirty="0" smtClean="0"/>
              <a:t> </a:t>
            </a:r>
            <a:r>
              <a:rPr lang="en-US" sz="2800" dirty="0" err="1" smtClean="0"/>
              <a:t>WhitespaceTokenizer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US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tokenizerFactories</a:t>
            </a:r>
            <a:endParaRPr lang="en-US" dirty="0" smtClean="0"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46A6-7D15-42C3-AB15-F9B00492CCB0}" type="datetime1">
              <a:rPr lang="ru-RU" smtClean="0"/>
              <a:pPr/>
              <a:t>19.03.2010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CD0-E778-471E-85B9-51278415C2DE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457200" y="1600200"/>
            <a:ext cx="80772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dirty="0" err="1" smtClean="0"/>
              <a:t>solr.HTMLStripStandardTokenizerFactory</a:t>
            </a:r>
            <a:r>
              <a:rPr lang="en-US" sz="2800" b="1" dirty="0" smtClean="0"/>
              <a:t>: </a:t>
            </a:r>
            <a:r>
              <a:rPr lang="en-US" sz="2800" b="1" dirty="0" err="1" smtClean="0"/>
              <a:t>bỏ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các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thẻ</a:t>
            </a:r>
            <a:r>
              <a:rPr lang="en-US" sz="2800" b="1" dirty="0" smtClean="0"/>
              <a:t> HTML </a:t>
            </a:r>
            <a:r>
              <a:rPr lang="en-US" sz="2800" b="1" dirty="0" err="1" smtClean="0"/>
              <a:t>và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đưa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kết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quả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cho</a:t>
            </a:r>
            <a:r>
              <a:rPr lang="en-US" sz="2800" b="1" dirty="0" smtClean="0"/>
              <a:t> </a:t>
            </a:r>
            <a:r>
              <a:rPr lang="en-US" sz="2800" dirty="0" smtClean="0"/>
              <a:t>Standard </a:t>
            </a:r>
            <a:r>
              <a:rPr lang="en-US" sz="2800" dirty="0" err="1" smtClean="0"/>
              <a:t>Tokenizer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SOLR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46A6-7D15-42C3-AB15-F9B00492CCB0}" type="datetime1">
              <a:rPr lang="ru-RU" smtClean="0"/>
              <a:pPr/>
              <a:t>19.03.2010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CD0-E778-471E-85B9-51278415C2DE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09600" y="1524000"/>
            <a:ext cx="8077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Overview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Stemming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Analyzers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Char Filters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Tokens and Token Filters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Specifying an Analyzer in the schema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US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tokenizerFactories</a:t>
            </a:r>
            <a:endParaRPr lang="en-US" dirty="0" smtClean="0"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46A6-7D15-42C3-AB15-F9B00492CCB0}" type="datetime1">
              <a:rPr lang="ru-RU" smtClean="0"/>
              <a:pPr/>
              <a:t>19.03.2010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CD0-E778-471E-85B9-51278415C2DE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457200" y="1600200"/>
            <a:ext cx="80772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sz="2800" b="1" dirty="0" err="1" smtClean="0"/>
              <a:t>solr.PatternTokenizerFactory</a:t>
            </a:r>
            <a:r>
              <a:rPr lang="en-US" sz="2800" b="1" dirty="0" smtClean="0"/>
              <a:t>:  </a:t>
            </a:r>
            <a:r>
              <a:rPr lang="en-US" sz="2800" b="1" dirty="0" err="1" smtClean="0"/>
              <a:t>chia</a:t>
            </a:r>
            <a:r>
              <a:rPr lang="en-US" sz="2800" b="1" dirty="0" smtClean="0"/>
              <a:t> text </a:t>
            </a:r>
            <a:r>
              <a:rPr lang="en-US" sz="2800" b="1" dirty="0" err="1" smtClean="0"/>
              <a:t>ra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dựa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vào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chuỗi</a:t>
            </a:r>
            <a:r>
              <a:rPr lang="en-US" sz="2800" b="1" dirty="0" smtClean="0"/>
              <a:t> pattern</a:t>
            </a:r>
          </a:p>
          <a:p>
            <a:endParaRPr lang="en-US" sz="2800" b="1" dirty="0" smtClean="0"/>
          </a:p>
          <a:p>
            <a:r>
              <a:rPr lang="en-US" sz="2800" dirty="0" smtClean="0"/>
              <a:t>&lt;</a:t>
            </a:r>
            <a:r>
              <a:rPr lang="en-US" sz="2800" dirty="0" err="1" smtClean="0"/>
              <a:t>fieldType</a:t>
            </a:r>
            <a:r>
              <a:rPr lang="en-US" sz="2800" dirty="0" smtClean="0"/>
              <a:t> name="</a:t>
            </a:r>
            <a:r>
              <a:rPr lang="en-US" sz="2800" dirty="0" err="1" smtClean="0"/>
              <a:t>semicolonDelimited</a:t>
            </a:r>
            <a:r>
              <a:rPr lang="en-US" sz="2800" dirty="0" smtClean="0"/>
              <a:t>" class="</a:t>
            </a:r>
            <a:r>
              <a:rPr lang="en-US" sz="2800" dirty="0" err="1" smtClean="0"/>
              <a:t>solr.TextField</a:t>
            </a:r>
            <a:r>
              <a:rPr lang="en-US" sz="2800" dirty="0" smtClean="0"/>
              <a:t>"&gt; 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&lt;analyzer&gt; 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&lt;</a:t>
            </a:r>
            <a:r>
              <a:rPr lang="en-US" sz="2800" dirty="0" err="1" smtClean="0">
                <a:solidFill>
                  <a:srgbClr val="FF0000"/>
                </a:solidFill>
              </a:rPr>
              <a:t>tokenizer</a:t>
            </a:r>
            <a:r>
              <a:rPr lang="en-US" sz="2800" dirty="0" smtClean="0">
                <a:solidFill>
                  <a:srgbClr val="FF0000"/>
                </a:solidFill>
              </a:rPr>
              <a:t> class="</a:t>
            </a:r>
            <a:r>
              <a:rPr lang="en-US" sz="2800" dirty="0" err="1" smtClean="0">
                <a:solidFill>
                  <a:srgbClr val="FF0000"/>
                </a:solidFill>
              </a:rPr>
              <a:t>solr.PatternTokenizerFactory</a:t>
            </a:r>
            <a:r>
              <a:rPr lang="en-US" sz="2800" dirty="0" smtClean="0">
                <a:solidFill>
                  <a:srgbClr val="FF0000"/>
                </a:solidFill>
              </a:rPr>
              <a:t>" 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pattern="; *" /&gt; 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&lt;/analyzer&gt; </a:t>
            </a:r>
          </a:p>
          <a:p>
            <a:r>
              <a:rPr lang="en-US" sz="2800" dirty="0" smtClean="0"/>
              <a:t>&lt;/</a:t>
            </a:r>
            <a:r>
              <a:rPr lang="en-US" sz="2800" dirty="0" err="1" smtClean="0"/>
              <a:t>fieldType</a:t>
            </a:r>
            <a:r>
              <a:rPr lang="en-US" sz="2800" dirty="0" smtClean="0"/>
              <a:t>&gt;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Lucene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133600"/>
            <a:ext cx="8229600" cy="76200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3429000"/>
            <a:ext cx="4800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Dữ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liệu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cấu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trúc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57200" y="4419600"/>
            <a:ext cx="4800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Dữ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liệu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 phi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cấu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trúc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495800" y="47244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/>
          <p:cNvSpPr txBox="1">
            <a:spLocks/>
          </p:cNvSpPr>
          <p:nvPr/>
        </p:nvSpPr>
        <p:spPr>
          <a:xfrm>
            <a:off x="5791200" y="4419600"/>
            <a:ext cx="2971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Lucene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5410200" y="3352800"/>
            <a:ext cx="2971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Hệ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quản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trị</a:t>
            </a:r>
            <a:endParaRPr kumimoji="0" lang="en-US" sz="3200" b="0" i="0" u="none" strike="noStrike" kern="1200" cap="none" spc="0" normalizeH="0" noProof="0" dirty="0" smtClean="0">
              <a:ln>
                <a:noFill/>
              </a:ln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10000" y="37338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46A6-7D15-42C3-AB15-F9B00492CCB0}" type="datetime1">
              <a:rPr lang="ru-RU" smtClean="0"/>
              <a:pPr/>
              <a:t>19.03.2010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CD0-E778-471E-85B9-51278415C2DE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 smtClean="0"/>
              <a:t>SOLR: Overview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46A6-7D15-42C3-AB15-F9B00492CCB0}" type="datetime1">
              <a:rPr lang="ru-RU" smtClean="0"/>
              <a:pPr/>
              <a:t>19.03.2010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CD0-E778-471E-85B9-51278415C2DE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SOLR: </a:t>
            </a:r>
            <a:r>
              <a:rPr lang="en-US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Stemming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46A6-7D15-42C3-AB15-F9B00492CCB0}" type="datetime1">
              <a:rPr lang="ru-RU" smtClean="0"/>
              <a:pPr/>
              <a:t>19.03.2010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CD0-E778-471E-85B9-51278415C2DE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57200" y="1600200"/>
            <a:ext cx="4800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3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loại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Stemming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33400" y="2743200"/>
            <a:ext cx="64008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Reduction Stemming</a:t>
            </a:r>
          </a:p>
          <a:p>
            <a:pPr>
              <a:spcBef>
                <a:spcPct val="20000"/>
              </a:spcBef>
              <a:defRPr/>
            </a:pP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Expansion Stemming</a:t>
            </a:r>
          </a:p>
          <a:p>
            <a:pPr>
              <a:spcBef>
                <a:spcPct val="20000"/>
              </a:spcBef>
              <a:defRPr/>
            </a:pP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KStem</a:t>
            </a:r>
            <a:endParaRPr lang="en-US" sz="3200" dirty="0" smtClean="0"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09600" y="4876800"/>
            <a:ext cx="7848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Thực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thi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lúc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Insert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và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Query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SOLR: </a:t>
            </a:r>
            <a:r>
              <a:rPr lang="en-US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Analyzers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46A6-7D15-42C3-AB15-F9B00492CCB0}" type="datetime1">
              <a:rPr lang="ru-RU" smtClean="0"/>
              <a:pPr/>
              <a:t>19.03.2010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CD0-E778-471E-85B9-51278415C2DE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57200" y="1600200"/>
            <a:ext cx="4800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Chia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text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ra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thành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các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token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33400" y="2743200"/>
            <a:ext cx="81534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Khi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Index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và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Query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ta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dùng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cùng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1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loại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Analyzer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Có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thể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custom class abstract Analyzer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Riêng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lớp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Wildcold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và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Fuzzy: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không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có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analysis text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khi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09600" y="4876800"/>
            <a:ext cx="7848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Thực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thi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lúc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Insert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và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Search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SOLR: </a:t>
            </a:r>
            <a:r>
              <a:rPr lang="en-US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char filters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46A6-7D15-42C3-AB15-F9B00492CCB0}" type="datetime1">
              <a:rPr lang="ru-RU" smtClean="0"/>
              <a:pPr/>
              <a:t>19.03.2010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CD0-E778-471E-85B9-51278415C2DE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57200" y="1600200"/>
            <a:ext cx="4800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Xử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lý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các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kí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tự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input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33400" y="2743200"/>
            <a:ext cx="81534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Là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một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chuỗi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các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Token Filters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trước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khi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Tokenizer</a:t>
            </a:r>
            <a:endParaRPr lang="en-US" sz="3200" dirty="0" smtClean="0"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Thêm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,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xóa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,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sửa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các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kí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tự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input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SOLR: </a:t>
            </a:r>
            <a:r>
              <a:rPr lang="en-US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Tokens </a:t>
            </a:r>
            <a:r>
              <a:rPr lang="en-US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và</a:t>
            </a:r>
            <a:r>
              <a:rPr lang="en-US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Token filters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46A6-7D15-42C3-AB15-F9B00492CCB0}" type="datetime1">
              <a:rPr lang="ru-RU" smtClean="0"/>
              <a:pPr/>
              <a:t>19.03.2010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CD0-E778-471E-85B9-51278415C2DE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33400" y="3733800"/>
            <a:ext cx="1752600" cy="7620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Stream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(single 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field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276600" y="3733800"/>
            <a:ext cx="2743200" cy="7620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 fontScale="92500"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3200" dirty="0" smtClean="0"/>
              <a:t>series of tokens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543800" y="3733800"/>
            <a:ext cx="1295400" cy="7620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Index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38400" y="41148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>
            <a:off x="6019800" y="41148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981200" y="2209800"/>
            <a:ext cx="1676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Tokenizer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5" idx="4"/>
          </p:cNvCxnSpPr>
          <p:nvPr/>
        </p:nvCxnSpPr>
        <p:spPr>
          <a:xfrm rot="5400000">
            <a:off x="2324100" y="36195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43600" y="2209800"/>
            <a:ext cx="1676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Token Filters 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6287294" y="3618706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SOLR: </a:t>
            </a:r>
            <a:r>
              <a:rPr lang="en-US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analyzer </a:t>
            </a:r>
            <a:r>
              <a:rPr lang="en-US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và</a:t>
            </a:r>
            <a:r>
              <a:rPr lang="en-US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schema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46A6-7D15-42C3-AB15-F9B00492CCB0}" type="datetime1">
              <a:rPr lang="ru-RU" smtClean="0"/>
              <a:pPr/>
              <a:t>19.03.2010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CD0-E778-471E-85B9-51278415C2DE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457200" y="1600200"/>
            <a:ext cx="8077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Có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2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cách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để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đưa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analyzer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vào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file schemal.xml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của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Solr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609600" y="2667000"/>
            <a:ext cx="8077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Cách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1: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chỉ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ra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class Analyzer,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ví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dụ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228600" y="3352800"/>
            <a:ext cx="8610600" cy="266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2800" dirty="0" smtClean="0"/>
              <a:t>&lt;</a:t>
            </a:r>
            <a:r>
              <a:rPr lang="en-US" sz="2800" dirty="0" err="1" smtClean="0"/>
              <a:t>fieldtype</a:t>
            </a:r>
            <a:r>
              <a:rPr lang="en-US" sz="2800" dirty="0" smtClean="0"/>
              <a:t> name="</a:t>
            </a:r>
            <a:r>
              <a:rPr lang="en-US" sz="2800" dirty="0" err="1" smtClean="0"/>
              <a:t>nametext</a:t>
            </a:r>
            <a:r>
              <a:rPr lang="en-US" sz="2800" dirty="0" smtClean="0"/>
              <a:t>" class="</a:t>
            </a:r>
            <a:r>
              <a:rPr lang="en-US" sz="2800" dirty="0" err="1" smtClean="0"/>
              <a:t>solr.TextField</a:t>
            </a:r>
            <a:r>
              <a:rPr lang="en-US" sz="2800" dirty="0" smtClean="0"/>
              <a:t>"&gt; </a:t>
            </a:r>
            <a:r>
              <a:rPr lang="en-US" sz="2800" dirty="0" smtClean="0">
                <a:solidFill>
                  <a:srgbClr val="FF0000"/>
                </a:solidFill>
              </a:rPr>
              <a:t>&lt;analyzer class="</a:t>
            </a:r>
            <a:r>
              <a:rPr lang="en-US" sz="2800" dirty="0" err="1" smtClean="0">
                <a:solidFill>
                  <a:srgbClr val="FF0000"/>
                </a:solidFill>
              </a:rPr>
              <a:t>org.apache.lucene.analysis.WhitespaceAnalyzer</a:t>
            </a:r>
            <a:r>
              <a:rPr lang="en-US" sz="2800" dirty="0" smtClean="0">
                <a:solidFill>
                  <a:srgbClr val="FF0000"/>
                </a:solidFill>
              </a:rPr>
              <a:t>"/&gt; </a:t>
            </a:r>
            <a:r>
              <a:rPr lang="en-US" sz="2800" dirty="0" smtClean="0"/>
              <a:t>&lt;/</a:t>
            </a:r>
            <a:r>
              <a:rPr lang="en-US" sz="2800" dirty="0" err="1" smtClean="0"/>
              <a:t>fieldtype</a:t>
            </a:r>
            <a:r>
              <a:rPr lang="en-US" sz="2800" dirty="0" smtClean="0"/>
              <a:t>&gt;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SOLR: </a:t>
            </a:r>
            <a:r>
              <a:rPr lang="en-US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analyzer </a:t>
            </a:r>
            <a:r>
              <a:rPr lang="en-US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và</a:t>
            </a:r>
            <a:r>
              <a:rPr lang="en-US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schema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46A6-7D15-42C3-AB15-F9B00492CCB0}" type="datetime1">
              <a:rPr lang="ru-RU" smtClean="0"/>
              <a:pPr/>
              <a:t>19.03.2010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CD0-E778-471E-85B9-51278415C2DE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457200" y="1600200"/>
            <a:ext cx="8077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Có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2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cách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để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đưa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analyzer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vào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file schemal.xml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của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Solr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609600" y="2057400"/>
            <a:ext cx="80772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Cách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2: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chỉ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ra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class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TokenizerFactory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và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các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Tokenizer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,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ví</a:t>
            </a:r>
            <a:r>
              <a:rPr lang="en-US" sz="3200" dirty="0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sz="3200" dirty="0" err="1" smtClean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dụ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228600" y="3352800"/>
            <a:ext cx="86106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2800" dirty="0" smtClean="0"/>
              <a:t>&lt;</a:t>
            </a:r>
            <a:r>
              <a:rPr lang="en-US" sz="2800" dirty="0" err="1" smtClean="0"/>
              <a:t>fieldtype</a:t>
            </a:r>
            <a:r>
              <a:rPr lang="en-US" sz="2800" dirty="0" smtClean="0"/>
              <a:t> name="text" class="</a:t>
            </a:r>
            <a:r>
              <a:rPr lang="en-US" sz="2800" dirty="0" err="1" smtClean="0"/>
              <a:t>solr.TextField</a:t>
            </a:r>
            <a:r>
              <a:rPr lang="en-US" sz="2800" dirty="0" smtClean="0"/>
              <a:t>"&gt; &lt;analyzer&gt; </a:t>
            </a:r>
            <a:r>
              <a:rPr lang="en-US" sz="2800" dirty="0" smtClean="0">
                <a:solidFill>
                  <a:srgbClr val="FF0000"/>
                </a:solidFill>
              </a:rPr>
              <a:t>&lt;</a:t>
            </a:r>
            <a:r>
              <a:rPr lang="en-US" sz="2800" dirty="0" err="1" smtClean="0">
                <a:solidFill>
                  <a:srgbClr val="FF0000"/>
                </a:solidFill>
              </a:rPr>
              <a:t>tokenizer</a:t>
            </a:r>
            <a:r>
              <a:rPr lang="en-US" sz="2800" dirty="0" smtClean="0">
                <a:solidFill>
                  <a:srgbClr val="FF0000"/>
                </a:solidFill>
              </a:rPr>
              <a:t> class="</a:t>
            </a:r>
            <a:r>
              <a:rPr lang="en-US" sz="2800" dirty="0" err="1" smtClean="0">
                <a:solidFill>
                  <a:srgbClr val="FF0000"/>
                </a:solidFill>
              </a:rPr>
              <a:t>solr.StandardTokenizerFactory</a:t>
            </a:r>
            <a:r>
              <a:rPr lang="en-US" sz="2800" dirty="0" smtClean="0">
                <a:solidFill>
                  <a:srgbClr val="FF0000"/>
                </a:solidFill>
              </a:rPr>
              <a:t>"/&gt;</a:t>
            </a:r>
          </a:p>
          <a:p>
            <a:pPr lvl="0">
              <a:spcBef>
                <a:spcPct val="20000"/>
              </a:spcBef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&lt;filter class="</a:t>
            </a:r>
            <a:r>
              <a:rPr lang="en-US" sz="2800" dirty="0" err="1" smtClean="0">
                <a:solidFill>
                  <a:srgbClr val="FF0000"/>
                </a:solidFill>
              </a:rPr>
              <a:t>solr.StandardFilterFactory</a:t>
            </a:r>
            <a:r>
              <a:rPr lang="en-US" sz="2800" dirty="0" smtClean="0">
                <a:solidFill>
                  <a:srgbClr val="FF0000"/>
                </a:solidFill>
              </a:rPr>
              <a:t>"/&gt; </a:t>
            </a:r>
          </a:p>
          <a:p>
            <a:pPr lvl="0">
              <a:spcBef>
                <a:spcPct val="20000"/>
              </a:spcBef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&lt;filter class="</a:t>
            </a:r>
            <a:r>
              <a:rPr lang="en-US" sz="2800" dirty="0" err="1" smtClean="0">
                <a:solidFill>
                  <a:srgbClr val="FF0000"/>
                </a:solidFill>
              </a:rPr>
              <a:t>solr.LowerCaseFilterFactory</a:t>
            </a:r>
            <a:r>
              <a:rPr lang="en-US" sz="2800" dirty="0" smtClean="0">
                <a:solidFill>
                  <a:srgbClr val="FF0000"/>
                </a:solidFill>
              </a:rPr>
              <a:t>"/&gt; </a:t>
            </a:r>
          </a:p>
          <a:p>
            <a:pPr lvl="0">
              <a:spcBef>
                <a:spcPct val="20000"/>
              </a:spcBef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&lt;filter class="</a:t>
            </a:r>
            <a:r>
              <a:rPr lang="en-US" sz="2800" dirty="0" err="1" smtClean="0">
                <a:solidFill>
                  <a:srgbClr val="FF0000"/>
                </a:solidFill>
              </a:rPr>
              <a:t>solr.StopFilterFactory</a:t>
            </a:r>
            <a:r>
              <a:rPr lang="en-US" sz="2800" dirty="0" smtClean="0">
                <a:solidFill>
                  <a:srgbClr val="FF0000"/>
                </a:solidFill>
              </a:rPr>
              <a:t>"/&gt; </a:t>
            </a:r>
          </a:p>
          <a:p>
            <a:pPr lvl="0">
              <a:spcBef>
                <a:spcPct val="20000"/>
              </a:spcBef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&lt;filter class="</a:t>
            </a:r>
            <a:r>
              <a:rPr lang="en-US" sz="2800" dirty="0" err="1" smtClean="0">
                <a:solidFill>
                  <a:srgbClr val="FF0000"/>
                </a:solidFill>
              </a:rPr>
              <a:t>solr.PorterStemFilterFactory</a:t>
            </a:r>
            <a:r>
              <a:rPr lang="en-US" sz="2800" dirty="0" smtClean="0">
                <a:solidFill>
                  <a:srgbClr val="FF0000"/>
                </a:solidFill>
              </a:rPr>
              <a:t>"/&gt; </a:t>
            </a:r>
          </a:p>
          <a:p>
            <a:pPr lvl="0">
              <a:spcBef>
                <a:spcPct val="20000"/>
              </a:spcBef>
              <a:defRPr/>
            </a:pPr>
            <a:r>
              <a:rPr lang="en-US" sz="2800" dirty="0" smtClean="0"/>
              <a:t>&lt;/analyzer&gt; &lt;/</a:t>
            </a:r>
            <a:r>
              <a:rPr lang="en-US" sz="2800" dirty="0" err="1" smtClean="0"/>
              <a:t>fieldtype</a:t>
            </a:r>
            <a:r>
              <a:rPr lang="en-US" sz="2800" dirty="0" smtClean="0"/>
              <a:t>&gt;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ep Forest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620</Words>
  <Application>Microsoft Office PowerPoint</Application>
  <PresentationFormat>On-screen Show (4:3)</PresentationFormat>
  <Paragraphs>150</Paragraphs>
  <Slides>21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Deep Forest</vt:lpstr>
      <vt:lpstr>SOLR</vt:lpstr>
      <vt:lpstr>SOLR</vt:lpstr>
      <vt:lpstr>SOLR: Overview</vt:lpstr>
      <vt:lpstr>SOLR: Stemming</vt:lpstr>
      <vt:lpstr>SOLR: Analyzers</vt:lpstr>
      <vt:lpstr>SOLR: char filters</vt:lpstr>
      <vt:lpstr>SOLR: Tokens và Token filters</vt:lpstr>
      <vt:lpstr>SOLR: analyzer và schema</vt:lpstr>
      <vt:lpstr>SOLR: analyzer và schema</vt:lpstr>
      <vt:lpstr>SOLR: analyzer và schema</vt:lpstr>
      <vt:lpstr>CharFilterFactories</vt:lpstr>
      <vt:lpstr>CharFilterFactories</vt:lpstr>
      <vt:lpstr>CharFilterFactories</vt:lpstr>
      <vt:lpstr>tokenizerFactories</vt:lpstr>
      <vt:lpstr>tokenizerFactories</vt:lpstr>
      <vt:lpstr>tokenizerFactories</vt:lpstr>
      <vt:lpstr>tokenizerFactories</vt:lpstr>
      <vt:lpstr>tokenizerFactories</vt:lpstr>
      <vt:lpstr>tokenizerFactories</vt:lpstr>
      <vt:lpstr>tokenizerFactories</vt:lpstr>
      <vt:lpstr>Tổng quan Lucene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Lucene</dc:title>
  <cp:lastModifiedBy>VinhPham</cp:lastModifiedBy>
  <cp:revision>93</cp:revision>
  <dcterms:modified xsi:type="dcterms:W3CDTF">2010-03-19T03:00:41Z</dcterms:modified>
</cp:coreProperties>
</file>