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9" r:id="rId3"/>
    <p:sldId id="261" r:id="rId4"/>
    <p:sldId id="257" r:id="rId5"/>
    <p:sldId id="262" r:id="rId6"/>
    <p:sldId id="263" r:id="rId7"/>
    <p:sldId id="264" r:id="rId8"/>
    <p:sldId id="265" r:id="rId9"/>
    <p:sldId id="266" r:id="rId10"/>
    <p:sldId id="267" r:id="rId11"/>
    <p:sldId id="268" r:id="rId12"/>
    <p:sldId id="269" r:id="rId13"/>
    <p:sldId id="270" r:id="rId14"/>
    <p:sldId id="271"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BDFF"/>
    <a:srgbClr val="5DD5FF"/>
    <a:srgbClr val="FF9933"/>
    <a:srgbClr val="9EFF29"/>
    <a:srgbClr val="003635"/>
    <a:srgbClr val="00217E"/>
    <a:srgbClr val="600000"/>
    <a:srgbClr val="FF8225"/>
    <a:srgbClr val="FF2549"/>
    <a:srgbClr val="FF0D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08" y="-2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8321" y="1917290"/>
            <a:ext cx="8096860" cy="1467465"/>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40657" y="3639165"/>
            <a:ext cx="7766107" cy="678426"/>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319" y="128474"/>
            <a:ext cx="8259098"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501446" y="1179871"/>
            <a:ext cx="8229600" cy="3569110"/>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60363" y="436033"/>
            <a:ext cx="6555934" cy="725349"/>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168013" y="1209366"/>
            <a:ext cx="6526162" cy="350862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138907"/>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08032"/>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80429"/>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08032"/>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80429"/>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1/10/2022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532" y="0"/>
            <a:ext cx="7617540" cy="1031846"/>
          </a:xfrm>
        </p:spPr>
        <p:txBody>
          <a:bodyPr>
            <a:normAutofit/>
          </a:bodyPr>
          <a:lstStyle/>
          <a:p>
            <a:pPr algn="ctr"/>
            <a:r>
              <a:rPr lang="en-US" sz="1400" b="1">
                <a:solidFill>
                  <a:schemeClr val="tx1"/>
                </a:solidFill>
                <a:latin typeface="Times New Roman" panose="02020603050405020304" pitchFamily="18" charset="0"/>
                <a:cs typeface="Times New Roman" panose="02020603050405020304" pitchFamily="18" charset="0"/>
              </a:rPr>
              <a:t>BỘ GIÁO DỤC VÀ ĐÀO TẠO</a:t>
            </a:r>
            <a:br>
              <a:rPr lang="en-US" sz="1400" b="1">
                <a:solidFill>
                  <a:schemeClr val="tx1"/>
                </a:solidFill>
                <a:latin typeface="Times New Roman" panose="02020603050405020304" pitchFamily="18" charset="0"/>
                <a:cs typeface="Times New Roman" panose="02020603050405020304" pitchFamily="18" charset="0"/>
              </a:rPr>
            </a:br>
            <a:r>
              <a:rPr lang="en-US" sz="1400" b="1">
                <a:solidFill>
                  <a:schemeClr val="tx1"/>
                </a:solidFill>
                <a:latin typeface="Times New Roman" panose="02020603050405020304" pitchFamily="18" charset="0"/>
                <a:cs typeface="Times New Roman" panose="02020603050405020304" pitchFamily="18" charset="0"/>
              </a:rPr>
              <a:t>TRƯỜNG ĐẠI HỌC NGOẠI NGỮ - TIN HỌC</a:t>
            </a:r>
            <a:br>
              <a:rPr lang="en-US" sz="1400" b="1">
                <a:solidFill>
                  <a:schemeClr val="tx1"/>
                </a:solidFill>
                <a:latin typeface="Times New Roman" panose="02020603050405020304" pitchFamily="18" charset="0"/>
                <a:cs typeface="Times New Roman" panose="02020603050405020304" pitchFamily="18" charset="0"/>
              </a:rPr>
            </a:br>
            <a:r>
              <a:rPr lang="en-US" sz="1400" b="1">
                <a:solidFill>
                  <a:schemeClr val="tx1"/>
                </a:solidFill>
                <a:latin typeface="Times New Roman" panose="02020603050405020304" pitchFamily="18" charset="0"/>
                <a:cs typeface="Times New Roman" panose="02020603050405020304" pitchFamily="18" charset="0"/>
              </a:rPr>
              <a:t>Khoa Công Nghệ Thông Tin</a:t>
            </a:r>
            <a:endParaRPr lang="en-US" sz="14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29774" y="2206728"/>
            <a:ext cx="7498298" cy="972700"/>
          </a:xfrm>
        </p:spPr>
        <p:txBody>
          <a:bodyPr>
            <a:noAutofit/>
          </a:bodyPr>
          <a:lstStyle/>
          <a:p>
            <a:pPr algn="ctr"/>
            <a:r>
              <a:rPr lang="en-US" sz="1800" b="1">
                <a:solidFill>
                  <a:schemeClr val="tx1"/>
                </a:solidFill>
                <a:latin typeface="Times New Roman" panose="02020603050405020304" pitchFamily="18" charset="0"/>
                <a:cs typeface="Times New Roman" panose="02020603050405020304" pitchFamily="18" charset="0"/>
              </a:rPr>
              <a:t>BÁO CÁO</a:t>
            </a:r>
            <a:br>
              <a:rPr lang="en-US" sz="1800" b="1">
                <a:solidFill>
                  <a:schemeClr val="tx1"/>
                </a:solidFill>
                <a:latin typeface="Times New Roman" panose="02020603050405020304" pitchFamily="18" charset="0"/>
                <a:cs typeface="Times New Roman" panose="02020603050405020304" pitchFamily="18" charset="0"/>
              </a:rPr>
            </a:br>
            <a:r>
              <a:rPr lang="en-US" sz="1800" b="1">
                <a:solidFill>
                  <a:schemeClr val="tx1"/>
                </a:solidFill>
                <a:latin typeface="Times New Roman" panose="02020603050405020304" pitchFamily="18" charset="0"/>
                <a:cs typeface="Times New Roman" panose="02020603050405020304" pitchFamily="18" charset="0"/>
              </a:rPr>
              <a:t>ĐỒ ÁN CÔNG NGHỆ PHẦN MỀM</a:t>
            </a:r>
            <a:br>
              <a:rPr lang="en-US" sz="1800" b="1">
                <a:solidFill>
                  <a:schemeClr val="tx1"/>
                </a:solidFill>
                <a:latin typeface="Times New Roman" panose="02020603050405020304" pitchFamily="18" charset="0"/>
                <a:cs typeface="Times New Roman" panose="02020603050405020304" pitchFamily="18" charset="0"/>
              </a:rPr>
            </a:br>
            <a:r>
              <a:rPr lang="en-US" sz="1800" b="1">
                <a:solidFill>
                  <a:schemeClr val="tx1"/>
                </a:solidFill>
                <a:latin typeface="Times New Roman" panose="02020603050405020304" pitchFamily="18" charset="0"/>
                <a:cs typeface="Times New Roman" panose="02020603050405020304" pitchFamily="18" charset="0"/>
              </a:rPr>
              <a:t>Đề tài: </a:t>
            </a:r>
            <a:r>
              <a:rPr lang="en-US" sz="1800" b="1" i="1">
                <a:solidFill>
                  <a:schemeClr val="tx1"/>
                </a:solidFill>
                <a:latin typeface="Times New Roman" panose="02020603050405020304" pitchFamily="18" charset="0"/>
                <a:cs typeface="Times New Roman" panose="02020603050405020304" pitchFamily="18" charset="0"/>
              </a:rPr>
              <a:t>Website Quản Lý Khách Sạn Và Nhà Hàng</a:t>
            </a:r>
            <a:endParaRPr lang="en-US" sz="1800" b="1" dirty="0">
              <a:solidFill>
                <a:schemeClr val="tx1"/>
              </a:solidFill>
            </a:endParaRPr>
          </a:p>
        </p:txBody>
      </p:sp>
      <p:pic>
        <p:nvPicPr>
          <p:cNvPr id="6" name="Picture 5" descr="Logo, calendar&#10;&#10;Description automatically generated">
            <a:extLst>
              <a:ext uri="{FF2B5EF4-FFF2-40B4-BE49-F238E27FC236}">
                <a16:creationId xmlns:a16="http://schemas.microsoft.com/office/drawing/2014/main" id="{C539AD60-5E92-4D5F-B596-0B144BD7D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998" y="515923"/>
            <a:ext cx="3322608" cy="1790855"/>
          </a:xfrm>
          <a:prstGeom prst="rect">
            <a:avLst/>
          </a:prstGeom>
        </p:spPr>
      </p:pic>
      <p:sp>
        <p:nvSpPr>
          <p:cNvPr id="8" name="TextBox 7">
            <a:extLst>
              <a:ext uri="{FF2B5EF4-FFF2-40B4-BE49-F238E27FC236}">
                <a16:creationId xmlns:a16="http://schemas.microsoft.com/office/drawing/2014/main" id="{FD1E2A4A-9D4D-4C8C-9C5D-16B4A55DB36F}"/>
              </a:ext>
            </a:extLst>
          </p:cNvPr>
          <p:cNvSpPr txBox="1"/>
          <p:nvPr/>
        </p:nvSpPr>
        <p:spPr>
          <a:xfrm>
            <a:off x="1535294" y="3438697"/>
            <a:ext cx="7192017" cy="2031325"/>
          </a:xfrm>
          <a:prstGeom prst="rect">
            <a:avLst/>
          </a:prstGeom>
          <a:noFill/>
        </p:spPr>
        <p:txBody>
          <a:bodyPr wrap="square">
            <a:spAutoFit/>
          </a:bodyPr>
          <a:lstStyle/>
          <a:p>
            <a:pPr algn="l"/>
            <a:r>
              <a:rPr lang="en-US">
                <a:latin typeface="Times New Roman" panose="02020603050405020304" pitchFamily="18" charset="0"/>
                <a:cs typeface="Times New Roman" panose="02020603050405020304" pitchFamily="18" charset="0"/>
              </a:rPr>
              <a:t>Giảng viên hướng dẫn:   Bùi Thị Thanh Tú</a:t>
            </a:r>
          </a:p>
          <a:p>
            <a:pPr algn="l"/>
            <a:endParaRPr lang="en-US">
              <a:latin typeface="Times New Roman" panose="02020603050405020304" pitchFamily="18" charset="0"/>
              <a:cs typeface="Times New Roman" panose="02020603050405020304" pitchFamily="18" charset="0"/>
            </a:endParaRPr>
          </a:p>
          <a:p>
            <a:pPr algn="l"/>
            <a:r>
              <a:rPr lang="en-US">
                <a:latin typeface="Times New Roman" panose="02020603050405020304" pitchFamily="18" charset="0"/>
                <a:cs typeface="Times New Roman" panose="02020603050405020304" pitchFamily="18" charset="0"/>
              </a:rPr>
              <a:t>Sinh viên thực hiện :      19DH110266-Phạm Ngọc Phú</a:t>
            </a:r>
          </a:p>
          <a:p>
            <a:pPr algn="l"/>
            <a:r>
              <a:rPr lang="en-US">
                <a:latin typeface="Times New Roman" panose="02020603050405020304" pitchFamily="18" charset="0"/>
                <a:cs typeface="Times New Roman" panose="02020603050405020304" pitchFamily="18" charset="0"/>
              </a:rPr>
              <a:t>		       19DH110108-Nguyễn Phúc Thanh	</a:t>
            </a:r>
          </a:p>
          <a:p>
            <a:pPr algn="l"/>
            <a:r>
              <a:rPr lang="en-US">
                <a:latin typeface="Times New Roman" panose="02020603050405020304" pitchFamily="18" charset="0"/>
                <a:cs typeface="Times New Roman" panose="02020603050405020304" pitchFamily="18" charset="0"/>
              </a:rPr>
              <a:t>		       19DH110181-Trần Ngọc Bằng</a:t>
            </a:r>
          </a:p>
          <a:p>
            <a:pPr algn="l"/>
            <a:r>
              <a:rPr lang="en-US">
                <a:latin typeface="Times New Roman" panose="02020603050405020304" pitchFamily="18" charset="0"/>
                <a:cs typeface="Times New Roman" panose="02020603050405020304" pitchFamily="18" charset="0"/>
              </a:rPr>
              <a:t>		       17DH110791-Ngô Gia Luật</a:t>
            </a:r>
          </a:p>
          <a:p>
            <a:pPr algn="l"/>
            <a:r>
              <a:rPr lang="en-US">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Thiết kế dữ liệu</a:t>
            </a:r>
            <a:endParaRPr lang="en-US" dirty="0"/>
          </a:p>
        </p:txBody>
      </p:sp>
      <p:pic>
        <p:nvPicPr>
          <p:cNvPr id="5" name="Picture 4">
            <a:extLst>
              <a:ext uri="{FF2B5EF4-FFF2-40B4-BE49-F238E27FC236}">
                <a16:creationId xmlns:a16="http://schemas.microsoft.com/office/drawing/2014/main" id="{3D199791-8F49-4C26-891D-05D3ACE6A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5347"/>
            <a:ext cx="9144000" cy="4257675"/>
          </a:xfrm>
          <a:prstGeom prst="rect">
            <a:avLst/>
          </a:prstGeom>
        </p:spPr>
      </p:pic>
    </p:spTree>
    <p:extLst>
      <p:ext uri="{BB962C8B-B14F-4D97-AF65-F5344CB8AC3E}">
        <p14:creationId xmlns:p14="http://schemas.microsoft.com/office/powerpoint/2010/main" val="266853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1179" y="831333"/>
            <a:ext cx="8380602" cy="3723889"/>
          </a:xfrm>
        </p:spPr>
        <p:txBody>
          <a:bodyPr>
            <a:noAutofit/>
          </a:bodyPr>
          <a:lstStyle/>
          <a:p>
            <a:r>
              <a:rPr lang="en-US" sz="4500" b="1" i="1"/>
              <a:t>4.Thiết kế giao diện</a:t>
            </a:r>
            <a:br>
              <a:rPr lang="en-US" sz="4000" i="1"/>
            </a:br>
            <a:endParaRPr lang="en-US" sz="4000" i="1" dirty="0"/>
          </a:p>
        </p:txBody>
      </p:sp>
    </p:spTree>
    <p:extLst>
      <p:ext uri="{BB962C8B-B14F-4D97-AF65-F5344CB8AC3E}">
        <p14:creationId xmlns:p14="http://schemas.microsoft.com/office/powerpoint/2010/main" val="2853017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0635" y="150482"/>
            <a:ext cx="8093365" cy="763525"/>
          </a:xfrm>
        </p:spPr>
        <p:txBody>
          <a:bodyPr>
            <a:normAutofit/>
          </a:bodyPr>
          <a:lstStyle/>
          <a:p>
            <a:r>
              <a:rPr lang="en-US"/>
              <a:t>Sơ đồ giao diện tổng quát</a:t>
            </a:r>
            <a:endParaRPr lang="en-US" dirty="0"/>
          </a:p>
        </p:txBody>
      </p:sp>
      <p:pic>
        <p:nvPicPr>
          <p:cNvPr id="5" name="Picture 4">
            <a:extLst>
              <a:ext uri="{FF2B5EF4-FFF2-40B4-BE49-F238E27FC236}">
                <a16:creationId xmlns:a16="http://schemas.microsoft.com/office/drawing/2014/main" id="{FB5FB94C-8A15-4A67-A97A-20CBD72671A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2224" y="1034110"/>
            <a:ext cx="7974065" cy="4109390"/>
          </a:xfrm>
          <a:prstGeom prst="rect">
            <a:avLst/>
          </a:prstGeom>
        </p:spPr>
      </p:pic>
    </p:spTree>
    <p:extLst>
      <p:ext uri="{BB962C8B-B14F-4D97-AF65-F5344CB8AC3E}">
        <p14:creationId xmlns:p14="http://schemas.microsoft.com/office/powerpoint/2010/main" val="71203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44769" y="370390"/>
            <a:ext cx="2923191" cy="1094392"/>
          </a:xfrm>
        </p:spPr>
        <p:txBody>
          <a:bodyPr>
            <a:noAutofit/>
          </a:bodyPr>
          <a:lstStyle/>
          <a:p>
            <a:r>
              <a:rPr lang="en-US" sz="4000" i="1"/>
              <a:t>5.KẾT LUẬN</a:t>
            </a:r>
            <a:br>
              <a:rPr lang="en-US" sz="4000" i="1"/>
            </a:br>
            <a:endParaRPr lang="en-US" sz="4000" i="1" dirty="0"/>
          </a:p>
        </p:txBody>
      </p:sp>
      <p:sp>
        <p:nvSpPr>
          <p:cNvPr id="3" name="Title 3">
            <a:extLst>
              <a:ext uri="{FF2B5EF4-FFF2-40B4-BE49-F238E27FC236}">
                <a16:creationId xmlns:a16="http://schemas.microsoft.com/office/drawing/2014/main" id="{5AEBE50D-D7FF-460B-8CF2-5978234F5392}"/>
              </a:ext>
            </a:extLst>
          </p:cNvPr>
          <p:cNvSpPr txBox="1">
            <a:spLocks/>
          </p:cNvSpPr>
          <p:nvPr/>
        </p:nvSpPr>
        <p:spPr>
          <a:xfrm>
            <a:off x="4044769" y="868101"/>
            <a:ext cx="4763566" cy="170364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000" i="1">
                <a:solidFill>
                  <a:schemeClr val="bg1"/>
                </a:solidFill>
              </a:rPr>
              <a:t>Những chức năng chưa làm được:</a:t>
            </a:r>
          </a:p>
          <a:p>
            <a:r>
              <a:rPr lang="en-US" sz="2000" i="1">
                <a:solidFill>
                  <a:schemeClr val="bg1"/>
                </a:solidFill>
              </a:rPr>
              <a:t>	-Lập báo cáo thống kê </a:t>
            </a:r>
          </a:p>
          <a:p>
            <a:r>
              <a:rPr lang="en-US" sz="2000" i="1">
                <a:solidFill>
                  <a:schemeClr val="bg1"/>
                </a:solidFill>
              </a:rPr>
              <a:t>	-Phân quyền quản lý và nhân viên </a:t>
            </a:r>
          </a:p>
          <a:p>
            <a:r>
              <a:rPr lang="en-US" sz="2000" i="1">
                <a:solidFill>
                  <a:schemeClr val="bg1"/>
                </a:solidFill>
              </a:rPr>
              <a:t> </a:t>
            </a:r>
            <a:br>
              <a:rPr lang="en-US" sz="2000" i="1">
                <a:solidFill>
                  <a:schemeClr val="bg1"/>
                </a:solidFill>
              </a:rPr>
            </a:br>
            <a:endParaRPr lang="en-US" sz="2000" i="1" dirty="0">
              <a:solidFill>
                <a:schemeClr val="bg1"/>
              </a:solidFill>
            </a:endParaRPr>
          </a:p>
        </p:txBody>
      </p:sp>
    </p:spTree>
    <p:extLst>
      <p:ext uri="{BB962C8B-B14F-4D97-AF65-F5344CB8AC3E}">
        <p14:creationId xmlns:p14="http://schemas.microsoft.com/office/powerpoint/2010/main" val="1108902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98653" y="1504710"/>
            <a:ext cx="7905510" cy="2309734"/>
          </a:xfrm>
        </p:spPr>
        <p:txBody>
          <a:bodyPr>
            <a:noAutofit/>
          </a:bodyPr>
          <a:lstStyle/>
          <a:p>
            <a:pPr algn="ctr"/>
            <a:r>
              <a:rPr lang="en-US" sz="4000" i="1"/>
              <a:t>CÁM ƠN QUÝ THẦY CÔ VÀ CÁC BẠN ĐÃ LẮNG NGHE</a:t>
            </a:r>
            <a:endParaRPr lang="en-US" sz="4000" i="1" dirty="0"/>
          </a:p>
        </p:txBody>
      </p:sp>
      <p:sp>
        <p:nvSpPr>
          <p:cNvPr id="3" name="Title 3">
            <a:extLst>
              <a:ext uri="{FF2B5EF4-FFF2-40B4-BE49-F238E27FC236}">
                <a16:creationId xmlns:a16="http://schemas.microsoft.com/office/drawing/2014/main" id="{5AEBE50D-D7FF-460B-8CF2-5978234F5392}"/>
              </a:ext>
            </a:extLst>
          </p:cNvPr>
          <p:cNvSpPr txBox="1">
            <a:spLocks/>
          </p:cNvSpPr>
          <p:nvPr/>
        </p:nvSpPr>
        <p:spPr>
          <a:xfrm>
            <a:off x="4044769" y="868101"/>
            <a:ext cx="4763566" cy="170364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r>
              <a:rPr lang="en-US" sz="2000" i="1">
                <a:solidFill>
                  <a:schemeClr val="bg1"/>
                </a:solidFill>
              </a:rPr>
              <a:t> </a:t>
            </a:r>
            <a:br>
              <a:rPr lang="en-US" sz="2000" i="1">
                <a:solidFill>
                  <a:schemeClr val="bg1"/>
                </a:solidFill>
              </a:rPr>
            </a:br>
            <a:endParaRPr lang="en-US" sz="2000" i="1" dirty="0">
              <a:solidFill>
                <a:schemeClr val="bg1"/>
              </a:solidFill>
            </a:endParaRPr>
          </a:p>
        </p:txBody>
      </p:sp>
    </p:spTree>
    <p:extLst>
      <p:ext uri="{BB962C8B-B14F-4D97-AF65-F5344CB8AC3E}">
        <p14:creationId xmlns:p14="http://schemas.microsoft.com/office/powerpoint/2010/main" val="37421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40833" y="243086"/>
            <a:ext cx="6555934" cy="725349"/>
          </a:xfrm>
        </p:spPr>
        <p:txBody>
          <a:bodyPr>
            <a:normAutofit/>
          </a:bodyPr>
          <a:lstStyle/>
          <a:p>
            <a:r>
              <a:rPr lang="en-US"/>
              <a:t>Nội dung chính</a:t>
            </a:r>
            <a:endParaRPr lang="en-US" dirty="0"/>
          </a:p>
        </p:txBody>
      </p:sp>
      <p:sp>
        <p:nvSpPr>
          <p:cNvPr id="5" name="Content Placeholder 4"/>
          <p:cNvSpPr>
            <a:spLocks noGrp="1"/>
          </p:cNvSpPr>
          <p:nvPr>
            <p:ph idx="1"/>
          </p:nvPr>
        </p:nvSpPr>
        <p:spPr>
          <a:xfrm>
            <a:off x="5397774" y="1233973"/>
            <a:ext cx="2496265" cy="566750"/>
          </a:xfrm>
        </p:spPr>
        <p:txBody>
          <a:bodyPr>
            <a:normAutofit fontScale="92500"/>
          </a:bodyPr>
          <a:lstStyle/>
          <a:p>
            <a:pPr marL="0" indent="0">
              <a:buNone/>
            </a:pPr>
            <a:r>
              <a:rPr lang="en-US"/>
              <a:t>Giới Thiệu Dự Án</a:t>
            </a:r>
          </a:p>
          <a:p>
            <a:pPr marL="0" indent="0">
              <a:buNone/>
            </a:pPr>
            <a:endParaRPr lang="en-US" dirty="0"/>
          </a:p>
        </p:txBody>
      </p:sp>
      <p:sp>
        <p:nvSpPr>
          <p:cNvPr id="6" name="Google Shape;327;p47">
            <a:extLst>
              <a:ext uri="{FF2B5EF4-FFF2-40B4-BE49-F238E27FC236}">
                <a16:creationId xmlns:a16="http://schemas.microsoft.com/office/drawing/2014/main" id="{381CF03D-A4D3-46DB-AD4C-43C037268D89}"/>
              </a:ext>
            </a:extLst>
          </p:cNvPr>
          <p:cNvSpPr txBox="1">
            <a:spLocks/>
          </p:cNvSpPr>
          <p:nvPr/>
        </p:nvSpPr>
        <p:spPr>
          <a:xfrm>
            <a:off x="4264561" y="1101161"/>
            <a:ext cx="898500" cy="965100"/>
          </a:xfrm>
          <a:prstGeom prst="rect">
            <a:avLst/>
          </a:prstGeom>
        </p:spPr>
        <p:txBody>
          <a:bodyPr spcFirstLastPara="1" vert="horz" wrap="square" lIns="91425" tIns="91425" rIns="91425" bIns="91425" rtlCol="0" anchor="t" anchorCtr="0">
            <a:no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pPr algn="r">
              <a:spcBef>
                <a:spcPts val="0"/>
              </a:spcBef>
            </a:pPr>
            <a:r>
              <a:rPr lang="en">
                <a:solidFill>
                  <a:schemeClr val="bg1"/>
                </a:solidFill>
              </a:rPr>
              <a:t>01</a:t>
            </a:r>
            <a:endParaRPr lang="en" dirty="0">
              <a:solidFill>
                <a:schemeClr val="bg1"/>
              </a:solidFill>
            </a:endParaRPr>
          </a:p>
        </p:txBody>
      </p:sp>
      <p:cxnSp>
        <p:nvCxnSpPr>
          <p:cNvPr id="7" name="Google Shape;338;p47">
            <a:extLst>
              <a:ext uri="{FF2B5EF4-FFF2-40B4-BE49-F238E27FC236}">
                <a16:creationId xmlns:a16="http://schemas.microsoft.com/office/drawing/2014/main" id="{CF90E439-5E27-4B10-9B06-9F531C4A88AF}"/>
              </a:ext>
            </a:extLst>
          </p:cNvPr>
          <p:cNvCxnSpPr>
            <a:cxnSpLocks/>
          </p:cNvCxnSpPr>
          <p:nvPr/>
        </p:nvCxnSpPr>
        <p:spPr>
          <a:xfrm>
            <a:off x="5241298" y="1251206"/>
            <a:ext cx="0" cy="532284"/>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0" name="Content Placeholder 4">
            <a:extLst>
              <a:ext uri="{FF2B5EF4-FFF2-40B4-BE49-F238E27FC236}">
                <a16:creationId xmlns:a16="http://schemas.microsoft.com/office/drawing/2014/main" id="{7A61E0E6-0D6F-4F24-84B1-894922BFDEBC}"/>
              </a:ext>
            </a:extLst>
          </p:cNvPr>
          <p:cNvSpPr txBox="1">
            <a:spLocks/>
          </p:cNvSpPr>
          <p:nvPr/>
        </p:nvSpPr>
        <p:spPr>
          <a:xfrm>
            <a:off x="5397774" y="2066261"/>
            <a:ext cx="4665730" cy="8363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a:t>Phân tích thiết kế hệ thống</a:t>
            </a:r>
            <a:endParaRPr lang="en-US" sz="2600" dirty="0"/>
          </a:p>
        </p:txBody>
      </p:sp>
      <p:cxnSp>
        <p:nvCxnSpPr>
          <p:cNvPr id="11" name="Google Shape;338;p47">
            <a:extLst>
              <a:ext uri="{FF2B5EF4-FFF2-40B4-BE49-F238E27FC236}">
                <a16:creationId xmlns:a16="http://schemas.microsoft.com/office/drawing/2014/main" id="{4277D8D0-5947-4489-A7BA-C8C1D502FD06}"/>
              </a:ext>
            </a:extLst>
          </p:cNvPr>
          <p:cNvCxnSpPr>
            <a:cxnSpLocks/>
          </p:cNvCxnSpPr>
          <p:nvPr/>
        </p:nvCxnSpPr>
        <p:spPr>
          <a:xfrm>
            <a:off x="5241298" y="2044722"/>
            <a:ext cx="0" cy="527028"/>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7" name="Google Shape;327;p47">
            <a:extLst>
              <a:ext uri="{FF2B5EF4-FFF2-40B4-BE49-F238E27FC236}">
                <a16:creationId xmlns:a16="http://schemas.microsoft.com/office/drawing/2014/main" id="{7A399FC2-67B4-432C-A20C-84AA9B99AC48}"/>
              </a:ext>
            </a:extLst>
          </p:cNvPr>
          <p:cNvSpPr txBox="1">
            <a:spLocks/>
          </p:cNvSpPr>
          <p:nvPr/>
        </p:nvSpPr>
        <p:spPr>
          <a:xfrm>
            <a:off x="4252888" y="1937491"/>
            <a:ext cx="898500" cy="965100"/>
          </a:xfrm>
          <a:prstGeom prst="rect">
            <a:avLst/>
          </a:prstGeom>
        </p:spPr>
        <p:txBody>
          <a:bodyPr spcFirstLastPara="1" vert="horz" wrap="square" lIns="91425" tIns="91425" rIns="91425" bIns="91425" rtlCol="0" anchor="t" anchorCtr="0">
            <a:no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pPr algn="r">
              <a:spcBef>
                <a:spcPts val="0"/>
              </a:spcBef>
            </a:pPr>
            <a:r>
              <a:rPr lang="en">
                <a:solidFill>
                  <a:schemeClr val="bg1"/>
                </a:solidFill>
              </a:rPr>
              <a:t>02</a:t>
            </a:r>
            <a:endParaRPr lang="en" dirty="0">
              <a:solidFill>
                <a:schemeClr val="bg1"/>
              </a:solidFill>
            </a:endParaRPr>
          </a:p>
        </p:txBody>
      </p:sp>
      <p:sp>
        <p:nvSpPr>
          <p:cNvPr id="18" name="Content Placeholder 4">
            <a:extLst>
              <a:ext uri="{FF2B5EF4-FFF2-40B4-BE49-F238E27FC236}">
                <a16:creationId xmlns:a16="http://schemas.microsoft.com/office/drawing/2014/main" id="{573BBA78-50B4-45BC-A567-2CA1978AF213}"/>
              </a:ext>
            </a:extLst>
          </p:cNvPr>
          <p:cNvSpPr txBox="1">
            <a:spLocks/>
          </p:cNvSpPr>
          <p:nvPr/>
        </p:nvSpPr>
        <p:spPr>
          <a:xfrm>
            <a:off x="5397774" y="2860379"/>
            <a:ext cx="4665730" cy="8363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a:t>Thiết kế dữ liệu</a:t>
            </a:r>
            <a:endParaRPr lang="en-US" sz="2600" dirty="0"/>
          </a:p>
        </p:txBody>
      </p:sp>
      <p:cxnSp>
        <p:nvCxnSpPr>
          <p:cNvPr id="19" name="Google Shape;338;p47">
            <a:extLst>
              <a:ext uri="{FF2B5EF4-FFF2-40B4-BE49-F238E27FC236}">
                <a16:creationId xmlns:a16="http://schemas.microsoft.com/office/drawing/2014/main" id="{C15B79E3-BF88-42D9-862D-3C9030C9788D}"/>
              </a:ext>
            </a:extLst>
          </p:cNvPr>
          <p:cNvCxnSpPr>
            <a:cxnSpLocks/>
          </p:cNvCxnSpPr>
          <p:nvPr/>
        </p:nvCxnSpPr>
        <p:spPr>
          <a:xfrm>
            <a:off x="5241298" y="2860379"/>
            <a:ext cx="0" cy="527028"/>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0" name="Google Shape;327;p47">
            <a:extLst>
              <a:ext uri="{FF2B5EF4-FFF2-40B4-BE49-F238E27FC236}">
                <a16:creationId xmlns:a16="http://schemas.microsoft.com/office/drawing/2014/main" id="{914C2D87-D2AE-4803-A910-5AC55267C461}"/>
              </a:ext>
            </a:extLst>
          </p:cNvPr>
          <p:cNvSpPr txBox="1">
            <a:spLocks/>
          </p:cNvSpPr>
          <p:nvPr/>
        </p:nvSpPr>
        <p:spPr>
          <a:xfrm>
            <a:off x="4252888" y="2730058"/>
            <a:ext cx="898500" cy="965100"/>
          </a:xfrm>
          <a:prstGeom prst="rect">
            <a:avLst/>
          </a:prstGeom>
        </p:spPr>
        <p:txBody>
          <a:bodyPr spcFirstLastPara="1" vert="horz" wrap="square" lIns="91425" tIns="91425" rIns="91425" bIns="91425" rtlCol="0" anchor="t" anchorCtr="0">
            <a:no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pPr algn="r">
              <a:spcBef>
                <a:spcPts val="0"/>
              </a:spcBef>
            </a:pPr>
            <a:r>
              <a:rPr lang="en">
                <a:solidFill>
                  <a:schemeClr val="bg1"/>
                </a:solidFill>
              </a:rPr>
              <a:t>03</a:t>
            </a:r>
            <a:endParaRPr lang="en" dirty="0">
              <a:solidFill>
                <a:schemeClr val="bg1"/>
              </a:solidFill>
            </a:endParaRPr>
          </a:p>
        </p:txBody>
      </p:sp>
      <p:sp>
        <p:nvSpPr>
          <p:cNvPr id="21" name="Content Placeholder 4">
            <a:extLst>
              <a:ext uri="{FF2B5EF4-FFF2-40B4-BE49-F238E27FC236}">
                <a16:creationId xmlns:a16="http://schemas.microsoft.com/office/drawing/2014/main" id="{0021761E-096F-4583-9B81-84EC539A7B62}"/>
              </a:ext>
            </a:extLst>
          </p:cNvPr>
          <p:cNvSpPr txBox="1">
            <a:spLocks/>
          </p:cNvSpPr>
          <p:nvPr/>
        </p:nvSpPr>
        <p:spPr>
          <a:xfrm>
            <a:off x="5397774" y="3695158"/>
            <a:ext cx="4665730" cy="8363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a:t>Thiết kế giao diện</a:t>
            </a:r>
            <a:endParaRPr lang="en-US" sz="2600" dirty="0"/>
          </a:p>
        </p:txBody>
      </p:sp>
      <p:cxnSp>
        <p:nvCxnSpPr>
          <p:cNvPr id="22" name="Google Shape;338;p47">
            <a:extLst>
              <a:ext uri="{FF2B5EF4-FFF2-40B4-BE49-F238E27FC236}">
                <a16:creationId xmlns:a16="http://schemas.microsoft.com/office/drawing/2014/main" id="{ACF6C35F-1420-4BD0-9B2D-E98375C3C2E3}"/>
              </a:ext>
            </a:extLst>
          </p:cNvPr>
          <p:cNvCxnSpPr>
            <a:cxnSpLocks/>
          </p:cNvCxnSpPr>
          <p:nvPr/>
        </p:nvCxnSpPr>
        <p:spPr>
          <a:xfrm>
            <a:off x="5241298" y="3687958"/>
            <a:ext cx="0" cy="527028"/>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3" name="Google Shape;327;p47">
            <a:extLst>
              <a:ext uri="{FF2B5EF4-FFF2-40B4-BE49-F238E27FC236}">
                <a16:creationId xmlns:a16="http://schemas.microsoft.com/office/drawing/2014/main" id="{9693EC95-9EAA-4853-B02B-382A76479ED0}"/>
              </a:ext>
            </a:extLst>
          </p:cNvPr>
          <p:cNvSpPr txBox="1">
            <a:spLocks/>
          </p:cNvSpPr>
          <p:nvPr/>
        </p:nvSpPr>
        <p:spPr>
          <a:xfrm>
            <a:off x="4297843" y="3566388"/>
            <a:ext cx="898500" cy="965100"/>
          </a:xfrm>
          <a:prstGeom prst="rect">
            <a:avLst/>
          </a:prstGeom>
        </p:spPr>
        <p:txBody>
          <a:bodyPr spcFirstLastPara="1" vert="horz" wrap="square" lIns="91425" tIns="91425" rIns="91425" bIns="91425" rtlCol="0" anchor="t" anchorCtr="0">
            <a:no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pPr algn="r">
              <a:spcBef>
                <a:spcPts val="0"/>
              </a:spcBef>
            </a:pPr>
            <a:r>
              <a:rPr lang="en">
                <a:solidFill>
                  <a:schemeClr val="bg1"/>
                </a:solidFill>
              </a:rPr>
              <a:t>04</a:t>
            </a:r>
            <a:endParaRPr lang="en" dirty="0">
              <a:solidFill>
                <a:schemeClr val="bg1"/>
              </a:solidFill>
            </a:endParaRPr>
          </a:p>
        </p:txBody>
      </p:sp>
      <p:sp>
        <p:nvSpPr>
          <p:cNvPr id="24" name="Google Shape;327;p47">
            <a:extLst>
              <a:ext uri="{FF2B5EF4-FFF2-40B4-BE49-F238E27FC236}">
                <a16:creationId xmlns:a16="http://schemas.microsoft.com/office/drawing/2014/main" id="{16028BB8-92CB-498E-A0C9-BCF062956559}"/>
              </a:ext>
            </a:extLst>
          </p:cNvPr>
          <p:cNvSpPr txBox="1">
            <a:spLocks/>
          </p:cNvSpPr>
          <p:nvPr/>
        </p:nvSpPr>
        <p:spPr>
          <a:xfrm>
            <a:off x="4297843" y="4214986"/>
            <a:ext cx="898500" cy="965100"/>
          </a:xfrm>
          <a:prstGeom prst="rect">
            <a:avLst/>
          </a:prstGeom>
        </p:spPr>
        <p:txBody>
          <a:bodyPr spcFirstLastPara="1" vert="horz" wrap="square" lIns="91425" tIns="91425" rIns="91425" bIns="91425" rtlCol="0" anchor="t" anchorCtr="0">
            <a:noAutofit/>
          </a:bodyPr>
          <a:lstStyle>
            <a:lvl1pPr algn="l" defTabSz="914400" rtl="0" eaLnBrk="1" latinLnBrk="0" hangingPunct="1">
              <a:spcBef>
                <a:spcPct val="0"/>
              </a:spcBef>
              <a:buNone/>
              <a:defRPr sz="3600" kern="1200">
                <a:solidFill>
                  <a:srgbClr val="00B0F0"/>
                </a:solidFill>
                <a:effectLst>
                  <a:outerShdw blurRad="50800" dist="38100" dir="2700000" algn="tl" rotWithShape="0">
                    <a:prstClr val="black">
                      <a:alpha val="40000"/>
                    </a:prstClr>
                  </a:outerShdw>
                </a:effectLst>
                <a:latin typeface="+mj-lt"/>
                <a:ea typeface="+mj-ea"/>
                <a:cs typeface="+mj-cs"/>
              </a:defRPr>
            </a:lvl1pPr>
          </a:lstStyle>
          <a:p>
            <a:pPr algn="r">
              <a:spcBef>
                <a:spcPts val="0"/>
              </a:spcBef>
            </a:pPr>
            <a:r>
              <a:rPr lang="en">
                <a:solidFill>
                  <a:schemeClr val="bg1"/>
                </a:solidFill>
              </a:rPr>
              <a:t>05</a:t>
            </a:r>
            <a:endParaRPr lang="en" dirty="0">
              <a:solidFill>
                <a:schemeClr val="bg1"/>
              </a:solidFill>
            </a:endParaRPr>
          </a:p>
        </p:txBody>
      </p:sp>
      <p:cxnSp>
        <p:nvCxnSpPr>
          <p:cNvPr id="25" name="Google Shape;338;p47">
            <a:extLst>
              <a:ext uri="{FF2B5EF4-FFF2-40B4-BE49-F238E27FC236}">
                <a16:creationId xmlns:a16="http://schemas.microsoft.com/office/drawing/2014/main" id="{5C6AF735-D0EC-4C6D-939F-03758D276302}"/>
              </a:ext>
            </a:extLst>
          </p:cNvPr>
          <p:cNvCxnSpPr>
            <a:cxnSpLocks/>
          </p:cNvCxnSpPr>
          <p:nvPr/>
        </p:nvCxnSpPr>
        <p:spPr>
          <a:xfrm>
            <a:off x="5241298" y="4351788"/>
            <a:ext cx="0" cy="527028"/>
          </a:xfrm>
          <a:prstGeom prst="straightConnector1">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6" name="Content Placeholder 4">
            <a:extLst>
              <a:ext uri="{FF2B5EF4-FFF2-40B4-BE49-F238E27FC236}">
                <a16:creationId xmlns:a16="http://schemas.microsoft.com/office/drawing/2014/main" id="{CCC742D6-0341-472A-8219-84AD026E62C4}"/>
              </a:ext>
            </a:extLst>
          </p:cNvPr>
          <p:cNvSpPr txBox="1">
            <a:spLocks/>
          </p:cNvSpPr>
          <p:nvPr/>
        </p:nvSpPr>
        <p:spPr>
          <a:xfrm>
            <a:off x="5442730" y="4351788"/>
            <a:ext cx="4665730" cy="8363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a:t>Tổng kết</a:t>
            </a:r>
            <a:endParaRPr lang="en-US" sz="2600" dirty="0"/>
          </a:p>
        </p:txBody>
      </p:sp>
    </p:spTree>
    <p:extLst>
      <p:ext uri="{BB962C8B-B14F-4D97-AF65-F5344CB8AC3E}">
        <p14:creationId xmlns:p14="http://schemas.microsoft.com/office/powerpoint/2010/main" val="110163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88066" y="915223"/>
            <a:ext cx="6555934" cy="3388329"/>
          </a:xfrm>
        </p:spPr>
        <p:txBody>
          <a:bodyPr>
            <a:noAutofit/>
          </a:bodyPr>
          <a:lstStyle/>
          <a:p>
            <a:r>
              <a:rPr lang="en-US" sz="4500" b="1"/>
              <a:t>1.Giới Thiệu Dự Án</a:t>
            </a:r>
            <a:br>
              <a:rPr lang="en-US" sz="4000" i="1"/>
            </a:br>
            <a:endParaRPr lang="en-US" sz="4000" i="1" dirty="0"/>
          </a:p>
        </p:txBody>
      </p:sp>
    </p:spTree>
    <p:extLst>
      <p:ext uri="{BB962C8B-B14F-4D97-AF65-F5344CB8AC3E}">
        <p14:creationId xmlns:p14="http://schemas.microsoft.com/office/powerpoint/2010/main" val="2528031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1.Dự Án  </a:t>
            </a:r>
            <a:endParaRPr lang="en-US" dirty="0"/>
          </a:p>
        </p:txBody>
      </p:sp>
      <p:sp>
        <p:nvSpPr>
          <p:cNvPr id="11" name="Content Placeholder 2">
            <a:extLst>
              <a:ext uri="{FF2B5EF4-FFF2-40B4-BE49-F238E27FC236}">
                <a16:creationId xmlns:a16="http://schemas.microsoft.com/office/drawing/2014/main" id="{40095C56-11C0-441C-A71F-F6C3B2B67CD9}"/>
              </a:ext>
            </a:extLst>
          </p:cNvPr>
          <p:cNvSpPr txBox="1">
            <a:spLocks/>
          </p:cNvSpPr>
          <p:nvPr/>
        </p:nvSpPr>
        <p:spPr>
          <a:xfrm>
            <a:off x="267952" y="1349049"/>
            <a:ext cx="3800708" cy="280350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a:t>1.Vấn đề </a:t>
            </a:r>
            <a:r>
              <a:rPr lang="en-US" sz="15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500">
              <a:effectLst/>
              <a:latin typeface="Calibri" panose="020F0502020204030204" pitchFamily="34" charset="0"/>
              <a:ea typeface="Calibri" panose="020F0502020204030204" pitchFamily="34" charset="0"/>
              <a:cs typeface="Times New Roman" panose="02020603050405020304" pitchFamily="18" charset="0"/>
            </a:endParaRPr>
          </a:p>
          <a:p>
            <a:pPr marL="0" marR="0" indent="511810" algn="just">
              <a:lnSpc>
                <a:spcPct val="150000"/>
              </a:lnSpc>
              <a:spcBef>
                <a:spcPts val="0"/>
              </a:spcBef>
              <a:spcAft>
                <a:spcPts val="0"/>
              </a:spcAft>
              <a:tabLst>
                <a:tab pos="0" algn="l"/>
              </a:tabLst>
            </a:pPr>
            <a:r>
              <a:rPr lang="en-US" sz="1000">
                <a:effectLst/>
                <a:latin typeface="Times New Roman" panose="02020603050405020304" pitchFamily="18" charset="0"/>
                <a:ea typeface="Calibri" panose="020F0502020204030204" pitchFamily="34" charset="0"/>
                <a:cs typeface="Times New Roman" panose="02020603050405020304" pitchFamily="18" charset="0"/>
              </a:rPr>
              <a:t>Hiện nay, dịch vụ nhà hàng khách sạn đang được phát triển quy mô lớn. Số lượng nhà hàng khách sạn đang ngày càng tăng, dẫn đến các dịch vụ cho khách sạn không thể đáp ứng được những nhu cầu trước đây.</a:t>
            </a:r>
          </a:p>
          <a:p>
            <a:pPr marL="0" marR="0" indent="511810" algn="just">
              <a:lnSpc>
                <a:spcPct val="150000"/>
              </a:lnSpc>
              <a:spcBef>
                <a:spcPts val="0"/>
              </a:spcBef>
              <a:spcAft>
                <a:spcPts val="0"/>
              </a:spcAft>
              <a:tabLst>
                <a:tab pos="0" algn="l"/>
              </a:tabLst>
            </a:pPr>
            <a:r>
              <a:rPr lang="en-US" sz="1000">
                <a:effectLst/>
                <a:latin typeface="Times New Roman" panose="02020603050405020304" pitchFamily="18" charset="0"/>
                <a:ea typeface="Calibri" panose="020F0502020204030204" pitchFamily="34" charset="0"/>
              </a:rPr>
              <a:t>Khách sạn của bạn đang kinh doanh phát đạt, bạn phải mướn thêm nhân viên đẻ quản lý khách sạn, nhưng điều đó vẫn chưa làm bạn hài lòng về việc quản lý. Nó làm bạn mất nhiều thơi giờ. Nhân viên của bạn phải ghi chép sổ sách rất nhiều, đôi khi còn bị nhầm lẫn?</a:t>
            </a:r>
          </a:p>
          <a:p>
            <a:pPr marL="0" indent="511810" algn="just">
              <a:lnSpc>
                <a:spcPct val="150000"/>
              </a:lnSpc>
              <a:spcBef>
                <a:spcPts val="0"/>
              </a:spcBef>
              <a:tabLst>
                <a:tab pos="0" algn="l"/>
              </a:tabLst>
            </a:pPr>
            <a:r>
              <a:rPr lang="en-US" sz="1000">
                <a:effectLst/>
                <a:latin typeface="Times New Roman" panose="02020603050405020304" pitchFamily="18" charset="0"/>
                <a:ea typeface="Calibri" panose="020F0502020204030204" pitchFamily="34" charset="0"/>
                <a:cs typeface="Times New Roman" panose="02020603050405020304" pitchFamily="18" charset="0"/>
              </a:rPr>
              <a:t>Sự chậm trễ trong quá trình liên lạc giữa các bộ phận nghiệp vụ trong khách sạn, cùng với việc tra cứu thông tin chậm trễ hoặc không chính xác có thể làm các bạn bỏ lỡ các cơ hội cho thuê phòng. Bất kỳ 1 sai sót nhỏ nào cũng có thể khiến uy tín của khách sạn của bạn bị giảm sút, 1 điều bạn không bao giờ mong đợi…</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0" marR="0" indent="511810" algn="just">
              <a:lnSpc>
                <a:spcPct val="150000"/>
              </a:lnSpc>
              <a:spcBef>
                <a:spcPts val="0"/>
              </a:spcBef>
              <a:spcAft>
                <a:spcPts val="0"/>
              </a:spcAft>
              <a:tabLst>
                <a:tab pos="0" algn="l"/>
              </a:tabLst>
            </a:pP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endParaRPr lang="en-US" sz="1000"/>
          </a:p>
          <a:p>
            <a:endParaRPr lang="en-US" sz="1000" dirty="0"/>
          </a:p>
        </p:txBody>
      </p:sp>
      <p:sp>
        <p:nvSpPr>
          <p:cNvPr id="14" name="Content Placeholder 2">
            <a:extLst>
              <a:ext uri="{FF2B5EF4-FFF2-40B4-BE49-F238E27FC236}">
                <a16:creationId xmlns:a16="http://schemas.microsoft.com/office/drawing/2014/main" id="{14FD6902-5DC2-4A67-8AC8-0F1FD719FFC1}"/>
              </a:ext>
            </a:extLst>
          </p:cNvPr>
          <p:cNvSpPr txBox="1">
            <a:spLocks/>
          </p:cNvSpPr>
          <p:nvPr/>
        </p:nvSpPr>
        <p:spPr>
          <a:xfrm>
            <a:off x="4572000" y="1349049"/>
            <a:ext cx="4304048" cy="280350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000" b="1"/>
              <a:t>2.Mục đích dự án</a:t>
            </a:r>
          </a:p>
          <a:p>
            <a:pPr marL="0" marR="0" algn="just">
              <a:lnSpc>
                <a:spcPct val="150000"/>
              </a:lnSpc>
              <a:spcBef>
                <a:spcPts val="0"/>
              </a:spcBef>
              <a:spcAft>
                <a:spcPts val="0"/>
              </a:spcAft>
              <a:tabLst>
                <a:tab pos="0" algn="l"/>
              </a:tabLst>
            </a:pPr>
            <a:r>
              <a:rPr lang="en-US" sz="1000">
                <a:effectLst/>
                <a:latin typeface="Times New Roman" panose="02020603050405020304" pitchFamily="18" charset="0"/>
                <a:ea typeface="Calibri" panose="020F0502020204030204" pitchFamily="34" charset="0"/>
                <a:cs typeface="Times New Roman" panose="02020603050405020304" pitchFamily="18" charset="0"/>
              </a:rPr>
              <a:t>Tất cả các lý do trên đã đặt ra yêu cầu phải có hệ thống phần mềm quản lý khách sạn với nhiều ưu điểm để khắc phục các nhược điểm trên, và thực hiện tốt công việc nghiệp vụ của các bộ phận: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Lst>
            </a:pPr>
            <a:r>
              <a:rPr lang="en-US" sz="1000">
                <a:effectLst/>
                <a:latin typeface="Times New Roman" panose="02020603050405020304" pitchFamily="18" charset="0"/>
                <a:ea typeface="Calibri" panose="020F0502020204030204" pitchFamily="34" charset="0"/>
                <a:cs typeface="Times New Roman" panose="02020603050405020304" pitchFamily="18" charset="0"/>
              </a:rPr>
              <a:t>Dễ dàng quản lý,truy cập,thay đổi chỉnh sửa.</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tabLst>
                <a:tab pos="0" algn="l"/>
              </a:tabLst>
            </a:pPr>
            <a:r>
              <a:rPr lang="en-US" sz="1000">
                <a:effectLst/>
                <a:latin typeface="Times New Roman" panose="02020603050405020304" pitchFamily="18" charset="0"/>
                <a:ea typeface="Calibri" panose="020F0502020204030204" pitchFamily="34" charset="0"/>
                <a:cs typeface="Times New Roman" panose="02020603050405020304" pitchFamily="18" charset="0"/>
              </a:rPr>
              <a:t>Việc tìm kiếm, liên hệ nhanh chóng và thực hiện dễ dàng.</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p>
            <a:r>
              <a:rPr lang="en-US" sz="1000">
                <a:effectLst/>
                <a:latin typeface="Times New Roman" panose="02020603050405020304" pitchFamily="18" charset="0"/>
                <a:ea typeface="Calibri" panose="020F0502020204030204" pitchFamily="34" charset="0"/>
              </a:rPr>
              <a:t>Quá trình lưu trữ nhanh và lưu trữ được nhiều thông tin .</a:t>
            </a:r>
            <a:r>
              <a:rPr lang="en-US" sz="1000" b="1"/>
              <a:t> </a:t>
            </a:r>
            <a:endParaRPr lang="en-US" sz="1000" b="1" dirty="0"/>
          </a:p>
        </p:txBody>
      </p:sp>
    </p:spTree>
    <p:extLst>
      <p:ext uri="{BB962C8B-B14F-4D97-AF65-F5344CB8AC3E}">
        <p14:creationId xmlns:p14="http://schemas.microsoft.com/office/powerpoint/2010/main" val="410330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1179" y="831333"/>
            <a:ext cx="8380602" cy="3723889"/>
          </a:xfrm>
        </p:spPr>
        <p:txBody>
          <a:bodyPr>
            <a:noAutofit/>
          </a:bodyPr>
          <a:lstStyle/>
          <a:p>
            <a:r>
              <a:rPr lang="en-US" sz="4500" b="1" i="1"/>
              <a:t>2.Phân Tích Và Thiết Kế Hệ Thống</a:t>
            </a:r>
            <a:br>
              <a:rPr lang="en-US" sz="4000" i="1"/>
            </a:br>
            <a:endParaRPr lang="en-US" sz="4000" i="1" dirty="0"/>
          </a:p>
        </p:txBody>
      </p:sp>
    </p:spTree>
    <p:extLst>
      <p:ext uri="{BB962C8B-B14F-4D97-AF65-F5344CB8AC3E}">
        <p14:creationId xmlns:p14="http://schemas.microsoft.com/office/powerpoint/2010/main" val="3138766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2.Sơ đồ tổng quát usecase</a:t>
            </a:r>
            <a:endParaRPr lang="en-US" dirty="0"/>
          </a:p>
        </p:txBody>
      </p:sp>
      <p:pic>
        <p:nvPicPr>
          <p:cNvPr id="1026" name="Picture 2">
            <a:extLst>
              <a:ext uri="{FF2B5EF4-FFF2-40B4-BE49-F238E27FC236}">
                <a16:creationId xmlns:a16="http://schemas.microsoft.com/office/drawing/2014/main" id="{2D071C3E-D970-45BB-93C4-0D73EC8C4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2" y="1064394"/>
            <a:ext cx="6962775" cy="4079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80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2.1.Quản lý khách sạn </a:t>
            </a:r>
            <a:endParaRPr lang="en-US" dirty="0"/>
          </a:p>
        </p:txBody>
      </p:sp>
      <p:pic>
        <p:nvPicPr>
          <p:cNvPr id="3" name="Picture 2">
            <a:extLst>
              <a:ext uri="{FF2B5EF4-FFF2-40B4-BE49-F238E27FC236}">
                <a16:creationId xmlns:a16="http://schemas.microsoft.com/office/drawing/2014/main" id="{77A11685-959F-4BE2-AFCD-956A8D1BE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64871"/>
            <a:ext cx="8924081" cy="4078628"/>
          </a:xfrm>
          <a:prstGeom prst="rect">
            <a:avLst/>
          </a:prstGeom>
        </p:spPr>
      </p:pic>
    </p:spTree>
    <p:extLst>
      <p:ext uri="{BB962C8B-B14F-4D97-AF65-F5344CB8AC3E}">
        <p14:creationId xmlns:p14="http://schemas.microsoft.com/office/powerpoint/2010/main" val="697006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2.1.Quản lý nhà hàng </a:t>
            </a:r>
            <a:endParaRPr lang="en-US" dirty="0"/>
          </a:p>
        </p:txBody>
      </p:sp>
      <p:pic>
        <p:nvPicPr>
          <p:cNvPr id="3" name="Picture 2">
            <a:extLst>
              <a:ext uri="{FF2B5EF4-FFF2-40B4-BE49-F238E27FC236}">
                <a16:creationId xmlns:a16="http://schemas.microsoft.com/office/drawing/2014/main" id="{EE572DEB-685F-415C-ADB8-1EF57F778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83848"/>
            <a:ext cx="9144000" cy="4159652"/>
          </a:xfrm>
          <a:prstGeom prst="rect">
            <a:avLst/>
          </a:prstGeom>
        </p:spPr>
      </p:pic>
    </p:spTree>
    <p:extLst>
      <p:ext uri="{BB962C8B-B14F-4D97-AF65-F5344CB8AC3E}">
        <p14:creationId xmlns:p14="http://schemas.microsoft.com/office/powerpoint/2010/main" val="3560687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1179" y="831333"/>
            <a:ext cx="8380602" cy="3723889"/>
          </a:xfrm>
        </p:spPr>
        <p:txBody>
          <a:bodyPr>
            <a:noAutofit/>
          </a:bodyPr>
          <a:lstStyle/>
          <a:p>
            <a:r>
              <a:rPr lang="en-US" sz="4500" b="1" i="1"/>
              <a:t>3.Thiết kế dữ liệu</a:t>
            </a:r>
            <a:br>
              <a:rPr lang="en-US" sz="4000" i="1"/>
            </a:br>
            <a:endParaRPr lang="en-US" sz="4000" i="1" dirty="0"/>
          </a:p>
        </p:txBody>
      </p:sp>
    </p:spTree>
    <p:extLst>
      <p:ext uri="{BB962C8B-B14F-4D97-AF65-F5344CB8AC3E}">
        <p14:creationId xmlns:p14="http://schemas.microsoft.com/office/powerpoint/2010/main" val="2754706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Words>
  <Application>Microsoft Office PowerPoint</Application>
  <PresentationFormat>On-screen Show (16:9)</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Symbol</vt:lpstr>
      <vt:lpstr>Times New Roman</vt:lpstr>
      <vt:lpstr>Office Theme</vt:lpstr>
      <vt:lpstr>BỘ GIÁO DỤC VÀ ĐÀO TẠO TRƯỜNG ĐẠI HỌC NGOẠI NGỮ - TIN HỌC Khoa Công Nghệ Thông Tin</vt:lpstr>
      <vt:lpstr>Nội dung chính</vt:lpstr>
      <vt:lpstr>1.Giới Thiệu Dự Án </vt:lpstr>
      <vt:lpstr>1.Dự Án  </vt:lpstr>
      <vt:lpstr>2.Phân Tích Và Thiết Kế Hệ Thống </vt:lpstr>
      <vt:lpstr>2.Sơ đồ tổng quát usecase</vt:lpstr>
      <vt:lpstr>2.1.Quản lý khách sạn </vt:lpstr>
      <vt:lpstr>2.1.Quản lý nhà hàng </vt:lpstr>
      <vt:lpstr>3.Thiết kế dữ liệu </vt:lpstr>
      <vt:lpstr>Thiết kế dữ liệu</vt:lpstr>
      <vt:lpstr>4.Thiết kế giao diện </vt:lpstr>
      <vt:lpstr>Sơ đồ giao diện tổng quát</vt:lpstr>
      <vt:lpstr>5.KẾT LUẬN </vt:lpstr>
      <vt:lpstr>CÁM ƠN QUÝ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2022-01-10T17:38:16Z</dcterms:modified>
</cp:coreProperties>
</file>