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Fira Code Medium"/>
      <p:regular r:id="rId24"/>
      <p:bold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FiraCode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-regular.fntdata"/><Relationship Id="rId25" Type="http://schemas.openxmlformats.org/officeDocument/2006/relationships/font" Target="fonts/FiraCodeMedium-bold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ea5d9f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ea5d9f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ea5d9f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ea5d9f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3ea5d9fb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3ea5d9f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2e82d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2e82d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e82d2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e82d2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2e82d25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2e82d25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e82d25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e82d25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2e82d25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2e82d25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2e82d25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2e82d25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http/index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Glossary/Forbidden_header_name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AJAX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Ba Nguyễn (Updated 2021)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latin typeface="Lora"/>
                <a:ea typeface="Lora"/>
                <a:cs typeface="Lora"/>
                <a:sym typeface="Lora"/>
              </a:rPr>
              <a:t>AJAX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(Asynchronous JavaScript and XML)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- là một thuật ngữ. </a:t>
            </a:r>
            <a:r>
              <a:rPr b="1" lang="vi"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một bộ các kỹ thuật, cho phép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client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và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giao tiếp, trao đổi dữ liệu với nhau, dữ liệu bao gồm JSON, XML, HTML, ...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Điểm đặc biệt của </a:t>
            </a:r>
            <a:r>
              <a:rPr b="1" lang="vi">
                <a:latin typeface="Lora"/>
                <a:ea typeface="Lora"/>
                <a:cs typeface="Lora"/>
                <a:sym typeface="Lora"/>
              </a:rPr>
              <a:t>AJAX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tính chất bất đồng bộ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(asynchronous)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Font typeface="Lora"/>
              <a:buChar char="-"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Gửi yêu cầu tới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mà không cần làm mới lại trang web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Char char="-"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Nhận và xử lý dữ liệu từ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endParaRPr i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yêu cầu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HTTP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tới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JavaScript sử dụng: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XMLHttpRequest()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fetch()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AJAX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latin typeface="Lora"/>
                <a:ea typeface="Lora"/>
                <a:cs typeface="Lora"/>
                <a:sym typeface="Lora"/>
              </a:rPr>
              <a:t>HTTP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(Hypertext Transfer Protocol)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- là một giao thức truyền tải dữ liệu qua mạng theo mô hình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client - server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thường được sử dụng để giao tiếp giữa trình duyệt mà máy chủ web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💡 Tìm hiểu thêm về HTTP: </a:t>
            </a:r>
            <a:r>
              <a:rPr lang="vi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tutorialspoint.com/http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HTTP</a:t>
            </a:r>
            <a:endParaRPr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2053562" y="2249275"/>
            <a:ext cx="5036875" cy="2084700"/>
            <a:chOff x="2053562" y="1955350"/>
            <a:chExt cx="5036875" cy="2084700"/>
          </a:xfrm>
        </p:grpSpPr>
        <p:grpSp>
          <p:nvGrpSpPr>
            <p:cNvPr id="147" name="Google Shape;147;p27"/>
            <p:cNvGrpSpPr/>
            <p:nvPr/>
          </p:nvGrpSpPr>
          <p:grpSpPr>
            <a:xfrm>
              <a:off x="2053562" y="1955350"/>
              <a:ext cx="5036875" cy="2084700"/>
              <a:chOff x="2175950" y="2299825"/>
              <a:chExt cx="5036875" cy="2084700"/>
            </a:xfrm>
          </p:grpSpPr>
          <p:pic>
            <p:nvPicPr>
              <p:cNvPr id="148" name="Google Shape;148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74525" y="2299825"/>
                <a:ext cx="1638300" cy="163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175950" y="2498525"/>
                <a:ext cx="1722775" cy="1240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0" name="Google Shape;150;p27"/>
              <p:cNvCxnSpPr/>
              <p:nvPr/>
            </p:nvCxnSpPr>
            <p:spPr>
              <a:xfrm>
                <a:off x="4086625" y="2944800"/>
                <a:ext cx="148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1A1A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1" name="Google Shape;151;p27"/>
              <p:cNvCxnSpPr/>
              <p:nvPr/>
            </p:nvCxnSpPr>
            <p:spPr>
              <a:xfrm rot="10800000">
                <a:off x="4092225" y="3293025"/>
                <a:ext cx="1464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1A1A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2" name="Google Shape;152;p27"/>
              <p:cNvSpPr txBox="1"/>
              <p:nvPr/>
            </p:nvSpPr>
            <p:spPr>
              <a:xfrm>
                <a:off x="4174925" y="2498525"/>
                <a:ext cx="1264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Request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27"/>
              <p:cNvSpPr txBox="1"/>
              <p:nvPr/>
            </p:nvSpPr>
            <p:spPr>
              <a:xfrm>
                <a:off x="4198075" y="3293025"/>
                <a:ext cx="1264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Response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27"/>
              <p:cNvSpPr txBox="1"/>
              <p:nvPr/>
            </p:nvSpPr>
            <p:spPr>
              <a:xfrm>
                <a:off x="2340588" y="3938125"/>
                <a:ext cx="1393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Clients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27"/>
              <p:cNvSpPr txBox="1"/>
              <p:nvPr/>
            </p:nvSpPr>
            <p:spPr>
              <a:xfrm>
                <a:off x="5696913" y="3938125"/>
                <a:ext cx="13935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>
                    <a:latin typeface="Open Sans"/>
                    <a:ea typeface="Open Sans"/>
                    <a:cs typeface="Open Sans"/>
                    <a:sym typeface="Open Sans"/>
                  </a:rPr>
                  <a:t>Server</a:t>
                </a:r>
                <a:endParaRPr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6" name="Google Shape;156;p27"/>
            <p:cNvSpPr txBox="1"/>
            <p:nvPr/>
          </p:nvSpPr>
          <p:spPr>
            <a:xfrm>
              <a:off x="4050463" y="2571750"/>
              <a:ext cx="1264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Open Sans"/>
                  <a:ea typeface="Open Sans"/>
                  <a:cs typeface="Open Sans"/>
                  <a:sym typeface="Open Sans"/>
                </a:rPr>
                <a:t>HTTP Message</a:t>
              </a:r>
              <a:endParaRPr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là một object đặc biệt, cho phép gửi các yêu cầu HTTP trong JavaScript.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563" y="1819175"/>
            <a:ext cx="6488876" cy="30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Sau khi nhận được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response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, có thể truy cập dữ liệu thông qua một số thuộc tính: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88" y="1819000"/>
            <a:ext cx="7485625" cy="30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Một số thuộc tính cấu hình cho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XMLHttpRequest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625" y="1935324"/>
            <a:ext cx="6856750" cy="2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XMLHttpRequest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cho phép tùy chỉnh header cho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và đọc header từ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response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với một số phương thức: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💡 Danh sách header được phép tùy chỉnh: </a:t>
            </a:r>
            <a:r>
              <a:rPr lang="vi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mdn/header_name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Custom Header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50" y="2040050"/>
            <a:ext cx="68484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dữ liệu (với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POST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), có thể sử dụng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FormData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JSON</a:t>
            </a:r>
            <a:endParaRPr>
              <a:highlight>
                <a:srgbClr val="EFEFE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Sending Data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50" y="1942847"/>
            <a:ext cx="6723899" cy="2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Lora"/>
                <a:ea typeface="Lora"/>
                <a:cs typeface="Lora"/>
                <a:sym typeface="Lora"/>
              </a:rPr>
              <a:t>Để gửi dữ liệu (với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POST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vi">
                <a:latin typeface="Lora"/>
                <a:ea typeface="Lora"/>
                <a:cs typeface="Lora"/>
                <a:sym typeface="Lora"/>
              </a:rPr>
              <a:t>request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), có thể sử dụng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FormData</a:t>
            </a:r>
            <a:r>
              <a:rPr lang="vi">
                <a:latin typeface="Lora"/>
                <a:ea typeface="Lora"/>
                <a:cs typeface="Lora"/>
                <a:sym typeface="Lora"/>
              </a:rPr>
              <a:t> hoặc </a:t>
            </a:r>
            <a:r>
              <a:rPr lang="vi">
                <a:highlight>
                  <a:srgbClr val="EFEFE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JSON</a:t>
            </a:r>
            <a:endParaRPr>
              <a:highlight>
                <a:srgbClr val="EFEFE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Sending Data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38" y="2103175"/>
            <a:ext cx="7371125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