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69" r:id="rId3"/>
    <p:sldId id="272" r:id="rId4"/>
    <p:sldId id="273" r:id="rId5"/>
    <p:sldId id="274" r:id="rId6"/>
    <p:sldId id="275" r:id="rId7"/>
    <p:sldId id="276" r:id="rId8"/>
    <p:sldId id="278" r:id="rId9"/>
    <p:sldId id="279" r:id="rId10"/>
    <p:sldId id="281" r:id="rId11"/>
    <p:sldId id="282" r:id="rId12"/>
    <p:sldId id="283" r:id="rId13"/>
    <p:sldId id="284" r:id="rId14"/>
    <p:sldId id="285" r:id="rId15"/>
    <p:sldId id="286" r:id="rId16"/>
    <p:sldId id="287" r:id="rId17"/>
    <p:sldId id="288" r:id="rId18"/>
    <p:sldId id="289" r:id="rId19"/>
    <p:sldId id="291" r:id="rId20"/>
    <p:sldId id="292" r:id="rId21"/>
    <p:sldId id="295" r:id="rId22"/>
    <p:sldId id="296" r:id="rId23"/>
  </p:sldIdLst>
  <p:sldSz cx="12192000" cy="6858000"/>
  <p:notesSz cx="6858000" cy="9144000"/>
  <p:embeddedFontLst>
    <p:embeddedFont>
      <p:font typeface="맑은 고딕" panose="020B0503020000020004" pitchFamily="34" charset="-127"/>
      <p:regular r:id="rId25"/>
      <p:bold r:id="rId26"/>
    </p:embeddedFont>
    <p:embeddedFont>
      <p:font typeface="Rockwell" panose="02060603020205020403"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Bookman Old Style" panose="02050604050505020204" pitchFamily="18" charset="0"/>
      <p:regular r:id="rId35"/>
      <p:bold r:id="rId36"/>
      <p:italic r:id="rId37"/>
      <p:boldItalic r:id="rId38"/>
    </p:embeddedFont>
    <p:embeddedFont>
      <p:font typeface="Tahoma" panose="020B0604030504040204" pitchFamily="34" charset="0"/>
      <p:regular r:id="rId39"/>
      <p:bold r:id="rId40"/>
    </p:embeddedFont>
  </p:embeddedFontLst>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9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7CkhGGoYYdqI+FZwiLoYg2M5z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94671" autoAdjust="0"/>
  </p:normalViewPr>
  <p:slideViewPr>
    <p:cSldViewPr snapToGrid="0">
      <p:cViewPr varScale="1">
        <p:scale>
          <a:sx n="61" d="100"/>
          <a:sy n="61" d="100"/>
        </p:scale>
        <p:origin x="100" y="28"/>
      </p:cViewPr>
      <p:guideLst>
        <p:guide orient="horz" pos="2160"/>
        <p:guide pos="3840"/>
        <p:guide orient="horz" pos="39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6597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707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80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40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34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79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36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179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81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487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31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96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92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56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46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3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68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38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02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93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67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179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2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9" name="TextBox 8"/>
          <p:cNvSpPr txBox="1"/>
          <p:nvPr/>
        </p:nvSpPr>
        <p:spPr>
          <a:xfrm>
            <a:off x="1351005" y="131805"/>
            <a:ext cx="9489990" cy="64633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a:p>
            <a:pPr algn="ctr"/>
            <a:endParaRPr lang="vi-VN"/>
          </a:p>
        </p:txBody>
      </p:sp>
    </p:spTree>
    <p:extLst>
      <p:ext uri="{BB962C8B-B14F-4D97-AF65-F5344CB8AC3E}">
        <p14:creationId xmlns:p14="http://schemas.microsoft.com/office/powerpoint/2010/main" val="6724871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3" y="4467173"/>
            <a:ext cx="10634739" cy="641556"/>
          </a:xfrm>
        </p:spPr>
        <p:txBody>
          <a:bodyPr anchor="b">
            <a:normAutofit/>
          </a:bodyPr>
          <a:lstStyle>
            <a:lvl1pPr>
              <a:defRPr sz="2800">
                <a:solidFill>
                  <a:schemeClr val="bg1"/>
                </a:solidFill>
                <a:effectLs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2339" y="909636"/>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5108728"/>
            <a:ext cx="10634737" cy="682472"/>
          </a:xfrm>
        </p:spPr>
        <p:txBody>
          <a:bodyPr>
            <a:normAutofit/>
          </a:bodyPr>
          <a:lstStyle>
            <a:lvl1pPr marL="0" indent="0" algn="ctr">
              <a:buNone/>
              <a:defRPr sz="18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p:nvSpPr>
        <p:spPr>
          <a:xfrm>
            <a:off x="787400" y="156519"/>
            <a:ext cx="10414000"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287124"/>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4" y="943897"/>
            <a:ext cx="11166439" cy="3090562"/>
          </a:xfrm>
        </p:spPr>
        <p:txBody>
          <a:bodyPr anchor="ctr"/>
          <a:lstStyle>
            <a:lvl1pPr>
              <a:defRPr sz="3200">
                <a:solidFill>
                  <a:schemeClr val="bg1"/>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99535" y="4204820"/>
            <a:ext cx="11166438" cy="1592186"/>
          </a:xfrm>
        </p:spPr>
        <p:txBody>
          <a:bodyPr anchor="ctr">
            <a:normAutofit/>
          </a:bodyPr>
          <a:lstStyle>
            <a:lvl1pPr marL="0" indent="0" algn="ctr">
              <a:buNone/>
              <a:defRPr sz="28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p:nvSpPr>
        <p:spPr>
          <a:xfrm>
            <a:off x="913794" y="156519"/>
            <a:ext cx="10279139"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830464"/>
      </p:ext>
    </p:extLst>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3173" y="929148"/>
            <a:ext cx="10855359" cy="2673356"/>
          </a:xfrm>
        </p:spPr>
        <p:txBody>
          <a:bodyPr anchor="ctr"/>
          <a:lstStyle>
            <a:lvl1pPr>
              <a:defRPr sz="3200">
                <a:solidFill>
                  <a:schemeClr val="bg1"/>
                </a:solidFill>
                <a:effectLst/>
              </a:defRPr>
            </a:lvl1pPr>
          </a:lstStyle>
          <a:p>
            <a:r>
              <a:rPr lang="en-US" smtClean="0"/>
              <a:t>Click to edit Master title style</a:t>
            </a:r>
            <a:endParaRPr lang="en-US" dirty="0"/>
          </a:p>
        </p:txBody>
      </p:sp>
      <p:sp>
        <p:nvSpPr>
          <p:cNvPr id="12" name="Text Placeholder 3"/>
          <p:cNvSpPr>
            <a:spLocks noGrp="1"/>
          </p:cNvSpPr>
          <p:nvPr>
            <p:ph type="body" sz="half" idx="13"/>
          </p:nvPr>
        </p:nvSpPr>
        <p:spPr>
          <a:xfrm>
            <a:off x="693174" y="3610032"/>
            <a:ext cx="10855358" cy="426812"/>
          </a:xfrm>
        </p:spPr>
        <p:txBody>
          <a:bodyPr anchor="t">
            <a:noAutofit/>
          </a:bodyPr>
          <a:lstStyle>
            <a:lvl1pPr marL="0" indent="0" algn="r">
              <a:buNone/>
              <a:defRPr sz="20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93173" y="4204821"/>
            <a:ext cx="10855359" cy="1586380"/>
          </a:xfrm>
        </p:spPr>
        <p:txBody>
          <a:bodyPr anchor="ctr">
            <a:normAutofit/>
          </a:bodyPr>
          <a:lstStyle>
            <a:lvl1pPr marL="0" indent="0" algn="ctr">
              <a:buNone/>
              <a:defRPr sz="24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bg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bg1"/>
                </a:solidFill>
                <a:effectLst/>
              </a:rPr>
              <a:t>”</a:t>
            </a:r>
          </a:p>
        </p:txBody>
      </p:sp>
      <p:sp>
        <p:nvSpPr>
          <p:cNvPr id="10" name="TextBox 9"/>
          <p:cNvSpPr txBox="1"/>
          <p:nvPr/>
        </p:nvSpPr>
        <p:spPr>
          <a:xfrm>
            <a:off x="913794"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347396"/>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solidFill>
                  <a:schemeClr val="bg1"/>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854525"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7694633"/>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499533" y="863600"/>
            <a:ext cx="11125199" cy="677333"/>
          </a:xfrm>
        </p:spPr>
        <p:txBody>
          <a:bodyPr>
            <a:normAutofit/>
          </a:bodyPr>
          <a:lstStyle>
            <a:lvl1pPr>
              <a:defRPr sz="3200">
                <a:solidFill>
                  <a:schemeClr val="bg1"/>
                </a:solidFill>
                <a:effectLst/>
              </a:defRPr>
            </a:lvl1pPr>
          </a:lstStyle>
          <a:p>
            <a:r>
              <a:rPr lang="en-US" smtClean="0"/>
              <a:t>Click to edit Master title style</a:t>
            </a:r>
            <a:endParaRPr lang="en-US" dirty="0"/>
          </a:p>
        </p:txBody>
      </p:sp>
      <p:sp>
        <p:nvSpPr>
          <p:cNvPr id="7" name="Text Placeholder 2"/>
          <p:cNvSpPr>
            <a:spLocks noGrp="1"/>
          </p:cNvSpPr>
          <p:nvPr>
            <p:ph type="body" idx="1"/>
          </p:nvPr>
        </p:nvSpPr>
        <p:spPr>
          <a:xfrm>
            <a:off x="495433" y="1596432"/>
            <a:ext cx="3569283" cy="823305"/>
          </a:xfrm>
          <a:ln>
            <a:solidFill>
              <a:schemeClr val="bg1"/>
            </a:solidFill>
          </a:ln>
        </p:spPr>
        <p:txBody>
          <a:bodyPr anchor="b">
            <a:noAutofit/>
          </a:bodyPr>
          <a:lstStyle>
            <a:lvl1pPr marL="0" indent="0" algn="ctr">
              <a:lnSpc>
                <a:spcPct val="100000"/>
              </a:lnSpc>
              <a:buNone/>
              <a:defRPr sz="24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495433" y="2522977"/>
            <a:ext cx="3569283" cy="3479890"/>
          </a:xfrm>
          <a:ln>
            <a:solidFill>
              <a:schemeClr val="bg1"/>
            </a:solidFill>
          </a:ln>
        </p:spPr>
        <p:txBody>
          <a:bodyPr anchor="t">
            <a:normAutofit/>
          </a:bodyPr>
          <a:lstStyle>
            <a:lvl1pPr marL="0" indent="0" algn="l">
              <a:buNone/>
              <a:defRPr sz="18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22811" y="1596433"/>
            <a:ext cx="3420625" cy="823304"/>
          </a:xfrm>
          <a:ln>
            <a:solidFill>
              <a:schemeClr val="bg1"/>
            </a:solidFill>
          </a:ln>
        </p:spPr>
        <p:txBody>
          <a:bodyPr anchor="b">
            <a:noAutofit/>
          </a:bodyPr>
          <a:lstStyle>
            <a:lvl1pPr marL="0" indent="0" algn="ctr">
              <a:lnSpc>
                <a:spcPct val="100000"/>
              </a:lnSpc>
              <a:buNone/>
              <a:defRPr sz="24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27122" y="2522977"/>
            <a:ext cx="3417577" cy="3479890"/>
          </a:xfrm>
          <a:ln>
            <a:solidFill>
              <a:schemeClr val="bg1"/>
            </a:solidFill>
          </a:ln>
        </p:spPr>
        <p:txBody>
          <a:bodyPr anchor="t">
            <a:normAutofit/>
          </a:bodyPr>
          <a:lstStyle>
            <a:lvl1pPr marL="0" indent="0" algn="l">
              <a:buNone/>
              <a:defRPr sz="18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17542" y="1596433"/>
            <a:ext cx="3607190" cy="823304"/>
          </a:xfrm>
          <a:ln>
            <a:solidFill>
              <a:schemeClr val="bg1"/>
            </a:solidFill>
          </a:ln>
        </p:spPr>
        <p:txBody>
          <a:bodyPr anchor="b">
            <a:noAutofit/>
          </a:bodyPr>
          <a:lstStyle>
            <a:lvl1pPr marL="0" indent="0" algn="ctr">
              <a:lnSpc>
                <a:spcPct val="100000"/>
              </a:lnSpc>
              <a:buNone/>
              <a:defRPr sz="24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05842" y="2522977"/>
            <a:ext cx="3604115" cy="3479890"/>
          </a:xfrm>
          <a:ln>
            <a:solidFill>
              <a:schemeClr val="bg1"/>
            </a:solidFill>
          </a:ln>
        </p:spPr>
        <p:txBody>
          <a:bodyPr anchor="t">
            <a:normAutofit/>
          </a:bodyPr>
          <a:lstStyle>
            <a:lvl1pPr marL="0" indent="0" algn="l">
              <a:buNone/>
              <a:defRPr sz="18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7678736" y="6103411"/>
            <a:ext cx="2743200" cy="365125"/>
          </a:xfrm>
        </p:spPr>
        <p:txBody>
          <a:bodyPr/>
          <a:lstStyle>
            <a:lvl1pPr>
              <a:defRPr>
                <a:solidFill>
                  <a:schemeClr val="bg1"/>
                </a:solidFill>
                <a:effectLst/>
              </a:defRPr>
            </a:lvl1pPr>
          </a:lstStyle>
          <a:p>
            <a:fld id="{48A87A34-81AB-432B-8DAE-1953F412C126}" type="datetimeFigureOut">
              <a:rPr lang="en-US" smtClean="0"/>
              <a:pPr/>
              <a:t>1/18/2022</a:t>
            </a:fld>
            <a:endParaRPr lang="en-US" dirty="0"/>
          </a:p>
        </p:txBody>
      </p:sp>
      <p:sp>
        <p:nvSpPr>
          <p:cNvPr id="4" name="Footer Placeholder 3"/>
          <p:cNvSpPr>
            <a:spLocks noGrp="1"/>
          </p:cNvSpPr>
          <p:nvPr>
            <p:ph type="ftr" sz="quarter" idx="11"/>
          </p:nvPr>
        </p:nvSpPr>
        <p:spPr>
          <a:xfrm>
            <a:off x="499534" y="6103411"/>
            <a:ext cx="7087126" cy="365125"/>
          </a:xfrm>
        </p:spPr>
        <p:txBody>
          <a:bodyPr/>
          <a:lstStyle>
            <a:lvl1pPr>
              <a:defRPr>
                <a:solidFill>
                  <a:schemeClr val="bg1"/>
                </a:solidFill>
                <a:effectLst/>
              </a:defRPr>
            </a:lvl1pPr>
          </a:lstStyle>
          <a:p>
            <a:endParaRPr lang="en-US" dirty="0"/>
          </a:p>
        </p:txBody>
      </p:sp>
      <p:sp>
        <p:nvSpPr>
          <p:cNvPr id="5" name="Slide Number Placeholder 4"/>
          <p:cNvSpPr>
            <a:spLocks noGrp="1"/>
          </p:cNvSpPr>
          <p:nvPr>
            <p:ph type="sldNum" sz="quarter" idx="12"/>
          </p:nvPr>
        </p:nvSpPr>
        <p:spPr>
          <a:xfrm>
            <a:off x="10514011" y="6103411"/>
            <a:ext cx="1034522" cy="365125"/>
          </a:xfrm>
        </p:spPr>
        <p:txBody>
          <a:bodyPr/>
          <a:lstStyle>
            <a:lvl1pPr>
              <a:defRPr>
                <a:solidFill>
                  <a:schemeClr val="bg1"/>
                </a:solidFill>
                <a:effectLst/>
              </a:defRPr>
            </a:lvl1pPr>
          </a:lstStyle>
          <a:p>
            <a:fld id="{6D22F896-40B5-4ADD-8801-0D06FADFA095}" type="slidenum">
              <a:rPr lang="en-US" smtClean="0"/>
              <a:pPr/>
              <a:t>‹#›</a:t>
            </a:fld>
            <a:endParaRPr lang="en-US" dirty="0"/>
          </a:p>
        </p:txBody>
      </p:sp>
      <p:sp>
        <p:nvSpPr>
          <p:cNvPr id="13" name="TextBox 12"/>
          <p:cNvSpPr txBox="1"/>
          <p:nvPr/>
        </p:nvSpPr>
        <p:spPr>
          <a:xfrm>
            <a:off x="913794"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154353"/>
      </p:ext>
    </p:extLst>
  </p:cSld>
  <p:clrMapOvr>
    <a:masterClrMapping/>
  </p:clrMapOvr>
  <p:timing>
    <p:tnLst>
      <p:par>
        <p:cT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499533" y="898763"/>
            <a:ext cx="11048999" cy="650637"/>
          </a:xfrm>
        </p:spPr>
        <p:txBody>
          <a:bodyPr>
            <a:normAutofit/>
          </a:bodyPr>
          <a:lstStyle>
            <a:lvl1pPr>
              <a:defRPr sz="3200">
                <a:solidFill>
                  <a:schemeClr val="bg1"/>
                </a:solidFill>
                <a:effectLst/>
              </a:defRPr>
            </a:lvl1p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19"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5" name="TextBox 14"/>
          <p:cNvSpPr txBox="1"/>
          <p:nvPr/>
        </p:nvSpPr>
        <p:spPr>
          <a:xfrm>
            <a:off x="913794"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480874"/>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3" y="880531"/>
            <a:ext cx="11226800" cy="653088"/>
          </a:xfrm>
        </p:spPr>
        <p:txBody>
          <a:bodyPr>
            <a:normAutofit/>
          </a:bodyPr>
          <a:lstStyle>
            <a:lvl1pPr>
              <a:defRPr sz="3200">
                <a:solidFill>
                  <a:schemeClr val="bg1"/>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99533" y="1625600"/>
            <a:ext cx="11226800" cy="4326467"/>
          </a:xfrm>
        </p:spPr>
        <p:txBody>
          <a:bodyPr/>
          <a:lstStyle>
            <a:lvl1pPr>
              <a:defRPr>
                <a:solidFill>
                  <a:schemeClr val="bg1"/>
                </a:solidFill>
                <a:effectLst/>
              </a:defRPr>
            </a:lvl1pPr>
            <a:lvl2pPr marL="685800" indent="-228600">
              <a:buFont typeface="Courier New" panose="02070309020205020404" pitchFamily="49" charset="0"/>
              <a:buChar char="o"/>
              <a:defRPr>
                <a:solidFill>
                  <a:schemeClr val="bg1"/>
                </a:solidFill>
                <a:effectLst/>
              </a:defRPr>
            </a:lvl2pPr>
            <a:lvl3pPr marL="1143000" indent="-228600">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78736" y="6035677"/>
            <a:ext cx="2743200" cy="365125"/>
          </a:xfrm>
        </p:spPr>
        <p:txBody>
          <a:bodyPr/>
          <a:lstStyle/>
          <a:p>
            <a:endParaRPr lang="vi-VN"/>
          </a:p>
        </p:txBody>
      </p:sp>
      <p:sp>
        <p:nvSpPr>
          <p:cNvPr id="5" name="Footer Placeholder 4"/>
          <p:cNvSpPr>
            <a:spLocks noGrp="1"/>
          </p:cNvSpPr>
          <p:nvPr>
            <p:ph type="ftr" sz="quarter" idx="11"/>
          </p:nvPr>
        </p:nvSpPr>
        <p:spPr>
          <a:xfrm>
            <a:off x="499534" y="6035677"/>
            <a:ext cx="7087126" cy="365125"/>
          </a:xfrm>
        </p:spPr>
        <p:txBody>
          <a:bodyPr/>
          <a:lstStyle/>
          <a:p>
            <a:endParaRPr lang="vi-VN"/>
          </a:p>
        </p:txBody>
      </p:sp>
      <p:sp>
        <p:nvSpPr>
          <p:cNvPr id="6" name="Slide Number Placeholder 5"/>
          <p:cNvSpPr>
            <a:spLocks noGrp="1"/>
          </p:cNvSpPr>
          <p:nvPr>
            <p:ph type="sldNum" sz="quarter" idx="12"/>
          </p:nvPr>
        </p:nvSpPr>
        <p:spPr>
          <a:xfrm>
            <a:off x="10514011" y="6035677"/>
            <a:ext cx="1212322" cy="365125"/>
          </a:xfrm>
        </p:spPr>
        <p:txBody>
          <a:bodyPr/>
          <a:lstStyle/>
          <a:p>
            <a:fld id="{00000000-1234-1234-1234-123412341234}" type="slidenum">
              <a:rPr lang="en-US" smtClean="0"/>
              <a:pPr/>
              <a:t>‹#›</a:t>
            </a:fld>
            <a:endParaRPr lang="en-US"/>
          </a:p>
        </p:txBody>
      </p:sp>
      <p:sp>
        <p:nvSpPr>
          <p:cNvPr id="8" name="TextBox 7"/>
          <p:cNvSpPr txBox="1"/>
          <p:nvPr/>
        </p:nvSpPr>
        <p:spPr>
          <a:xfrm>
            <a:off x="872068" y="156519"/>
            <a:ext cx="10395488"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452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9244" y="829733"/>
            <a:ext cx="9733512" cy="2680230"/>
          </a:xfrm>
        </p:spPr>
        <p:txBody>
          <a:bodyPr anchor="b">
            <a:normAutofit/>
          </a:bodyPr>
          <a:lstStyle>
            <a:lvl1pPr>
              <a:defRPr sz="3400">
                <a:solidFill>
                  <a:schemeClr val="bg1"/>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p:nvSpPr>
        <p:spPr>
          <a:xfrm>
            <a:off x="855134" y="156519"/>
            <a:ext cx="10337800"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296942"/>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5" y="881588"/>
            <a:ext cx="11302998" cy="668866"/>
          </a:xfrm>
        </p:spPr>
        <p:txBody>
          <a:bodyPr>
            <a:normAutofit/>
          </a:bodyPr>
          <a:lstStyle>
            <a:lvl1pPr>
              <a:defRPr sz="3200">
                <a:solidFill>
                  <a:schemeClr val="bg1"/>
                </a:solidFill>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499534" y="1642527"/>
            <a:ext cx="5520265" cy="4411139"/>
          </a:xfrm>
          <a:ln>
            <a:solidFill>
              <a:schemeClr val="bg1"/>
            </a:solidFill>
          </a:ln>
        </p:spPr>
        <p:txBody>
          <a:bodyPr/>
          <a:lstStyle>
            <a:lvl1pPr>
              <a:defRPr>
                <a:solidFill>
                  <a:schemeClr val="bg1"/>
                </a:solidFill>
                <a:effectLst/>
              </a:defRPr>
            </a:lvl1pPr>
            <a:lvl2pPr marL="685800" indent="-228600">
              <a:buFont typeface="Courier New" panose="02070309020205020404" pitchFamily="49" charset="0"/>
              <a:buChar char="o"/>
              <a:defRPr>
                <a:solidFill>
                  <a:schemeClr val="bg1"/>
                </a:solidFill>
                <a:effectLst/>
              </a:defRPr>
            </a:lvl2pPr>
            <a:lvl3pPr marL="1143000" indent="-228600">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2" y="1642527"/>
            <a:ext cx="5629131" cy="4411139"/>
          </a:xfrm>
          <a:ln>
            <a:solidFill>
              <a:schemeClr val="bg1"/>
            </a:solidFill>
          </a:ln>
        </p:spPr>
        <p:txBody>
          <a:bodyPr/>
          <a:lstStyle>
            <a:lvl1pPr>
              <a:defRPr>
                <a:solidFill>
                  <a:schemeClr val="bg1"/>
                </a:solidFill>
                <a:effectLst/>
              </a:defRPr>
            </a:lvl1pPr>
            <a:lvl2pPr marL="685800" indent="-228600">
              <a:buFont typeface="Courier New" panose="02070309020205020404" pitchFamily="49" charset="0"/>
              <a:buChar char="o"/>
              <a:defRPr>
                <a:solidFill>
                  <a:schemeClr val="bg1"/>
                </a:solidFill>
                <a:effectLst/>
              </a:defRPr>
            </a:lvl2pPr>
            <a:lvl3pPr marL="1143000" indent="-228600">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678736" y="6145743"/>
            <a:ext cx="2743200" cy="365125"/>
          </a:xfrm>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a:xfrm>
            <a:off x="499534" y="6145743"/>
            <a:ext cx="7087126" cy="365125"/>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10514011" y="6145743"/>
            <a:ext cx="1288522" cy="365125"/>
          </a:xfrm>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p:nvSpPr>
        <p:spPr>
          <a:xfrm>
            <a:off x="913794"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6427092"/>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4" y="888996"/>
            <a:ext cx="11252199" cy="661000"/>
          </a:xfrm>
        </p:spPr>
        <p:txBody>
          <a:bodyPr>
            <a:normAutofit/>
          </a:bodyPr>
          <a:lstStyle>
            <a:lvl1pPr>
              <a:defRPr sz="3200">
                <a:solidFill>
                  <a:schemeClr val="bg1"/>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499534" y="1631373"/>
            <a:ext cx="5521470" cy="534458"/>
          </a:xfrm>
          <a:ln>
            <a:solidFill>
              <a:schemeClr val="bg1"/>
            </a:solidFill>
          </a:ln>
        </p:spPr>
        <p:txBody>
          <a:bodyPr anchor="b">
            <a:normAutofit/>
          </a:bodyPr>
          <a:lstStyle>
            <a:lvl1pPr marL="0" indent="0">
              <a:lnSpc>
                <a:spcPct val="100000"/>
              </a:lnSpc>
              <a:spcBef>
                <a:spcPts val="0"/>
              </a:spcBef>
              <a:buNone/>
              <a:defRPr sz="28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9534" y="2247206"/>
            <a:ext cx="5521469" cy="3874193"/>
          </a:xfrm>
          <a:ln>
            <a:solidFill>
              <a:schemeClr val="bg1"/>
            </a:solidFill>
          </a:ln>
        </p:spPr>
        <p:txBody>
          <a:bodyPr/>
          <a:lstStyle>
            <a:lvl1pPr>
              <a:defRPr>
                <a:solidFill>
                  <a:schemeClr val="bg1"/>
                </a:solidFill>
                <a:effectLst/>
              </a:defRPr>
            </a:lvl1pPr>
            <a:lvl2pPr marL="685800" indent="-228600">
              <a:buFont typeface="Courier New" panose="02070309020205020404" pitchFamily="49" charset="0"/>
              <a:buChar char="o"/>
              <a:defRPr>
                <a:solidFill>
                  <a:schemeClr val="bg1"/>
                </a:solidFill>
                <a:effectLst/>
              </a:defRPr>
            </a:lvl2pPr>
            <a:lvl3pPr marL="1143000" indent="-228600">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1585" y="1631372"/>
            <a:ext cx="5550148" cy="534459"/>
          </a:xfrm>
          <a:ln>
            <a:solidFill>
              <a:schemeClr val="bg1"/>
            </a:solidFill>
          </a:ln>
        </p:spPr>
        <p:txBody>
          <a:bodyPr anchor="b">
            <a:normAutofit/>
          </a:bodyPr>
          <a:lstStyle>
            <a:lvl1pPr marL="0" indent="0">
              <a:lnSpc>
                <a:spcPct val="100000"/>
              </a:lnSpc>
              <a:buNone/>
              <a:defRPr sz="28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47206"/>
            <a:ext cx="5579533" cy="3874193"/>
          </a:xfrm>
          <a:ln>
            <a:solidFill>
              <a:schemeClr val="bg1"/>
            </a:solidFill>
          </a:ln>
        </p:spPr>
        <p:txBody>
          <a:bodyPr/>
          <a:lstStyle>
            <a:lvl1pPr>
              <a:defRPr>
                <a:solidFill>
                  <a:schemeClr val="bg1"/>
                </a:solidFill>
                <a:effectLst/>
              </a:defRPr>
            </a:lvl1pPr>
            <a:lvl2pPr marL="685800" indent="-228600">
              <a:buFont typeface="Courier New" panose="02070309020205020404" pitchFamily="49" charset="0"/>
              <a:buChar char="o"/>
              <a:defRPr>
                <a:solidFill>
                  <a:schemeClr val="bg1"/>
                </a:solidFill>
                <a:effectLst/>
              </a:defRPr>
            </a:lvl2pPr>
            <a:lvl3pPr marL="1143000" indent="-228600">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7678736" y="6188078"/>
            <a:ext cx="2743200" cy="365125"/>
          </a:xfrm>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8" name="Footer Placeholder 7"/>
          <p:cNvSpPr>
            <a:spLocks noGrp="1"/>
          </p:cNvSpPr>
          <p:nvPr>
            <p:ph type="ftr" sz="quarter" idx="11"/>
          </p:nvPr>
        </p:nvSpPr>
        <p:spPr>
          <a:xfrm>
            <a:off x="499534" y="6188078"/>
            <a:ext cx="7087126" cy="365125"/>
          </a:xfrm>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a:xfrm>
            <a:off x="10514011" y="6188078"/>
            <a:ext cx="1237722" cy="365125"/>
          </a:xfrm>
        </p:spPr>
        <p:txBody>
          <a:bodyPr/>
          <a:lstStyle>
            <a:lvl1pPr>
              <a:defRPr>
                <a:solidFill>
                  <a:schemeClr val="bg1"/>
                </a:solidFill>
              </a:defRPr>
            </a:lvl1pPr>
          </a:lstStyle>
          <a:p>
            <a:fld id="{6D22F896-40B5-4ADD-8801-0D06FADFA095}" type="slidenum">
              <a:rPr lang="en-US" smtClean="0"/>
              <a:pPr/>
              <a:t>‹#›</a:t>
            </a:fld>
            <a:endParaRPr lang="en-US" dirty="0"/>
          </a:p>
        </p:txBody>
      </p:sp>
      <p:sp>
        <p:nvSpPr>
          <p:cNvPr id="10" name="TextBox 9"/>
          <p:cNvSpPr txBox="1"/>
          <p:nvPr/>
        </p:nvSpPr>
        <p:spPr>
          <a:xfrm>
            <a:off x="913794"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36948"/>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3" y="846667"/>
            <a:ext cx="11049000" cy="707488"/>
          </a:xfrm>
        </p:spPr>
        <p:txBody>
          <a:bodyPr>
            <a:normAutofit/>
          </a:bodyPr>
          <a:lstStyle>
            <a:lvl1pPr>
              <a:defRPr sz="3200">
                <a:solidFill>
                  <a:schemeClr val="bg1"/>
                </a:solidFill>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a:xfrm>
            <a:off x="7678736" y="6094945"/>
            <a:ext cx="2743200" cy="365125"/>
          </a:xfrm>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4" name="Footer Placeholder 3"/>
          <p:cNvSpPr>
            <a:spLocks noGrp="1"/>
          </p:cNvSpPr>
          <p:nvPr>
            <p:ph type="ftr" sz="quarter" idx="11"/>
          </p:nvPr>
        </p:nvSpPr>
        <p:spPr>
          <a:xfrm>
            <a:off x="499534" y="6094945"/>
            <a:ext cx="7087126" cy="3651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a:xfrm>
            <a:off x="10514011" y="6094945"/>
            <a:ext cx="1034522" cy="365125"/>
          </a:xfrm>
        </p:spPr>
        <p:txBody>
          <a:bodyPr/>
          <a:lstStyle>
            <a:lvl1pPr>
              <a:defRPr>
                <a:solidFill>
                  <a:schemeClr val="bg1"/>
                </a:solidFill>
              </a:defRPr>
            </a:lvl1pPr>
          </a:lstStyle>
          <a:p>
            <a:fld id="{6D22F896-40B5-4ADD-8801-0D06FADFA095}" type="slidenum">
              <a:rPr lang="en-US" smtClean="0"/>
              <a:pPr/>
              <a:t>‹#›</a:t>
            </a:fld>
            <a:endParaRPr lang="en-US" dirty="0"/>
          </a:p>
        </p:txBody>
      </p:sp>
      <p:sp>
        <p:nvSpPr>
          <p:cNvPr id="6" name="TextBox 5"/>
          <p:cNvSpPr txBox="1"/>
          <p:nvPr/>
        </p:nvSpPr>
        <p:spPr>
          <a:xfrm>
            <a:off x="913794" y="156519"/>
            <a:ext cx="10245273"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636001"/>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5" name="TextBox 4"/>
          <p:cNvSpPr txBox="1"/>
          <p:nvPr/>
        </p:nvSpPr>
        <p:spPr>
          <a:xfrm>
            <a:off x="820658" y="215788"/>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4352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4" y="990600"/>
            <a:ext cx="4445000" cy="1442884"/>
          </a:xfrm>
        </p:spPr>
        <p:txBody>
          <a:bodyPr anchor="ctr">
            <a:noAutofit/>
          </a:bodyPr>
          <a:lstStyle>
            <a:lvl1pPr>
              <a:defRPr sz="2800">
                <a:solidFill>
                  <a:schemeClr val="bg1"/>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078064" y="990600"/>
            <a:ext cx="6555136" cy="5121276"/>
          </a:xfrm>
        </p:spPr>
        <p:txBody>
          <a:bodyPr anchor="t"/>
          <a:lstStyle>
            <a:lvl1pPr>
              <a:defRPr>
                <a:solidFill>
                  <a:schemeClr val="bg1"/>
                </a:solidFill>
                <a:effectLst/>
              </a:defRPr>
            </a:lvl1pPr>
            <a:lvl2pPr marL="685800" indent="-228600">
              <a:buFont typeface="Courier New" panose="02070309020205020404" pitchFamily="49" charset="0"/>
              <a:buChar char="o"/>
              <a:defRPr>
                <a:solidFill>
                  <a:schemeClr val="bg1"/>
                </a:solidFill>
                <a:effectLst/>
              </a:defRPr>
            </a:lvl2pPr>
            <a:lvl3pPr marL="1143000" indent="-228600">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9534" y="2525559"/>
            <a:ext cx="4444999" cy="3483783"/>
          </a:xfrm>
        </p:spPr>
        <p:txBody>
          <a:bodyPr>
            <a:normAutofit/>
          </a:bodyPr>
          <a:lstStyle>
            <a:lvl1pPr marL="0" indent="0" algn="ctr">
              <a:buNone/>
              <a:defRPr sz="28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78736" y="6111876"/>
            <a:ext cx="2743200" cy="365125"/>
          </a:xfrm>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a:xfrm>
            <a:off x="499534" y="6111876"/>
            <a:ext cx="7087126" cy="365125"/>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10514010" y="6111876"/>
            <a:ext cx="1119189" cy="365125"/>
          </a:xfrm>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p:nvSpPr>
        <p:spPr>
          <a:xfrm>
            <a:off x="913794" y="156519"/>
            <a:ext cx="10353762" cy="400110"/>
          </a:xfrm>
          <a:prstGeom prst="rect">
            <a:avLst/>
          </a:prstGeom>
          <a:noFill/>
        </p:spPr>
        <p:txBody>
          <a:bodyPr wrap="square" rtlCol="0">
            <a:spAutoFit/>
          </a:bodyPr>
          <a:lstStyle/>
          <a:p>
            <a:pPr algn="ctr"/>
            <a:r>
              <a:rPr lang="en-US" sz="2000" b="1" smtClean="0">
                <a:latin typeface="Arial" panose="020B0604020202020204" pitchFamily="34" charset="0"/>
                <a:cs typeface="Arial" panose="020B0604020202020204" pitchFamily="34" charset="0"/>
              </a:rPr>
              <a:t>LẬP</a:t>
            </a:r>
            <a:r>
              <a:rPr lang="en-US" sz="2000" b="1" baseline="0" smtClean="0">
                <a:latin typeface="Arial" panose="020B0604020202020204" pitchFamily="34" charset="0"/>
                <a:cs typeface="Arial" panose="020B0604020202020204" pitchFamily="34" charset="0"/>
              </a:rPr>
              <a:t> TRÌNH JAVA</a:t>
            </a:r>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762718"/>
      </p:ext>
    </p:extLst>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534" y="838200"/>
            <a:ext cx="6764865" cy="1462548"/>
          </a:xfrm>
        </p:spPr>
        <p:txBody>
          <a:bodyPr anchor="b">
            <a:normAutofit/>
          </a:bodyPr>
          <a:lstStyle>
            <a:lvl1pPr>
              <a:defRPr sz="3200">
                <a:solidFill>
                  <a:schemeClr val="bg1"/>
                </a:solidFill>
                <a:effectLs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03635" y="987481"/>
            <a:ext cx="3844898" cy="480371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9533" y="2448232"/>
            <a:ext cx="6764865" cy="3342968"/>
          </a:xfrm>
        </p:spPr>
        <p:txBody>
          <a:bodyPr>
            <a:normAutofit/>
          </a:bodyPr>
          <a:lstStyle>
            <a:lvl1pPr marL="0" indent="0" algn="ctr">
              <a:buNone/>
              <a:defRPr sz="28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1/18/2022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650169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21" Type="http://schemas.openxmlformats.org/officeDocument/2006/relationships/image" Target="../media/image5.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alphaModFix amt="9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18">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 xmlns:a16="http://schemas.microsoft.com/office/drawing/2014/main" id="{7BDA76B8-FB6B-47B4-B733-F9F3FA8CF68A}"/>
              </a:ext>
            </a:extLst>
          </p:cNvPr>
          <p:cNvPicPr>
            <a:picLocks noChangeAspect="1"/>
          </p:cNvPicPr>
          <p:nvPr/>
        </p:nvPicPr>
        <p:blipFill>
          <a:blip r:embed="rId19"/>
          <a:stretch>
            <a:fillRect/>
          </a:stretch>
        </p:blipFill>
        <p:spPr>
          <a:xfrm>
            <a:off x="0" y="4762"/>
            <a:ext cx="12192000" cy="797878"/>
          </a:xfrm>
          <a:prstGeom prst="rect">
            <a:avLst/>
          </a:prstGeom>
        </p:spPr>
      </p:pic>
      <p:pic>
        <p:nvPicPr>
          <p:cNvPr id="18" name="Picture 17">
            <a:extLst>
              <a:ext uri="{FF2B5EF4-FFF2-40B4-BE49-F238E27FC236}">
                <a16:creationId xmlns="" xmlns:a16="http://schemas.microsoft.com/office/drawing/2014/main" id="{19BF7B10-53EA-4154-9420-BA5EF91BF3F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499533" y="842355"/>
            <a:ext cx="11049000" cy="9054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9533" y="1787521"/>
            <a:ext cx="11049000" cy="40036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499534" y="5883275"/>
            <a:ext cx="7087126"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1034522"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10" name="Picture 9">
            <a:extLst>
              <a:ext uri="{FF2B5EF4-FFF2-40B4-BE49-F238E27FC236}">
                <a16:creationId xmlns="" xmlns:a16="http://schemas.microsoft.com/office/drawing/2014/main" id="{EEDFE2DA-50D5-49DA-8438-230DF30AD181}"/>
              </a:ext>
            </a:extLst>
          </p:cNvPr>
          <p:cNvPicPr>
            <a:picLocks noChangeAspect="1"/>
          </p:cNvPicPr>
          <p:nvPr/>
        </p:nvPicPr>
        <p:blipFill>
          <a:blip r:embed="rId21"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 xmlns:a16="http://schemas.microsoft.com/office/drawing/2014/main" id="{C3E298A9-610C-46DC-B065-F65C5A6DC04F}"/>
              </a:ext>
            </a:extLst>
          </p:cNvPr>
          <p:cNvSpPr txBox="1">
            <a:spLocks/>
          </p:cNvSpPr>
          <p:nvPr/>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latin typeface="Arial" panose="020B0604020202020204" pitchFamily="34" charset="0"/>
                <a:cs typeface="Arial" panose="020B0604020202020204" pitchFamily="34" charset="0"/>
              </a:rPr>
              <a:t>Webiste: https://haui.edu.vn</a:t>
            </a:r>
          </a:p>
        </p:txBody>
      </p:sp>
      <p:sp>
        <p:nvSpPr>
          <p:cNvPr id="24" name="TextBox 23">
            <a:extLst>
              <a:ext uri="{FF2B5EF4-FFF2-40B4-BE49-F238E27FC236}">
                <a16:creationId xmlns="" xmlns:a16="http://schemas.microsoft.com/office/drawing/2014/main" id="{E2CC0E39-3A88-446C-9DBA-4CD5D2FEEAC2}"/>
              </a:ext>
            </a:extLst>
          </p:cNvPr>
          <p:cNvSpPr txBox="1"/>
          <p:nvPr/>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 xmlns:a16="http://schemas.microsoft.com/office/drawing/2014/main" id="{DADA8E7B-4936-4304-A6B7-69EA88D09CBD}"/>
              </a:ext>
            </a:extLst>
          </p:cNvPr>
          <p:cNvGrpSpPr/>
          <p:nvPr/>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 xmlns:a16="http://schemas.microsoft.com/office/drawing/2014/main" id="{F20DF773-25D2-4904-9187-6D25DBA6214F}"/>
                </a:ext>
              </a:extLst>
            </p:cNvPr>
            <p:cNvSpPr>
              <a:spLocks/>
            </p:cNvSpPr>
            <p:nvPr/>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21">
              <a:extLst>
                <a:ext uri="{FF2B5EF4-FFF2-40B4-BE49-F238E27FC236}">
                  <a16:creationId xmlns="" xmlns:a16="http://schemas.microsoft.com/office/drawing/2014/main" id="{F6E0392A-71DA-4FC5-9189-78029867C258}"/>
                </a:ext>
              </a:extLst>
            </p:cNvPr>
            <p:cNvSpPr>
              <a:spLocks/>
            </p:cNvSpPr>
            <p:nvPr/>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8" name="Slide Number Placeholder 5">
            <a:extLst>
              <a:ext uri="{FF2B5EF4-FFF2-40B4-BE49-F238E27FC236}">
                <a16:creationId xmlns="" xmlns:a16="http://schemas.microsoft.com/office/drawing/2014/main" id="{FB27096D-82F9-4A7C-AA95-3E7BF1CC321A}"/>
              </a:ext>
            </a:extLst>
          </p:cNvPr>
          <p:cNvSpPr txBox="1">
            <a:spLocks/>
          </p:cNvSpPr>
          <p:nvPr/>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a:t>
            </a:fld>
            <a:endParaRPr lang="en-US" dirty="0"/>
          </a:p>
        </p:txBody>
      </p:sp>
      <p:grpSp>
        <p:nvGrpSpPr>
          <p:cNvPr id="8" name="Group 7">
            <a:extLst>
              <a:ext uri="{FF2B5EF4-FFF2-40B4-BE49-F238E27FC236}">
                <a16:creationId xmlns="" xmlns:a16="http://schemas.microsoft.com/office/drawing/2014/main" id="{91E445A4-8D81-4CA3-BB93-5298193E2D2A}"/>
              </a:ext>
            </a:extLst>
          </p:cNvPr>
          <p:cNvGrpSpPr/>
          <p:nvPr/>
        </p:nvGrpSpPr>
        <p:grpSpPr>
          <a:xfrm>
            <a:off x="11267555" y="96009"/>
            <a:ext cx="800357" cy="588268"/>
            <a:chOff x="5521569" y="1715665"/>
            <a:chExt cx="764931" cy="788769"/>
          </a:xfrm>
          <a:effectLst>
            <a:glow rad="50800">
              <a:schemeClr val="tx1"/>
            </a:glow>
          </a:effectLst>
        </p:grpSpPr>
        <p:sp>
          <p:nvSpPr>
            <p:cNvPr id="7" name="Rectangle: Rounded Corners 6">
              <a:extLst>
                <a:ext uri="{FF2B5EF4-FFF2-40B4-BE49-F238E27FC236}">
                  <a16:creationId xmlns="" xmlns:a16="http://schemas.microsoft.com/office/drawing/2014/main" id="{E662C203-6E1C-46EB-A0B2-4B8F57DABD62}"/>
                </a:ext>
              </a:extLst>
            </p:cNvPr>
            <p:cNvSpPr/>
            <p:nvPr/>
          </p:nvSpPr>
          <p:spPr>
            <a:xfrm>
              <a:off x="5521569" y="1715665"/>
              <a:ext cx="764931" cy="764931"/>
            </a:xfrm>
            <a:prstGeom prst="roundRect">
              <a:avLst>
                <a:gd name="adj" fmla="val 6135"/>
              </a:avLst>
            </a:prstGeom>
            <a:solidFill>
              <a:srgbClr val="FACA06"/>
            </a:solidFill>
            <a:ln w="12700">
              <a:solidFill>
                <a:srgbClr val="003A7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 name="TextBox 28">
              <a:extLst>
                <a:ext uri="{FF2B5EF4-FFF2-40B4-BE49-F238E27FC236}">
                  <a16:creationId xmlns="" xmlns:a16="http://schemas.microsoft.com/office/drawing/2014/main" id="{CC3E1E09-5473-4729-9780-795DE4EEEA86}"/>
                </a:ext>
              </a:extLst>
            </p:cNvPr>
            <p:cNvSpPr txBox="1"/>
            <p:nvPr/>
          </p:nvSpPr>
          <p:spPr>
            <a:xfrm>
              <a:off x="5847104" y="1824087"/>
              <a:ext cx="109074" cy="680347"/>
            </a:xfrm>
            <a:prstGeom prst="rect">
              <a:avLst/>
            </a:prstGeom>
            <a:noFill/>
          </p:spPr>
          <p:txBody>
            <a:bodyPr wrap="none" rtlCol="0">
              <a:spAutoFit/>
            </a:bodyPr>
            <a:lstStyle/>
            <a:p>
              <a:pPr algn="ctr"/>
              <a:endParaRPr lang="en-US" sz="1400" b="1">
                <a:solidFill>
                  <a:srgbClr val="E81C24"/>
                </a:solidFill>
                <a:effectLst/>
                <a:latin typeface="Arial" panose="020B0604020202020204" pitchFamily="34" charset="0"/>
                <a:cs typeface="Arial" panose="020B0604020202020204" pitchFamily="34" charset="0"/>
              </a:endParaRPr>
            </a:p>
            <a:p>
              <a:pPr algn="ctr"/>
              <a:endParaRPr lang="en-US" sz="1400" b="1">
                <a:solidFill>
                  <a:srgbClr val="E81C24"/>
                </a:solidFill>
                <a:effectLst/>
                <a:latin typeface="Arial" panose="020B0604020202020204" pitchFamily="34" charset="0"/>
                <a:cs typeface="Arial" panose="020B0604020202020204" pitchFamily="34" charset="0"/>
              </a:endParaRPr>
            </a:p>
          </p:txBody>
        </p:sp>
      </p:grpSp>
      <p:pic>
        <p:nvPicPr>
          <p:cNvPr id="9" name="Picture 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267554" y="74532"/>
            <a:ext cx="749195" cy="577532"/>
          </a:xfrm>
          <a:prstGeom prst="rect">
            <a:avLst/>
          </a:prstGeom>
        </p:spPr>
      </p:pic>
    </p:spTree>
    <p:extLst>
      <p:ext uri="{BB962C8B-B14F-4D97-AF65-F5344CB8AC3E}">
        <p14:creationId xmlns:p14="http://schemas.microsoft.com/office/powerpoint/2010/main" val="4261139692"/>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pcoder.com/2737-so-sanh-arraylist-va-vector-trong-jav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Title 6"/>
          <p:cNvSpPr>
            <a:spLocks noGrp="1"/>
          </p:cNvSpPr>
          <p:nvPr>
            <p:ph type="ctrTitle"/>
          </p:nvPr>
        </p:nvSpPr>
        <p:spPr/>
        <p:txBody>
          <a:bodyPr/>
          <a:lstStyle/>
          <a:p>
            <a:r>
              <a:rPr lang="en-US"/>
              <a:t>COLLECTIONS FRAMEWORK</a:t>
            </a:r>
            <a:br>
              <a:rPr lang="en-US"/>
            </a:br>
            <a:endParaRPr lang="en-US"/>
          </a:p>
        </p:txBody>
      </p:sp>
      <p:sp>
        <p:nvSpPr>
          <p:cNvPr id="8" name="Subtitle 7"/>
          <p:cNvSpPr>
            <a:spLocks noGrp="1"/>
          </p:cNvSpPr>
          <p:nvPr>
            <p:ph type="subTitle" idx="1"/>
          </p:nvPr>
        </p:nvSpPr>
        <p:spPr/>
        <p:txBody>
          <a:bodyPr>
            <a:normAutofit/>
          </a:bodyPr>
          <a:lstStyle/>
          <a:p>
            <a:r>
              <a:rPr lang="en-US" sz="4000"/>
              <a:t>Tìm hiểu về </a:t>
            </a:r>
            <a:r>
              <a:rPr lang="en-US" sz="4000" smtClean="0"/>
              <a:t>Vector</a:t>
            </a:r>
            <a:endParaRPr lang="en-US" sz="4000"/>
          </a:p>
        </p:txBody>
      </p:sp>
      <p:sp>
        <p:nvSpPr>
          <p:cNvPr id="94" name="Google Shape;94;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latin typeface="Calibri" pitchFamily="34" charset="0"/>
                <a:cs typeface="Calibri" pitchFamily="34" charset="0"/>
              </a:rPr>
              <a:pPr marL="0" lvl="0" indent="0" rtl="0">
                <a:spcBef>
                  <a:spcPts val="0"/>
                </a:spcBef>
                <a:spcAft>
                  <a:spcPts val="0"/>
                </a:spcAft>
                <a:buNone/>
              </a:pPr>
              <a:t>1</a:t>
            </a:fld>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a:t>
            </a:r>
            <a:r>
              <a:rPr lang="vi-VN" smtClean="0"/>
              <a:t>Một </a:t>
            </a:r>
            <a:r>
              <a:rPr lang="vi-VN"/>
              <a:t>số phương thức của Vector</a:t>
            </a:r>
            <a:endParaRPr lang="en-US"/>
          </a:p>
        </p:txBody>
      </p:sp>
      <p:sp>
        <p:nvSpPr>
          <p:cNvPr id="3" name="Content Placeholder 2"/>
          <p:cNvSpPr>
            <a:spLocks noGrp="1"/>
          </p:cNvSpPr>
          <p:nvPr>
            <p:ph idx="1"/>
          </p:nvPr>
        </p:nvSpPr>
        <p:spPr/>
        <p:txBody>
          <a:bodyPr/>
          <a:lstStyle/>
          <a:p>
            <a:r>
              <a:rPr lang="vi-VN"/>
              <a:t>Một số phương thức thông dụng</a:t>
            </a:r>
          </a:p>
          <a:p>
            <a:pPr marL="0" indent="0">
              <a:buNone/>
            </a:pP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3" name="Content Placeholder 1">
            <a:extLst>
              <a:ext uri="{FF2B5EF4-FFF2-40B4-BE49-F238E27FC236}">
                <a16:creationId xmlns="" xmlns:a16="http://schemas.microsoft.com/office/drawing/2014/main" id="{5BD80191-A234-496C-9208-A870F5C54B03}"/>
              </a:ext>
            </a:extLst>
          </p:cNvPr>
          <p:cNvSpPr txBox="1">
            <a:spLocks/>
          </p:cNvSpPr>
          <p:nvPr/>
        </p:nvSpPr>
        <p:spPr>
          <a:xfrm>
            <a:off x="693572" y="1446904"/>
            <a:ext cx="11329259"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latin typeface="Arial" pitchFamily="34" charset="0"/>
              <a:cs typeface="Arial" pitchFamily="34" charset="0"/>
            </a:endParaRPr>
          </a:p>
        </p:txBody>
      </p:sp>
      <p:graphicFrame>
        <p:nvGraphicFramePr>
          <p:cNvPr id="6" name="Table 8">
            <a:extLst>
              <a:ext uri="{FF2B5EF4-FFF2-40B4-BE49-F238E27FC236}">
                <a16:creationId xmlns="" xmlns:a16="http://schemas.microsoft.com/office/drawing/2014/main" id="{909E16C6-0187-454C-A541-E44F8ABCDCFD}"/>
              </a:ext>
            </a:extLst>
          </p:cNvPr>
          <p:cNvGraphicFramePr>
            <a:graphicFrameLocks/>
          </p:cNvGraphicFramePr>
          <p:nvPr>
            <p:extLst>
              <p:ext uri="{D42A27DB-BD31-4B8C-83A1-F6EECF244321}">
                <p14:modId xmlns:p14="http://schemas.microsoft.com/office/powerpoint/2010/main" val="1294782817"/>
              </p:ext>
            </p:extLst>
          </p:nvPr>
        </p:nvGraphicFramePr>
        <p:xfrm>
          <a:off x="807321" y="2375747"/>
          <a:ext cx="10919012" cy="3576320"/>
        </p:xfrm>
        <a:graphic>
          <a:graphicData uri="http://schemas.openxmlformats.org/drawingml/2006/table">
            <a:tbl>
              <a:tblPr bandRow="1">
                <a:tableStyleId>{5C22544A-7EE6-4342-B048-85BDC9FD1C3A}</a:tableStyleId>
              </a:tblPr>
              <a:tblGrid>
                <a:gridCol w="4500283">
                  <a:extLst>
                    <a:ext uri="{9D8B030D-6E8A-4147-A177-3AD203B41FA5}">
                      <a16:colId xmlns="" xmlns:a16="http://schemas.microsoft.com/office/drawing/2014/main" val="687973367"/>
                    </a:ext>
                  </a:extLst>
                </a:gridCol>
                <a:gridCol w="6418729">
                  <a:extLst>
                    <a:ext uri="{9D8B030D-6E8A-4147-A177-3AD203B41FA5}">
                      <a16:colId xmlns="" xmlns:a16="http://schemas.microsoft.com/office/drawing/2014/main" val="367830877"/>
                    </a:ext>
                  </a:extLst>
                </a:gridCol>
              </a:tblGrid>
              <a:tr h="370840">
                <a:tc>
                  <a:txBody>
                    <a:bodyPr/>
                    <a:lstStyle/>
                    <a:p>
                      <a:r>
                        <a:rPr lang="en-US" dirty="0">
                          <a:latin typeface="Arial" panose="020B0604020202020204" pitchFamily="34" charset="0"/>
                          <a:cs typeface="Arial" panose="020B0604020202020204" pitchFamily="34" charset="0"/>
                        </a:rPr>
                        <a:t>add(Object element)</a:t>
                      </a:r>
                    </a:p>
                  </a:txBody>
                  <a:tcPr/>
                </a:tc>
                <a:tc>
                  <a:txBody>
                    <a:bodyPr/>
                    <a:lstStyle/>
                    <a:p>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1 item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Vector.</a:t>
                      </a:r>
                    </a:p>
                  </a:txBody>
                  <a:tcPr/>
                </a:tc>
                <a:extLst>
                  <a:ext uri="{0D108BD9-81ED-4DB2-BD59-A6C34878D82A}">
                    <a16:rowId xmlns="" xmlns:a16="http://schemas.microsoft.com/office/drawing/2014/main" val="802020069"/>
                  </a:ext>
                </a:extLst>
              </a:tr>
              <a:tr h="370840">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add(int index, Object element)</a:t>
                      </a:r>
                      <a:endParaRPr lang="en-US" b="0" dirty="0">
                        <a:latin typeface="Arial" panose="020B0604020202020204" pitchFamily="34" charset="0"/>
                        <a:cs typeface="Arial" panose="020B0604020202020204" pitchFamily="34" charset="0"/>
                      </a:endParaRPr>
                    </a:p>
                  </a:txBody>
                  <a:tcPr/>
                </a:tc>
                <a:tc>
                  <a:txBody>
                    <a:bodyPr/>
                    <a:lstStyle/>
                    <a:p>
                      <a:pPr fontAlgn="base"/>
                      <a:r>
                        <a:rPr lang="en-US" sz="1800" b="0" i="0" kern="1200" dirty="0" err="1">
                          <a:solidFill>
                            <a:schemeClr val="dk1"/>
                          </a:solidFill>
                          <a:effectLst/>
                          <a:latin typeface="Arial" panose="020B0604020202020204" pitchFamily="34" charset="0"/>
                          <a:ea typeface="+mn-ea"/>
                          <a:cs typeface="Arial" panose="020B0604020202020204" pitchFamily="34" charset="0"/>
                        </a:rPr>
                        <a:t>Thêm</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một</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giá</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trị</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vào</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vị</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trí</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có</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chỉ</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số</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chỉ</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định</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trong</a:t>
                      </a:r>
                      <a:r>
                        <a:rPr lang="en-US" sz="1800" b="0" i="0" kern="1200" dirty="0">
                          <a:solidFill>
                            <a:schemeClr val="dk1"/>
                          </a:solidFill>
                          <a:effectLst/>
                          <a:latin typeface="Arial" panose="020B0604020202020204" pitchFamily="34" charset="0"/>
                          <a:ea typeface="+mn-ea"/>
                          <a:cs typeface="Arial" panose="020B0604020202020204" pitchFamily="34" charset="0"/>
                        </a:rPr>
                        <a:t> Vector.</a:t>
                      </a:r>
                    </a:p>
                  </a:txBody>
                  <a:tcPr/>
                </a:tc>
                <a:extLst>
                  <a:ext uri="{0D108BD9-81ED-4DB2-BD59-A6C34878D82A}">
                    <a16:rowId xmlns="" xmlns:a16="http://schemas.microsoft.com/office/drawing/2014/main" val="680432433"/>
                  </a:ext>
                </a:extLst>
              </a:tr>
              <a:tr h="370840">
                <a:tc>
                  <a:txBody>
                    <a:bodyPr/>
                    <a:lstStyle/>
                    <a:p>
                      <a:r>
                        <a:rPr lang="en-US" dirty="0">
                          <a:latin typeface="Arial" panose="020B0604020202020204" pitchFamily="34" charset="0"/>
                          <a:cs typeface="Arial" panose="020B0604020202020204" pitchFamily="34" charset="0"/>
                        </a:rPr>
                        <a:t>set(int index, Object element)</a:t>
                      </a:r>
                    </a:p>
                  </a:txBody>
                  <a:tcPr/>
                </a:tc>
                <a:tc>
                  <a:txBody>
                    <a:bodyPr/>
                    <a:lstStyle/>
                    <a:p>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p>
                  </a:txBody>
                  <a:tcPr/>
                </a:tc>
                <a:extLst>
                  <a:ext uri="{0D108BD9-81ED-4DB2-BD59-A6C34878D82A}">
                    <a16:rowId xmlns="" xmlns:a16="http://schemas.microsoft.com/office/drawing/2014/main" val="220477323"/>
                  </a:ext>
                </a:extLst>
              </a:tr>
              <a:tr h="370840">
                <a:tc>
                  <a:txBody>
                    <a:bodyPr/>
                    <a:lstStyle/>
                    <a:p>
                      <a:r>
                        <a:rPr lang="en-US" dirty="0">
                          <a:latin typeface="Arial" panose="020B0604020202020204" pitchFamily="34" charset="0"/>
                          <a:cs typeface="Arial" panose="020B0604020202020204" pitchFamily="34" charset="0"/>
                        </a:rPr>
                        <a:t>remove(Object element)</a:t>
                      </a:r>
                    </a:p>
                  </a:txBody>
                  <a:tcPr/>
                </a:tc>
                <a:tc>
                  <a:txBody>
                    <a:bodyPr/>
                    <a:lstStyle/>
                    <a:p>
                      <a:r>
                        <a:rPr lang="en-US" sz="1800" b="0" i="0" kern="1200" dirty="0" err="1">
                          <a:solidFill>
                            <a:schemeClr val="dk1"/>
                          </a:solidFill>
                          <a:effectLst/>
                          <a:latin typeface="Arial" panose="020B0604020202020204" pitchFamily="34" charset="0"/>
                          <a:ea typeface="+mn-ea"/>
                          <a:cs typeface="Arial" panose="020B0604020202020204" pitchFamily="34" charset="0"/>
                        </a:rPr>
                        <a:t>Loại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bỏ</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một</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đối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tượng</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khỏi</a:t>
                      </a:r>
                      <a:r>
                        <a:rPr lang="en-US" sz="1800" b="0" i="0" kern="1200" dirty="0">
                          <a:solidFill>
                            <a:schemeClr val="dk1"/>
                          </a:solidFill>
                          <a:effectLst/>
                          <a:latin typeface="Arial" panose="020B0604020202020204" pitchFamily="34" charset="0"/>
                          <a:ea typeface="+mn-ea"/>
                          <a:cs typeface="Arial" panose="020B0604020202020204" pitchFamily="34" charset="0"/>
                        </a:rPr>
                        <a:t> Vector. </a:t>
                      </a:r>
                      <a:r>
                        <a:rPr lang="en-US" sz="1800" b="0" i="0" kern="1200" dirty="0" err="1">
                          <a:solidFill>
                            <a:schemeClr val="dk1"/>
                          </a:solidFill>
                          <a:effectLst/>
                          <a:latin typeface="Arial" panose="020B0604020202020204" pitchFamily="34" charset="0"/>
                          <a:ea typeface="+mn-ea"/>
                          <a:cs typeface="Arial" panose="020B0604020202020204" pitchFamily="34" charset="0"/>
                        </a:rPr>
                        <a:t>Nếu</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có</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nhiều</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đối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tượng</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giống</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nhau</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thì</a:t>
                      </a:r>
                      <a:r>
                        <a:rPr lang="en-US" sz="1800" b="0" i="0" kern="1200" dirty="0">
                          <a:solidFill>
                            <a:schemeClr val="dk1"/>
                          </a:solidFill>
                          <a:effectLst/>
                          <a:latin typeface="Arial" panose="020B0604020202020204" pitchFamily="34" charset="0"/>
                          <a:ea typeface="+mn-ea"/>
                          <a:cs typeface="Arial" panose="020B0604020202020204" pitchFamily="34" charset="0"/>
                        </a:rPr>
                        <a:t> Vector </a:t>
                      </a:r>
                      <a:r>
                        <a:rPr lang="en-US" sz="1800" b="0" i="0" kern="1200" dirty="0" err="1">
                          <a:solidFill>
                            <a:schemeClr val="dk1"/>
                          </a:solidFill>
                          <a:effectLst/>
                          <a:latin typeface="Arial" panose="020B0604020202020204" pitchFamily="34" charset="0"/>
                          <a:ea typeface="+mn-ea"/>
                          <a:cs typeface="Arial" panose="020B0604020202020204" pitchFamily="34" charset="0"/>
                        </a:rPr>
                        <a:t>sẽ</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loại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bỏ</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phần</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tử</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đầu</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tiên</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nó</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tìm</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thấy</a:t>
                      </a:r>
                      <a:r>
                        <a:rPr lang="en-US" sz="1800" b="0" i="0" kern="1200" dirty="0">
                          <a:solidFill>
                            <a:schemeClr val="dk1"/>
                          </a:solidFill>
                          <a:effectLst/>
                          <a:latin typeface="Arial" panose="020B0604020202020204" pitchFamily="34" charset="0"/>
                          <a:ea typeface="+mn-ea"/>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867985376"/>
                  </a:ext>
                </a:extLst>
              </a:tr>
              <a:tr h="416826">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remove(int index)</a:t>
                      </a:r>
                      <a:endParaRPr lang="en-US" b="0" dirty="0">
                        <a:latin typeface="Arial" panose="020B0604020202020204" pitchFamily="34" charset="0"/>
                        <a:cs typeface="Arial" panose="020B0604020202020204" pitchFamily="34" charset="0"/>
                      </a:endParaRPr>
                    </a:p>
                  </a:txBody>
                  <a:tcPr/>
                </a:tc>
                <a:tc>
                  <a:txBody>
                    <a:bodyPr/>
                    <a:lstStyle/>
                    <a:p>
                      <a:r>
                        <a:rPr lang="en-US" sz="1800" b="0" i="0" kern="1200" dirty="0" err="1">
                          <a:solidFill>
                            <a:schemeClr val="dk1"/>
                          </a:solidFill>
                          <a:effectLst/>
                          <a:latin typeface="Arial" panose="020B0604020202020204" pitchFamily="34" charset="0"/>
                          <a:ea typeface="+mn-ea"/>
                          <a:cs typeface="Arial" panose="020B0604020202020204" pitchFamily="34" charset="0"/>
                        </a:rPr>
                        <a:t>Loại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bỏ</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đối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tượng</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vị</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trí</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chỉ</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định</a:t>
                      </a:r>
                      <a:r>
                        <a:rPr lang="en-US" sz="1800" b="0" i="0" kern="1200" dirty="0">
                          <a:solidFill>
                            <a:schemeClr val="dk1"/>
                          </a:solidFill>
                          <a:effectLst/>
                          <a:latin typeface="Arial" panose="020B0604020202020204" pitchFamily="34" charset="0"/>
                          <a:ea typeface="+mn-ea"/>
                          <a:cs typeface="Arial" panose="020B0604020202020204" pitchFamily="34" charset="0"/>
                        </a:rPr>
                        <a:t>. Sau </a:t>
                      </a:r>
                      <a:r>
                        <a:rPr lang="en-US" sz="1800" b="0" i="0" kern="1200" dirty="0" err="1">
                          <a:solidFill>
                            <a:schemeClr val="dk1"/>
                          </a:solidFill>
                          <a:effectLst/>
                          <a:latin typeface="Arial" panose="020B0604020202020204" pitchFamily="34" charset="0"/>
                          <a:ea typeface="+mn-ea"/>
                          <a:cs typeface="Arial" panose="020B0604020202020204" pitchFamily="34" charset="0"/>
                        </a:rPr>
                        <a:t>khi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loại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bỏ</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đối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tượng</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này</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các</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đối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tượng</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còn</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lại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sẽ</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được</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chuyển</a:t>
                      </a:r>
                      <a:r>
                        <a:rPr lang="en-US" sz="1800" b="0" i="0" kern="1200" dirty="0">
                          <a:solidFill>
                            <a:schemeClr val="dk1"/>
                          </a:solidFill>
                          <a:effectLst/>
                          <a:latin typeface="Arial" panose="020B0604020202020204" pitchFamily="34" charset="0"/>
                          <a:ea typeface="+mn-ea"/>
                          <a:cs typeface="Arial" panose="020B0604020202020204" pitchFamily="34" charset="0"/>
                        </a:rPr>
                        <a:t> sang </a:t>
                      </a:r>
                      <a:r>
                        <a:rPr lang="en-US" sz="1800" b="0" i="0" kern="1200" dirty="0" err="1">
                          <a:solidFill>
                            <a:schemeClr val="dk1"/>
                          </a:solidFill>
                          <a:effectLst/>
                          <a:latin typeface="Arial" panose="020B0604020202020204" pitchFamily="34" charset="0"/>
                          <a:ea typeface="+mn-ea"/>
                          <a:cs typeface="Arial" panose="020B0604020202020204" pitchFamily="34" charset="0"/>
                        </a:rPr>
                        <a:t>trái</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để</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lấp</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đầy</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vị</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trí</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bị</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xóa</a:t>
                      </a:r>
                      <a:r>
                        <a:rPr lang="en-US" sz="1800" b="0" i="0" kern="1200" dirty="0">
                          <a:solidFill>
                            <a:schemeClr val="dk1"/>
                          </a:solidFill>
                          <a:effectLst/>
                          <a:latin typeface="Arial" panose="020B0604020202020204" pitchFamily="34" charset="0"/>
                          <a:ea typeface="+mn-ea"/>
                          <a:cs typeface="Arial" panose="020B0604020202020204" pitchFamily="34" charset="0"/>
                        </a:rPr>
                        <a:t> </a:t>
                      </a:r>
                      <a:r>
                        <a:rPr lang="en-US" sz="1800" b="0" i="0" kern="1200" dirty="0" err="1">
                          <a:solidFill>
                            <a:schemeClr val="dk1"/>
                          </a:solidFill>
                          <a:effectLst/>
                          <a:latin typeface="Arial" panose="020B0604020202020204" pitchFamily="34" charset="0"/>
                          <a:ea typeface="+mn-ea"/>
                          <a:cs typeface="Arial" panose="020B0604020202020204" pitchFamily="34" charset="0"/>
                        </a:rPr>
                        <a:t>bỏ</a:t>
                      </a:r>
                      <a:r>
                        <a:rPr lang="en-US" sz="1800" b="0" i="0" kern="1200" dirty="0">
                          <a:solidFill>
                            <a:schemeClr val="dk1"/>
                          </a:solidFill>
                          <a:effectLst/>
                          <a:latin typeface="Arial" panose="020B0604020202020204" pitchFamily="34" charset="0"/>
                          <a:ea typeface="+mn-ea"/>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568945630"/>
                  </a:ext>
                </a:extLst>
              </a:tr>
              <a:tr h="370840">
                <a:tc>
                  <a:txBody>
                    <a:bodyPr/>
                    <a:lstStyle/>
                    <a:p>
                      <a:r>
                        <a:rPr lang="en-US" b="0" smtClean="0">
                          <a:latin typeface="Arial" panose="020B0604020202020204" pitchFamily="34" charset="0"/>
                          <a:cs typeface="Arial" panose="020B0604020202020204" pitchFamily="34" charset="0"/>
                        </a:rPr>
                        <a:t>Các phương thức khác được kế thừa từ interface List</a:t>
                      </a:r>
                      <a:endParaRPr lang="en-US" b="0" dirty="0">
                        <a:latin typeface="Arial" panose="020B0604020202020204" pitchFamily="34" charset="0"/>
                        <a:cs typeface="Arial" panose="020B0604020202020204" pitchFamily="34" charset="0"/>
                      </a:endParaRPr>
                    </a:p>
                  </a:txBody>
                  <a:tcPr/>
                </a:tc>
                <a:tc>
                  <a:txBody>
                    <a:bodyPr/>
                    <a:lstStyle/>
                    <a:p>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101669945"/>
                  </a:ext>
                </a:extLst>
              </a:tr>
            </a:tbl>
          </a:graphicData>
        </a:graphic>
      </p:graphicFrame>
    </p:spTree>
    <p:extLst>
      <p:ext uri="{BB962C8B-B14F-4D97-AF65-F5344CB8AC3E}">
        <p14:creationId xmlns:p14="http://schemas.microsoft.com/office/powerpoint/2010/main" val="2690654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a:t>
            </a:r>
            <a:r>
              <a:rPr lang="vi-VN" smtClean="0"/>
              <a:t>Một </a:t>
            </a:r>
            <a:r>
              <a:rPr lang="vi-VN"/>
              <a:t>số phương thức của </a:t>
            </a:r>
            <a:r>
              <a:rPr lang="vi-VN" smtClean="0"/>
              <a:t>Vector</a:t>
            </a:r>
            <a:r>
              <a:rPr lang="en-US" smtClean="0"/>
              <a:t> (tt)</a:t>
            </a:r>
            <a:endParaRPr lang="en-US"/>
          </a:p>
        </p:txBody>
      </p:sp>
      <p:sp>
        <p:nvSpPr>
          <p:cNvPr id="3" name="Content Placeholder 2"/>
          <p:cNvSpPr>
            <a:spLocks noGrp="1"/>
          </p:cNvSpPr>
          <p:nvPr>
            <p:ph idx="1"/>
          </p:nvPr>
        </p:nvSpPr>
        <p:spPr/>
        <p:txBody>
          <a:bodyPr/>
          <a:lstStyle/>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7" name="Table 8">
            <a:extLst>
              <a:ext uri="{FF2B5EF4-FFF2-40B4-BE49-F238E27FC236}">
                <a16:creationId xmlns="" xmlns:a16="http://schemas.microsoft.com/office/drawing/2014/main" id="{26791B64-1E92-4EE0-8A21-D0AD836535F5}"/>
              </a:ext>
            </a:extLst>
          </p:cNvPr>
          <p:cNvGraphicFramePr>
            <a:graphicFrameLocks/>
          </p:cNvGraphicFramePr>
          <p:nvPr>
            <p:extLst>
              <p:ext uri="{D42A27DB-BD31-4B8C-83A1-F6EECF244321}">
                <p14:modId xmlns:p14="http://schemas.microsoft.com/office/powerpoint/2010/main" val="1825169368"/>
              </p:ext>
            </p:extLst>
          </p:nvPr>
        </p:nvGraphicFramePr>
        <p:xfrm>
          <a:off x="499533" y="2122984"/>
          <a:ext cx="11226800" cy="3992880"/>
        </p:xfrm>
        <a:graphic>
          <a:graphicData uri="http://schemas.openxmlformats.org/drawingml/2006/table">
            <a:tbl>
              <a:tblPr bandRow="1">
                <a:tableStyleId>{5C22544A-7EE6-4342-B048-85BDC9FD1C3A}</a:tableStyleId>
              </a:tblPr>
              <a:tblGrid>
                <a:gridCol w="3306484">
                  <a:extLst>
                    <a:ext uri="{9D8B030D-6E8A-4147-A177-3AD203B41FA5}">
                      <a16:colId xmlns="" xmlns:a16="http://schemas.microsoft.com/office/drawing/2014/main" val="687973367"/>
                    </a:ext>
                  </a:extLst>
                </a:gridCol>
                <a:gridCol w="7920316">
                  <a:extLst>
                    <a:ext uri="{9D8B030D-6E8A-4147-A177-3AD203B41FA5}">
                      <a16:colId xmlns="" xmlns:a16="http://schemas.microsoft.com/office/drawing/2014/main" val="367830877"/>
                    </a:ext>
                  </a:extLst>
                </a:gridCol>
              </a:tblGrid>
              <a:tr h="370840">
                <a:tc>
                  <a:txBody>
                    <a:bodyPr/>
                    <a:lstStyle/>
                    <a:p>
                      <a:r>
                        <a:rPr lang="en-US" sz="2000" dirty="0">
                          <a:latin typeface="Arial" panose="020B0604020202020204" pitchFamily="34" charset="0"/>
                          <a:cs typeface="Arial" panose="020B0604020202020204" pitchFamily="34" charset="0"/>
                        </a:rPr>
                        <a:t>get(int index)</a:t>
                      </a:r>
                    </a:p>
                  </a:txBody>
                  <a:tcPr/>
                </a:tc>
                <a:tc>
                  <a:txBody>
                    <a:bodyPr/>
                    <a:lstStyle/>
                    <a:p>
                      <a:r>
                        <a:rPr lang="en-US" sz="2000" b="0" i="0" kern="1200" dirty="0" err="1">
                          <a:solidFill>
                            <a:schemeClr val="dk1"/>
                          </a:solidFill>
                          <a:effectLst/>
                          <a:latin typeface="Arial" panose="020B0604020202020204" pitchFamily="34" charset="0"/>
                          <a:ea typeface="+mn-ea"/>
                          <a:cs typeface="Arial" panose="020B0604020202020204" pitchFamily="34" charset="0"/>
                        </a:rPr>
                        <a:t>Trả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về</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đối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tượng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tại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vị</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trí</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chỉ</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định</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trong</a:t>
                      </a:r>
                      <a:r>
                        <a:rPr lang="en-US" sz="2000" b="0" i="0" kern="1200" dirty="0">
                          <a:solidFill>
                            <a:schemeClr val="dk1"/>
                          </a:solidFill>
                          <a:effectLst/>
                          <a:latin typeface="Arial" panose="020B0604020202020204" pitchFamily="34" charset="0"/>
                          <a:ea typeface="+mn-ea"/>
                          <a:cs typeface="Arial" panose="020B0604020202020204" pitchFamily="34" charset="0"/>
                        </a:rPr>
                        <a:t> Vector.</a:t>
                      </a:r>
                      <a:endParaRPr lang="en-US"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802020069"/>
                  </a:ext>
                </a:extLst>
              </a:tr>
              <a:tr h="370840">
                <a:tc>
                  <a:txBody>
                    <a:bodyPr/>
                    <a:lstStyle/>
                    <a:p>
                      <a:r>
                        <a:rPr lang="en-US" sz="2000" b="0" i="0" kern="1200" dirty="0" err="1">
                          <a:solidFill>
                            <a:schemeClr val="dk1"/>
                          </a:solidFill>
                          <a:effectLst/>
                          <a:latin typeface="Arial" panose="020B0604020202020204" pitchFamily="34" charset="0"/>
                          <a:ea typeface="+mn-ea"/>
                          <a:cs typeface="Arial" panose="020B0604020202020204" pitchFamily="34" charset="0"/>
                        </a:rPr>
                        <a:t>addElement</a:t>
                      </a:r>
                      <a:r>
                        <a:rPr lang="en-US" sz="2000" b="0" i="0" kern="1200" dirty="0">
                          <a:solidFill>
                            <a:schemeClr val="dk1"/>
                          </a:solidFill>
                          <a:effectLst/>
                          <a:latin typeface="Arial" panose="020B0604020202020204" pitchFamily="34" charset="0"/>
                          <a:ea typeface="+mn-ea"/>
                          <a:cs typeface="Arial" panose="020B0604020202020204" pitchFamily="34" charset="0"/>
                        </a:rPr>
                        <a:t>(int index)</a:t>
                      </a:r>
                      <a:endParaRPr lang="en-US" sz="2000" b="0" dirty="0">
                        <a:latin typeface="Arial" panose="020B0604020202020204" pitchFamily="34" charset="0"/>
                        <a:cs typeface="Arial" panose="020B0604020202020204" pitchFamily="34" charset="0"/>
                      </a:endParaRPr>
                    </a:p>
                  </a:txBody>
                  <a:tcPr/>
                </a:tc>
                <a:tc>
                  <a:txBody>
                    <a:bodyPr/>
                    <a:lstStyle/>
                    <a:p>
                      <a:pPr fontAlgn="base"/>
                      <a:r>
                        <a:rPr lang="en-US" sz="2000" b="0" i="0" kern="1200" dirty="0" err="1">
                          <a:solidFill>
                            <a:schemeClr val="dk1"/>
                          </a:solidFill>
                          <a:effectLst/>
                          <a:latin typeface="Arial" panose="020B0604020202020204" pitchFamily="34" charset="0"/>
                          <a:ea typeface="+mn-ea"/>
                          <a:cs typeface="Arial" panose="020B0604020202020204" pitchFamily="34" charset="0"/>
                        </a:rPr>
                        <a:t>Thêm</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một</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đối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tượng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vào</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cuối</a:t>
                      </a:r>
                      <a:r>
                        <a:rPr lang="en-US" sz="2000" b="0" i="0" kern="1200" dirty="0">
                          <a:solidFill>
                            <a:schemeClr val="dk1"/>
                          </a:solidFill>
                          <a:effectLst/>
                          <a:latin typeface="Arial" panose="020B0604020202020204" pitchFamily="34" charset="0"/>
                          <a:ea typeface="+mn-ea"/>
                          <a:cs typeface="Arial" panose="020B0604020202020204" pitchFamily="34" charset="0"/>
                        </a:rPr>
                        <a:t> vector, tang </a:t>
                      </a:r>
                      <a:r>
                        <a:rPr lang="en-US" sz="2000" b="0" i="0" kern="1200" dirty="0" err="1">
                          <a:solidFill>
                            <a:schemeClr val="dk1"/>
                          </a:solidFill>
                          <a:effectLst/>
                          <a:latin typeface="Arial" panose="020B0604020202020204" pitchFamily="34" charset="0"/>
                          <a:ea typeface="+mn-ea"/>
                          <a:cs typeface="Arial" panose="020B0604020202020204" pitchFamily="34" charset="0"/>
                        </a:rPr>
                        <a:t>kích</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thước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của</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nó</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lên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một</a:t>
                      </a:r>
                      <a:r>
                        <a:rPr lang="en-US" sz="2000" b="0" i="0" kern="1200" dirty="0">
                          <a:solidFill>
                            <a:schemeClr val="dk1"/>
                          </a:solidFill>
                          <a:effectLst/>
                          <a:latin typeface="Arial" panose="020B0604020202020204" pitchFamily="34" charset="0"/>
                          <a:ea typeface="+mn-ea"/>
                          <a:cs typeface="Arial" panose="020B0604020202020204" pitchFamily="34" charset="0"/>
                        </a:rPr>
                        <a:t>.</a:t>
                      </a:r>
                    </a:p>
                  </a:txBody>
                  <a:tcPr/>
                </a:tc>
                <a:extLst>
                  <a:ext uri="{0D108BD9-81ED-4DB2-BD59-A6C34878D82A}">
                    <a16:rowId xmlns="" xmlns:a16="http://schemas.microsoft.com/office/drawing/2014/main" val="680432433"/>
                  </a:ext>
                </a:extLst>
              </a:tr>
              <a:tr h="370840">
                <a:tc>
                  <a:txBody>
                    <a:bodyPr/>
                    <a:lstStyle/>
                    <a:p>
                      <a:r>
                        <a:rPr lang="en-US" sz="2000" dirty="0">
                          <a:latin typeface="Arial" panose="020B0604020202020204" pitchFamily="34" charset="0"/>
                          <a:cs typeface="Arial" panose="020B0604020202020204" pitchFamily="34" charset="0"/>
                        </a:rPr>
                        <a:t>capacity()</a:t>
                      </a:r>
                    </a:p>
                  </a:txBody>
                  <a:tcPr/>
                </a:tc>
                <a:tc>
                  <a:txBody>
                    <a:bodyPr/>
                    <a:lstStyle/>
                    <a:p>
                      <a:r>
                        <a:rPr lang="en-US" sz="2000" b="0" i="0" kern="1200" dirty="0" err="1">
                          <a:solidFill>
                            <a:schemeClr val="dk1"/>
                          </a:solidFill>
                          <a:effectLst/>
                          <a:latin typeface="Arial" panose="020B0604020202020204" pitchFamily="34" charset="0"/>
                          <a:ea typeface="+mn-ea"/>
                          <a:cs typeface="Arial" panose="020B0604020202020204" pitchFamily="34" charset="0"/>
                        </a:rPr>
                        <a:t>Trả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về</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kích</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thước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của</a:t>
                      </a:r>
                      <a:r>
                        <a:rPr lang="en-US" sz="2000" b="0" i="0" kern="1200" dirty="0">
                          <a:solidFill>
                            <a:schemeClr val="dk1"/>
                          </a:solidFill>
                          <a:effectLst/>
                          <a:latin typeface="Arial" panose="020B0604020202020204" pitchFamily="34" charset="0"/>
                          <a:ea typeface="+mn-ea"/>
                          <a:cs typeface="Arial" panose="020B0604020202020204" pitchFamily="34" charset="0"/>
                        </a:rPr>
                        <a:t> vector.</a:t>
                      </a:r>
                      <a:endParaRPr lang="en-US"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0477323"/>
                  </a:ext>
                </a:extLst>
              </a:tr>
              <a:tr h="370840">
                <a:tc>
                  <a:txBody>
                    <a:bodyPr/>
                    <a:lstStyle/>
                    <a:p>
                      <a:r>
                        <a:rPr lang="en-US" sz="2000" dirty="0">
                          <a:latin typeface="Arial" panose="020B0604020202020204" pitchFamily="34" charset="0"/>
                          <a:cs typeface="Arial" panose="020B0604020202020204" pitchFamily="34" charset="0"/>
                        </a:rPr>
                        <a:t>contains(Object o)</a:t>
                      </a:r>
                    </a:p>
                  </a:txBody>
                  <a:tcPr/>
                </a:tc>
                <a:tc>
                  <a:txBody>
                    <a:bodyPr/>
                    <a:lstStyle/>
                    <a:p>
                      <a:r>
                        <a:rPr lang="en-US" sz="2000" b="0" i="0" kern="1200" dirty="0" err="1">
                          <a:solidFill>
                            <a:schemeClr val="dk1"/>
                          </a:solidFill>
                          <a:effectLst/>
                          <a:latin typeface="Arial" panose="020B0604020202020204" pitchFamily="34" charset="0"/>
                          <a:ea typeface="+mn-ea"/>
                          <a:cs typeface="Arial" panose="020B0604020202020204" pitchFamily="34" charset="0"/>
                        </a:rPr>
                        <a:t>Trả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về</a:t>
                      </a:r>
                      <a:r>
                        <a:rPr lang="en-US" sz="2000" b="0" i="0" kern="1200" dirty="0">
                          <a:solidFill>
                            <a:schemeClr val="dk1"/>
                          </a:solidFill>
                          <a:effectLst/>
                          <a:latin typeface="Arial" panose="020B0604020202020204" pitchFamily="34" charset="0"/>
                          <a:ea typeface="+mn-ea"/>
                          <a:cs typeface="Arial" panose="020B0604020202020204" pitchFamily="34" charset="0"/>
                        </a:rPr>
                        <a:t> true </a:t>
                      </a:r>
                      <a:r>
                        <a:rPr lang="en-US" sz="2000" b="0" i="0" kern="1200" dirty="0" err="1">
                          <a:solidFill>
                            <a:schemeClr val="dk1"/>
                          </a:solidFill>
                          <a:effectLst/>
                          <a:latin typeface="Arial" panose="020B0604020202020204" pitchFamily="34" charset="0"/>
                          <a:ea typeface="+mn-ea"/>
                          <a:cs typeface="Arial" panose="020B0604020202020204" pitchFamily="34" charset="0"/>
                        </a:rPr>
                        <a:t>nếu</a:t>
                      </a:r>
                      <a:r>
                        <a:rPr lang="en-US" sz="2000" b="0" i="0" kern="1200" dirty="0">
                          <a:solidFill>
                            <a:schemeClr val="dk1"/>
                          </a:solidFill>
                          <a:effectLst/>
                          <a:latin typeface="Arial" panose="020B0604020202020204" pitchFamily="34" charset="0"/>
                          <a:ea typeface="+mn-ea"/>
                          <a:cs typeface="Arial" panose="020B0604020202020204" pitchFamily="34" charset="0"/>
                        </a:rPr>
                        <a:t> Vector </a:t>
                      </a:r>
                      <a:r>
                        <a:rPr lang="en-US" sz="2000" b="0" i="0" kern="1200" dirty="0" err="1">
                          <a:solidFill>
                            <a:schemeClr val="dk1"/>
                          </a:solidFill>
                          <a:effectLst/>
                          <a:latin typeface="Arial" panose="020B0604020202020204" pitchFamily="34" charset="0"/>
                          <a:ea typeface="+mn-ea"/>
                          <a:cs typeface="Arial" panose="020B0604020202020204" pitchFamily="34" charset="0"/>
                        </a:rPr>
                        <a:t>có</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chứa</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đối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tượng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được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truyền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vào</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làm</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tham</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số</a:t>
                      </a:r>
                      <a:r>
                        <a:rPr lang="en-US" sz="2000" b="0" i="0" kern="1200" dirty="0">
                          <a:solidFill>
                            <a:schemeClr val="dk1"/>
                          </a:solidFill>
                          <a:effectLst/>
                          <a:latin typeface="Arial" panose="020B0604020202020204" pitchFamily="34" charset="0"/>
                          <a:ea typeface="+mn-ea"/>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867985376"/>
                  </a:ext>
                </a:extLst>
              </a:tr>
              <a:tr h="370840">
                <a:tc>
                  <a:txBody>
                    <a:bodyPr/>
                    <a:lstStyle/>
                    <a:p>
                      <a:r>
                        <a:rPr lang="en-US" sz="2000" b="0" i="0" kern="1200" dirty="0" err="1">
                          <a:solidFill>
                            <a:schemeClr val="dk1"/>
                          </a:solidFill>
                          <a:effectLst/>
                          <a:latin typeface="Arial" panose="020B0604020202020204" pitchFamily="34" charset="0"/>
                          <a:ea typeface="+mn-ea"/>
                          <a:cs typeface="Arial" panose="020B0604020202020204" pitchFamily="34" charset="0"/>
                        </a:rPr>
                        <a:t>indexOf</a:t>
                      </a:r>
                      <a:r>
                        <a:rPr lang="en-US" sz="2000" b="0" i="0" kern="1200" dirty="0">
                          <a:solidFill>
                            <a:schemeClr val="dk1"/>
                          </a:solidFill>
                          <a:effectLst/>
                          <a:latin typeface="Arial" panose="020B0604020202020204" pitchFamily="34" charset="0"/>
                          <a:ea typeface="+mn-ea"/>
                          <a:cs typeface="Arial" panose="020B0604020202020204" pitchFamily="34" charset="0"/>
                        </a:rPr>
                        <a:t>(Object o)</a:t>
                      </a:r>
                      <a:endParaRPr lang="en-US" sz="2000" b="0" dirty="0">
                        <a:latin typeface="Arial" panose="020B0604020202020204" pitchFamily="34" charset="0"/>
                        <a:cs typeface="Arial" panose="020B0604020202020204" pitchFamily="34" charset="0"/>
                      </a:endParaRPr>
                    </a:p>
                  </a:txBody>
                  <a:tcPr/>
                </a:tc>
                <a:tc>
                  <a:txBody>
                    <a:bodyPr/>
                    <a:lstStyle/>
                    <a:p>
                      <a:pPr fontAlgn="base"/>
                      <a:r>
                        <a:rPr lang="en-US" sz="2000" b="0" i="0" kern="1200" dirty="0" err="1">
                          <a:solidFill>
                            <a:schemeClr val="dk1"/>
                          </a:solidFill>
                          <a:effectLst/>
                          <a:latin typeface="Arial" panose="020B0604020202020204" pitchFamily="34" charset="0"/>
                          <a:ea typeface="+mn-ea"/>
                          <a:cs typeface="Arial" panose="020B0604020202020204" pitchFamily="34" charset="0"/>
                        </a:rPr>
                        <a:t>Trả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về</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chỉ</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số</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của</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đối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tượng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nếu</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nó</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thuộc</a:t>
                      </a:r>
                      <a:r>
                        <a:rPr lang="en-US" sz="2000" b="0" i="0" kern="1200" dirty="0">
                          <a:solidFill>
                            <a:schemeClr val="dk1"/>
                          </a:solidFill>
                          <a:effectLst/>
                          <a:latin typeface="Arial" panose="020B0604020202020204" pitchFamily="34" charset="0"/>
                          <a:ea typeface="+mn-ea"/>
                          <a:cs typeface="Arial" panose="020B0604020202020204" pitchFamily="34" charset="0"/>
                        </a:rPr>
                        <a:t> Vector, </a:t>
                      </a:r>
                      <a:r>
                        <a:rPr lang="en-US" sz="2000" b="0" i="0" kern="1200" dirty="0" err="1">
                          <a:solidFill>
                            <a:schemeClr val="dk1"/>
                          </a:solidFill>
                          <a:effectLst/>
                          <a:latin typeface="Arial" panose="020B0604020202020204" pitchFamily="34" charset="0"/>
                          <a:ea typeface="+mn-ea"/>
                          <a:cs typeface="Arial" panose="020B0604020202020204" pitchFamily="34" charset="0"/>
                        </a:rPr>
                        <a:t>nếu</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không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sẽ</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về</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giá</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trị</a:t>
                      </a:r>
                      <a:r>
                        <a:rPr lang="en-US" sz="2000" b="0" i="0" kern="1200" dirty="0">
                          <a:solidFill>
                            <a:schemeClr val="dk1"/>
                          </a:solidFill>
                          <a:effectLst/>
                          <a:latin typeface="Arial" panose="020B0604020202020204" pitchFamily="34" charset="0"/>
                          <a:ea typeface="+mn-ea"/>
                          <a:cs typeface="Arial" panose="020B0604020202020204" pitchFamily="34" charset="0"/>
                        </a:rPr>
                        <a:t> -1</a:t>
                      </a:r>
                    </a:p>
                  </a:txBody>
                  <a:tcPr/>
                </a:tc>
                <a:extLst>
                  <a:ext uri="{0D108BD9-81ED-4DB2-BD59-A6C34878D82A}">
                    <a16:rowId xmlns="" xmlns:a16="http://schemas.microsoft.com/office/drawing/2014/main" val="1568945630"/>
                  </a:ext>
                </a:extLst>
              </a:tr>
              <a:tr h="370840">
                <a:tc>
                  <a:txBody>
                    <a:bodyPr/>
                    <a:lstStyle/>
                    <a:p>
                      <a:r>
                        <a:rPr lang="en-US" sz="2000" b="0" dirty="0" err="1">
                          <a:latin typeface="Arial" panose="020B0604020202020204" pitchFamily="34" charset="0"/>
                          <a:cs typeface="Arial" panose="020B0604020202020204" pitchFamily="34" charset="0"/>
                        </a:rPr>
                        <a:t>toArray</a:t>
                      </a:r>
                      <a:r>
                        <a:rPr lang="en-US" sz="2000" b="0" dirty="0">
                          <a:latin typeface="Arial" panose="020B0604020202020204" pitchFamily="34" charset="0"/>
                          <a:cs typeface="Arial" panose="020B0604020202020204" pitchFamily="34" charset="0"/>
                        </a:rPr>
                        <a:t>()</a:t>
                      </a:r>
                    </a:p>
                  </a:txBody>
                  <a:tcPr/>
                </a:tc>
                <a:tc>
                  <a:txBody>
                    <a:bodyPr/>
                    <a:lstStyle/>
                    <a:p>
                      <a:pPr fontAlgn="base"/>
                      <a:r>
                        <a:rPr lang="en-US" sz="2000" b="0" i="0" kern="1200" dirty="0" err="1">
                          <a:solidFill>
                            <a:schemeClr val="dk1"/>
                          </a:solidFill>
                          <a:effectLst/>
                          <a:latin typeface="Arial" panose="020B0604020202020204" pitchFamily="34" charset="0"/>
                          <a:ea typeface="+mn-ea"/>
                          <a:cs typeface="Arial" panose="020B0604020202020204" pitchFamily="34" charset="0"/>
                        </a:rPr>
                        <a:t>Trả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về</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dãy</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chứa</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tất</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cả</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các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đối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tượng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thuộc</a:t>
                      </a:r>
                      <a:r>
                        <a:rPr lang="en-US" sz="2000" b="0" i="0" kern="1200" dirty="0">
                          <a:solidFill>
                            <a:schemeClr val="dk1"/>
                          </a:solidFill>
                          <a:effectLst/>
                          <a:latin typeface="Arial" panose="020B0604020202020204" pitchFamily="34" charset="0"/>
                          <a:ea typeface="+mn-ea"/>
                          <a:cs typeface="Arial" panose="020B0604020202020204" pitchFamily="34" charset="0"/>
                        </a:rPr>
                        <a:t> Vector </a:t>
                      </a:r>
                      <a:r>
                        <a:rPr lang="en-US" sz="2000" b="0" i="0" kern="1200" dirty="0" err="1">
                          <a:solidFill>
                            <a:schemeClr val="dk1"/>
                          </a:solidFill>
                          <a:effectLst/>
                          <a:latin typeface="Arial" panose="020B0604020202020204" pitchFamily="34" charset="0"/>
                          <a:ea typeface="+mn-ea"/>
                          <a:cs typeface="Arial" panose="020B0604020202020204" pitchFamily="34" charset="0"/>
                        </a:rPr>
                        <a:t>và</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được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sắp</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xếp</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đúng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thứ</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tự</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như</a:t>
                      </a:r>
                      <a:r>
                        <a:rPr lang="en-US" sz="2000" b="0" i="0" kern="1200" dirty="0">
                          <a:solidFill>
                            <a:schemeClr val="dk1"/>
                          </a:solidFill>
                          <a:effectLst/>
                          <a:latin typeface="Arial" panose="020B0604020202020204" pitchFamily="34" charset="0"/>
                          <a:ea typeface="+mn-ea"/>
                          <a:cs typeface="Arial" panose="020B0604020202020204" pitchFamily="34" charset="0"/>
                        </a:rPr>
                        <a:t> Vector.</a:t>
                      </a:r>
                    </a:p>
                  </a:txBody>
                  <a:tcPr/>
                </a:tc>
                <a:extLst>
                  <a:ext uri="{0D108BD9-81ED-4DB2-BD59-A6C34878D82A}">
                    <a16:rowId xmlns="" xmlns:a16="http://schemas.microsoft.com/office/drawing/2014/main" val="3592186992"/>
                  </a:ext>
                </a:extLst>
              </a:tr>
              <a:tr h="370840">
                <a:tc>
                  <a:txBody>
                    <a:bodyPr/>
                    <a:lstStyle/>
                    <a:p>
                      <a:r>
                        <a:rPr lang="en-US" sz="2000" b="0" dirty="0" err="1">
                          <a:latin typeface="Arial" panose="020B0604020202020204" pitchFamily="34" charset="0"/>
                          <a:cs typeface="Arial" panose="020B0604020202020204" pitchFamily="34" charset="0"/>
                        </a:rPr>
                        <a:t>isEmpty</a:t>
                      </a:r>
                      <a:r>
                        <a:rPr lang="en-US" sz="2000" b="0" dirty="0">
                          <a:latin typeface="Arial" panose="020B0604020202020204" pitchFamily="34" charset="0"/>
                          <a:cs typeface="Arial" panose="020B0604020202020204" pitchFamily="34" charset="0"/>
                        </a:rPr>
                        <a:t>()</a:t>
                      </a:r>
                    </a:p>
                  </a:txBody>
                  <a:tcPr/>
                </a:tc>
                <a:tc>
                  <a:txBody>
                    <a:bodyPr/>
                    <a:lstStyle/>
                    <a:p>
                      <a:pPr fontAlgn="base"/>
                      <a:r>
                        <a:rPr lang="en-US" sz="2000" b="0" i="0" kern="1200" dirty="0" err="1">
                          <a:solidFill>
                            <a:schemeClr val="dk1"/>
                          </a:solidFill>
                          <a:effectLst/>
                          <a:latin typeface="Arial" panose="020B0604020202020204" pitchFamily="34" charset="0"/>
                          <a:ea typeface="+mn-ea"/>
                          <a:cs typeface="Arial" panose="020B0604020202020204" pitchFamily="34" charset="0"/>
                        </a:rPr>
                        <a:t>Kiểm</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tra</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xem</a:t>
                      </a:r>
                      <a:r>
                        <a:rPr lang="en-US" sz="2000" b="0" i="0" kern="1200" dirty="0">
                          <a:solidFill>
                            <a:schemeClr val="dk1"/>
                          </a:solidFill>
                          <a:effectLst/>
                          <a:latin typeface="Arial" panose="020B0604020202020204" pitchFamily="34" charset="0"/>
                          <a:ea typeface="+mn-ea"/>
                          <a:cs typeface="Arial" panose="020B0604020202020204" pitchFamily="34" charset="0"/>
                        </a:rPr>
                        <a:t> Vector </a:t>
                      </a:r>
                      <a:r>
                        <a:rPr lang="en-US" sz="2000" b="0" i="0" kern="1200" dirty="0" err="1">
                          <a:solidFill>
                            <a:schemeClr val="dk1"/>
                          </a:solidFill>
                          <a:effectLst/>
                          <a:latin typeface="Arial" panose="020B0604020202020204" pitchFamily="34" charset="0"/>
                          <a:ea typeface="+mn-ea"/>
                          <a:cs typeface="Arial" panose="020B0604020202020204" pitchFamily="34" charset="0"/>
                        </a:rPr>
                        <a:t>có</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phần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tử</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nào</a:t>
                      </a:r>
                      <a:r>
                        <a:rPr lang="en-US" sz="2000" b="0" i="0" kern="1200" dirty="0">
                          <a:solidFill>
                            <a:schemeClr val="dk1"/>
                          </a:solidFill>
                          <a:effectLst/>
                          <a:latin typeface="Arial" panose="020B0604020202020204" pitchFamily="34" charset="0"/>
                          <a:ea typeface="+mn-ea"/>
                          <a:cs typeface="Arial" panose="020B0604020202020204" pitchFamily="34" charset="0"/>
                        </a:rPr>
                        <a:t> hay </a:t>
                      </a:r>
                      <a:r>
                        <a:rPr lang="en-US" sz="2000" b="0" i="0" kern="1200" dirty="0" err="1">
                          <a:solidFill>
                            <a:schemeClr val="dk1"/>
                          </a:solidFill>
                          <a:effectLst/>
                          <a:latin typeface="Arial" panose="020B0604020202020204" pitchFamily="34" charset="0"/>
                          <a:ea typeface="+mn-ea"/>
                          <a:cs typeface="Arial" panose="020B0604020202020204" pitchFamily="34" charset="0"/>
                        </a:rPr>
                        <a:t>không</a:t>
                      </a:r>
                      <a:r>
                        <a:rPr lang="en-US" sz="2000" b="0" i="0" kern="1200" dirty="0">
                          <a:solidFill>
                            <a:schemeClr val="dk1"/>
                          </a:solidFill>
                          <a:effectLst/>
                          <a:latin typeface="Arial" panose="020B0604020202020204" pitchFamily="34" charset="0"/>
                          <a:ea typeface="+mn-ea"/>
                          <a:cs typeface="Arial" panose="020B0604020202020204" pitchFamily="34" charset="0"/>
                        </a:rPr>
                        <a:t>.</a:t>
                      </a:r>
                    </a:p>
                  </a:txBody>
                  <a:tcPr/>
                </a:tc>
                <a:extLst>
                  <a:ext uri="{0D108BD9-81ED-4DB2-BD59-A6C34878D82A}">
                    <a16:rowId xmlns="" xmlns:a16="http://schemas.microsoft.com/office/drawing/2014/main" val="2864263477"/>
                  </a:ext>
                </a:extLst>
              </a:tr>
            </a:tbl>
          </a:graphicData>
        </a:graphic>
      </p:graphicFrame>
    </p:spTree>
    <p:extLst>
      <p:ext uri="{BB962C8B-B14F-4D97-AF65-F5344CB8AC3E}">
        <p14:creationId xmlns:p14="http://schemas.microsoft.com/office/powerpoint/2010/main" val="1559575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itle 2"/>
          <p:cNvSpPr>
            <a:spLocks noGrp="1"/>
          </p:cNvSpPr>
          <p:nvPr>
            <p:ph type="title"/>
          </p:nvPr>
        </p:nvSpPr>
        <p:spPr/>
        <p:txBody>
          <a:bodyPr/>
          <a:lstStyle/>
          <a:p>
            <a:r>
              <a:rPr lang="en-US" smtClean="0"/>
              <a:t>5. Vector  và Ví dụ điển hình</a:t>
            </a:r>
            <a:endParaRPr lang="en-US"/>
          </a:p>
        </p:txBody>
      </p:sp>
      <p:sp>
        <p:nvSpPr>
          <p:cNvPr id="4" name="Content Placeholder 3"/>
          <p:cNvSpPr>
            <a:spLocks noGrp="1"/>
          </p:cNvSpPr>
          <p:nvPr>
            <p:ph idx="1"/>
          </p:nvPr>
        </p:nvSpPr>
        <p:spPr/>
        <p:txBody>
          <a:bodyPr/>
          <a:lstStyle/>
          <a:p>
            <a:r>
              <a:rPr lang="en-US" smtClean="0"/>
              <a:t>Minh họa vector và dữ liệu nguyên thủy</a:t>
            </a: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aphicFrame>
        <p:nvGraphicFramePr>
          <p:cNvPr id="2" name="Table 1">
            <a:extLst>
              <a:ext uri="{FF2B5EF4-FFF2-40B4-BE49-F238E27FC236}">
                <a16:creationId xmlns="" xmlns:a16="http://schemas.microsoft.com/office/drawing/2014/main" id="{87010CBC-DC8A-4B75-9727-C171542D40FC}"/>
              </a:ext>
            </a:extLst>
          </p:cNvPr>
          <p:cNvGraphicFramePr>
            <a:graphicFrameLocks noGrp="1"/>
          </p:cNvGraphicFramePr>
          <p:nvPr>
            <p:extLst>
              <p:ext uri="{D42A27DB-BD31-4B8C-83A1-F6EECF244321}">
                <p14:modId xmlns:p14="http://schemas.microsoft.com/office/powerpoint/2010/main" val="3230998131"/>
              </p:ext>
            </p:extLst>
          </p:nvPr>
        </p:nvGraphicFramePr>
        <p:xfrm>
          <a:off x="658863" y="2335149"/>
          <a:ext cx="10762172" cy="3078480"/>
        </p:xfrm>
        <a:graphic>
          <a:graphicData uri="http://schemas.openxmlformats.org/drawingml/2006/table">
            <a:tbl>
              <a:tblPr firstRow="1" bandRow="1">
                <a:tableStyleId>{5C22544A-7EE6-4342-B048-85BDC9FD1C3A}</a:tableStyleId>
              </a:tblPr>
              <a:tblGrid>
                <a:gridCol w="5381086">
                  <a:extLst>
                    <a:ext uri="{9D8B030D-6E8A-4147-A177-3AD203B41FA5}">
                      <a16:colId xmlns="" xmlns:a16="http://schemas.microsoft.com/office/drawing/2014/main" val="713836362"/>
                    </a:ext>
                  </a:extLst>
                </a:gridCol>
                <a:gridCol w="5381086">
                  <a:extLst>
                    <a:ext uri="{9D8B030D-6E8A-4147-A177-3AD203B41FA5}">
                      <a16:colId xmlns="" xmlns:a16="http://schemas.microsoft.com/office/drawing/2014/main" val="1978411501"/>
                    </a:ext>
                  </a:extLst>
                </a:gridCol>
              </a:tblGrid>
              <a:tr h="370840">
                <a:tc>
                  <a:txBody>
                    <a:bodyPr/>
                    <a:lstStyle/>
                    <a:p>
                      <a:pPr>
                        <a:spcBef>
                          <a:spcPts val="1200"/>
                        </a:spcBef>
                      </a:pPr>
                      <a:r>
                        <a:rPr lang="en-US" sz="2000" smtClean="0">
                          <a:latin typeface="Arial" panose="020B0604020202020204" pitchFamily="34" charset="0"/>
                          <a:cs typeface="Arial" panose="020B0604020202020204" pitchFamily="34" charset="0"/>
                        </a:rPr>
                        <a:t>Tình</a:t>
                      </a:r>
                      <a:r>
                        <a:rPr lang="en-US" sz="2000" baseline="0" smtClean="0">
                          <a:latin typeface="Arial" panose="020B0604020202020204" pitchFamily="34" charset="0"/>
                          <a:cs typeface="Arial" panose="020B0604020202020204" pitchFamily="34" charset="0"/>
                        </a:rPr>
                        <a:t> huống giả thuyết</a:t>
                      </a:r>
                      <a:endParaRPr lang="en-US" sz="2000" dirty="0">
                        <a:latin typeface="Arial" panose="020B0604020202020204" pitchFamily="34" charset="0"/>
                        <a:cs typeface="Arial" panose="020B0604020202020204" pitchFamily="34" charset="0"/>
                      </a:endParaRPr>
                    </a:p>
                  </a:txBody>
                  <a:tcPr>
                    <a:solidFill>
                      <a:schemeClr val="accent2">
                        <a:lumMod val="60000"/>
                        <a:lumOff val="40000"/>
                      </a:schemeClr>
                    </a:solidFill>
                  </a:tcPr>
                </a:tc>
                <a:tc>
                  <a:txBody>
                    <a:bodyPr/>
                    <a:lstStyle/>
                    <a:p>
                      <a:pPr>
                        <a:spcBef>
                          <a:spcPts val="1200"/>
                        </a:spcBef>
                      </a:pPr>
                      <a:r>
                        <a:rPr lang="en-US" sz="2000" b="1" i="0" kern="1200" smtClean="0">
                          <a:solidFill>
                            <a:schemeClr val="bg1"/>
                          </a:solidFill>
                          <a:effectLst/>
                          <a:latin typeface="Arial" panose="020B0604020202020204" pitchFamily="34" charset="0"/>
                          <a:ea typeface="+mn-ea"/>
                          <a:cs typeface="Arial" panose="020B0604020202020204" pitchFamily="34" charset="0"/>
                        </a:rPr>
                        <a:t>Các</a:t>
                      </a:r>
                      <a:r>
                        <a:rPr lang="en-US" sz="2000" b="1" i="0" kern="1200" baseline="0" smtClean="0">
                          <a:solidFill>
                            <a:schemeClr val="bg1"/>
                          </a:solidFill>
                          <a:effectLst/>
                          <a:latin typeface="Arial" panose="020B0604020202020204" pitchFamily="34" charset="0"/>
                          <a:ea typeface="+mn-ea"/>
                          <a:cs typeface="Arial" panose="020B0604020202020204" pitchFamily="34" charset="0"/>
                        </a:rPr>
                        <a:t> phương thức sử dụng</a:t>
                      </a:r>
                      <a:endParaRPr lang="en-US" sz="2000" b="1" dirty="0">
                        <a:solidFill>
                          <a:schemeClr val="bg1"/>
                        </a:solidFill>
                        <a:latin typeface="Arial" panose="020B0604020202020204" pitchFamily="34" charset="0"/>
                        <a:cs typeface="Arial" panose="020B0604020202020204" pitchFamily="34" charset="0"/>
                      </a:endParaRPr>
                    </a:p>
                  </a:txBody>
                  <a:tcPr>
                    <a:solidFill>
                      <a:schemeClr val="accent6">
                        <a:lumMod val="60000"/>
                        <a:lumOff val="40000"/>
                      </a:schemeClr>
                    </a:solidFill>
                  </a:tcPr>
                </a:tc>
                <a:extLst>
                  <a:ext uri="{0D108BD9-81ED-4DB2-BD59-A6C34878D82A}">
                    <a16:rowId xmlns="" xmlns:a16="http://schemas.microsoft.com/office/drawing/2014/main" val="3589115422"/>
                  </a:ext>
                </a:extLst>
              </a:tr>
              <a:tr h="408504">
                <a:tc>
                  <a:txBody>
                    <a:bodyPr/>
                    <a:lstStyle/>
                    <a:p>
                      <a:pPr marL="285750" indent="-285750">
                        <a:spcBef>
                          <a:spcPts val="1200"/>
                        </a:spcBef>
                        <a:buFont typeface="Wingdings" panose="05000000000000000000" pitchFamily="2" charset="2"/>
                        <a:buChar char="Ø"/>
                      </a:pPr>
                      <a:r>
                        <a:rPr lang="en-US" sz="2000" b="0" i="0" kern="1200" dirty="0" err="1">
                          <a:solidFill>
                            <a:schemeClr val="dk1"/>
                          </a:solidFill>
                          <a:effectLst/>
                          <a:latin typeface="Arial" panose="020B0604020202020204" pitchFamily="34" charset="0"/>
                          <a:ea typeface="+mn-ea"/>
                          <a:cs typeface="Arial" panose="020B0604020202020204" pitchFamily="34" charset="0"/>
                        </a:rPr>
                        <a:t>Tạo</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một</a:t>
                      </a:r>
                      <a:r>
                        <a:rPr lang="en-US" sz="2000" b="0" i="0" kern="1200" dirty="0">
                          <a:solidFill>
                            <a:schemeClr val="dk1"/>
                          </a:solidFill>
                          <a:effectLst/>
                          <a:latin typeface="Arial" panose="020B0604020202020204" pitchFamily="34" charset="0"/>
                          <a:ea typeface="+mn-ea"/>
                          <a:cs typeface="Arial" panose="020B0604020202020204" pitchFamily="34" charset="0"/>
                        </a:rPr>
                        <a:t> Vector </a:t>
                      </a:r>
                      <a:r>
                        <a:rPr lang="en-US" sz="2000" b="0" i="0" kern="1200" dirty="0" err="1">
                          <a:solidFill>
                            <a:schemeClr val="dk1"/>
                          </a:solidFill>
                          <a:effectLst/>
                          <a:latin typeface="Arial" panose="020B0604020202020204" pitchFamily="34" charset="0"/>
                          <a:ea typeface="+mn-ea"/>
                          <a:cs typeface="Arial" panose="020B0604020202020204" pitchFamily="34" charset="0"/>
                        </a:rPr>
                        <a:t>lưu</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trữ</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các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số</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nguyên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kèm</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theo</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các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điều</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kiện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sau</a:t>
                      </a:r>
                      <a:r>
                        <a:rPr lang="en-US" sz="2000" b="0" i="0" kern="1200" dirty="0">
                          <a:solidFill>
                            <a:schemeClr val="dk1"/>
                          </a:solidFill>
                          <a:effectLst/>
                          <a:latin typeface="Arial" panose="020B0604020202020204" pitchFamily="34" charset="0"/>
                          <a:ea typeface="+mn-ea"/>
                          <a:cs typeface="Arial" panose="020B0604020202020204" pitchFamily="34" charset="0"/>
                        </a:rPr>
                        <a:t>:</a:t>
                      </a:r>
                    </a:p>
                    <a:p>
                      <a:pPr marL="285750" indent="-285750">
                        <a:spcBef>
                          <a:spcPts val="1200"/>
                        </a:spcBef>
                        <a:buFont typeface="Arial" panose="020B0604020202020204" pitchFamily="34" charset="0"/>
                        <a:buChar char="•"/>
                      </a:pPr>
                      <a:r>
                        <a:rPr lang="en-US" sz="2000" b="0" i="0" kern="1200" smtClean="0">
                          <a:solidFill>
                            <a:schemeClr val="dk1"/>
                          </a:solidFill>
                          <a:effectLst/>
                          <a:latin typeface="Arial" panose="020B0604020202020204" pitchFamily="34" charset="0"/>
                          <a:ea typeface="+mn-ea"/>
                          <a:cs typeface="Arial" panose="020B0604020202020204" pitchFamily="34" charset="0"/>
                        </a:rPr>
                        <a:t>Các </a:t>
                      </a:r>
                      <a:r>
                        <a:rPr lang="en-US" sz="2000" b="0" i="0" kern="1200" dirty="0">
                          <a:solidFill>
                            <a:schemeClr val="dk1"/>
                          </a:solidFill>
                          <a:effectLst/>
                          <a:latin typeface="Arial" panose="020B0604020202020204" pitchFamily="34" charset="0"/>
                          <a:ea typeface="+mn-ea"/>
                          <a:cs typeface="Arial" panose="020B0604020202020204" pitchFamily="34" charset="0"/>
                        </a:rPr>
                        <a:t>item </a:t>
                      </a:r>
                      <a:r>
                        <a:rPr lang="en-US" sz="2000" b="0" i="0" kern="1200" dirty="0" err="1">
                          <a:solidFill>
                            <a:schemeClr val="dk1"/>
                          </a:solidFill>
                          <a:effectLst/>
                          <a:latin typeface="Arial" panose="020B0604020202020204" pitchFamily="34" charset="0"/>
                          <a:ea typeface="+mn-ea"/>
                          <a:cs typeface="Arial" panose="020B0604020202020204" pitchFamily="34" charset="0"/>
                        </a:rPr>
                        <a:t>không</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được</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xuất</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hiện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quá</a:t>
                      </a:r>
                      <a:r>
                        <a:rPr lang="en-US" sz="2000" b="0" i="0" kern="1200" dirty="0">
                          <a:solidFill>
                            <a:schemeClr val="dk1"/>
                          </a:solidFill>
                          <a:effectLst/>
                          <a:latin typeface="Arial" panose="020B0604020202020204" pitchFamily="34" charset="0"/>
                          <a:ea typeface="+mn-ea"/>
                          <a:cs typeface="Arial" panose="020B0604020202020204" pitchFamily="34" charset="0"/>
                        </a:rPr>
                        <a:t> 1 </a:t>
                      </a:r>
                      <a:r>
                        <a:rPr lang="en-US" sz="2000" b="0" i="0" kern="1200" dirty="0" err="1">
                          <a:solidFill>
                            <a:schemeClr val="dk1"/>
                          </a:solidFill>
                          <a:effectLst/>
                          <a:latin typeface="Arial" panose="020B0604020202020204" pitchFamily="34" charset="0"/>
                          <a:ea typeface="+mn-ea"/>
                          <a:cs typeface="Arial" panose="020B0604020202020204" pitchFamily="34" charset="0"/>
                        </a:rPr>
                        <a:t>lần</a:t>
                      </a:r>
                      <a:endParaRPr lang="en-US" sz="20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spcBef>
                          <a:spcPts val="1200"/>
                        </a:spcBef>
                        <a:buFont typeface="Arial" panose="020B0604020202020204" pitchFamily="34" charset="0"/>
                        <a:buChar char="•"/>
                      </a:pPr>
                      <a:r>
                        <a:rPr lang="en-US" sz="2000" b="0" i="0" kern="1200" smtClean="0">
                          <a:solidFill>
                            <a:schemeClr val="dk1"/>
                          </a:solidFill>
                          <a:effectLst/>
                          <a:latin typeface="Arial" panose="020B0604020202020204" pitchFamily="34" charset="0"/>
                          <a:ea typeface="+mn-ea"/>
                          <a:cs typeface="Arial" panose="020B0604020202020204" pitchFamily="34" charset="0"/>
                        </a:rPr>
                        <a:t>Xóa </a:t>
                      </a:r>
                      <a:r>
                        <a:rPr lang="en-US" sz="2000" b="0" i="0" kern="1200" dirty="0" err="1">
                          <a:solidFill>
                            <a:schemeClr val="dk1"/>
                          </a:solidFill>
                          <a:effectLst/>
                          <a:latin typeface="Arial" panose="020B0604020202020204" pitchFamily="34" charset="0"/>
                          <a:ea typeface="+mn-ea"/>
                          <a:cs typeface="Arial" panose="020B0604020202020204" pitchFamily="34" charset="0"/>
                        </a:rPr>
                        <a:t>một</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phần</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tử</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tại</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vị</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trí</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chỉ</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định</a:t>
                      </a:r>
                      <a:endParaRPr lang="en-US" sz="20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spcBef>
                          <a:spcPts val="1200"/>
                        </a:spcBef>
                        <a:buFont typeface="Arial" panose="020B0604020202020204" pitchFamily="34" charset="0"/>
                        <a:buChar char="•"/>
                      </a:pPr>
                      <a:r>
                        <a:rPr lang="en-US" sz="2000" b="0" i="0" kern="1200" smtClean="0">
                          <a:solidFill>
                            <a:schemeClr val="dk1"/>
                          </a:solidFill>
                          <a:effectLst/>
                          <a:latin typeface="Arial" panose="020B0604020202020204" pitchFamily="34" charset="0"/>
                          <a:ea typeface="+mn-ea"/>
                          <a:cs typeface="Arial" panose="020B0604020202020204" pitchFamily="34" charset="0"/>
                        </a:rPr>
                        <a:t>Tìm </a:t>
                      </a:r>
                      <a:r>
                        <a:rPr lang="en-US" sz="2000" b="0" i="0" kern="1200" dirty="0" err="1">
                          <a:solidFill>
                            <a:schemeClr val="dk1"/>
                          </a:solidFill>
                          <a:effectLst/>
                          <a:latin typeface="Arial" panose="020B0604020202020204" pitchFamily="34" charset="0"/>
                          <a:ea typeface="+mn-ea"/>
                          <a:cs typeface="Arial" panose="020B0604020202020204" pitchFamily="34" charset="0"/>
                        </a:rPr>
                        <a:t>giá</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trị</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nhỏ</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nhất</a:t>
                      </a:r>
                      <a:r>
                        <a:rPr lang="en-US" sz="2000" b="0" i="0" kern="1200" dirty="0">
                          <a:solidFill>
                            <a:schemeClr val="dk1"/>
                          </a:solidFill>
                          <a:effectLst/>
                          <a:latin typeface="Arial" panose="020B0604020202020204" pitchFamily="34" charset="0"/>
                          <a:ea typeface="+mn-ea"/>
                          <a:cs typeface="Arial" panose="020B0604020202020204" pitchFamily="34" charset="0"/>
                        </a:rPr>
                        <a:t> </a:t>
                      </a:r>
                      <a:r>
                        <a:rPr lang="en-US" sz="2000" b="0" i="0" kern="1200" dirty="0" err="1">
                          <a:solidFill>
                            <a:schemeClr val="dk1"/>
                          </a:solidFill>
                          <a:effectLst/>
                          <a:latin typeface="Arial" panose="020B0604020202020204" pitchFamily="34" charset="0"/>
                          <a:ea typeface="+mn-ea"/>
                          <a:cs typeface="Arial" panose="020B0604020202020204" pitchFamily="34" charset="0"/>
                        </a:rPr>
                        <a:t>trong</a:t>
                      </a:r>
                      <a:r>
                        <a:rPr lang="en-US" sz="2000" b="0" i="0" kern="1200" dirty="0">
                          <a:solidFill>
                            <a:schemeClr val="dk1"/>
                          </a:solidFill>
                          <a:effectLst/>
                          <a:latin typeface="Arial" panose="020B0604020202020204" pitchFamily="34" charset="0"/>
                          <a:ea typeface="+mn-ea"/>
                          <a:cs typeface="Arial" panose="020B0604020202020204" pitchFamily="34" charset="0"/>
                        </a:rPr>
                        <a:t> Vector</a:t>
                      </a:r>
                    </a:p>
                    <a:p>
                      <a:pPr marL="285750" indent="-285750">
                        <a:spcBef>
                          <a:spcPts val="1200"/>
                        </a:spcBef>
                        <a:buFont typeface="Arial" panose="020B0604020202020204" pitchFamily="34" charset="0"/>
                        <a:buChar char="•"/>
                      </a:pPr>
                      <a:r>
                        <a:rPr lang="en-US" sz="2000" b="0" smtClean="0">
                          <a:latin typeface="Arial" panose="020B0604020202020204" pitchFamily="34" charset="0"/>
                          <a:cs typeface="Arial" panose="020B0604020202020204" pitchFamily="34" charset="0"/>
                        </a:rPr>
                        <a:t>Xuất </a:t>
                      </a:r>
                      <a:r>
                        <a:rPr lang="en-US" sz="2000" b="0" dirty="0">
                          <a:latin typeface="Arial" panose="020B0604020202020204" pitchFamily="34" charset="0"/>
                          <a:cs typeface="Arial" panose="020B0604020202020204" pitchFamily="34" charset="0"/>
                        </a:rPr>
                        <a:t>ra </a:t>
                      </a:r>
                      <a:r>
                        <a:rPr lang="en-US" sz="2000" b="0" dirty="0" err="1">
                          <a:latin typeface="Arial" panose="020B0604020202020204" pitchFamily="34" charset="0"/>
                          <a:cs typeface="Arial" panose="020B0604020202020204" pitchFamily="34" charset="0"/>
                        </a:rPr>
                        <a:t>các</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giá</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trị</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trong</a:t>
                      </a:r>
                      <a:r>
                        <a:rPr lang="en-US" sz="2000" b="0" dirty="0">
                          <a:latin typeface="Arial" panose="020B0604020202020204" pitchFamily="34" charset="0"/>
                          <a:cs typeface="Arial" panose="020B0604020202020204" pitchFamily="34" charset="0"/>
                        </a:rPr>
                        <a:t> Vector</a:t>
                      </a:r>
                    </a:p>
                  </a:txBody>
                  <a:tcPr/>
                </a:tc>
                <a:tc>
                  <a:txBody>
                    <a:bodyPr/>
                    <a:lstStyle/>
                    <a:p>
                      <a:pPr marL="285750" indent="-285750" fontAlgn="base">
                        <a:spcBef>
                          <a:spcPts val="1200"/>
                        </a:spcBef>
                        <a:buFont typeface="Wingdings" panose="05000000000000000000" pitchFamily="2" charset="2"/>
                        <a:buChar char="Ø"/>
                      </a:pPr>
                      <a:r>
                        <a:rPr lang="en-US" sz="2000" b="0" i="0" kern="1200" dirty="0">
                          <a:solidFill>
                            <a:schemeClr val="dk1"/>
                          </a:solidFill>
                          <a:effectLst/>
                          <a:latin typeface="Arial" panose="020B0604020202020204" pitchFamily="34" charset="0"/>
                          <a:ea typeface="+mn-ea"/>
                          <a:cs typeface="Arial" panose="020B0604020202020204" pitchFamily="34" charset="0"/>
                        </a:rPr>
                        <a:t>add(Object item)</a:t>
                      </a:r>
                    </a:p>
                    <a:p>
                      <a:pPr marL="285750" indent="-285750" fontAlgn="base">
                        <a:spcBef>
                          <a:spcPts val="1200"/>
                        </a:spcBef>
                        <a:buFont typeface="Wingdings" panose="05000000000000000000" pitchFamily="2" charset="2"/>
                        <a:buChar char="Ø"/>
                      </a:pPr>
                      <a:r>
                        <a:rPr lang="en-US" sz="2000" b="0" i="0" kern="1200" smtClean="0">
                          <a:solidFill>
                            <a:schemeClr val="dk1"/>
                          </a:solidFill>
                          <a:effectLst/>
                          <a:latin typeface="Arial" panose="020B0604020202020204" pitchFamily="34" charset="0"/>
                          <a:ea typeface="+mn-ea"/>
                          <a:cs typeface="Arial" panose="020B0604020202020204" pitchFamily="34" charset="0"/>
                        </a:rPr>
                        <a:t>remove(int </a:t>
                      </a:r>
                      <a:r>
                        <a:rPr lang="en-US" sz="2000" b="0" i="0" kern="1200" dirty="0">
                          <a:solidFill>
                            <a:schemeClr val="dk1"/>
                          </a:solidFill>
                          <a:effectLst/>
                          <a:latin typeface="Arial" panose="020B0604020202020204" pitchFamily="34" charset="0"/>
                          <a:ea typeface="+mn-ea"/>
                          <a:cs typeface="Arial" panose="020B0604020202020204" pitchFamily="34" charset="0"/>
                        </a:rPr>
                        <a:t>index)</a:t>
                      </a:r>
                    </a:p>
                    <a:p>
                      <a:pPr marL="285750" indent="-285750" fontAlgn="base">
                        <a:spcBef>
                          <a:spcPts val="1200"/>
                        </a:spcBef>
                        <a:buFont typeface="Wingdings" panose="05000000000000000000" pitchFamily="2" charset="2"/>
                        <a:buChar char="Ø"/>
                      </a:pPr>
                      <a:r>
                        <a:rPr lang="en-US" sz="2000" b="0" i="0" kern="1200" smtClean="0">
                          <a:solidFill>
                            <a:schemeClr val="dk1"/>
                          </a:solidFill>
                          <a:effectLst/>
                          <a:latin typeface="Arial" panose="020B0604020202020204" pitchFamily="34" charset="0"/>
                          <a:ea typeface="+mn-ea"/>
                          <a:cs typeface="Arial" panose="020B0604020202020204" pitchFamily="34" charset="0"/>
                        </a:rPr>
                        <a:t>contains(Object </a:t>
                      </a:r>
                      <a:r>
                        <a:rPr lang="en-US" sz="2000" b="0" i="0" kern="1200" dirty="0">
                          <a:solidFill>
                            <a:schemeClr val="dk1"/>
                          </a:solidFill>
                          <a:effectLst/>
                          <a:latin typeface="Arial" panose="020B0604020202020204" pitchFamily="34" charset="0"/>
                          <a:ea typeface="+mn-ea"/>
                          <a:cs typeface="Arial" panose="020B0604020202020204" pitchFamily="34" charset="0"/>
                        </a:rPr>
                        <a:t>item)</a:t>
                      </a:r>
                    </a:p>
                    <a:p>
                      <a:pPr marL="285750" indent="-285750" fontAlgn="base">
                        <a:spcBef>
                          <a:spcPts val="1200"/>
                        </a:spcBef>
                        <a:buFont typeface="Wingdings" panose="05000000000000000000" pitchFamily="2" charset="2"/>
                        <a:buChar char="Ø"/>
                      </a:pPr>
                      <a:r>
                        <a:rPr lang="en-US" sz="2000" b="0" i="0" kern="1200" smtClean="0">
                          <a:solidFill>
                            <a:schemeClr val="dk1"/>
                          </a:solidFill>
                          <a:effectLst/>
                          <a:latin typeface="Arial" panose="020B0604020202020204" pitchFamily="34" charset="0"/>
                          <a:ea typeface="+mn-ea"/>
                          <a:cs typeface="Arial" panose="020B0604020202020204" pitchFamily="34" charset="0"/>
                        </a:rPr>
                        <a:t>Collections.min</a:t>
                      </a:r>
                      <a:r>
                        <a:rPr lang="en-US" sz="2000" b="0" i="0" kern="1200" dirty="0">
                          <a:solidFill>
                            <a:schemeClr val="dk1"/>
                          </a:solidFill>
                          <a:effectLst/>
                          <a:latin typeface="Arial" panose="020B0604020202020204" pitchFamily="34" charset="0"/>
                          <a:ea typeface="+mn-ea"/>
                          <a:cs typeface="Arial" panose="020B0604020202020204" pitchFamily="34" charset="0"/>
                        </a:rPr>
                        <a:t>()</a:t>
                      </a:r>
                    </a:p>
                    <a:p>
                      <a:pPr marL="285750" indent="-285750" fontAlgn="base">
                        <a:spcBef>
                          <a:spcPts val="1200"/>
                        </a:spcBef>
                        <a:buFont typeface="Wingdings" panose="05000000000000000000" pitchFamily="2" charset="2"/>
                        <a:buChar char="Ø"/>
                      </a:pPr>
                      <a:r>
                        <a:rPr lang="en-US" sz="2000" b="0" i="0" kern="1200" smtClean="0">
                          <a:solidFill>
                            <a:schemeClr val="dk1"/>
                          </a:solidFill>
                          <a:effectLst/>
                          <a:latin typeface="Arial" panose="020B0604020202020204" pitchFamily="34" charset="0"/>
                          <a:ea typeface="+mn-ea"/>
                          <a:cs typeface="Arial" panose="020B0604020202020204" pitchFamily="34" charset="0"/>
                        </a:rPr>
                        <a:t>iterator</a:t>
                      </a:r>
                      <a:r>
                        <a:rPr lang="en-US" sz="2000" b="0" i="0" kern="1200" dirty="0">
                          <a:solidFill>
                            <a:schemeClr val="dk1"/>
                          </a:solidFill>
                          <a:effectLst/>
                          <a:latin typeface="Arial" panose="020B0604020202020204" pitchFamily="34" charset="0"/>
                          <a:ea typeface="+mn-ea"/>
                          <a:cs typeface="Arial" panose="020B0604020202020204" pitchFamily="34" charset="0"/>
                        </a:rPr>
                        <a:t>()</a:t>
                      </a:r>
                    </a:p>
                    <a:p>
                      <a:pPr marL="285750" indent="-285750" fontAlgn="base">
                        <a:spcBef>
                          <a:spcPts val="1200"/>
                        </a:spcBef>
                        <a:buFont typeface="Wingdings" panose="05000000000000000000" pitchFamily="2" charset="2"/>
                        <a:buChar char="Ø"/>
                      </a:pPr>
                      <a:r>
                        <a:rPr lang="en-US" sz="2000" b="0" i="0" kern="1200" smtClean="0">
                          <a:solidFill>
                            <a:schemeClr val="dk1"/>
                          </a:solidFill>
                          <a:effectLst/>
                          <a:latin typeface="Arial" panose="020B0604020202020204" pitchFamily="34" charset="0"/>
                          <a:ea typeface="+mn-ea"/>
                          <a:cs typeface="Arial" panose="020B0604020202020204" pitchFamily="34" charset="0"/>
                        </a:rPr>
                        <a:t>size</a:t>
                      </a:r>
                      <a:r>
                        <a:rPr lang="en-US" sz="2000" b="0" i="0" kern="1200" dirty="0">
                          <a:solidFill>
                            <a:schemeClr val="dk1"/>
                          </a:solidFill>
                          <a:effectLst/>
                          <a:latin typeface="Arial" panose="020B0604020202020204" pitchFamily="34" charset="0"/>
                          <a:ea typeface="+mn-ea"/>
                          <a:cs typeface="Arial" panose="020B0604020202020204" pitchFamily="34" charset="0"/>
                        </a:rPr>
                        <a:t>()</a:t>
                      </a:r>
                    </a:p>
                  </a:txBody>
                  <a:tcPr/>
                </a:tc>
                <a:extLst>
                  <a:ext uri="{0D108BD9-81ED-4DB2-BD59-A6C34878D82A}">
                    <a16:rowId xmlns="" xmlns:a16="http://schemas.microsoft.com/office/drawing/2014/main" val="713329859"/>
                  </a:ext>
                </a:extLst>
              </a:tr>
            </a:tbl>
          </a:graphicData>
        </a:graphic>
      </p:graphicFrame>
    </p:spTree>
    <p:extLst>
      <p:ext uri="{BB962C8B-B14F-4D97-AF65-F5344CB8AC3E}">
        <p14:creationId xmlns:p14="http://schemas.microsoft.com/office/powerpoint/2010/main" val="337324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(tt) Một số cài đặt chú ý</a:t>
            </a:r>
            <a:endParaRPr lang="en-US"/>
          </a:p>
        </p:txBody>
      </p:sp>
      <p:sp>
        <p:nvSpPr>
          <p:cNvPr id="3" name="Content Placeholder 2"/>
          <p:cNvSpPr>
            <a:spLocks noGrp="1"/>
          </p:cNvSpPr>
          <p:nvPr>
            <p:ph idx="1"/>
          </p:nvPr>
        </p:nvSpPr>
        <p:spPr/>
        <p:txBody>
          <a:bodyPr>
            <a:normAutofit/>
          </a:bodyPr>
          <a:lstStyle/>
          <a:p>
            <a:r>
              <a:rPr lang="en-US" smtClean="0"/>
              <a:t>Kiểm tra sự tồn tại của phần tử trong vector sử dụng phương thức contains(object).</a:t>
            </a:r>
          </a:p>
          <a:p>
            <a:pPr marL="914400" lvl="1" indent="-457200">
              <a:buFont typeface="+mj-lt"/>
              <a:buAutoNum type="arabicPeriod"/>
            </a:pPr>
            <a:r>
              <a:rPr lang="en-US"/>
              <a:t>private static void addNotDuplicate(int item, Vector&lt;Integer&gt; vector) {</a:t>
            </a:r>
          </a:p>
          <a:p>
            <a:pPr marL="914400" lvl="1" indent="-457200">
              <a:buFont typeface="+mj-lt"/>
              <a:buAutoNum type="arabicPeriod"/>
            </a:pPr>
            <a:r>
              <a:rPr lang="en-US"/>
              <a:t>        if (!vector.contains(item)) {</a:t>
            </a:r>
          </a:p>
          <a:p>
            <a:pPr marL="914400" lvl="1" indent="-457200">
              <a:buFont typeface="+mj-lt"/>
              <a:buAutoNum type="arabicPeriod"/>
            </a:pPr>
            <a:r>
              <a:rPr lang="en-US"/>
              <a:t>            vector.add(item);</a:t>
            </a:r>
          </a:p>
          <a:p>
            <a:pPr marL="914400" lvl="1" indent="-457200">
              <a:buFont typeface="+mj-lt"/>
              <a:buAutoNum type="arabicPeriod"/>
            </a:pPr>
            <a:r>
              <a:rPr lang="en-US"/>
              <a:t>        } else {</a:t>
            </a:r>
          </a:p>
          <a:p>
            <a:pPr marL="914400" lvl="1" indent="-457200">
              <a:buFont typeface="+mj-lt"/>
              <a:buAutoNum type="arabicPeriod"/>
            </a:pPr>
            <a:r>
              <a:rPr lang="en-US"/>
              <a:t>            System.err.println</a:t>
            </a:r>
            <a:r>
              <a:rPr lang="en-US" smtClean="0"/>
              <a:t>(“phần tử đã tồn tại!");</a:t>
            </a:r>
            <a:endParaRPr lang="en-US"/>
          </a:p>
          <a:p>
            <a:pPr marL="914400" lvl="1" indent="-457200">
              <a:buFont typeface="+mj-lt"/>
              <a:buAutoNum type="arabicPeriod"/>
            </a:pPr>
            <a:r>
              <a:rPr lang="en-US"/>
              <a:t>        }</a:t>
            </a:r>
          </a:p>
          <a:p>
            <a:pPr marL="457200" lvl="1" indent="0">
              <a:buNone/>
            </a:pP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6" name="Content Placeholder 4">
            <a:extLst>
              <a:ext uri="{FF2B5EF4-FFF2-40B4-BE49-F238E27FC236}">
                <a16:creationId xmlns="" xmlns:a16="http://schemas.microsoft.com/office/drawing/2014/main" id="{B7BC4418-CAC6-4B2A-ADC0-2C851CBA8E1D}"/>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ko-KR" altLang="en-US" dirty="0">
              <a:latin typeface="Arial" panose="020B0604020202020204" pitchFamily="34" charset="0"/>
              <a:cs typeface="Arial" pitchFamily="34" charset="0"/>
            </a:endParaRPr>
          </a:p>
        </p:txBody>
      </p:sp>
    </p:spTree>
    <p:extLst>
      <p:ext uri="{BB962C8B-B14F-4D97-AF65-F5344CB8AC3E}">
        <p14:creationId xmlns:p14="http://schemas.microsoft.com/office/powerpoint/2010/main" val="2459624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(tt) Một </a:t>
            </a:r>
            <a:r>
              <a:rPr lang="en-US"/>
              <a:t>số cài đặt chú ý</a:t>
            </a:r>
          </a:p>
        </p:txBody>
      </p:sp>
      <p:sp>
        <p:nvSpPr>
          <p:cNvPr id="3" name="Content Placeholder 2"/>
          <p:cNvSpPr>
            <a:spLocks noGrp="1"/>
          </p:cNvSpPr>
          <p:nvPr>
            <p:ph idx="1"/>
          </p:nvPr>
        </p:nvSpPr>
        <p:spPr/>
        <p:txBody>
          <a:bodyPr>
            <a:normAutofit fontScale="85000" lnSpcReduction="20000"/>
          </a:bodyPr>
          <a:lstStyle/>
          <a:p>
            <a:r>
              <a:rPr lang="en-US" smtClean="0"/>
              <a:t>Kiểm tra vị trí bất kỳ nằm trong khoảng vị trí của vector.</a:t>
            </a:r>
          </a:p>
          <a:p>
            <a:pPr lvl="1"/>
            <a:r>
              <a:rPr lang="en-US" smtClean="0"/>
              <a:t>private </a:t>
            </a:r>
            <a:r>
              <a:rPr lang="en-US"/>
              <a:t>static boolean deleteAtSpecifiedIndex(int index, Vector&lt;Integer&gt; vector) {</a:t>
            </a:r>
          </a:p>
          <a:p>
            <a:pPr lvl="1"/>
            <a:r>
              <a:rPr lang="en-US"/>
              <a:t>        boolean result = true;</a:t>
            </a:r>
          </a:p>
          <a:p>
            <a:pPr lvl="1"/>
            <a:r>
              <a:rPr lang="en-US"/>
              <a:t>        if (index &lt; 0 || index &gt; vector.size()) {</a:t>
            </a:r>
          </a:p>
          <a:p>
            <a:pPr lvl="1"/>
            <a:r>
              <a:rPr lang="en-US"/>
              <a:t>            result = false;</a:t>
            </a:r>
          </a:p>
          <a:p>
            <a:pPr lvl="1"/>
            <a:r>
              <a:rPr lang="en-US"/>
              <a:t>        }</a:t>
            </a:r>
          </a:p>
          <a:p>
            <a:pPr lvl="1"/>
            <a:r>
              <a:rPr lang="en-US"/>
              <a:t>        if (result) {</a:t>
            </a:r>
          </a:p>
          <a:p>
            <a:pPr lvl="1"/>
            <a:r>
              <a:rPr lang="en-US"/>
              <a:t>            vector.remove(index);</a:t>
            </a:r>
          </a:p>
          <a:p>
            <a:pPr lvl="1"/>
            <a:r>
              <a:rPr lang="en-US"/>
              <a:t>        }</a:t>
            </a:r>
          </a:p>
          <a:p>
            <a:pPr lvl="1"/>
            <a:r>
              <a:rPr lang="en-US"/>
              <a:t>        return result;</a:t>
            </a:r>
          </a:p>
          <a:p>
            <a:pPr lvl="1"/>
            <a:r>
              <a:rPr lang="en-US"/>
              <a:t>    </a:t>
            </a:r>
            <a:r>
              <a:rPr lang="en-US" smtClean="0"/>
              <a:t>}</a:t>
            </a: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05766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lstStyle/>
          <a:p>
            <a:r>
              <a:rPr lang="en-US"/>
              <a:t>5. (tt) </a:t>
            </a:r>
            <a:r>
              <a:rPr lang="en-US" smtClean="0"/>
              <a:t>Một </a:t>
            </a:r>
            <a:r>
              <a:rPr lang="en-US"/>
              <a:t>số cài đặt chú ý</a:t>
            </a:r>
          </a:p>
        </p:txBody>
      </p:sp>
      <p:sp>
        <p:nvSpPr>
          <p:cNvPr id="3" name="Content Placeholder 2"/>
          <p:cNvSpPr>
            <a:spLocks noGrp="1"/>
          </p:cNvSpPr>
          <p:nvPr>
            <p:ph idx="1"/>
          </p:nvPr>
        </p:nvSpPr>
        <p:spPr/>
        <p:txBody>
          <a:bodyPr>
            <a:normAutofit fontScale="92500" lnSpcReduction="10000"/>
          </a:bodyPr>
          <a:lstStyle/>
          <a:p>
            <a:r>
              <a:rPr lang="en-US" smtClean="0"/>
              <a:t>Sử dụng lớp tiện tích Collections và Vector.</a:t>
            </a:r>
          </a:p>
          <a:p>
            <a:r>
              <a:rPr lang="en-US" smtClean="0"/>
              <a:t>Tìm min.</a:t>
            </a:r>
          </a:p>
          <a:p>
            <a:pPr lvl="1"/>
            <a:r>
              <a:rPr lang="en-US" smtClean="0"/>
              <a:t>private </a:t>
            </a:r>
            <a:r>
              <a:rPr lang="en-US"/>
              <a:t>static int findMinInteger(Vector&lt;Integer&gt; vector) {</a:t>
            </a:r>
          </a:p>
          <a:p>
            <a:pPr lvl="1"/>
            <a:r>
              <a:rPr lang="en-US"/>
              <a:t>        return Collections.min(vector);</a:t>
            </a:r>
          </a:p>
          <a:p>
            <a:pPr lvl="1"/>
            <a:r>
              <a:rPr lang="en-US"/>
              <a:t> }</a:t>
            </a:r>
          </a:p>
          <a:p>
            <a:r>
              <a:rPr lang="en-US" smtClean="0"/>
              <a:t>	Tìm max</a:t>
            </a:r>
            <a:endParaRPr lang="en-US"/>
          </a:p>
          <a:p>
            <a:pPr lvl="1"/>
            <a:r>
              <a:rPr lang="en-US" smtClean="0"/>
              <a:t>private </a:t>
            </a:r>
            <a:r>
              <a:rPr lang="en-US"/>
              <a:t>static void sortVector(Vector&lt;Integer&gt; vector) {</a:t>
            </a:r>
          </a:p>
          <a:p>
            <a:pPr lvl="1"/>
            <a:r>
              <a:rPr lang="en-US"/>
              <a:t>        Collections.sort(vector);</a:t>
            </a:r>
          </a:p>
          <a:p>
            <a:pPr lvl="1"/>
            <a:r>
              <a:rPr lang="en-US"/>
              <a:t>    </a:t>
            </a:r>
            <a:r>
              <a:rPr lang="en-US" smtClean="0"/>
              <a:t>}</a:t>
            </a: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5767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lstStyle/>
          <a:p>
            <a:r>
              <a:rPr lang="en-US"/>
              <a:t>5. (tt) </a:t>
            </a:r>
            <a:r>
              <a:rPr lang="en-US" smtClean="0"/>
              <a:t>Một </a:t>
            </a:r>
            <a:r>
              <a:rPr lang="en-US"/>
              <a:t>số cài đặt chú ý</a:t>
            </a:r>
          </a:p>
        </p:txBody>
      </p:sp>
      <p:sp>
        <p:nvSpPr>
          <p:cNvPr id="3" name="Content Placeholder 2"/>
          <p:cNvSpPr>
            <a:spLocks noGrp="1"/>
          </p:cNvSpPr>
          <p:nvPr>
            <p:ph idx="1"/>
          </p:nvPr>
        </p:nvSpPr>
        <p:spPr/>
        <p:txBody>
          <a:bodyPr/>
          <a:lstStyle/>
          <a:p>
            <a:r>
              <a:rPr lang="en-US" smtClean="0"/>
              <a:t>In nội dung tập hợp dung vòng for;</a:t>
            </a:r>
          </a:p>
          <a:p>
            <a:pPr marL="457200" lvl="1" indent="0">
              <a:buNone/>
            </a:pPr>
            <a:r>
              <a:rPr lang="en-US" sz="2000"/>
              <a:t>private static void printAllItem(Vector vector) {</a:t>
            </a:r>
          </a:p>
          <a:p>
            <a:pPr marL="914400" lvl="2" indent="0">
              <a:buNone/>
            </a:pPr>
            <a:r>
              <a:rPr lang="en-US" smtClean="0"/>
              <a:t>for </a:t>
            </a:r>
            <a:r>
              <a:rPr lang="en-US"/>
              <a:t>(Object item : vector) {</a:t>
            </a:r>
          </a:p>
          <a:p>
            <a:pPr marL="457200" lvl="1" indent="0">
              <a:buNone/>
            </a:pPr>
            <a:r>
              <a:rPr lang="en-US" sz="2000" smtClean="0"/>
              <a:t>System.out.print(item </a:t>
            </a:r>
            <a:r>
              <a:rPr lang="en-US" sz="2000"/>
              <a:t>+ "\t");</a:t>
            </a:r>
          </a:p>
          <a:p>
            <a:pPr marL="914400" lvl="2" indent="0">
              <a:buNone/>
            </a:pPr>
            <a:r>
              <a:rPr lang="en-US" smtClean="0"/>
              <a:t>}</a:t>
            </a:r>
            <a:endParaRPr lang="en-US"/>
          </a:p>
          <a:p>
            <a:pPr marL="457200" lvl="1" indent="0">
              <a:buNone/>
            </a:pPr>
            <a:r>
              <a:rPr lang="en-US" sz="2000" smtClean="0"/>
              <a:t>}</a:t>
            </a:r>
            <a:endParaRPr lang="en-US" sz="2000"/>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411070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6. </a:t>
            </a:r>
            <a:r>
              <a:rPr lang="en-US"/>
              <a:t>Ứng dụng của </a:t>
            </a:r>
            <a:r>
              <a:rPr lang="en-US" smtClean="0"/>
              <a:t>Vector</a:t>
            </a:r>
            <a:endParaRPr lang="en-US"/>
          </a:p>
        </p:txBody>
      </p:sp>
      <p:sp>
        <p:nvSpPr>
          <p:cNvPr id="3" name="Content Placeholder 2"/>
          <p:cNvSpPr>
            <a:spLocks noGrp="1"/>
          </p:cNvSpPr>
          <p:nvPr>
            <p:ph idx="1"/>
          </p:nvPr>
        </p:nvSpPr>
        <p:spPr/>
        <p:txBody>
          <a:bodyPr>
            <a:normAutofit fontScale="92500" lnSpcReduction="20000"/>
          </a:bodyPr>
          <a:lstStyle/>
          <a:p>
            <a:r>
              <a:rPr lang="en-US" smtClean="0"/>
              <a:t>Các phương thức cài đặt trong lớp Vector có </a:t>
            </a:r>
            <a:r>
              <a:rPr lang="en-US"/>
              <a:t>tính đồng </a:t>
            </a:r>
            <a:r>
              <a:rPr lang="en-US" smtClean="0"/>
              <a:t>bộ.</a:t>
            </a:r>
          </a:p>
          <a:p>
            <a:r>
              <a:rPr lang="en-US" smtClean="0"/>
              <a:t>Vector s</a:t>
            </a:r>
            <a:r>
              <a:rPr lang="vi-VN" smtClean="0"/>
              <a:t>ử </a:t>
            </a:r>
            <a:r>
              <a:rPr lang="vi-VN"/>
              <a:t>dụng trong các chương trình ưu tiên tính đồng bộ và đảm bảo tính </a:t>
            </a:r>
            <a:r>
              <a:rPr lang="en-US" smtClean="0"/>
              <a:t>an toàn khi thực thi trong cùng luồn</a:t>
            </a:r>
            <a:r>
              <a:rPr lang="vi-VN" smtClean="0"/>
              <a:t>, </a:t>
            </a:r>
            <a:r>
              <a:rPr lang="vi-VN"/>
              <a:t>đa luồng</a:t>
            </a:r>
            <a:r>
              <a:rPr lang="vi-VN" smtClean="0"/>
              <a:t>.</a:t>
            </a:r>
            <a:endParaRPr lang="vi-VN"/>
          </a:p>
          <a:p>
            <a:r>
              <a:rPr lang="vi-VN"/>
              <a:t>Cần một giải pháp lưu trữ linh động và mềm </a:t>
            </a:r>
            <a:r>
              <a:rPr lang="vi-VN" smtClean="0"/>
              <a:t>dẻo</a:t>
            </a:r>
            <a:endParaRPr lang="vi-VN"/>
          </a:p>
          <a:p>
            <a:r>
              <a:rPr lang="vi-VN"/>
              <a:t>Không quá quan tâm vào tốc độ: tính đồng bộ làm cho Vector chậm hơn so với các lớp kế thừa khác từ interface List</a:t>
            </a:r>
            <a:r>
              <a:rPr lang="vi-VN" smtClean="0"/>
              <a:t>.</a:t>
            </a:r>
            <a:endParaRPr lang="vi-VN"/>
          </a:p>
          <a:p>
            <a:r>
              <a:rPr lang="vi-VN"/>
              <a:t>Vector là một </a:t>
            </a:r>
            <a:r>
              <a:rPr lang="en-US" smtClean="0"/>
              <a:t>lớp kế thừa (</a:t>
            </a:r>
            <a:r>
              <a:rPr lang="vi-VN" smtClean="0"/>
              <a:t>legacy class</a:t>
            </a:r>
            <a:r>
              <a:rPr lang="en-US" smtClean="0"/>
              <a:t>)</a:t>
            </a:r>
            <a:r>
              <a:rPr lang="vi-VN" smtClean="0"/>
              <a:t> </a:t>
            </a:r>
            <a:r>
              <a:rPr lang="vi-VN"/>
              <a:t>được giới thiệu từ lâu, trước khi ArrayList được xuất hiện từ bản JDK 1.2, với các chương trình sử dụng các bản JDK trước đó có thể sử dụng Vector làm một giải pháp</a:t>
            </a:r>
            <a:r>
              <a:rPr lang="vi-VN" smtClean="0"/>
              <a:t>.</a:t>
            </a:r>
            <a:endParaRPr lang="en-US"/>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396691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6. So sánh Vector và </a:t>
            </a:r>
            <a:r>
              <a:rPr lang="en-US" smtClean="0"/>
              <a:t>ArrayList</a:t>
            </a:r>
            <a:endParaRPr lang="en-US"/>
          </a:p>
        </p:txBody>
      </p:sp>
      <p:sp>
        <p:nvSpPr>
          <p:cNvPr id="4" name="Text Placeholder 3"/>
          <p:cNvSpPr>
            <a:spLocks noGrp="1"/>
          </p:cNvSpPr>
          <p:nvPr>
            <p:ph type="body" idx="1"/>
          </p:nvPr>
        </p:nvSpPr>
        <p:spPr/>
        <p:txBody>
          <a:bodyPr/>
          <a:lstStyle/>
          <a:p>
            <a:pPr algn="ctr"/>
            <a:r>
              <a:rPr lang="en-US" smtClean="0"/>
              <a:t>Giống nhau</a:t>
            </a:r>
            <a:endParaRPr lang="en-US"/>
          </a:p>
        </p:txBody>
      </p:sp>
      <p:sp>
        <p:nvSpPr>
          <p:cNvPr id="3" name="Content Placeholder 2"/>
          <p:cNvSpPr>
            <a:spLocks noGrp="1"/>
          </p:cNvSpPr>
          <p:nvPr>
            <p:ph sz="half" idx="2"/>
          </p:nvPr>
        </p:nvSpPr>
        <p:spPr/>
        <p:txBody>
          <a:bodyPr>
            <a:normAutofit/>
          </a:bodyPr>
          <a:lstStyle/>
          <a:p>
            <a:r>
              <a:rPr lang="en-US" smtClean="0"/>
              <a:t>Đều </a:t>
            </a:r>
            <a:r>
              <a:rPr lang="en-US"/>
              <a:t>cài đặt interface List: đều sử dụng mảng động</a:t>
            </a:r>
          </a:p>
          <a:p>
            <a:r>
              <a:rPr lang="en-US" smtClean="0"/>
              <a:t>Đều </a:t>
            </a:r>
            <a:r>
              <a:rPr lang="en-US"/>
              <a:t>duy trì thứ tự trèn của các phần tử</a:t>
            </a:r>
          </a:p>
          <a:p>
            <a:r>
              <a:rPr lang="en-US" smtClean="0"/>
              <a:t>Đều </a:t>
            </a:r>
            <a:r>
              <a:rPr lang="en-US"/>
              <a:t>có thể chứa các giá trị trùng lặp</a:t>
            </a:r>
          </a:p>
          <a:p>
            <a:endParaRPr lang="en-US"/>
          </a:p>
          <a:p>
            <a:endParaRPr lang="en-US"/>
          </a:p>
        </p:txBody>
      </p:sp>
      <p:sp>
        <p:nvSpPr>
          <p:cNvPr id="5" name="Text Placeholder 4"/>
          <p:cNvSpPr>
            <a:spLocks noGrp="1"/>
          </p:cNvSpPr>
          <p:nvPr>
            <p:ph type="body" sz="quarter" idx="3"/>
          </p:nvPr>
        </p:nvSpPr>
        <p:spPr/>
        <p:txBody>
          <a:bodyPr/>
          <a:lstStyle/>
          <a:p>
            <a:r>
              <a:rPr lang="en-US" smtClean="0"/>
              <a:t>Khác nhau</a:t>
            </a:r>
            <a:endParaRPr lang="en-US"/>
          </a:p>
        </p:txBody>
      </p:sp>
      <p:sp>
        <p:nvSpPr>
          <p:cNvPr id="6" name="Content Placeholder 5"/>
          <p:cNvSpPr>
            <a:spLocks noGrp="1"/>
          </p:cNvSpPr>
          <p:nvPr>
            <p:ph sz="quarter" idx="4"/>
          </p:nvPr>
        </p:nvSpPr>
        <p:spPr/>
        <p:txBody>
          <a:bodyPr>
            <a:normAutofit/>
          </a:bodyPr>
          <a:lstStyle/>
          <a:p>
            <a:r>
              <a:rPr lang="vi-VN" smtClean="0"/>
              <a:t>tính </a:t>
            </a:r>
            <a:r>
              <a:rPr lang="vi-VN"/>
              <a:t>đồng bộ và khả năng </a:t>
            </a:r>
            <a:r>
              <a:rPr lang="vi-VN" smtClean="0"/>
              <a:t>hỗ trợ</a:t>
            </a:r>
            <a:r>
              <a:rPr lang="en-US" smtClean="0"/>
              <a:t> đa luồng (</a:t>
            </a:r>
            <a:r>
              <a:rPr lang="vi-VN" smtClean="0"/>
              <a:t>multi-threading</a:t>
            </a:r>
            <a:r>
              <a:rPr lang="en-US" smtClean="0"/>
              <a:t>)</a:t>
            </a:r>
            <a:endParaRPr lang="vi-VN"/>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12" name="Picture 2">
            <a:extLst>
              <a:ext uri="{FF2B5EF4-FFF2-40B4-BE49-F238E27FC236}">
                <a16:creationId xmlns="" xmlns:a16="http://schemas.microsoft.com/office/drawing/2014/main" id="{D4A72410-FCD1-43DC-8499-ACE8C3A3C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873" y="3316136"/>
            <a:ext cx="4200381" cy="288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76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6. So sánh Vector và ArrayList(tt</a:t>
            </a:r>
            <a:r>
              <a:rPr lang="en-US" smtClean="0"/>
              <a:t>)</a:t>
            </a:r>
            <a:endParaRPr lang="en-US"/>
          </a:p>
        </p:txBody>
      </p:sp>
      <p:sp>
        <p:nvSpPr>
          <p:cNvPr id="4" name="Content Placeholder 3"/>
          <p:cNvSpPr>
            <a:spLocks noGrp="1"/>
          </p:cNvSpPr>
          <p:nvPr>
            <p:ph idx="1"/>
          </p:nvPr>
        </p:nvSpPr>
        <p:spPr/>
        <p:txBody>
          <a:bodyPr/>
          <a:lstStyle/>
          <a:p>
            <a:r>
              <a:rPr lang="en-US"/>
              <a:t>Điểm khác </a:t>
            </a:r>
            <a:r>
              <a:rPr lang="en-US" smtClean="0"/>
              <a:t>nhau</a:t>
            </a: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7" name="Content Placeholder 4">
            <a:extLst>
              <a:ext uri="{FF2B5EF4-FFF2-40B4-BE49-F238E27FC236}">
                <a16:creationId xmlns="" xmlns:a16="http://schemas.microsoft.com/office/drawing/2014/main" id="{2496E52B-B45F-44A7-9C28-DC1AA2EBEB30}"/>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2" name="Table 2">
            <a:extLst>
              <a:ext uri="{FF2B5EF4-FFF2-40B4-BE49-F238E27FC236}">
                <a16:creationId xmlns="" xmlns:a16="http://schemas.microsoft.com/office/drawing/2014/main" id="{F2A40434-7EB5-4FCC-AAD1-6B8B307ECA17}"/>
              </a:ext>
            </a:extLst>
          </p:cNvPr>
          <p:cNvGraphicFramePr>
            <a:graphicFrameLocks noGrp="1"/>
          </p:cNvGraphicFramePr>
          <p:nvPr>
            <p:extLst>
              <p:ext uri="{D42A27DB-BD31-4B8C-83A1-F6EECF244321}">
                <p14:modId xmlns:p14="http://schemas.microsoft.com/office/powerpoint/2010/main" val="2369080285"/>
              </p:ext>
            </p:extLst>
          </p:nvPr>
        </p:nvGraphicFramePr>
        <p:xfrm>
          <a:off x="1142970" y="2093831"/>
          <a:ext cx="10494380" cy="4557982"/>
        </p:xfrm>
        <a:graphic>
          <a:graphicData uri="http://schemas.openxmlformats.org/drawingml/2006/table">
            <a:tbl>
              <a:tblPr firstRow="1" bandRow="1">
                <a:tableStyleId>{5C22544A-7EE6-4342-B048-85BDC9FD1C3A}</a:tableStyleId>
              </a:tblPr>
              <a:tblGrid>
                <a:gridCol w="1727223">
                  <a:extLst>
                    <a:ext uri="{9D8B030D-6E8A-4147-A177-3AD203B41FA5}">
                      <a16:colId xmlns="" xmlns:a16="http://schemas.microsoft.com/office/drawing/2014/main" val="1334647351"/>
                    </a:ext>
                  </a:extLst>
                </a:gridCol>
                <a:gridCol w="3911787">
                  <a:extLst>
                    <a:ext uri="{9D8B030D-6E8A-4147-A177-3AD203B41FA5}">
                      <a16:colId xmlns="" xmlns:a16="http://schemas.microsoft.com/office/drawing/2014/main" val="3641996469"/>
                    </a:ext>
                  </a:extLst>
                </a:gridCol>
                <a:gridCol w="4855370">
                  <a:extLst>
                    <a:ext uri="{9D8B030D-6E8A-4147-A177-3AD203B41FA5}">
                      <a16:colId xmlns="" xmlns:a16="http://schemas.microsoft.com/office/drawing/2014/main" val="2472485072"/>
                    </a:ext>
                  </a:extLst>
                </a:gridCol>
              </a:tblGrid>
              <a:tr h="534622">
                <a:tc>
                  <a:txBody>
                    <a:bodyPr/>
                    <a:lstStyle/>
                    <a:p>
                      <a:pPr algn="ctr"/>
                      <a:r>
                        <a:rPr lang="en-US" sz="1800" dirty="0" err="1">
                          <a:latin typeface="Arial" panose="020B0604020202020204" pitchFamily="34" charset="0"/>
                          <a:cs typeface="Arial" panose="020B0604020202020204" pitchFamily="34" charset="0"/>
                        </a:rPr>
                        <a:t>Tiêu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chí</a:t>
                      </a:r>
                      <a:endParaRPr lang="en-US" sz="1800" dirty="0">
                        <a:latin typeface="Arial" panose="020B0604020202020204" pitchFamily="34" charset="0"/>
                        <a:cs typeface="Arial" panose="020B0604020202020204" pitchFamily="34" charset="0"/>
                      </a:endParaRPr>
                    </a:p>
                  </a:txBody>
                  <a:tcPr>
                    <a:solidFill>
                      <a:schemeClr val="accent6">
                        <a:lumMod val="60000"/>
                        <a:lumOff val="40000"/>
                      </a:schemeClr>
                    </a:solidFill>
                  </a:tcPr>
                </a:tc>
                <a:tc>
                  <a:txBody>
                    <a:bodyPr/>
                    <a:lstStyle/>
                    <a:p>
                      <a:pPr algn="ctr"/>
                      <a:r>
                        <a:rPr lang="en-US" sz="1800" dirty="0" err="1">
                          <a:latin typeface="Arial" panose="020B0604020202020204" pitchFamily="34" charset="0"/>
                          <a:cs typeface="Arial" panose="020B0604020202020204" pitchFamily="34" charset="0"/>
                        </a:rPr>
                        <a:t>ArrayList</a:t>
                      </a:r>
                      <a:endParaRPr lang="en-US" sz="1800" dirty="0">
                        <a:latin typeface="Arial" panose="020B0604020202020204" pitchFamily="34" charset="0"/>
                        <a:cs typeface="Arial" panose="020B0604020202020204" pitchFamily="34" charset="0"/>
                      </a:endParaRPr>
                    </a:p>
                  </a:txBody>
                  <a:tcPr>
                    <a:solidFill>
                      <a:schemeClr val="accent6">
                        <a:lumMod val="60000"/>
                        <a:lumOff val="40000"/>
                      </a:schemeClr>
                    </a:solidFill>
                  </a:tcPr>
                </a:tc>
                <a:tc>
                  <a:txBody>
                    <a:bodyPr/>
                    <a:lstStyle/>
                    <a:p>
                      <a:pPr algn="ctr"/>
                      <a:r>
                        <a:rPr lang="en-US" sz="1800" dirty="0">
                          <a:latin typeface="Arial" panose="020B0604020202020204" pitchFamily="34" charset="0"/>
                          <a:cs typeface="Arial" panose="020B0604020202020204" pitchFamily="34" charset="0"/>
                        </a:rPr>
                        <a:t>Vector</a:t>
                      </a:r>
                    </a:p>
                  </a:txBody>
                  <a:tcPr>
                    <a:solidFill>
                      <a:schemeClr val="accent6">
                        <a:lumMod val="60000"/>
                        <a:lumOff val="40000"/>
                      </a:schemeClr>
                    </a:solidFill>
                  </a:tcPr>
                </a:tc>
                <a:extLst>
                  <a:ext uri="{0D108BD9-81ED-4DB2-BD59-A6C34878D82A}">
                    <a16:rowId xmlns="" xmlns:a16="http://schemas.microsoft.com/office/drawing/2014/main" val="1295554554"/>
                  </a:ext>
                </a:extLst>
              </a:tr>
              <a:tr h="630556">
                <a:tc>
                  <a:txBody>
                    <a:bodyPr/>
                    <a:lstStyle/>
                    <a:p>
                      <a:r>
                        <a:rPr lang="en-US" sz="1800" dirty="0" err="1">
                          <a:latin typeface="Arial" panose="020B0604020202020204" pitchFamily="34" charset="0"/>
                          <a:cs typeface="Arial" panose="020B0604020202020204" pitchFamily="34" charset="0"/>
                        </a:rPr>
                        <a:t>Tính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đồng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bộ</a:t>
                      </a:r>
                      <a:endParaRPr lang="en-US" sz="1800" dirty="0">
                        <a:latin typeface="Arial" panose="020B0604020202020204" pitchFamily="34" charset="0"/>
                        <a:cs typeface="Arial" panose="020B0604020202020204" pitchFamily="34" charset="0"/>
                      </a:endParaRPr>
                    </a:p>
                  </a:txBody>
                  <a:tcPr/>
                </a:tc>
                <a:tc>
                  <a:txBody>
                    <a:bodyPr/>
                    <a:lstStyle/>
                    <a:p>
                      <a:pPr algn="l"/>
                      <a:r>
                        <a:rPr lang="en-US" sz="1800" err="1">
                          <a:effectLst/>
                          <a:latin typeface="Arial" panose="020B0604020202020204" pitchFamily="34" charset="0"/>
                          <a:cs typeface="Arial" panose="020B0604020202020204" pitchFamily="34" charset="0"/>
                        </a:rPr>
                        <a:t>ArrayList</a:t>
                      </a:r>
                      <a:r>
                        <a:rPr lang="en-US" sz="1800">
                          <a:effectLst/>
                          <a:latin typeface="Arial" panose="020B0604020202020204" pitchFamily="34" charset="0"/>
                          <a:cs typeface="Arial" panose="020B0604020202020204" pitchFamily="34" charset="0"/>
                        </a:rPr>
                        <a:t> </a:t>
                      </a:r>
                      <a:r>
                        <a:rPr lang="en-US" sz="1800" smtClean="0">
                          <a:effectLst/>
                          <a:latin typeface="Arial" panose="020B0604020202020204" pitchFamily="34" charset="0"/>
                          <a:cs typeface="Arial" panose="020B0604020202020204" pitchFamily="34" charset="0"/>
                        </a:rPr>
                        <a:t>không</a:t>
                      </a:r>
                      <a:r>
                        <a:rPr lang="en-US" sz="1800" baseline="0" smtClean="0">
                          <a:effectLst/>
                          <a:latin typeface="Arial" panose="020B0604020202020204" pitchFamily="34" charset="0"/>
                          <a:cs typeface="Arial" panose="020B0604020202020204" pitchFamily="34" charset="0"/>
                        </a:rPr>
                        <a:t> hỗ trợ tính năng đồng bộ (</a:t>
                      </a:r>
                      <a:r>
                        <a:rPr lang="en-US" sz="1800" b="1" smtClean="0">
                          <a:effectLst/>
                          <a:latin typeface="Arial" panose="020B0604020202020204" pitchFamily="34" charset="0"/>
                          <a:cs typeface="Arial" panose="020B0604020202020204" pitchFamily="34" charset="0"/>
                        </a:rPr>
                        <a:t>non-synchronized</a:t>
                      </a:r>
                      <a:r>
                        <a:rPr lang="en-US" sz="1800" b="0" smtClean="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cs typeface="Arial" panose="020B0604020202020204" pitchFamily="34" charset="0"/>
                      </a:endParaRPr>
                    </a:p>
                  </a:txBody>
                  <a:tcPr marT="57150" marB="57150" anchor="ctr"/>
                </a:tc>
                <a:tc>
                  <a:txBody>
                    <a:bodyPr/>
                    <a:lstStyle/>
                    <a:p>
                      <a:pPr algn="l"/>
                      <a:r>
                        <a:rPr lang="en-US" sz="1800">
                          <a:effectLst/>
                          <a:latin typeface="Arial" panose="020B0604020202020204" pitchFamily="34" charset="0"/>
                          <a:cs typeface="Arial" panose="020B0604020202020204" pitchFamily="34" charset="0"/>
                        </a:rPr>
                        <a:t>Vector </a:t>
                      </a:r>
                      <a:r>
                        <a:rPr lang="en-US" sz="1800" smtClean="0">
                          <a:effectLst/>
                          <a:latin typeface="Arial" panose="020B0604020202020204" pitchFamily="34" charset="0"/>
                          <a:cs typeface="Arial" panose="020B0604020202020204" pitchFamily="34" charset="0"/>
                        </a:rPr>
                        <a:t>là lớp</a:t>
                      </a:r>
                      <a:r>
                        <a:rPr lang="en-US" sz="1800" baseline="0" smtClean="0">
                          <a:effectLst/>
                          <a:latin typeface="Arial" panose="020B0604020202020204" pitchFamily="34" charset="0"/>
                          <a:cs typeface="Arial" panose="020B0604020202020204" pitchFamily="34" charset="0"/>
                        </a:rPr>
                        <a:t> hỗ trợ tính năng đồng bộ (</a:t>
                      </a:r>
                      <a:r>
                        <a:rPr lang="en-US" sz="1800" b="1" smtClean="0">
                          <a:effectLst/>
                          <a:latin typeface="Arial" panose="020B0604020202020204" pitchFamily="34" charset="0"/>
                          <a:cs typeface="Arial" panose="020B0604020202020204" pitchFamily="34" charset="0"/>
                        </a:rPr>
                        <a:t>synchronized)</a:t>
                      </a:r>
                      <a:r>
                        <a:rPr lang="en-US" sz="1800" smtClean="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cs typeface="Arial" panose="020B0604020202020204" pitchFamily="34" charset="0"/>
                      </a:endParaRPr>
                    </a:p>
                  </a:txBody>
                  <a:tcPr marT="57150" marB="57150" anchor="ctr"/>
                </a:tc>
                <a:extLst>
                  <a:ext uri="{0D108BD9-81ED-4DB2-BD59-A6C34878D82A}">
                    <a16:rowId xmlns="" xmlns:a16="http://schemas.microsoft.com/office/drawing/2014/main" val="2070947384"/>
                  </a:ext>
                </a:extLst>
              </a:tr>
              <a:tr h="1413314">
                <a:tc>
                  <a:txBody>
                    <a:bodyPr/>
                    <a:lstStyle/>
                    <a:p>
                      <a:r>
                        <a:rPr lang="en-US" sz="1800" dirty="0" err="1">
                          <a:latin typeface="Arial" panose="020B0604020202020204" pitchFamily="34" charset="0"/>
                          <a:cs typeface="Arial" panose="020B0604020202020204" pitchFamily="34" charset="0"/>
                        </a:rPr>
                        <a:t>Tốc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độ</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endParaRPr lang="en-US" sz="1800" dirty="0">
                        <a:latin typeface="Arial" panose="020B0604020202020204" pitchFamily="34" charset="0"/>
                        <a:cs typeface="Arial" panose="020B0604020202020204" pitchFamily="34" charset="0"/>
                      </a:endParaRPr>
                    </a:p>
                  </a:txBody>
                  <a:tcPr/>
                </a:tc>
                <a:tc>
                  <a:txBody>
                    <a:bodyPr/>
                    <a:lstStyle/>
                    <a:p>
                      <a:pPr algn="l"/>
                      <a:r>
                        <a:rPr lang="vi-VN" sz="1800" dirty="0">
                          <a:effectLst/>
                          <a:latin typeface="Arial" panose="020B0604020202020204" pitchFamily="34" charset="0"/>
                          <a:cs typeface="Arial" panose="020B0604020202020204" pitchFamily="34" charset="0"/>
                        </a:rPr>
                        <a:t>ArrayList là nhanh </a:t>
                      </a:r>
                      <a:r>
                        <a:rPr lang="vi-VN" sz="1800">
                          <a:effectLst/>
                          <a:latin typeface="Arial" panose="020B0604020202020204" pitchFamily="34" charset="0"/>
                          <a:cs typeface="Arial" panose="020B0604020202020204" pitchFamily="34" charset="0"/>
                        </a:rPr>
                        <a:t>hơn </a:t>
                      </a:r>
                      <a:r>
                        <a:rPr lang="en-US" sz="1800" smtClean="0">
                          <a:effectLst/>
                          <a:latin typeface="Arial" panose="020B0604020202020204" pitchFamily="34" charset="0"/>
                          <a:cs typeface="Arial" panose="020B0604020202020204" pitchFamily="34" charset="0"/>
                        </a:rPr>
                        <a:t>không</a:t>
                      </a:r>
                      <a:r>
                        <a:rPr lang="en-US" sz="1800" baseline="0" smtClean="0">
                          <a:effectLst/>
                          <a:latin typeface="Arial" panose="020B0604020202020204" pitchFamily="34" charset="0"/>
                          <a:cs typeface="Arial" panose="020B0604020202020204" pitchFamily="34" charset="0"/>
                        </a:rPr>
                        <a:t> mất thời gian đồng bộ</a:t>
                      </a:r>
                      <a:r>
                        <a:rPr lang="vi-VN" sz="1800" smtClean="0">
                          <a:effectLst/>
                          <a:latin typeface="Arial" panose="020B0604020202020204" pitchFamily="34" charset="0"/>
                          <a:cs typeface="Arial" panose="020B0604020202020204" pitchFamily="34" charset="0"/>
                        </a:rPr>
                        <a:t>.</a:t>
                      </a:r>
                      <a:endParaRPr lang="vi-VN" sz="1800" dirty="0">
                        <a:effectLst/>
                        <a:latin typeface="Arial" panose="020B0604020202020204" pitchFamily="34" charset="0"/>
                        <a:cs typeface="Arial" panose="020B0604020202020204" pitchFamily="34" charset="0"/>
                      </a:endParaRPr>
                    </a:p>
                  </a:txBody>
                  <a:tcPr marT="57150" marB="57150" anchor="ctr"/>
                </a:tc>
                <a:tc>
                  <a:txBody>
                    <a:bodyPr/>
                    <a:lstStyle/>
                    <a:p>
                      <a:pPr algn="l"/>
                      <a:r>
                        <a:rPr lang="vi-VN" sz="1800" dirty="0">
                          <a:effectLst/>
                          <a:latin typeface="Arial" panose="020B0604020202020204" pitchFamily="34" charset="0"/>
                          <a:cs typeface="Arial" panose="020B0604020202020204" pitchFamily="34" charset="0"/>
                        </a:rPr>
                        <a:t>Vector là chậm hơn </a:t>
                      </a:r>
                      <a:r>
                        <a:rPr lang="vi-VN" sz="1800">
                          <a:effectLst/>
                          <a:latin typeface="Arial" panose="020B0604020202020204" pitchFamily="34" charset="0"/>
                          <a:cs typeface="Arial" panose="020B0604020202020204" pitchFamily="34" charset="0"/>
                        </a:rPr>
                        <a:t>ví </a:t>
                      </a:r>
                      <a:r>
                        <a:rPr lang="en-US" sz="1800" smtClean="0">
                          <a:effectLst/>
                          <a:latin typeface="Arial" panose="020B0604020202020204" pitchFamily="34" charset="0"/>
                          <a:cs typeface="Arial" panose="020B0604020202020204" pitchFamily="34" charset="0"/>
                        </a:rPr>
                        <a:t>cần</a:t>
                      </a:r>
                      <a:r>
                        <a:rPr lang="en-US" sz="1800" baseline="0" smtClean="0">
                          <a:effectLst/>
                          <a:latin typeface="Arial" panose="020B0604020202020204" pitchFamily="34" charset="0"/>
                          <a:cs typeface="Arial" panose="020B0604020202020204" pitchFamily="34" charset="0"/>
                        </a:rPr>
                        <a:t> đồng bộ nội dung dữ liệu</a:t>
                      </a:r>
                      <a:r>
                        <a:rPr lang="vi-VN" sz="1800" smtClean="0">
                          <a:effectLst/>
                          <a:latin typeface="Arial" panose="020B0604020202020204" pitchFamily="34" charset="0"/>
                          <a:cs typeface="Arial" panose="020B0604020202020204" pitchFamily="34" charset="0"/>
                        </a:rPr>
                        <a:t>. </a:t>
                      </a:r>
                      <a:r>
                        <a:rPr lang="vi-VN" sz="1800" dirty="0">
                          <a:effectLst/>
                          <a:latin typeface="Arial" panose="020B0604020202020204" pitchFamily="34" charset="0"/>
                          <a:cs typeface="Arial" panose="020B0604020202020204" pitchFamily="34" charset="0"/>
                        </a:rPr>
                        <a:t>Tức là, trong môi trường đa luồng, </a:t>
                      </a:r>
                      <a:r>
                        <a:rPr lang="vi-VN" sz="1800">
                          <a:effectLst/>
                          <a:latin typeface="Arial" panose="020B0604020202020204" pitchFamily="34" charset="0"/>
                          <a:cs typeface="Arial" panose="020B0604020202020204" pitchFamily="34" charset="0"/>
                        </a:rPr>
                        <a:t>các </a:t>
                      </a:r>
                      <a:r>
                        <a:rPr lang="en-US" sz="1800" smtClean="0">
                          <a:effectLst/>
                          <a:latin typeface="Arial" panose="020B0604020202020204" pitchFamily="34" charset="0"/>
                          <a:cs typeface="Arial" panose="020B0604020202020204" pitchFamily="34" charset="0"/>
                        </a:rPr>
                        <a:t> luồng</a:t>
                      </a:r>
                      <a:r>
                        <a:rPr lang="en-US" sz="1800" baseline="0" smtClean="0">
                          <a:effectLst/>
                          <a:latin typeface="Arial" panose="020B0604020202020204" pitchFamily="34" charset="0"/>
                          <a:cs typeface="Arial" panose="020B0604020202020204" pitchFamily="34" charset="0"/>
                        </a:rPr>
                        <a:t> (</a:t>
                      </a:r>
                      <a:r>
                        <a:rPr lang="vi-VN" sz="1800" smtClean="0">
                          <a:effectLst/>
                          <a:latin typeface="Arial" panose="020B0604020202020204" pitchFamily="34" charset="0"/>
                          <a:cs typeface="Arial" panose="020B0604020202020204" pitchFamily="34" charset="0"/>
                        </a:rPr>
                        <a:t>thread</a:t>
                      </a:r>
                      <a:r>
                        <a:rPr lang="en-US" sz="1800" smtClean="0">
                          <a:effectLst/>
                          <a:latin typeface="Arial" panose="020B0604020202020204" pitchFamily="34" charset="0"/>
                          <a:cs typeface="Arial" panose="020B0604020202020204" pitchFamily="34" charset="0"/>
                        </a:rPr>
                        <a:t>)</a:t>
                      </a:r>
                      <a:r>
                        <a:rPr lang="vi-VN" sz="1800" smtClean="0">
                          <a:effectLst/>
                          <a:latin typeface="Arial" panose="020B0604020202020204" pitchFamily="34" charset="0"/>
                          <a:cs typeface="Arial" panose="020B0604020202020204" pitchFamily="34" charset="0"/>
                        </a:rPr>
                        <a:t> </a:t>
                      </a:r>
                      <a:r>
                        <a:rPr lang="vi-VN" sz="1800">
                          <a:effectLst/>
                          <a:latin typeface="Arial" panose="020B0604020202020204" pitchFamily="34" charset="0"/>
                          <a:cs typeface="Arial" panose="020B0604020202020204" pitchFamily="34" charset="0"/>
                        </a:rPr>
                        <a:t>giữ </a:t>
                      </a:r>
                      <a:r>
                        <a:rPr lang="en-US" sz="1800" smtClean="0">
                          <a:effectLst/>
                          <a:latin typeface="Arial" panose="020B0604020202020204" pitchFamily="34" charset="0"/>
                          <a:cs typeface="Arial" panose="020B0604020202020204" pitchFamily="34" charset="0"/>
                        </a:rPr>
                        <a:t>vector</a:t>
                      </a:r>
                      <a:r>
                        <a:rPr lang="vi-VN" sz="1800" smtClean="0">
                          <a:effectLst/>
                          <a:latin typeface="Arial" panose="020B0604020202020204" pitchFamily="34" charset="0"/>
                          <a:cs typeface="Arial" panose="020B0604020202020204" pitchFamily="34" charset="0"/>
                        </a:rPr>
                        <a:t> </a:t>
                      </a:r>
                      <a:r>
                        <a:rPr lang="vi-VN" sz="1800" dirty="0">
                          <a:effectLst/>
                          <a:latin typeface="Arial" panose="020B0604020202020204" pitchFamily="34" charset="0"/>
                          <a:cs typeface="Arial" panose="020B0604020202020204" pitchFamily="34" charset="0"/>
                        </a:rPr>
                        <a:t>ở trong trạng thái runnable hoặc non-runnable cho đến khi thread hiện tại giải phóng đối tượng đó.</a:t>
                      </a:r>
                    </a:p>
                  </a:txBody>
                  <a:tcPr marT="57150" marB="57150" anchor="ctr"/>
                </a:tc>
                <a:extLst>
                  <a:ext uri="{0D108BD9-81ED-4DB2-BD59-A6C34878D82A}">
                    <a16:rowId xmlns="" xmlns:a16="http://schemas.microsoft.com/office/drawing/2014/main" val="3607794134"/>
                  </a:ext>
                </a:extLst>
              </a:tr>
              <a:tr h="608812">
                <a:tc>
                  <a:txBody>
                    <a:bodyPr/>
                    <a:lstStyle/>
                    <a:p>
                      <a:r>
                        <a:rPr lang="en-US" sz="1800" dirty="0" err="1">
                          <a:latin typeface="Arial" panose="020B0604020202020204" pitchFamily="34" charset="0"/>
                          <a:cs typeface="Arial" panose="020B0604020202020204" pitchFamily="34" charset="0"/>
                        </a:rPr>
                        <a:t>Phương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thức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duyệt</a:t>
                      </a:r>
                      <a:endParaRPr lang="en-US" sz="1800" dirty="0">
                        <a:latin typeface="Arial" panose="020B0604020202020204" pitchFamily="34" charset="0"/>
                        <a:cs typeface="Arial" panose="020B0604020202020204" pitchFamily="34" charset="0"/>
                      </a:endParaRPr>
                    </a:p>
                  </a:txBody>
                  <a:tcPr/>
                </a:tc>
                <a:tc>
                  <a:txBody>
                    <a:bodyPr/>
                    <a:lstStyle/>
                    <a:p>
                      <a:pPr algn="l"/>
                      <a:r>
                        <a:rPr lang="vi-VN" sz="1800" dirty="0">
                          <a:effectLst/>
                          <a:latin typeface="Arial" panose="020B0604020202020204" pitchFamily="34" charset="0"/>
                          <a:cs typeface="Arial" panose="020B0604020202020204" pitchFamily="34" charset="0"/>
                        </a:rPr>
                        <a:t>ArrayList được duyệt bởi Iterator.</a:t>
                      </a:r>
                    </a:p>
                  </a:txBody>
                  <a:tcPr marT="57150" marB="57150" anchor="ctr"/>
                </a:tc>
                <a:tc>
                  <a:txBody>
                    <a:bodyPr/>
                    <a:lstStyle/>
                    <a:p>
                      <a:pPr algn="l"/>
                      <a:r>
                        <a:rPr lang="vi-VN" sz="1800" dirty="0">
                          <a:effectLst/>
                          <a:latin typeface="Arial" panose="020B0604020202020204" pitchFamily="34" charset="0"/>
                          <a:cs typeface="Arial" panose="020B0604020202020204" pitchFamily="34" charset="0"/>
                        </a:rPr>
                        <a:t>Vector được duyệt bởi Enumeration và Iterator.</a:t>
                      </a:r>
                    </a:p>
                  </a:txBody>
                  <a:tcPr marT="57150" marB="57150" anchor="ctr"/>
                </a:tc>
                <a:extLst>
                  <a:ext uri="{0D108BD9-81ED-4DB2-BD59-A6C34878D82A}">
                    <a16:rowId xmlns="" xmlns:a16="http://schemas.microsoft.com/office/drawing/2014/main" val="927811871"/>
                  </a:ext>
                </a:extLst>
              </a:tr>
              <a:tr h="1152395">
                <a:tc>
                  <a:txBody>
                    <a:bodyPr/>
                    <a:lstStyle/>
                    <a:p>
                      <a:r>
                        <a:rPr lang="en-US" sz="1800" dirty="0" err="1">
                          <a:latin typeface="Arial" panose="020B0604020202020204" pitchFamily="34" charset="0"/>
                          <a:cs typeface="Arial" panose="020B0604020202020204" pitchFamily="34" charset="0"/>
                        </a:rPr>
                        <a:t>Khả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năng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thay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đổi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kích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thước</a:t>
                      </a:r>
                      <a:endParaRPr lang="en-US" sz="1800" dirty="0">
                        <a:latin typeface="Arial" panose="020B0604020202020204" pitchFamily="34" charset="0"/>
                        <a:cs typeface="Arial" panose="020B0604020202020204" pitchFamily="34" charset="0"/>
                      </a:endParaRPr>
                    </a:p>
                  </a:txBody>
                  <a:tcPr/>
                </a:tc>
                <a:tc>
                  <a:txBody>
                    <a:bodyPr/>
                    <a:lstStyle/>
                    <a:p>
                      <a:pPr algn="l"/>
                      <a:r>
                        <a:rPr lang="vi-VN" sz="1800" dirty="0">
                          <a:effectLst/>
                          <a:latin typeface="Arial" panose="020B0604020202020204" pitchFamily="34" charset="0"/>
                          <a:cs typeface="Arial" panose="020B0604020202020204" pitchFamily="34" charset="0"/>
                        </a:rPr>
                        <a:t>Không thể chủ động thay đổi kích thước hiện tại của ArrayList. Kích thước ArrayList chỉ được thay đổi khi thêm hoặc xóa phần tử.</a:t>
                      </a:r>
                    </a:p>
                  </a:txBody>
                  <a:tcPr marT="57150" marB="57150" anchor="ctr"/>
                </a:tc>
                <a:tc>
                  <a:txBody>
                    <a:bodyPr/>
                    <a:lstStyle/>
                    <a:p>
                      <a:pPr algn="l"/>
                      <a:r>
                        <a:rPr lang="vi-VN" sz="1800" dirty="0">
                          <a:effectLst/>
                          <a:latin typeface="Arial" panose="020B0604020202020204" pitchFamily="34" charset="0"/>
                          <a:cs typeface="Arial" panose="020B0604020202020204" pitchFamily="34" charset="0"/>
                        </a:rPr>
                        <a:t>Có thể chủ động thay đổi kích thướng của Vector bằng phương thức </a:t>
                      </a:r>
                      <a:r>
                        <a:rPr lang="vi-VN" sz="1800" b="1" dirty="0">
                          <a:effectLst/>
                          <a:latin typeface="Arial" panose="020B0604020202020204" pitchFamily="34" charset="0"/>
                          <a:cs typeface="Arial" panose="020B0604020202020204" pitchFamily="34" charset="0"/>
                        </a:rPr>
                        <a:t>setSize().</a:t>
                      </a:r>
                      <a:endParaRPr lang="vi-VN" sz="1800" dirty="0">
                        <a:effectLst/>
                        <a:latin typeface="Arial" panose="020B0604020202020204" pitchFamily="34" charset="0"/>
                        <a:cs typeface="Arial" panose="020B0604020202020204" pitchFamily="34" charset="0"/>
                      </a:endParaRPr>
                    </a:p>
                  </a:txBody>
                  <a:tcPr marT="57150" marB="57150" anchor="ctr"/>
                </a:tc>
                <a:extLst>
                  <a:ext uri="{0D108BD9-81ED-4DB2-BD59-A6C34878D82A}">
                    <a16:rowId xmlns="" xmlns:a16="http://schemas.microsoft.com/office/drawing/2014/main" val="3286644930"/>
                  </a:ext>
                </a:extLst>
              </a:tr>
            </a:tbl>
          </a:graphicData>
        </a:graphic>
      </p:graphicFrame>
    </p:spTree>
    <p:extLst>
      <p:ext uri="{BB962C8B-B14F-4D97-AF65-F5344CB8AC3E}">
        <p14:creationId xmlns:p14="http://schemas.microsoft.com/office/powerpoint/2010/main" val="361739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 Sơ đồ - Collections framework(legacy</a:t>
            </a:r>
            <a:r>
              <a:rPr lang="en-US" smtClean="0"/>
              <a:t>)</a:t>
            </a:r>
            <a:endParaRPr lang="en-US"/>
          </a:p>
        </p:txBody>
      </p:sp>
      <p:sp>
        <p:nvSpPr>
          <p:cNvPr id="3" name="Content Placeholder 2"/>
          <p:cNvSpPr>
            <a:spLocks noGrp="1"/>
          </p:cNvSpPr>
          <p:nvPr>
            <p:ph idx="1"/>
          </p:nvPr>
        </p:nvSpPr>
        <p:spPr/>
        <p:txBody>
          <a:bodyPr/>
          <a:lstStyle/>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5" name="Picture 4">
            <a:extLst>
              <a:ext uri="{FF2B5EF4-FFF2-40B4-BE49-F238E27FC236}">
                <a16:creationId xmlns="" xmlns:a16="http://schemas.microsoft.com/office/drawing/2014/main" id="{2C55D6EB-C84A-47AB-A602-267E94E692A7}"/>
              </a:ext>
            </a:extLst>
          </p:cNvPr>
          <p:cNvPicPr>
            <a:picLocks noChangeAspect="1"/>
          </p:cNvPicPr>
          <p:nvPr/>
        </p:nvPicPr>
        <p:blipFill>
          <a:blip r:embed="rId3"/>
          <a:stretch>
            <a:fillRect/>
          </a:stretch>
        </p:blipFill>
        <p:spPr>
          <a:xfrm>
            <a:off x="351623" y="1404960"/>
            <a:ext cx="11488753" cy="520137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itle 2"/>
          <p:cNvSpPr>
            <a:spLocks noGrp="1"/>
          </p:cNvSpPr>
          <p:nvPr>
            <p:ph type="title"/>
          </p:nvPr>
        </p:nvSpPr>
        <p:spPr/>
        <p:txBody>
          <a:bodyPr/>
          <a:lstStyle/>
          <a:p>
            <a:r>
              <a:rPr lang="en-US"/>
              <a:t>6. So sánh Vector và ArrayList(tt)</a:t>
            </a:r>
          </a:p>
        </p:txBody>
      </p:sp>
      <p:sp>
        <p:nvSpPr>
          <p:cNvPr id="4" name="Content Placeholder 3"/>
          <p:cNvSpPr>
            <a:spLocks noGrp="1"/>
          </p:cNvSpPr>
          <p:nvPr>
            <p:ph idx="1"/>
          </p:nvPr>
        </p:nvSpPr>
        <p:spPr/>
        <p:txBody>
          <a:bodyPr/>
          <a:lstStyle/>
          <a:p>
            <a:r>
              <a:rPr lang="en-US"/>
              <a:t>Điểm khác </a:t>
            </a:r>
            <a:r>
              <a:rPr lang="en-US" smtClean="0"/>
              <a:t>nhau</a:t>
            </a: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7" name="Content Placeholder 4">
            <a:extLst>
              <a:ext uri="{FF2B5EF4-FFF2-40B4-BE49-F238E27FC236}">
                <a16:creationId xmlns="" xmlns:a16="http://schemas.microsoft.com/office/drawing/2014/main" id="{2496E52B-B45F-44A7-9C28-DC1AA2EBEB30}"/>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2" name="Table 2">
            <a:extLst>
              <a:ext uri="{FF2B5EF4-FFF2-40B4-BE49-F238E27FC236}">
                <a16:creationId xmlns="" xmlns:a16="http://schemas.microsoft.com/office/drawing/2014/main" id="{F2A40434-7EB5-4FCC-AAD1-6B8B307ECA17}"/>
              </a:ext>
            </a:extLst>
          </p:cNvPr>
          <p:cNvGraphicFramePr>
            <a:graphicFrameLocks noGrp="1"/>
          </p:cNvGraphicFramePr>
          <p:nvPr>
            <p:extLst>
              <p:ext uri="{D42A27DB-BD31-4B8C-83A1-F6EECF244321}">
                <p14:modId xmlns:p14="http://schemas.microsoft.com/office/powerpoint/2010/main" val="3645984170"/>
              </p:ext>
            </p:extLst>
          </p:nvPr>
        </p:nvGraphicFramePr>
        <p:xfrm>
          <a:off x="693573" y="2124692"/>
          <a:ext cx="10804854" cy="4013939"/>
        </p:xfrm>
        <a:graphic>
          <a:graphicData uri="http://schemas.openxmlformats.org/drawingml/2006/table">
            <a:tbl>
              <a:tblPr firstRow="1" bandRow="1">
                <a:tableStyleId>{5C22544A-7EE6-4342-B048-85BDC9FD1C3A}</a:tableStyleId>
              </a:tblPr>
              <a:tblGrid>
                <a:gridCol w="1778323">
                  <a:extLst>
                    <a:ext uri="{9D8B030D-6E8A-4147-A177-3AD203B41FA5}">
                      <a16:colId xmlns="" xmlns:a16="http://schemas.microsoft.com/office/drawing/2014/main" val="1334647351"/>
                    </a:ext>
                  </a:extLst>
                </a:gridCol>
                <a:gridCol w="4481564">
                  <a:extLst>
                    <a:ext uri="{9D8B030D-6E8A-4147-A177-3AD203B41FA5}">
                      <a16:colId xmlns="" xmlns:a16="http://schemas.microsoft.com/office/drawing/2014/main" val="3641996469"/>
                    </a:ext>
                  </a:extLst>
                </a:gridCol>
                <a:gridCol w="4544967">
                  <a:extLst>
                    <a:ext uri="{9D8B030D-6E8A-4147-A177-3AD203B41FA5}">
                      <a16:colId xmlns="" xmlns:a16="http://schemas.microsoft.com/office/drawing/2014/main" val="2472485072"/>
                    </a:ext>
                  </a:extLst>
                </a:gridCol>
              </a:tblGrid>
              <a:tr h="562079">
                <a:tc>
                  <a:txBody>
                    <a:bodyPr/>
                    <a:lstStyle/>
                    <a:p>
                      <a:pPr algn="ctr"/>
                      <a:r>
                        <a:rPr lang="en-US" sz="1700" dirty="0" err="1">
                          <a:latin typeface="Arial" panose="020B0604020202020204" pitchFamily="34" charset="0"/>
                          <a:cs typeface="Arial" panose="020B0604020202020204" pitchFamily="34" charset="0"/>
                        </a:rPr>
                        <a:t>Tiêu</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chí</a:t>
                      </a:r>
                      <a:endParaRPr lang="en-US" sz="1700" dirty="0">
                        <a:latin typeface="Arial" panose="020B0604020202020204" pitchFamily="34" charset="0"/>
                        <a:cs typeface="Arial" panose="020B0604020202020204" pitchFamily="34" charset="0"/>
                      </a:endParaRPr>
                    </a:p>
                  </a:txBody>
                  <a:tcPr>
                    <a:solidFill>
                      <a:schemeClr val="accent6">
                        <a:lumMod val="60000"/>
                        <a:lumOff val="40000"/>
                      </a:schemeClr>
                    </a:solidFill>
                  </a:tcPr>
                </a:tc>
                <a:tc>
                  <a:txBody>
                    <a:bodyPr/>
                    <a:lstStyle/>
                    <a:p>
                      <a:pPr algn="ctr"/>
                      <a:r>
                        <a:rPr lang="en-US" sz="1700" dirty="0" err="1">
                          <a:latin typeface="Arial" panose="020B0604020202020204" pitchFamily="34" charset="0"/>
                          <a:cs typeface="Arial" panose="020B0604020202020204" pitchFamily="34" charset="0"/>
                        </a:rPr>
                        <a:t>ArrayList</a:t>
                      </a:r>
                      <a:endParaRPr lang="en-US" sz="1700" dirty="0">
                        <a:latin typeface="Arial" panose="020B0604020202020204" pitchFamily="34" charset="0"/>
                        <a:cs typeface="Arial" panose="020B0604020202020204" pitchFamily="34" charset="0"/>
                      </a:endParaRPr>
                    </a:p>
                  </a:txBody>
                  <a:tcPr>
                    <a:solidFill>
                      <a:schemeClr val="accent6">
                        <a:lumMod val="60000"/>
                        <a:lumOff val="40000"/>
                      </a:schemeClr>
                    </a:solidFill>
                  </a:tcPr>
                </a:tc>
                <a:tc>
                  <a:txBody>
                    <a:bodyPr/>
                    <a:lstStyle/>
                    <a:p>
                      <a:pPr algn="ctr"/>
                      <a:r>
                        <a:rPr lang="en-US" sz="1700" dirty="0">
                          <a:latin typeface="Arial" panose="020B0604020202020204" pitchFamily="34" charset="0"/>
                          <a:cs typeface="Arial" panose="020B0604020202020204" pitchFamily="34" charset="0"/>
                        </a:rPr>
                        <a:t>Vector</a:t>
                      </a:r>
                    </a:p>
                  </a:txBody>
                  <a:tcPr>
                    <a:solidFill>
                      <a:schemeClr val="accent6">
                        <a:lumMod val="60000"/>
                        <a:lumOff val="40000"/>
                      </a:schemeClr>
                    </a:solidFill>
                  </a:tcPr>
                </a:tc>
                <a:extLst>
                  <a:ext uri="{0D108BD9-81ED-4DB2-BD59-A6C34878D82A}">
                    <a16:rowId xmlns="" xmlns:a16="http://schemas.microsoft.com/office/drawing/2014/main" val="1295554554"/>
                  </a:ext>
                </a:extLst>
              </a:tr>
              <a:tr h="562079">
                <a:tc>
                  <a:txBody>
                    <a:bodyPr/>
                    <a:lstStyle/>
                    <a:p>
                      <a:r>
                        <a:rPr lang="en-US" sz="1700" dirty="0" err="1">
                          <a:latin typeface="Arial" panose="020B0604020202020204" pitchFamily="34" charset="0"/>
                          <a:cs typeface="Arial" panose="020B0604020202020204" pitchFamily="34" charset="0"/>
                        </a:rPr>
                        <a:t>Khả</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năng</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thay</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đổi</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kích</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thước</a:t>
                      </a:r>
                      <a:endParaRPr lang="en-US" sz="1700" dirty="0">
                        <a:latin typeface="Arial" panose="020B0604020202020204" pitchFamily="34" charset="0"/>
                        <a:cs typeface="Arial" panose="020B0604020202020204" pitchFamily="34" charset="0"/>
                      </a:endParaRPr>
                    </a:p>
                  </a:txBody>
                  <a:tcPr/>
                </a:tc>
                <a:tc>
                  <a:txBody>
                    <a:bodyPr/>
                    <a:lstStyle/>
                    <a:p>
                      <a:pPr algn="l"/>
                      <a:r>
                        <a:rPr lang="vi-VN" sz="1700">
                          <a:effectLst/>
                          <a:latin typeface="Arial" panose="020B0604020202020204" pitchFamily="34" charset="0"/>
                          <a:cs typeface="Arial" panose="020B0604020202020204" pitchFamily="34" charset="0"/>
                        </a:rPr>
                        <a:t>ArrayList tăng 50% kích thước hiện tại nếu số phần tử vượt quá khả năng chứa của nó.</a:t>
                      </a:r>
                    </a:p>
                  </a:txBody>
                  <a:tcPr marT="57150" marB="57150" anchor="ctr"/>
                </a:tc>
                <a:tc>
                  <a:txBody>
                    <a:bodyPr/>
                    <a:lstStyle/>
                    <a:p>
                      <a:pPr algn="l"/>
                      <a:r>
                        <a:rPr lang="vi-VN" sz="1700" dirty="0">
                          <a:effectLst/>
                          <a:latin typeface="Arial" panose="020B0604020202020204" pitchFamily="34" charset="0"/>
                          <a:cs typeface="Arial" panose="020B0604020202020204" pitchFamily="34" charset="0"/>
                        </a:rPr>
                        <a:t>Vector tăng 100% nghĩa là tăng gấp đôi kích thước hiện tại nếu số phần tử vượt quá khả năng chứa của nó.</a:t>
                      </a:r>
                    </a:p>
                  </a:txBody>
                  <a:tcPr marT="57150" marB="57150" anchor="ctr"/>
                </a:tc>
                <a:extLst>
                  <a:ext uri="{0D108BD9-81ED-4DB2-BD59-A6C34878D82A}">
                    <a16:rowId xmlns="" xmlns:a16="http://schemas.microsoft.com/office/drawing/2014/main" val="2070947384"/>
                  </a:ext>
                </a:extLst>
              </a:tr>
              <a:tr h="562079">
                <a:tc>
                  <a:txBody>
                    <a:bodyPr/>
                    <a:lstStyle/>
                    <a:p>
                      <a:r>
                        <a:rPr lang="en-US" sz="1700" dirty="0" err="1">
                          <a:latin typeface="Arial" panose="020B0604020202020204" pitchFamily="34" charset="0"/>
                          <a:cs typeface="Arial" panose="020B0604020202020204" pitchFamily="34" charset="0"/>
                        </a:rPr>
                        <a:t>Cấu</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hình</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đồng</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bộ</a:t>
                      </a:r>
                      <a:endParaRPr lang="en-US" sz="1700" dirty="0">
                        <a:latin typeface="Arial" panose="020B0604020202020204" pitchFamily="34" charset="0"/>
                        <a:cs typeface="Arial" panose="020B0604020202020204" pitchFamily="34" charset="0"/>
                      </a:endParaRPr>
                    </a:p>
                  </a:txBody>
                  <a:tcPr/>
                </a:tc>
                <a:tc>
                  <a:txBody>
                    <a:bodyPr/>
                    <a:lstStyle/>
                    <a:p>
                      <a:pPr algn="l"/>
                      <a:r>
                        <a:rPr lang="vi-VN" sz="1700">
                          <a:effectLst/>
                          <a:latin typeface="Arial" panose="020B0604020202020204" pitchFamily="34" charset="0"/>
                          <a:cs typeface="Arial" panose="020B0604020202020204" pitchFamily="34" charset="0"/>
                        </a:rPr>
                        <a:t>Chúng ta có thể làm cho ArrayList đồng bộ bằng cách gọi phương thức: Collections.synchronizedList();</a:t>
                      </a:r>
                    </a:p>
                  </a:txBody>
                  <a:tcPr marT="57150" marB="57150" anchor="ctr"/>
                </a:tc>
                <a:tc>
                  <a:txBody>
                    <a:bodyPr/>
                    <a:lstStyle/>
                    <a:p>
                      <a:pPr algn="l"/>
                      <a:r>
                        <a:rPr lang="vi-VN" sz="1700" dirty="0">
                          <a:effectLst/>
                          <a:latin typeface="Arial" panose="020B0604020202020204" pitchFamily="34" charset="0"/>
                          <a:cs typeface="Arial" panose="020B0604020202020204" pitchFamily="34" charset="0"/>
                        </a:rPr>
                        <a:t>Vector được đồng bộ nội bộ và không thể hủy đồng bộ hóa.</a:t>
                      </a:r>
                    </a:p>
                  </a:txBody>
                  <a:tcPr marT="57150" marB="57150" anchor="ctr"/>
                </a:tc>
                <a:extLst>
                  <a:ext uri="{0D108BD9-81ED-4DB2-BD59-A6C34878D82A}">
                    <a16:rowId xmlns="" xmlns:a16="http://schemas.microsoft.com/office/drawing/2014/main" val="3607794134"/>
                  </a:ext>
                </a:extLst>
              </a:tr>
              <a:tr h="562079">
                <a:tc>
                  <a:txBody>
                    <a:bodyPr/>
                    <a:lstStyle/>
                    <a:p>
                      <a:r>
                        <a:rPr lang="en-US" sz="1700" dirty="0" err="1">
                          <a:latin typeface="Arial" panose="020B0604020202020204" pitchFamily="34" charset="0"/>
                          <a:cs typeface="Arial" panose="020B0604020202020204" pitchFamily="34" charset="0"/>
                        </a:rPr>
                        <a:t>Ứng</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dụng</a:t>
                      </a:r>
                      <a:endParaRPr lang="en-US" sz="1700" dirty="0">
                        <a:latin typeface="Arial" panose="020B0604020202020204" pitchFamily="34" charset="0"/>
                        <a:cs typeface="Arial" panose="020B0604020202020204" pitchFamily="34" charset="0"/>
                      </a:endParaRPr>
                    </a:p>
                  </a:txBody>
                  <a:tcPr/>
                </a:tc>
                <a:tc>
                  <a:txBody>
                    <a:bodyPr/>
                    <a:lstStyle/>
                    <a:p>
                      <a:pPr algn="l"/>
                      <a:r>
                        <a:rPr lang="vi-VN" sz="1700" dirty="0">
                          <a:effectLst/>
                          <a:latin typeface="Arial" panose="020B0604020202020204" pitchFamily="34" charset="0"/>
                          <a:cs typeface="Arial" panose="020B0604020202020204" pitchFamily="34" charset="0"/>
                        </a:rPr>
                        <a:t>ArrayList được ưa thích trong các ứng dụng đơn luồng (single-thread). Nếu bạn muốn sử dụng HashMap trong ứng dụng đa luồng (mulit-thread), có thể thực hiện bằng cách sử dụng phương thức Collections. synchronizedList().</a:t>
                      </a:r>
                    </a:p>
                  </a:txBody>
                  <a:tcPr marT="57150" marB="57150" anchor="ctr"/>
                </a:tc>
                <a:tc>
                  <a:txBody>
                    <a:bodyPr/>
                    <a:lstStyle/>
                    <a:p>
                      <a:pPr algn="l"/>
                      <a:r>
                        <a:rPr lang="vi-VN" sz="1700" dirty="0">
                          <a:effectLst/>
                          <a:latin typeface="Arial" panose="020B0604020202020204" pitchFamily="34" charset="0"/>
                          <a:cs typeface="Arial" panose="020B0604020202020204" pitchFamily="34" charset="0"/>
                        </a:rPr>
                        <a:t>Mặc dù Vector có để sử dụng trong các ứng dụng đa luồng (multi-thread), nhưng ngày nay nó ít được sử dụng. Bởi vì, Collections. synchronizedList() là lựa chọn tốt hơn Vector.</a:t>
                      </a:r>
                    </a:p>
                  </a:txBody>
                  <a:tcPr marT="57150" marB="57150" anchor="ctr"/>
                </a:tc>
                <a:extLst>
                  <a:ext uri="{0D108BD9-81ED-4DB2-BD59-A6C34878D82A}">
                    <a16:rowId xmlns="" xmlns:a16="http://schemas.microsoft.com/office/drawing/2014/main" val="3286644930"/>
                  </a:ext>
                </a:extLst>
              </a:tr>
            </a:tbl>
          </a:graphicData>
        </a:graphic>
      </p:graphicFrame>
    </p:spTree>
    <p:extLst>
      <p:ext uri="{BB962C8B-B14F-4D97-AF65-F5344CB8AC3E}">
        <p14:creationId xmlns:p14="http://schemas.microsoft.com/office/powerpoint/2010/main" val="1654781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Tổng </a:t>
            </a:r>
            <a:r>
              <a:rPr lang="en-US" smtClean="0"/>
              <a:t>kết</a:t>
            </a:r>
            <a:endParaRPr lang="en-US"/>
          </a:p>
        </p:txBody>
      </p:sp>
      <p:sp>
        <p:nvSpPr>
          <p:cNvPr id="3" name="Content Placeholder 2"/>
          <p:cNvSpPr>
            <a:spLocks noGrp="1"/>
          </p:cNvSpPr>
          <p:nvPr>
            <p:ph idx="1"/>
          </p:nvPr>
        </p:nvSpPr>
        <p:spPr/>
        <p:txBody>
          <a:bodyPr>
            <a:normAutofit fontScale="77500" lnSpcReduction="20000"/>
          </a:bodyPr>
          <a:lstStyle/>
          <a:p>
            <a:r>
              <a:rPr lang="vi-VN"/>
              <a:t>Vector sử dụng một mảng động như đa số các </a:t>
            </a:r>
            <a:r>
              <a:rPr lang="en-US" smtClean="0"/>
              <a:t>lớp</a:t>
            </a:r>
            <a:r>
              <a:rPr lang="vi-VN" smtClean="0"/>
              <a:t> </a:t>
            </a:r>
            <a:r>
              <a:rPr lang="vi-VN"/>
              <a:t>được implement từ interface List.</a:t>
            </a:r>
          </a:p>
          <a:p>
            <a:r>
              <a:rPr lang="vi-VN"/>
              <a:t>Vector có tính đồng bộ hóa, thích hợp trong trường hợp xây dựng ứng dụng xử lý theo cấu trúc đa luồng.</a:t>
            </a:r>
          </a:p>
          <a:p>
            <a:r>
              <a:rPr lang="vi-VN"/>
              <a:t>Vector bao gồm cả một số </a:t>
            </a:r>
            <a:r>
              <a:rPr lang="en-US" smtClean="0"/>
              <a:t> phương thức kế thưa (</a:t>
            </a:r>
            <a:r>
              <a:rPr lang="vi-VN" smtClean="0"/>
              <a:t>legacy methods</a:t>
            </a:r>
            <a:r>
              <a:rPr lang="en-US" smtClean="0"/>
              <a:t>)</a:t>
            </a:r>
            <a:r>
              <a:rPr lang="vi-VN" smtClean="0"/>
              <a:t> </a:t>
            </a:r>
            <a:r>
              <a:rPr lang="vi-VN"/>
              <a:t>không thuộc về Collections framework.</a:t>
            </a:r>
          </a:p>
          <a:p>
            <a:r>
              <a:rPr lang="vi-VN"/>
              <a:t>Hiệu suất xử lý của Vector không cao và nhanh như một số </a:t>
            </a:r>
            <a:r>
              <a:rPr lang="en-US" smtClean="0"/>
              <a:t>lớp </a:t>
            </a:r>
            <a:r>
              <a:rPr lang="vi-VN" smtClean="0"/>
              <a:t>khác </a:t>
            </a:r>
            <a:r>
              <a:rPr lang="vi-VN"/>
              <a:t>thuộc Collections framework.</a:t>
            </a:r>
          </a:p>
          <a:p>
            <a:r>
              <a:rPr lang="vi-VN"/>
              <a:t>Vector sẽ là sự lựa chọn hoàn hảo nếu người lập trình không </a:t>
            </a:r>
            <a:r>
              <a:rPr lang="vi-VN" smtClean="0"/>
              <a:t>biết kích </a:t>
            </a:r>
            <a:r>
              <a:rPr lang="vi-VN"/>
              <a:t>thước của mảng trước đó hoặc chỉ đơn giản là cần một </a:t>
            </a:r>
            <a:r>
              <a:rPr lang="en-US" smtClean="0"/>
              <a:t>tập hợp </a:t>
            </a:r>
            <a:r>
              <a:rPr lang="vi-VN" smtClean="0"/>
              <a:t>có </a:t>
            </a:r>
            <a:r>
              <a:rPr lang="vi-VN"/>
              <a:t>thể linh động thay đổi kích thước của nó trong quá trình chạy ứng dụng.</a:t>
            </a:r>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7" name="Content Placeholder 4">
            <a:extLst>
              <a:ext uri="{FF2B5EF4-FFF2-40B4-BE49-F238E27FC236}">
                <a16:creationId xmlns="" xmlns:a16="http://schemas.microsoft.com/office/drawing/2014/main" id="{2496E52B-B45F-44A7-9C28-DC1AA2EBEB30}"/>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31949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Tài liệu tham khảo</a:t>
            </a:r>
            <a:endParaRPr lang="en-US"/>
          </a:p>
        </p:txBody>
      </p:sp>
      <p:sp>
        <p:nvSpPr>
          <p:cNvPr id="3" name="Content Placeholder 2"/>
          <p:cNvSpPr>
            <a:spLocks noGrp="1"/>
          </p:cNvSpPr>
          <p:nvPr>
            <p:ph idx="1"/>
          </p:nvPr>
        </p:nvSpPr>
        <p:spPr/>
        <p:txBody>
          <a:bodyPr>
            <a:normAutofit fontScale="62500" lnSpcReduction="20000"/>
          </a:bodyPr>
          <a:lstStyle/>
          <a:p>
            <a:r>
              <a:rPr lang="en-US" smtClean="0"/>
              <a:t>Bài trình bày của Ngô Việt Trung- Nguyễn Duyên Thái; ĐH CNTT2 K13.</a:t>
            </a:r>
          </a:p>
          <a:p>
            <a:r>
              <a:rPr lang="en-US" smtClean="0"/>
              <a:t>https</a:t>
            </a:r>
            <a:r>
              <a:rPr lang="en-US"/>
              <a:t>://</a:t>
            </a:r>
            <a:r>
              <a:rPr lang="en-US" smtClean="0"/>
              <a:t>www.tutorialspoint.com/differences-between-arraylist-and-vector-in-java</a:t>
            </a:r>
            <a:endParaRPr lang="en-US"/>
          </a:p>
          <a:p>
            <a:r>
              <a:rPr lang="en-US"/>
              <a:t>https://www.geeksforgeeks.org/java-util-vector-class-java</a:t>
            </a:r>
            <a:r>
              <a:rPr lang="en-US" smtClean="0"/>
              <a:t>/</a:t>
            </a:r>
            <a:endParaRPr lang="en-US"/>
          </a:p>
          <a:p>
            <a:r>
              <a:rPr lang="en-US"/>
              <a:t>https://www.geeksforgeeks.org/vector-vs-arraylist-java</a:t>
            </a:r>
            <a:r>
              <a:rPr lang="en-US" smtClean="0"/>
              <a:t>/</a:t>
            </a:r>
            <a:endParaRPr lang="en-US"/>
          </a:p>
          <a:p>
            <a:r>
              <a:rPr lang="en-US"/>
              <a:t>https://www.slideshare.net/abhilash128/vectors-11947188 </a:t>
            </a:r>
          </a:p>
          <a:p>
            <a:r>
              <a:rPr lang="en-US" smtClean="0"/>
              <a:t>https</a:t>
            </a:r>
            <a:r>
              <a:rPr lang="en-US"/>
              <a:t>://www.free-powerpoint-templates-design.com/teamwork-business-people-powerpoint-templates/ </a:t>
            </a:r>
          </a:p>
          <a:p>
            <a:r>
              <a:rPr lang="en-US"/>
              <a:t>https://</a:t>
            </a:r>
            <a:r>
              <a:rPr lang="en-US" smtClean="0"/>
              <a:t>docs.oracle.com/javase/8/docs/api/java/util/Vector.html</a:t>
            </a:r>
            <a:endParaRPr lang="en-US"/>
          </a:p>
          <a:p>
            <a:r>
              <a:rPr lang="en-US">
                <a:hlinkClick r:id="rId3"/>
              </a:rPr>
              <a:t>https://gpcoder.com/2737-so-sanh-arraylist-va-vector-trong-java</a:t>
            </a:r>
            <a:r>
              <a:rPr lang="en-US" smtClean="0">
                <a:hlinkClick r:id="rId3"/>
              </a:rPr>
              <a:t>/</a:t>
            </a:r>
            <a:endParaRPr lang="en-US" smtClean="0"/>
          </a:p>
          <a:p>
            <a:pPr marL="342900" indent="-342900">
              <a:buFontTx/>
              <a:buChar char="-"/>
            </a:pPr>
            <a:r>
              <a:rPr lang="en-US">
                <a:solidFill>
                  <a:schemeClr val="accent2">
                    <a:lumMod val="50000"/>
                  </a:schemeClr>
                </a:solidFill>
              </a:rPr>
              <a:t>Quick samples: https://github.com/duyenthaind/vectorSample</a:t>
            </a:r>
          </a:p>
          <a:p>
            <a:pPr marL="342900" indent="-342900">
              <a:buFontTx/>
              <a:buChar char="-"/>
            </a:pPr>
            <a:r>
              <a:rPr lang="en-US">
                <a:solidFill>
                  <a:schemeClr val="accent2">
                    <a:lumMod val="50000"/>
                  </a:schemeClr>
                </a:solidFill>
              </a:rPr>
              <a:t>UDF samples: https://</a:t>
            </a:r>
            <a:r>
              <a:rPr lang="en-US" smtClean="0">
                <a:solidFill>
                  <a:schemeClr val="accent2">
                    <a:lumMod val="50000"/>
                  </a:schemeClr>
                </a:solidFill>
              </a:rPr>
              <a:t>github.com/jvjspy/VectorDem</a:t>
            </a:r>
            <a:endParaRPr lang="en-US">
              <a:solidFill>
                <a:schemeClr val="accent2">
                  <a:lumMod val="50000"/>
                </a:schemeClr>
              </a:solidFill>
            </a:endParaRPr>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7" name="Content Placeholder 4">
            <a:extLst>
              <a:ext uri="{FF2B5EF4-FFF2-40B4-BE49-F238E27FC236}">
                <a16:creationId xmlns="" xmlns:a16="http://schemas.microsoft.com/office/drawing/2014/main" id="{2496E52B-B45F-44A7-9C28-DC1AA2EBEB30}"/>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7543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Vector trong sơ đồ Collections </a:t>
            </a:r>
            <a:r>
              <a:rPr lang="en-US" smtClean="0"/>
              <a:t>framework</a:t>
            </a:r>
            <a:endParaRPr lang="en-US"/>
          </a:p>
        </p:txBody>
      </p:sp>
      <p:sp>
        <p:nvSpPr>
          <p:cNvPr id="3" name="Content Placeholder 2"/>
          <p:cNvSpPr>
            <a:spLocks noGrp="1"/>
          </p:cNvSpPr>
          <p:nvPr>
            <p:ph idx="1"/>
          </p:nvPr>
        </p:nvSpPr>
        <p:spPr/>
        <p:txBody>
          <a:bodyPr/>
          <a:lstStyle/>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6" name="Picture 5">
            <a:extLst>
              <a:ext uri="{FF2B5EF4-FFF2-40B4-BE49-F238E27FC236}">
                <a16:creationId xmlns="" xmlns:a16="http://schemas.microsoft.com/office/drawing/2014/main" id="{AA1EFF2B-46D8-4FB8-9E0E-4D6FDE435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854" y="1517950"/>
            <a:ext cx="5136292" cy="4975783"/>
          </a:xfrm>
          <a:prstGeom prst="rect">
            <a:avLst/>
          </a:prstGeom>
        </p:spPr>
      </p:pic>
    </p:spTree>
    <p:extLst>
      <p:ext uri="{BB962C8B-B14F-4D97-AF65-F5344CB8AC3E}">
        <p14:creationId xmlns:p14="http://schemas.microsoft.com/office/powerpoint/2010/main" val="1961476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Vector </a:t>
            </a:r>
            <a:r>
              <a:rPr lang="en-US" smtClean="0"/>
              <a:t>implementations</a:t>
            </a:r>
            <a:endParaRPr lang="en-US"/>
          </a:p>
        </p:txBody>
      </p:sp>
      <p:sp>
        <p:nvSpPr>
          <p:cNvPr id="3" name="Content Placeholder 2"/>
          <p:cNvSpPr>
            <a:spLocks noGrp="1"/>
          </p:cNvSpPr>
          <p:nvPr>
            <p:ph idx="1"/>
          </p:nvPr>
        </p:nvSpPr>
        <p:spPr/>
        <p:txBody>
          <a:bodyPr>
            <a:normAutofit fontScale="92500"/>
          </a:bodyPr>
          <a:lstStyle/>
          <a:p>
            <a:r>
              <a:rPr lang="en-US"/>
              <a:t>Vector</a:t>
            </a:r>
            <a:r>
              <a:rPr lang="en-US" smtClean="0"/>
              <a:t>:</a:t>
            </a:r>
          </a:p>
          <a:p>
            <a:pPr lvl="1"/>
            <a:r>
              <a:rPr lang="vi-VN"/>
              <a:t>Implements một mảng động</a:t>
            </a:r>
          </a:p>
          <a:p>
            <a:pPr lvl="1"/>
            <a:r>
              <a:rPr lang="vi-VN"/>
              <a:t>Duy trì thứ tự và vị trí, chỉ số của các giá trị được thêm vào Vector (indexed value)</a:t>
            </a:r>
          </a:p>
          <a:p>
            <a:pPr lvl="1"/>
            <a:r>
              <a:rPr lang="vi-VN"/>
              <a:t>Vector có tính đồng bộ, hỗ trợ đa luồng</a:t>
            </a:r>
          </a:p>
          <a:p>
            <a:pPr lvl="1"/>
            <a:r>
              <a:rPr lang="vi-VN"/>
              <a:t>Vector là lớp không thuộc trong collection framework nhưng được bổ sung thêm các phương thức để phù hợp và thống nhất với các lớp trong Collection Framework</a:t>
            </a:r>
          </a:p>
          <a:p>
            <a:pPr lvl="1"/>
            <a:r>
              <a:rPr lang="vi-VN"/>
              <a:t>Vector class nằm trong package java.util</a:t>
            </a:r>
          </a:p>
          <a:p>
            <a:pPr lvl="1"/>
            <a:r>
              <a:rPr lang="vi-VN"/>
              <a:t>Vector có thể chứa các giá trị trùng </a:t>
            </a:r>
            <a:r>
              <a:rPr lang="vi-VN" smtClean="0"/>
              <a:t>lặp</a:t>
            </a:r>
            <a:r>
              <a:rPr lang="en-US" smtClean="0"/>
              <a:t>.</a:t>
            </a:r>
            <a:endParaRPr lang="vi-VN"/>
          </a:p>
          <a:p>
            <a:endParaRPr lang="en-US"/>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28756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3. Khai báo, cài đặt </a:t>
            </a:r>
            <a:r>
              <a:rPr lang="en-US" smtClean="0"/>
              <a:t>Vector</a:t>
            </a:r>
            <a:endParaRPr lang="en-US"/>
          </a:p>
        </p:txBody>
      </p:sp>
      <p:sp>
        <p:nvSpPr>
          <p:cNvPr id="3" name="Content Placeholder 2"/>
          <p:cNvSpPr>
            <a:spLocks noGrp="1"/>
          </p:cNvSpPr>
          <p:nvPr>
            <p:ph idx="1"/>
          </p:nvPr>
        </p:nvSpPr>
        <p:spPr/>
        <p:txBody>
          <a:bodyPr>
            <a:normAutofit fontScale="55000" lnSpcReduction="20000"/>
          </a:bodyPr>
          <a:lstStyle/>
          <a:p>
            <a:r>
              <a:rPr lang="vi-VN"/>
              <a:t>Vector(): Tạo một vector mặc định có giá trị kích thước là 10.</a:t>
            </a:r>
          </a:p>
          <a:p>
            <a:r>
              <a:rPr lang="vi-VN"/>
              <a:t>	Vector v = new Vector</a:t>
            </a:r>
            <a:r>
              <a:rPr lang="vi-VN" smtClean="0"/>
              <a:t>();</a:t>
            </a:r>
            <a:endParaRPr lang="vi-VN"/>
          </a:p>
          <a:p>
            <a:r>
              <a:rPr lang="vi-VN"/>
              <a:t>Khai báo tường </a:t>
            </a:r>
            <a:r>
              <a:rPr lang="vi-VN" smtClean="0"/>
              <a:t>m</a:t>
            </a:r>
            <a:r>
              <a:rPr lang="en-US" smtClean="0"/>
              <a:t>i</a:t>
            </a:r>
            <a:r>
              <a:rPr lang="vi-VN" smtClean="0"/>
              <a:t>nh</a:t>
            </a:r>
            <a:r>
              <a:rPr lang="vi-VN"/>
              <a:t>:</a:t>
            </a:r>
          </a:p>
          <a:p>
            <a:r>
              <a:rPr lang="vi-VN"/>
              <a:t>	Vector&lt;T&gt; v = new Vector&lt;T&gt;();</a:t>
            </a:r>
          </a:p>
          <a:p>
            <a:r>
              <a:rPr lang="vi-VN"/>
              <a:t>Vector(int size): Tạo một vector có giá trị kích thước khởi tạo được định nghĩa bởi giá trị size.</a:t>
            </a:r>
          </a:p>
          <a:p>
            <a:r>
              <a:rPr lang="vi-VN"/>
              <a:t>	Vector&lt;T&gt; v = new Vector&lt;T&gt;(int size);</a:t>
            </a:r>
          </a:p>
          <a:p>
            <a:r>
              <a:rPr lang="vi-VN"/>
              <a:t>Vector(int size, int incr): Tạo một vector có kích thước khởi tạo được định nghĩa bởi giá trị size và giá trị kích thước tang theo là incr. Giá trị incr là số phần tử được mở rộng cho vector mỗi khi vector thực hiện tang kích thước bản thân nó.</a:t>
            </a:r>
          </a:p>
          <a:p>
            <a:r>
              <a:rPr lang="vi-VN"/>
              <a:t>	Vector&lt;T&gt; v = new Vector&lt;T&gt;(int size, int incr);</a:t>
            </a:r>
          </a:p>
          <a:p>
            <a:r>
              <a:rPr lang="vi-VN"/>
              <a:t>Vector(Collection c): Tạo một vector chứa các giá trị trong tập hợp c.</a:t>
            </a:r>
          </a:p>
          <a:p>
            <a:r>
              <a:rPr lang="vi-VN"/>
              <a:t>	</a:t>
            </a:r>
            <a:r>
              <a:rPr lang="vi-VN" smtClean="0"/>
              <a:t>Vector&lt;E</a:t>
            </a:r>
            <a:r>
              <a:rPr lang="vi-VN"/>
              <a:t>&gt; v = new Vector&lt;E&gt;(Collection c</a:t>
            </a:r>
            <a:r>
              <a:rPr lang="vi-VN" smtClean="0"/>
              <a:t>);</a:t>
            </a:r>
            <a:endParaRPr lang="vi-VN"/>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7" name="Content Placeholder 4">
            <a:extLst>
              <a:ext uri="{FF2B5EF4-FFF2-40B4-BE49-F238E27FC236}">
                <a16:creationId xmlns="" xmlns:a16="http://schemas.microsoft.com/office/drawing/2014/main" id="{F25B5A23-02AE-4CB1-AC5F-EB0CB8AE5D23}"/>
              </a:ext>
            </a:extLst>
          </p:cNvPr>
          <p:cNvSpPr txBox="1">
            <a:spLocks/>
          </p:cNvSpPr>
          <p:nvPr/>
        </p:nvSpPr>
        <p:spPr>
          <a:xfrm>
            <a:off x="693573" y="1544595"/>
            <a:ext cx="11329259" cy="4988423"/>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Tx/>
              <a:buFont typeface="Wingdings" panose="05000000000000000000" pitchFamily="2" charset="2"/>
              <a:buChar char="Ø"/>
            </a:pPr>
            <a:endParaRPr lang="en-US" sz="1870" dirty="0">
              <a:solidFill>
                <a:srgbClr val="40424E"/>
              </a:solidFill>
              <a:latin typeface="+mj-lt"/>
              <a:cs typeface="Arial" panose="020B0604020202020204" pitchFamily="34" charset="0"/>
            </a:endParaRPr>
          </a:p>
        </p:txBody>
      </p:sp>
    </p:spTree>
    <p:extLst>
      <p:ext uri="{BB962C8B-B14F-4D97-AF65-F5344CB8AC3E}">
        <p14:creationId xmlns:p14="http://schemas.microsoft.com/office/powerpoint/2010/main" val="3363215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 Khai báo, cài đặt </a:t>
            </a:r>
            <a:r>
              <a:rPr lang="en-US" smtClean="0"/>
              <a:t>Vector (tt)</a:t>
            </a:r>
            <a:endParaRPr lang="en-US"/>
          </a:p>
        </p:txBody>
      </p:sp>
      <p:sp>
        <p:nvSpPr>
          <p:cNvPr id="3" name="Content Placeholder 2"/>
          <p:cNvSpPr>
            <a:spLocks noGrp="1"/>
          </p:cNvSpPr>
          <p:nvPr>
            <p:ph idx="1"/>
          </p:nvPr>
        </p:nvSpPr>
        <p:spPr/>
        <p:txBody>
          <a:bodyPr>
            <a:normAutofit/>
          </a:bodyPr>
          <a:lstStyle/>
          <a:p>
            <a:r>
              <a:rPr lang="en-US" smtClean="0"/>
              <a:t>V</a:t>
            </a:r>
            <a:r>
              <a:rPr lang="vi-VN" smtClean="0"/>
              <a:t>ector </a:t>
            </a:r>
            <a:r>
              <a:rPr lang="en-US" smtClean="0"/>
              <a:t>là mảng động nên có thể </a:t>
            </a:r>
            <a:r>
              <a:rPr lang="vi-VN" smtClean="0"/>
              <a:t>được </a:t>
            </a:r>
            <a:r>
              <a:rPr lang="vi-VN"/>
              <a:t>khởi tạo mà không cần định nghĩa </a:t>
            </a:r>
            <a:r>
              <a:rPr lang="vi-VN" smtClean="0"/>
              <a:t>kích thước</a:t>
            </a:r>
            <a:r>
              <a:rPr lang="en-US" smtClean="0"/>
              <a:t> ban đầu</a:t>
            </a:r>
            <a:r>
              <a:rPr lang="vi-VN" smtClean="0"/>
              <a:t>.</a:t>
            </a:r>
            <a:endParaRPr lang="vi-VN"/>
          </a:p>
          <a:p>
            <a:r>
              <a:rPr lang="en-US" smtClean="0"/>
              <a:t>V</a:t>
            </a:r>
            <a:r>
              <a:rPr lang="vi-VN" smtClean="0"/>
              <a:t>ector </a:t>
            </a:r>
            <a:r>
              <a:rPr lang="en-US" smtClean="0"/>
              <a:t>nếu không chỉ định rõ &lt;T&gt; thì tập hợp này có lưu trữ các phần từ bất kỳ (Object)</a:t>
            </a:r>
            <a:r>
              <a:rPr lang="vi-VN" smtClean="0"/>
              <a:t>.</a:t>
            </a:r>
          </a:p>
          <a:p>
            <a:r>
              <a:rPr lang="vi-VN" smtClean="0"/>
              <a:t>Ngay </a:t>
            </a:r>
            <a:r>
              <a:rPr lang="vi-VN"/>
              <a:t>cả khi kích thước của vector được định nghĩa, vector có thể </a:t>
            </a:r>
            <a:r>
              <a:rPr lang="en-US" smtClean="0"/>
              <a:t>tang kích thước nếu vượt quá khai báo ban đầu</a:t>
            </a:r>
            <a:r>
              <a:rPr lang="vi-VN" smtClean="0"/>
              <a:t>.</a:t>
            </a:r>
            <a:endParaRPr lang="vi-VN"/>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7" name="Content Placeholder 4">
            <a:extLst>
              <a:ext uri="{FF2B5EF4-FFF2-40B4-BE49-F238E27FC236}">
                <a16:creationId xmlns="" xmlns:a16="http://schemas.microsoft.com/office/drawing/2014/main" id="{F25B5A23-02AE-4CB1-AC5F-EB0CB8AE5D23}"/>
              </a:ext>
            </a:extLst>
          </p:cNvPr>
          <p:cNvSpPr txBox="1">
            <a:spLocks/>
          </p:cNvSpPr>
          <p:nvPr/>
        </p:nvSpPr>
        <p:spPr>
          <a:xfrm>
            <a:off x="693573" y="1544595"/>
            <a:ext cx="11329259" cy="4988423"/>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Tx/>
              <a:buFont typeface="Wingdings" panose="05000000000000000000" pitchFamily="2" charset="2"/>
              <a:buChar char="q"/>
            </a:pPr>
            <a:endParaRPr lang="en-US" sz="1870" dirty="0">
              <a:solidFill>
                <a:srgbClr val="40424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22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 Khai báo, cài đặt Vector(tt</a:t>
            </a:r>
            <a:r>
              <a:rPr lang="en-US" smtClean="0"/>
              <a:t>)</a:t>
            </a:r>
            <a:endParaRPr lang="en-US"/>
          </a:p>
        </p:txBody>
      </p:sp>
      <p:sp>
        <p:nvSpPr>
          <p:cNvPr id="3" name="Content Placeholder 2"/>
          <p:cNvSpPr>
            <a:spLocks noGrp="1"/>
          </p:cNvSpPr>
          <p:nvPr>
            <p:ph sz="half" idx="1"/>
          </p:nvPr>
        </p:nvSpPr>
        <p:spPr/>
        <p:txBody>
          <a:bodyPr>
            <a:normAutofit fontScale="62500" lnSpcReduction="20000"/>
          </a:bodyPr>
          <a:lstStyle/>
          <a:p>
            <a:pPr marL="0" indent="0">
              <a:buNone/>
            </a:pPr>
            <a:r>
              <a:rPr lang="en-US" smtClean="0"/>
              <a:t>import </a:t>
            </a:r>
            <a:r>
              <a:rPr lang="en-US"/>
              <a:t>java.util.Arrays;</a:t>
            </a:r>
          </a:p>
          <a:p>
            <a:pPr marL="0" indent="0">
              <a:buNone/>
            </a:pPr>
            <a:r>
              <a:rPr lang="en-US"/>
              <a:t>import java.util.List;</a:t>
            </a:r>
          </a:p>
          <a:p>
            <a:pPr marL="0" indent="0">
              <a:buNone/>
            </a:pPr>
            <a:r>
              <a:rPr lang="en-US"/>
              <a:t>import java.util.Vector</a:t>
            </a:r>
            <a:r>
              <a:rPr lang="en-US" smtClean="0"/>
              <a:t>;</a:t>
            </a:r>
            <a:endParaRPr lang="en-US"/>
          </a:p>
          <a:p>
            <a:pPr marL="0" indent="0">
              <a:buNone/>
            </a:pPr>
            <a:r>
              <a:rPr lang="en-US"/>
              <a:t>public class VectorSample </a:t>
            </a:r>
            <a:r>
              <a:rPr lang="en-US" smtClean="0"/>
              <a:t>{</a:t>
            </a:r>
            <a:endParaRPr lang="en-US"/>
          </a:p>
          <a:p>
            <a:pPr marL="0" indent="0">
              <a:buNone/>
            </a:pPr>
            <a:r>
              <a:rPr lang="en-US"/>
              <a:t>    public static void main(String[] args) {</a:t>
            </a:r>
          </a:p>
          <a:p>
            <a:pPr marL="0" indent="0">
              <a:buNone/>
            </a:pPr>
            <a:r>
              <a:rPr lang="en-US"/>
              <a:t>        // initialize</a:t>
            </a:r>
          </a:p>
          <a:p>
            <a:pPr marL="0" indent="0">
              <a:buNone/>
            </a:pPr>
            <a:r>
              <a:rPr lang="en-US"/>
              <a:t>        List&lt;Integer&gt; vector = new Vector&lt;&gt;();</a:t>
            </a:r>
          </a:p>
          <a:p>
            <a:pPr marL="0" indent="0">
              <a:buNone/>
            </a:pPr>
            <a:r>
              <a:rPr lang="en-US"/>
              <a:t>        Integer[] arr = {1, 2, 3, 4, 5};</a:t>
            </a:r>
          </a:p>
          <a:p>
            <a:pPr marL="0" indent="0">
              <a:buNone/>
            </a:pPr>
            <a:r>
              <a:rPr lang="en-US"/>
              <a:t>        // gen items</a:t>
            </a:r>
          </a:p>
          <a:p>
            <a:pPr marL="0" indent="0">
              <a:buNone/>
            </a:pPr>
            <a:r>
              <a:rPr lang="en-US"/>
              <a:t>        vector.addAll(Arrays.asList(arr</a:t>
            </a:r>
            <a:r>
              <a:rPr lang="en-US" smtClean="0"/>
              <a:t>));</a:t>
            </a:r>
          </a:p>
          <a:p>
            <a:pPr lvl="1"/>
            <a:endParaRPr lang="en-US" smtClean="0"/>
          </a:p>
          <a:p>
            <a:pPr marL="457200" lvl="1" indent="0">
              <a:buNone/>
            </a:pPr>
            <a:endParaRPr lang="en-US"/>
          </a:p>
        </p:txBody>
      </p:sp>
      <p:sp>
        <p:nvSpPr>
          <p:cNvPr id="5" name="Content Placeholder 4"/>
          <p:cNvSpPr>
            <a:spLocks noGrp="1"/>
          </p:cNvSpPr>
          <p:nvPr>
            <p:ph sz="half" idx="2"/>
          </p:nvPr>
        </p:nvSpPr>
        <p:spPr/>
        <p:txBody>
          <a:bodyPr>
            <a:normAutofit fontScale="62500" lnSpcReduction="20000"/>
          </a:bodyPr>
          <a:lstStyle/>
          <a:p>
            <a:pPr marL="0" indent="0">
              <a:buNone/>
            </a:pPr>
            <a:r>
              <a:rPr lang="en-US"/>
              <a:t>// print all</a:t>
            </a:r>
          </a:p>
          <a:p>
            <a:pPr marL="0" indent="0">
              <a:buNone/>
            </a:pPr>
            <a:r>
              <a:rPr lang="en-US"/>
              <a:t>        System.out.println(vector);</a:t>
            </a:r>
          </a:p>
          <a:p>
            <a:pPr marL="0" indent="0">
              <a:buNone/>
            </a:pPr>
            <a:r>
              <a:rPr lang="en-US"/>
              <a:t>        // remove item at index 1</a:t>
            </a:r>
          </a:p>
          <a:p>
            <a:pPr marL="0" indent="0">
              <a:buNone/>
            </a:pPr>
            <a:r>
              <a:rPr lang="en-US"/>
              <a:t>        vector.remove(1);</a:t>
            </a:r>
          </a:p>
          <a:p>
            <a:pPr marL="0" indent="0">
              <a:buNone/>
            </a:pPr>
            <a:r>
              <a:rPr lang="en-US"/>
              <a:t>        // print one by one</a:t>
            </a:r>
          </a:p>
          <a:p>
            <a:pPr marL="0" indent="0">
              <a:buNone/>
            </a:pPr>
            <a:r>
              <a:rPr lang="en-US"/>
              <a:t>        for (int index : vector) {</a:t>
            </a:r>
          </a:p>
          <a:p>
            <a:pPr marL="0" indent="0">
              <a:buNone/>
            </a:pPr>
            <a:r>
              <a:rPr lang="en-US"/>
              <a:t>            System.out.print(index + "\t");</a:t>
            </a:r>
          </a:p>
          <a:p>
            <a:pPr marL="0" indent="0">
              <a:buNone/>
            </a:pPr>
            <a:r>
              <a:rPr lang="en-US"/>
              <a:t>        }</a:t>
            </a:r>
          </a:p>
          <a:p>
            <a:pPr marL="0" indent="0">
              <a:buNone/>
            </a:pPr>
            <a:r>
              <a:rPr lang="en-US"/>
              <a:t>        System.out.println("");</a:t>
            </a:r>
          </a:p>
          <a:p>
            <a:pPr marL="0" indent="0">
              <a:buNone/>
            </a:pPr>
            <a:r>
              <a:rPr lang="en-US"/>
              <a:t>    }</a:t>
            </a:r>
          </a:p>
          <a:p>
            <a:pPr marL="0" indent="0">
              <a:buNone/>
            </a:pPr>
            <a:r>
              <a:rPr lang="en-US" smtClean="0"/>
              <a:t>}</a:t>
            </a: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69430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3. Khai </a:t>
            </a:r>
            <a:r>
              <a:rPr lang="en-US"/>
              <a:t>báo, cài đặt Vector(tt</a:t>
            </a:r>
            <a:r>
              <a:rPr lang="en-US" smtClean="0"/>
              <a:t>)</a:t>
            </a:r>
            <a:endParaRPr lang="en-US"/>
          </a:p>
        </p:txBody>
      </p:sp>
      <p:sp>
        <p:nvSpPr>
          <p:cNvPr id="3" name="Content Placeholder 2"/>
          <p:cNvSpPr>
            <a:spLocks noGrp="1"/>
          </p:cNvSpPr>
          <p:nvPr>
            <p:ph idx="1"/>
          </p:nvPr>
        </p:nvSpPr>
        <p:spPr>
          <a:xfrm>
            <a:off x="499534" y="1625600"/>
            <a:ext cx="6699126" cy="4326467"/>
          </a:xfrm>
        </p:spPr>
        <p:txBody>
          <a:bodyPr/>
          <a:lstStyle/>
          <a:p>
            <a:r>
              <a:rPr lang="vi-VN"/>
              <a:t>Vector không thể xử lý các kiểu dữ liệu nguyên thủy: int, float, long, char, </a:t>
            </a:r>
            <a:r>
              <a:rPr lang="vi-VN" smtClean="0"/>
              <a:t>double</a:t>
            </a:r>
            <a:endParaRPr lang="vi-VN"/>
          </a:p>
          <a:p>
            <a:r>
              <a:rPr lang="vi-VN"/>
              <a:t>Các kiểu dữ liệu nguyên thủy có thể được chuyển đổi sang thành các đối tượng bằng cách sử dụng các WRAPPER classes nằm trong package java.lang</a:t>
            </a:r>
          </a:p>
          <a:p>
            <a:pPr marL="0" indent="0">
              <a:buNone/>
            </a:pPr>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 name="Content Placeholder 4">
            <a:extLst>
              <a:ext uri="{FF2B5EF4-FFF2-40B4-BE49-F238E27FC236}">
                <a16:creationId xmlns="" xmlns:a16="http://schemas.microsoft.com/office/drawing/2014/main" id="{106EEAD9-7639-402C-B6F0-FE09EC174400}"/>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endParaRPr lang="en-US" altLang="ko-KR"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CE8EB63B-7A4A-4211-9FC2-D96AE1C63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403" y="2209533"/>
            <a:ext cx="5160429" cy="2636979"/>
          </a:xfrm>
          <a:prstGeom prst="rect">
            <a:avLst/>
          </a:prstGeom>
        </p:spPr>
      </p:pic>
    </p:spTree>
    <p:extLst>
      <p:ext uri="{BB962C8B-B14F-4D97-AF65-F5344CB8AC3E}">
        <p14:creationId xmlns:p14="http://schemas.microsoft.com/office/powerpoint/2010/main" val="186381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3.Khai </a:t>
            </a:r>
            <a:r>
              <a:rPr lang="en-US"/>
              <a:t>báo, cài đặt Vector(tt</a:t>
            </a:r>
            <a:r>
              <a:rPr lang="en-US" smtClean="0"/>
              <a:t>)</a:t>
            </a:r>
            <a:endParaRPr lang="en-US"/>
          </a:p>
        </p:txBody>
      </p:sp>
      <p:sp>
        <p:nvSpPr>
          <p:cNvPr id="3" name="Content Placeholder 2"/>
          <p:cNvSpPr>
            <a:spLocks noGrp="1"/>
          </p:cNvSpPr>
          <p:nvPr>
            <p:ph idx="1"/>
          </p:nvPr>
        </p:nvSpPr>
        <p:spPr/>
        <p:txBody>
          <a:bodyPr>
            <a:normAutofit fontScale="85000" lnSpcReduction="10000"/>
          </a:bodyPr>
          <a:lstStyle/>
          <a:p>
            <a:r>
              <a:rPr lang="en-US" smtClean="0"/>
              <a:t>Sử dụng </a:t>
            </a:r>
            <a:r>
              <a:rPr lang="vi-VN" smtClean="0"/>
              <a:t>chuyển </a:t>
            </a:r>
            <a:r>
              <a:rPr lang="vi-VN"/>
              <a:t>đổi các kiểu dữ liệu nguyên thủy thành đối tượng để Vector có thể xử </a:t>
            </a:r>
            <a:r>
              <a:rPr lang="vi-VN" smtClean="0"/>
              <a:t>lý</a:t>
            </a:r>
            <a:r>
              <a:rPr lang="en-US" smtClean="0"/>
              <a:t>, ví dụ:</a:t>
            </a:r>
          </a:p>
          <a:p>
            <a:pPr lvl="1"/>
            <a:r>
              <a:rPr lang="vi-VN"/>
              <a:t>Integer object = new Integer(i): chuyển kiểu số nguyên sang đối tượng thuộc lớp </a:t>
            </a:r>
            <a:r>
              <a:rPr lang="vi-VN" smtClean="0"/>
              <a:t>Integer</a:t>
            </a:r>
            <a:endParaRPr lang="vi-VN"/>
          </a:p>
          <a:p>
            <a:pPr lvl="1"/>
            <a:r>
              <a:rPr lang="vi-VN"/>
              <a:t>Float object = new Float(f): chuyển kiểu số thực sang đối tượng thuộc lớp </a:t>
            </a:r>
            <a:r>
              <a:rPr lang="vi-VN" smtClean="0"/>
              <a:t>Float</a:t>
            </a:r>
            <a:endParaRPr lang="vi-VN"/>
          </a:p>
          <a:p>
            <a:pPr lvl="1"/>
            <a:r>
              <a:rPr lang="vi-VN"/>
              <a:t>Boolean bool = new Boolean(false): chuyển kiểu giá trị boolean sang đối tượng thuộc lớp </a:t>
            </a:r>
            <a:r>
              <a:rPr lang="vi-VN" smtClean="0"/>
              <a:t>Boolean</a:t>
            </a:r>
            <a:endParaRPr lang="en-US" smtClean="0"/>
          </a:p>
          <a:p>
            <a:r>
              <a:rPr lang="en-US" smtClean="0"/>
              <a:t>C</a:t>
            </a:r>
            <a:r>
              <a:rPr lang="vi-VN" smtClean="0"/>
              <a:t>huyển </a:t>
            </a:r>
            <a:r>
              <a:rPr lang="vi-VN"/>
              <a:t>đổi đối tượng </a:t>
            </a:r>
            <a:r>
              <a:rPr lang="en-US" smtClean="0"/>
              <a:t>về </a:t>
            </a:r>
            <a:r>
              <a:rPr lang="vi-VN" smtClean="0"/>
              <a:t>các </a:t>
            </a:r>
            <a:r>
              <a:rPr lang="vi-VN"/>
              <a:t>giá trị có kiểu nguyên thủy trong quá trình xử </a:t>
            </a:r>
            <a:r>
              <a:rPr lang="vi-VN" smtClean="0"/>
              <a:t>lý</a:t>
            </a:r>
            <a:r>
              <a:rPr lang="en-US" smtClean="0"/>
              <a:t>.</a:t>
            </a:r>
            <a:endParaRPr lang="vi-VN"/>
          </a:p>
          <a:p>
            <a:pPr lvl="1"/>
            <a:r>
              <a:rPr lang="en-US" altLang="ko-KR" smtClean="0"/>
              <a:t>int </a:t>
            </a:r>
            <a:r>
              <a:rPr lang="en-US" altLang="ko-KR"/>
              <a:t>in = object.intValue(): converts Integer object to primitive </a:t>
            </a:r>
            <a:r>
              <a:rPr lang="en-US" altLang="ko-KR" smtClean="0"/>
              <a:t>integer</a:t>
            </a:r>
            <a:endParaRPr lang="en-US" altLang="ko-KR"/>
          </a:p>
          <a:p>
            <a:pPr lvl="1"/>
            <a:r>
              <a:rPr lang="en-US" altLang="ko-KR"/>
              <a:t>float fl = object.floatValue(): converts Float object to primitive float </a:t>
            </a:r>
          </a:p>
          <a:p>
            <a:pPr lvl="1"/>
            <a:r>
              <a:rPr lang="en-US" altLang="ko-KR"/>
              <a:t>boolean b = object.boolValue(): converts Boolean object to primitive boolean</a:t>
            </a:r>
            <a:endParaRPr lang="ko-KR" altLang="en-US"/>
          </a:p>
          <a:p>
            <a:endParaRPr lang="vi-VN"/>
          </a:p>
          <a:p>
            <a:endParaRPr lang="en-US"/>
          </a:p>
        </p:txBody>
      </p:sp>
      <p:sp>
        <p:nvSpPr>
          <p:cNvPr id="244" name="Google Shape;24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1" name="Content Placeholder 4">
            <a:extLst>
              <a:ext uri="{FF2B5EF4-FFF2-40B4-BE49-F238E27FC236}">
                <a16:creationId xmlns="" xmlns:a16="http://schemas.microsoft.com/office/drawing/2014/main" id="{106EEAD9-7639-402C-B6F0-FE09EC174400}"/>
              </a:ext>
            </a:extLst>
          </p:cNvPr>
          <p:cNvSpPr txBox="1">
            <a:spLocks/>
          </p:cNvSpPr>
          <p:nvPr/>
        </p:nvSpPr>
        <p:spPr>
          <a:xfrm>
            <a:off x="693573" y="2563415"/>
            <a:ext cx="11329259" cy="3994316"/>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endParaRPr lang="en-US" altLang="ko-KR" dirty="0">
              <a:latin typeface="Arial" pitchFamily="34" charset="0"/>
              <a:cs typeface="Arial" pitchFamily="34" charset="0"/>
            </a:endParaRPr>
          </a:p>
          <a:p>
            <a:pPr marL="342900" indent="-342900">
              <a:buFont typeface="Wingdings" panose="05000000000000000000" pitchFamily="2" charset="2"/>
              <a:buChar char="q"/>
            </a:pPr>
            <a:endParaRPr lang="en-US" altLang="ko-KR" dirty="0">
              <a:latin typeface="Arial" pitchFamily="34" charset="0"/>
              <a:cs typeface="Arial" pitchFamily="34" charset="0"/>
            </a:endParaRPr>
          </a:p>
        </p:txBody>
      </p:sp>
      <p:sp>
        <p:nvSpPr>
          <p:cNvPr id="13" name="Content Placeholder 1">
            <a:extLst>
              <a:ext uri="{FF2B5EF4-FFF2-40B4-BE49-F238E27FC236}">
                <a16:creationId xmlns="" xmlns:a16="http://schemas.microsoft.com/office/drawing/2014/main" id="{5BD80191-A234-496C-9208-A870F5C54B03}"/>
              </a:ext>
            </a:extLst>
          </p:cNvPr>
          <p:cNvSpPr txBox="1">
            <a:spLocks/>
          </p:cNvSpPr>
          <p:nvPr/>
        </p:nvSpPr>
        <p:spPr>
          <a:xfrm>
            <a:off x="693572" y="1446904"/>
            <a:ext cx="11329259"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pPr>
            <a:endParaRPr lang="en-US" b="1" dirty="0">
              <a:latin typeface="Arial" pitchFamily="34" charset="0"/>
              <a:cs typeface="Arial" pitchFamily="34" charset="0"/>
            </a:endParaRPr>
          </a:p>
        </p:txBody>
      </p:sp>
    </p:spTree>
    <p:extLst>
      <p:ext uri="{BB962C8B-B14F-4D97-AF65-F5344CB8AC3E}">
        <p14:creationId xmlns:p14="http://schemas.microsoft.com/office/powerpoint/2010/main" val="4079620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Bai3-Vector"/>
  <p:tag name="ISPRING_CURRENT_PLAYER_ID" val="universal"/>
  <p:tag name="ISPRING_LMS_API_VERSION" val="SCORM 2004 (2nd edition)"/>
  <p:tag name="ISPRING_ULTRA_SCORM_COURSE_ID" val="AD2BED5B-9009-4C50-A79D-D1938F4B6650"/>
  <p:tag name="ISPRING_CMI5_LAUNCH_METHOD" val="any window"/>
  <p:tag name="ISPRINGCLOUDFOLDERID" val="1"/>
  <p:tag name="ISPRINGONLINEFOLDERID" val="1"/>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PASSING_SCORE" val="0.000000"/>
  <p:tag name="ISPRING_FIRST_PUBLISH" val="1"/>
  <p:tag name="ISPRING_PLAYERS_CUSTOMIZATION_2" val="UEsDBBQAAgAIAKJITk4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DQe8pSkEkmJSgFAAD2EwAAHQAAAHVuaXZlcnNhbC9jb21tb25fbWVzc2FnZXMubG5nrVj/bts2EP6/QN+BEFBgA7q0HdBgGBIXtMTEQmTJFemk2TAIjMTYRCTR1Q8n3l97mj3YnmRHSnbttoGkpEAcmJLvuyP5fXdHnnx4yFK0FkUpVX5qvTt6ayGRxyqR+eLUmrOzX36zUFnxPOGpysWplSsLfRi9fHGS8nxR84WA7y9fIHSSibKEYTnSoy9jJJNTazaOxti+iFgQ4dksGs8ZC/zIw2PiWaMxj+9O3rQ/f8TaDqYz7F9HXnAeRGP33BrZKlvxfIM8tVA//Xp8/PDu/fHPg2DoFHveIRAySO/f9gDyWRh4EaARL/LJJ2aN9P9hdsGcea5PrFH7ZZj1LCSX1kj/77SbhyHxWUQ91yGRSyM/YGYtPMKIY42uVY2WfC1QpdBaintULQWwoJKFQGUqE/MiVvAgr0WXMyeYYtePQkJZ6NrMDXxrRFVRbF4bWF5XS1WAuxIlsuQ3qUiMT+Cbeb8qRAmueQV8RPBXLSX8UmVc5kfdrq98L8COIdmUUIrPYXHZblKAdAB/L6slvEuEeg0u7vNU8QTdFgIAA4r4apXKuPmlpKtCRzhL+aYzihBfuf45kD3waER8Z/vEGpE8QU7B9WQHooSYkhAACl6K4gm2keG6MUc4TYchTNzziQcfpkOYyMUyhU81NI4ZASbMRN5lBUwlIXCc0qsgdPSigSvE0YqX5b0qkgOW7u9nF7Dr2wEIwWZ74ExjbIGBHxJyX1GIuOoGgyix4XerK5gqEDBiJhloSWV1WYFsslUqKmGilXoqPDaUuhG3CvSVCr5uuA/ejdg6ae7huW9PojHbpVCP13m87GkH4vyuPvbVUANN9jnfGVOLFo2DT5BdIBkGQyyCC8iBF0MsrgmFRSa0y8bHl+45NrsEeW+blLZJL+Y6x6QbxOMY7DSb1lLVJTzRSwKpyexIeTTMDSUf58BiF3uP5NYGFehgRgu5FhBHkYii0xGke5s4WlQf5+4f0Rl2PeJ8h3p8g3JVIZ6seR4LIFvM9Z5u4F0iE/NO0974/1zLvxGv2lT/qq0SvkM+vRoaz0FheUQRvKpEtqq6XOsFa8N/ShRa4o+G0GfqT/NPbeLj0A1+zM6UMqvTpgI9e392kQ3do84gnrlS/XfrR0dCm1JDoGHRxRF6jLS/1US7HbuBroiJ6G/n+mdgM2vqFhQ2N79V/a39oAXwFXoqBp3AGpvIKbQ6GVSh/raXMOuD8C91wehvf0XG1GVQda7ETSmrTs9Gz73rq5Hz0wvrXs96UGyYyzwI2QfARdsPliiVGcSf9MCcT8l2BZoScTCTK1WniZF/Ku9MmYC1rTPxbTd8W6jMPE15uaV/U6Y+PCeKZnJh43Q2oJ/aKbj3/uwJ+Om7RAkOoY2xsW/r3sfWak97GoF89FJ4jG5bJ9BRxqt4CeX4VtV50hOoOYI55AwDWDtnKnjR3YW1AF+F0TxF7dPfB4Hojg6SKNmB/emrSpR/DQbR09hh0ObgJx6qTiCGx4cBmEEfq/bgu7XreQ5mLnD5hxwweVPiMpXBo6NuvyCVdusxY9ieTEFN1IhH1QW0kEMQtuSxg3kIB7RWhzYAQTvAZJUKRB64Vs8Q1CkOLyDPmiOXNZry4g6SNFMqHRSb2UAtjmrYnL7caNRVKvNBkT+vROoJM3cWYccx1zuwknB6v2s6ggSOj3F7z5OqRW8we4J9qAFf4YlEVkMBQ0J21zf6isJcB3iK63u2//75t8velN1thoUk1oy/pLD1t1V4NyrNDd3Jm70Lu/8BUEsDBBQAAgAIANB7ylI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0HvKUrRB3DeXAwAA3hAAACcAAAB1bml2ZXJzYWwvZmxhc2hfcHVibGlzaGluZ19zZXR0aW5ncy54bWztWM1yGkcQvvMUU5vy0axky7GjWlA5sFQoS0BpN7Z1Ug07Azul+dnMDxif/DR+sDxJenYAQyTbK9skqkoOFGxP99ffdPd075CcvRMcLag2TMlOdNw+ihCVhSJMzjvR7/ng8YsIGYslwVxJ2omkitBZt5VUbsqZKTNqLagaBDDSnFa2E5XWVqdxvFwu28xU2q8q7izgm3ahRFxpaqi0VMcVxyv4squKmmiN0AAAPkLJtVm31UIoCUgXijhOESPAXDK/KcwHHJsyioPaFBc3c62cJD3FlUZ6Pu1EP/XS/nH/6UYnQPWZoNLHxHRB6MX2FBPCPAvMM/aeopKyeQl0n59EaMmILTvRkxOPAtrxbZQaO2wde5SeghhIu4YX1GKCLQ6PwZ+l76zZCIKIrCQWrMhhBfn9d6J+fv3b1SS9PB+OXl3n4/F5PpwEErVNvI+TxPuOEiCknC7o1k+CrcVFCbzBZoa5oUm8K9qoMZ9BXFi2gJjQv9GcOc4zV1VK267VjtY0doVbep+BSWZK7u3dP6Op4pDamhRUqZhSMsKC7iQ7u2FyAJrHEZpBnPiqE40rKlGGJRQYs5izYgtg3NRYZuvCGqy1X2qGOQI8OAEUXWTRJwphZ0WJtaG71DYrxqe16L5RjhO0Ug5xdkORVQhC7AT8KinazT+aaSVqKVSoRYYz8LhgdEnJWR2vNeDnHF2BC+HAEo5DxakNHv5w7D2a0pnSgEvxAg4PyJkJ+O17AVfYmE+geMPxUXY+7KfXw1E/ffvIbxCTBZbFPcGhpqio7EHw8QpJZTd2EI4CO0PrpBBG6rUme2t/exq2ZQ15/kHZ2MM3TDiOfyT8NiA70AdM+WG83CfxX2XQ2G2JF/VB94e3hoYjziAlARMWCmhJTK7bYAPAAkukJF8hXEBnNr5tLJhyBiShQQRo8+0Mgz2Uaf00h/YJHjWhuhHk0fGTpyfPfn7+4pfTdvznh4+Pv2i0nlkTjr27MLR6X5xat2wHSgtfPWTHfjjK08uXvXz4ephfXefp23wfoOZ0u10nsR8ld08WP6oe7GCZXKavmyRnBJFoVBdp1ghu3ERr/KqJ1mWYhJOdKdiIAnS2eTip0Ns4Ewwq4WB1+g/V2ne/xYRiPUytPeTAfe8h/a/G7WG/Nh8ocll6Mfx1fN7//8z+WxEMT9vr5959M4nvvBD7FcEkExBW/56yvUV3n50cwQ32zqVWC9D2/5Potv4CUEsDBBQAAgAIANB7ylIlDgcSaQMAAJ4MAAAhAAAAdW5pdmVyc2FsL2ZsYXNoX3NraW5fc2V0dGluZ3MueG1slVfbTuMwEH3nK6ruO10KuwUpVOoNCW0X0NLtu9NMW6uOHdlO2f79jmMncdqEBCIkPHOOPZfjsQjUgfLeEaSigj/2h/3xVa8XbFIpgesVxAkjGnohUfAcPfaf/i6X/YGFCCbkO2hN+U4ZS27rUQSGqdaCX28E17jPNRcyJqw//vaU/QSDDNnGEhhWV86WbKA85sfwfjrvRHFn3E1H89lDE2Ej4oTw01LsxHVINoedFCmPTGi35mui7U8JSEb5oTUiRpV+1hBXYlrcLIaLYTdKIkEpMCE9zCfDyc9WFiMhsCL70d393aQjpzzq88ac0Y5UUZ3RRsPR7eiuiZaQHVSLPFvMb+a3zXiOu1e78mlclqDhn27NHMV/AvmlzUWSJl/RSCLFzhT0jDMyXyuHCRLh9UPC/MF8rQSTkDmoVZCK0QjbIGRkpfjdfE3gplq6P/0hEZi7LQV7M004mx5GISGDsZYpBIN8ZX1qLz5eU42XCcZbwhQCfFMJesMM30iq8m2qthL3Bz4ojzyQM5SItWBpDDMbrwes2kv8bDbN5oofX2HzApRwdEYvwtJYIl+wrBdIz1gi3023Xjk7XcDPPZaT62FKXDM/rz56gRNc5vXKV7nXnLQ0t1x5RztDjolFBONMVisag+laMMhsNqTBRUwBJ0e6Ixrfpd8GF56yZFQwOHM4pdXrKtBUM6iT20akUmEw6F67bF3najyWYh8ONdFL2OocXTWWTTGvha+FbF1VuvMe6w4pCmfXPY2PyWM/JvIAciUEU/2e4+EFxKLbZ/mSYcY1PqYgn/lWdORwocHfP4uzCSzsHewKJ1qTzT7GkJoyKEpqO1vfwMAdW9dZnsYhyAUKgkKuyKrN4vZ0t2f4q9cUPiCqEhqclqn3uB0ntBC8Z3AKACI3+/w62IX1xCnTlMER8qHiGbKEmzILFMq/Ll+jrqomPUsnQboZVArFx1UdNYQ1xiWq08x3dNC8JqHKMquMlLaBn89Jo1YfZA1OS5Wt0V9XQ+xWpaAk1eJdE6ldUuXaZU+OMOE0zmYQOnShmjqP5TAhEleYzJkHfGEvQzDvVrFZkWGNp4liJu14WEfJPOdjdoUXdLyVAP6IzYxX3iPwC06hIDJ6KSCVV6HGbdmYI76b2cTGWR8nOhh4Jtucog34N/5fMv4PUEsDBBQAAgAIANB7ylL1yVm7kAMAAGgQAAAmAAAAdW5pdmVyc2FsL2h0bWxfcHVibGlzaGluZ19zZXR0aW5ncy54bWztWN1yEkkUvucpumbLSxmjWXVTAykXJiWVBKjMrGuuUs10w3TZP2P/gHjl0/hg+yR7ehoQDGYnrrhrlRdUmNPnfOfv63OYJKfvBEdzqg1TshMdtR9FiMpCESZnneiP/Ozh8wgZiyXBXEnaiaSK0Gm3lVRuwpkpM2otqBoEMNKcVLYTldZWJ3G8WCzazFTanyruLOCbdqFEXGlqqLRUxxXHS/hjlxU10QqhAQB8hJIrs26rhVASkC4VcZwiRiByyXxSmL+0gkdx0Jrg4s1MKydJT3GlkZ5NOtEvvbR/1H+y1glIfSao9CUxXRB6sT3BhDAfBOYZe09RSdmshGifHUdowYgtO9HjY48C2vFtlBo7ZI49Sk9BCaRdwQtqMcEWh8fgz9J31qwFQUSWEgtW5HCCfPqdqJ/fvLwep1cXg+H5TT4aXeSDcQiitol3cZJ411ECASmnC7rxk2BrcVFC3GAzxdzQJN4WrdWYbyAuLJtDTehnYU4d55mrKqVt12pH6zC2hZvwvgCTTJXcyd0/o4ni0Nk6KCCpmFAyxAJqMD6TEZpCYfiyE40qKlGGJRCKWcxZsbEwbmIsszWRzlbaLzTDHAFZgPEUXWbRJ58hlaLE2tDtWNYnxvex6P6pHCdoqRzi7A1FViGoqRPwraRou+FoqpWopRwbiwxn4HHO6IKS07pAK8AvOboGF8KBJdC/4tQGD28de48mdKo04FI8h8sCcmYCfvtewBU25hMoXsf4ILsY9NObwbCfvn7gE8RkjmVxT3AgERWVPQg+XiKp7NoOylFgZ2jdFMJIfdYkt/bXt2HDY+jzN+rGDr5hwnH8LeE3BdmCPmDLD+PlPo3/xwgauy3xvL7o/vLW0HDFGbQkYMJBAdOKydXcawBYYImU5EuECxjFxo+NOVPOgCQMiABtvj7CYA80rZ9msBvBoyZUN4J8dPT4yfGvT589/+2kHf/14ePDO41WS2rMsXcXtlTvzjV1y/ZMaeHZQ7bsB8M8vXrRywevBvn1TZ6+zncB6phuj+sk9rtj/yrxu+nzTTL571bJ+Cp91aQdQ8i9ERPSrBHcqInW6LyJ1lXYfeOtvdcoBJhls3A3YZpxJhj0/mDM/E7s2vtDhd1Jr0DIw7Dr/1yqvRfxZ6kas8rsm1ooo4J5o+80vg5UtSy9HPw+uugftHysWf1+QNL92/KFp837484LYxLvfaNtgXz3vwPd1t9QSwMEFAACAAgA0HvKUoa3nuW3AQAAfgYAAB8AAAB1bml2ZXJzYWwvaHRtbF9za2luX3NldHRpbmdzLmpzjZQ9b8IwEIZ3fgVK1wqVQBvoBoRKSAyVylZ1cMIRIhyfZZsUivjvjcOX4zgt9hK/efKe7xzfodUuhhd77df2oXwu1+/VdamB1pTYwmNVpw16pnVP0nQJizQDmjLwLCS/fHqVjzfCZeyx0jTaf2hbafh5qN+sCJUmzh0WwqFJh5Y7tG+HtnMF/qlkds7qlJFR5mirFLJOjEwBUx2GIiMl4z28lcNM0IIxB/EPuiIxVEyf/cE4bCRvjv1xEE6GJhdjxgnbzzHBTkTiTSJwy5bn+D09TXq95yCKA980haWpVDMFmR142p36U7+Z5AKkhHPcYTjyRy9OmJIIqJlQ0B/0R3+gFeN6QS06T2WqLnTgB72gb9KcJFCr0mQadsNeFWOFV62ateAnTsFONSXDKdmDuMcK+ZbfcYBcYKIrUkcDPZ0oRbJMWXLiwqGeTk5vVts2/Rtlx+hEKJbXv+JJT5OpFaNyzdC6ZmvHrc2amssdnUE5L7e0os5dfYG6ROYSm/uZLeZXsbIfZTcbvf4sMidiA2KBSIv+qc8FZNFPQMzYCrVAlCLxOiu0IqMvs1c4Nx/fnaa9z9bxF1BLAwQUAAIACADQe8pSlBOzImkAAABuAAAAHAAAAHVuaXZlcnNhbC9sb2NhbF9zZXR0aW5ncy54bWwNzDEOgzAMQNGdU1jeKe3WgcDGVpbSA1jERZEcG5GA4PZk+8PTb/szChy8pWDq8PV4IrDO5oMuDn/TUL8RUib1JKbsUA2h76pWbCb5cs4FJliFLt4mjiUyjxSLHHYRqOFTXv/AHpuuugFQSwMEFAACAAgA0XvKUjguOm6nDgAAmiQAABcAAAB1bml2ZXJzYWwvdW5pdmVyc2FsLnBuZ+2Ye1iSWbfA3zSjstGprxqdRq2xe17Ka16Q0RqtRC2pvBaWeQ8tCTUM0HEaZz5v0w2z8VIfI+SVTMWwUKemsQI1BpQEhcq8APNKKkiCwHntnM75nnPO85w/vr/O8/gHm2dv9m/tvddae621+elwcMBnK79cCQDAZwcP7A8FgKXhAGCcvnwZNHL8Gikb+lqCDQ3wAxp7v5JCnaUJvkG+ANBUYjp/ygTqrzh3IAILAGZPFj5LutPungGAzY4H9/sezToJDvcVEFSE7il9pv0J6oUwv8w/M2xP3zU1bd249Fb7s8fHN22nflf3YPla5MH132055OY79H1aaNSNnaOBG1yIV75ue0Sb4ZbQqrKJrF6rcS8f6/dj2grmeDkTO8mpyK7ETlZIvJZAW/h8NbRlAPAzMoXabw7ELIwtX2G3MLYpd2GPGzffW+h8v3Q91Ob83GW0AK35XyDMSjtFh7Zxzx8WsYULDaeiqsEN9pF6iPwX5C5Ci9AitAgtQovQIrQILUKL0CK0CC1Ci9AitAgtQovQIrQI/b+C2q90nS789FcptnRcr9MKtpxhBX0kcgwh/5eYl2Nd08/z+kLoj6bQtE78KCK4xFstlkaRtPQ2ogw/oGqQnxDYQBNxxPkCyUmrkP7552oDJosTRx5v+gLxQJgvMdAM3roxSl+jejIDh9TmVYkNb90sCXbNGGFHve6WS15Q7ijFoK/K12+obSQRrKFlOXXbd3s2Os3Nz4d1PhSz5cdurmY6eLWS1MvuBeVWHxJNrPQ+i6qCQTPH+8t2UUZ2YDn83PnjEoKK8obBaUJpL5ZAQhuv34ejn0GTJJsrielzF7USm2gFiPMX7S4tg7uZkLkwQjgkI2fGGz4x3axK8qNgbrI51kam50aKiU1/sRzPgHgAKA8r2eZf4so5P7KKLPLKXm7XVdSuLIgTMASPfm6VLwF2h8Qw55fbtWXOfh6eswH3N0cya+xy/QlzIOeiEXs0IIbJas7vSr9tjph/rxSE6HqkYhYa3ZkwqO5QZ4bJVeKsEXQjY6ZCMT/aPz8RQD+JfswlzrHRxCa6XKJnfHgeop8rEL1WGN4wed02pEuE52E99m0ZG1AUekGkOh8x3+3IEJBO8O+3Bj+s96FfqR6VxfJV9XLCjlLvKEoQoXBLIwzo8s4dnba9NyQe3BfjccDqrn6wyvBUKpLoec2wNtS608kVNZ7nGp+Fwh62NkgMeYihtZhweipdKGitSukMu7R93ddCTARqKm6t1Rg56mFRDRb9RWsqhoKhk2tKjsjwYZdq1IJxlE3mmVSm8DimkxHFjn4xoZ1a03ympXdL/PPEisBVQNfxf1LHz57h9tgEc2R/mVFKb/Dg/aCBOlH9d36KKJKyG13+lCtxIyjvfs41+n0oHVva46HGHZHP3mkg18TJNQOqyf7x/o6tuzh8Qd+f6ao0e1TVL13pQ3aD94OnL3wN5DQsJbNLutKzE8xzR2OiTh/wuokOTbBUwga+il27Rgi6t1vJkf8IbfvW1BnL7jnhNj4keHphWI8f6GTpsXXLUVNnkpjxyg7bog4b2sxwGKJdcw2nMk5IOxruFDkOnQj0lKa0AsBZ3JkY6T4/HamF435+KVmHldJr4B0DXU6ts/dtx0L9Yf22uOO+2Z4vyj0DT+HJJt0Wl7/3CUemdR/5qiwqFXTDQzrMNg5szmBytcUuGuLZmVcFNuXEGW6CIFBfpUE9ocSVLmiu2iPzxBij7UyPZ7baFwEAUVbrwonveVpBlHeFz8X3c9Ir4+INDu63bAxv28Jgfa4q0wf46KO8NIr1PkZcstBJZVpLZOIfohshV4hsZMHxRY+qWLqp/jhVQZc07jnfrc0CY1tGNAQj2hjolLLZDiYhXNvAgg8fZw071NHrZg1YHj07VeZWR6dRO3r92WAFfCk5r8isNkBDiy9HJVgjzX/06N2+WfnbabyXeH9Mmbb9gTy3evJnLWJbtIHuJZCWbcB1R5T2a8dPbsyAToTlEcPLoxRD2hRyfQSNeI5v/oB7PwUGxNTZGgXCf5BiPlsL7nl1FO6TXGIix1fyunP/7mAL5nTA11f46OuN56jmbgEcZp+inOt2VYogEvS6OMjldKjmFvMUUqmUIexoYI+n0qnozFSZvKbUJ37yoydQ8mQ1s29pWBnyB3xPkWvIptNVKy15zXkDj5YFpqUyW0WJ5A6H2Y5lCyah77qnzJzEdcMjqVQillsn2Vo4eaAUWYpwVxnfdhzRxYHgrCKRzGlAVUXxED++cl6wy+pwTfM1+fmhxDJmUslq+fkjVkg17IOqI5KKiEljK0sokWuT5AO4WpywpfuqvVkLyKh5HZrM0usCkAaLrCLoNGXEef35LBHdvpJvBz7Rl1IxUZgKPOnESd6AvC9V1ibwEd+SlpgXPyqCYo0ZY+u9FuMRbGR0DdgiNa/3CDbJZ6Ttcmlx9pYR1nlFvk4mEWhHl9eI7nLs3TMHn/0p+PaEGHZn1jVUprMf46vk6O7qxhQWnWMvuGSVW617uZNnk8jzoBlO7W6L5jl6VXjwRjWkgOZ3Q56g+zZdR42NRbatKXSNo8wv0Hhm9Wwxen0r8BIxkDL1q9UHgeqs0Mk1SOstVEnzfBEg8kZ7o04rWjKv5JBt47/cSy5kXEFqP4ASbpmvTh8pzHcF668KjxtcKrmDgeOpD+1RgjZCoRPc4dVCiIXVGb+rtgiFCcGczF/NpmnOma97iDivoxfuEqINs0133j5NNAi0WmffXvuwMYdfIjXt29cFCGcj3+3AsVK04H19yj1x6pG4VCaVIUrTJlIU3bP76o6BXCdXHgqQF7dMfhNAS3Yoc5D0lWfMTUi4dpYNzro3JzpX3+1rjVcklUDm3JJbjTjnkN3WbzYfkFtdsdrZ84BC4g7Pq7bGDhhESkED8c6xyFV3u6k9ld+0uIAzUSktRWeE3fTmTA1tih+HsSk2Yg/51EttJKUZUUEJF0RgGdErDk+Y/ZhgKGMdNqKKOaY0RGWHpQEOlg28+OCHl5SQUxUOWAZdvsE6X70MuhHvNrZe/nv65Gt8TwtwGCZTGXwOtKAPBZk3ZusGufZmyH6tyAncsQs8n6Q1QU97cIIMc/V7hP5O4IjAZ4JUFnGkFhREUu07420G+CMDYmZ3kw7j3n6J3XIXVZxV+/LTVmiZHF5S5rzOSpvIvLWFghNykkpL9FY9V7meKQkXxnqZS4BXO1fYPUebyRLWbkzO1jmO9ZqQpag+Uewzzw+NOCGkDz165wRfBH5xqTQLf7gHs9JOJ1q3S0i0MiFDEQXVFqIYcgwVdW+nsAXBhHlNe2LxhwK/j9n0lpYY7ZlXHUTKh7c/Wgh5bljhKAXyPCh53KqxmaXQVlVoQQDyPNx7L3x0U0bxXsptq/eC2KqM3QhCba9yI+vbHHw931EklsDyuC3NackPwdu6NSHmtUlVkkgKZjPPh2hqpyvbBhaSj8SUifJ1bsLpOOVeHF4EVmT8coPS6ybcFxMh1aklCNb0i120hCrC7C6Uoo6dg/OXlIDFLB01JkloNTFkLvuonDIHgcFrQU9kqsGXH0DWtIkrHdDGwL1j8DELeGO417otkbe3gxuJbKRxV6I/TApOvR3Ye5inf/aN6A8l8qYtjUBMKWJc4SQaGOh4hiBksN1cREy5Q7nM4MaqoSj4MDjuy/6rULKOODz1q98L5z5vLF7e0BasnhzWvnik18hptCqiJtnyjgkZSlMi8yYn9ZNmKil1YqiGFOgvL6R2PnH4FKQKByKcdT51NptVGdmAc6Q15FUu9/jKkuEXE3Y/MC1NcqSFZn+KHCsPZXP2EqIFyFhfq9tqGXbCEZEuHG8bSNzwvHBW4VKo0iYk2TDY2pfctDS8FzW3OnVcfKWt39qIXRiC0Cl3Vh7dX4Zit74MNcB6NxAQAy1+J6mZjzAys+ZhD3WmkBIBZc8hvhVJ+4DC7mN1Lti5lRdAFidGQBm7eLmdK4hDHqp4ulttkepJAXZXYCGt4WJk56NZ/t2hX03QKqASINjR69OeykWduhEO0cCB4iTucLKOOyvEcMVVS8kaz+QE9nVKnwtk0rKpx6aO0XCTxIZSNHFOOT/TV2XtnRXDqSjv89FOm52lc9WxQYaoH0IzyTiYmEoyS4uo5UH64wQN55YQPwxwMGnQNu2dNZvcI80gvVGg/FQsI5UxZnHqjhUzOBg5/6JGEFdPp9u/Se35a6p1GZmOJfN5JFnh9YZKvKyG56V45Oy913XMAZms1L2iJmeg7wTsfFw/d6rzU2XU6lwU2vPvSlhpN/apkOy96xwmcw2jylya2yk1SbRylfjSTA8v0JHl4r37k7iQG+MasYzEPiIDa/m6HZex/1luuWIdGq9zp6EwtsKu1CZ3dLYXspNliM/cO6leR192nYtt14z/jRw5/tO2Sgvrm19iv9jqqrNu50NxEPvTgqXWQM58oyt9bnV4quKvTffKpz6MlKANikAKyEfCNROUJ8ao2MnHvxYTU98lymLtzsMBYOyflzIq2DNyMAh9ZH4NdpIuV0b/t2r4j4kdfqCCpnYmWK0PWe2USQgtzbqsICaLeII0y/8hTLXtVoBjusjAuKiMeoO/EkWqHRwa9fDTVd8OnO9qxDjo1v2jEirEz4m3WFfdpBf/R+lX2CYhapUc577oztaTDSg59Bzy5nwqDReeB1dpTZJ3/PEm/6dXBWiSTtMQ1/pX5XZjADgnGvo95SmBlyBHMW0uTrLeZPzXk+JSXgPht248/Abeniw4mQ1q4LHQTZT2O1EEGOgplWWh+wssye9Gjd0cxH7uiB/m1GOWoX4xYlejC6e2xstNfY7vrhHE1jAzFWJVdie/8tDR0oJdUGw7MQ2Vf6tK6pA+CEO/olE9jc98c3Oe0TcQ/1K0NvxF9UkI33oRWvk30UJ0kvW5q1GKDSwLB4h9MnkNVuWV8vZ1jXPY7O83xk75bO0Er7nk3ff4+JJ7f+xffmf+WB5sMH2O/HptfNye2wu/Hvw2eH+jX8x3/wZQSwMEFAACAAgA0XvKUjqd53BLAAAAawAAABsAAAB1bml2ZXJzYWwvdW5pdmVyc2FsLnBuZy54bWyzsa/IzVEoSy0qzszPs1Uy1DNQsrfj5bIpKEoty0wtV6gAigEFIUBJoRLINUJwyzNTSjKAQgYWFgjBjNTM9IwSWyULQzO4oD7QTABQSwECAAAUAAIACACiSE5ONmFYAkcDAADhCQAAFAAAAAAAAAABAAAAAAAAAAAAdW5pdmVyc2FsL3BsYXllci54bWxQSwECAAAUAAIACADQe8pSkEkmJSgFAAD2EwAAHQAAAAAAAAABAAAAAAB5AwAAdW5pdmVyc2FsL2NvbW1vbl9tZXNzYWdlcy5sbmdQSwECAAAUAAIACADQe8pSFR5gG6MAAAB/AQAALgAAAAAAAAABAAAAAADcCAAAdW5pdmVyc2FsL3BsYXliYWNrX2FuZF9uYXZpZ2F0aW9uX3NldHRpbmdzLnhtbFBLAQIAABQAAgAIANB7ylK0Qdw3lwMAAN4QAAAnAAAAAAAAAAEAAAAAAMsJAAB1bml2ZXJzYWwvZmxhc2hfcHVibGlzaGluZ19zZXR0aW5ncy54bWxQSwECAAAUAAIACADQe8pSJQ4HEmkDAACeDAAAIQAAAAAAAAABAAAAAACnDQAAdW5pdmVyc2FsL2ZsYXNoX3NraW5fc2V0dGluZ3MueG1sUEsBAgAAFAACAAgA0HvKUvXJWbuQAwAAaBAAACYAAAAAAAAAAQAAAAAATxEAAHVuaXZlcnNhbC9odG1sX3B1Ymxpc2hpbmdfc2V0dGluZ3MueG1sUEsBAgAAFAACAAgA0HvKUoa3nuW3AQAAfgYAAB8AAAAAAAAAAQAAAAAAIxUAAHVuaXZlcnNhbC9odG1sX3NraW5fc2V0dGluZ3MuanNQSwECAAAUAAIACADQe8pSlBOzImkAAABuAAAAHAAAAAAAAAABAAAAAAAXFwAAdW5pdmVyc2FsL2xvY2FsX3NldHRpbmdzLnhtbFBLAQIAABQAAgAIANF7ylI4Ljpupw4AAJokAAAXAAAAAAAAAAAAAAAAALoXAAB1bml2ZXJzYWwvdW5pdmVyc2FsLnBuZ1BLAQIAABQAAgAIANF7ylI6nedwSwAAAGsAAAAbAAAAAAAAAAEAAAAAAJYmAAB1bml2ZXJzYWwvdW5pdmVyc2FsLnBuZy54bWxQSwUGAAAAAAoACgAGAwAAGicAAAAA"/>
  <p:tag name="ISPRING_ULTRA_SCORM_COURCE_TITLE" val="Bai7-Vector"/>
  <p:tag name="ISPRING_SCORM_ENDPOINT" val="&lt;endpoint&gt;&lt;enable&gt;0&lt;/enable&gt;&lt;lrs&gt;http://&lt;/lrs&gt;&lt;auth&gt;0&lt;/auth&gt;&lt;login&gt;&lt;/login&gt;&lt;password&gt;&lt;/password&gt;&lt;key&gt;&lt;/key&gt;&lt;name&gt;&lt;/name&gt;&lt;email&gt;&lt;/email&gt;&lt;/endpoint&gt;&#10;"/>
  <p:tag name="ISPRING_OUTPUT_FOLDER" val="[[&quot;LX;\uFFFD{71D48136-5A26-4217-B267-8407B6E9BECE}&quot;,&quot;D:\\VuDUONG\\BAI GIANG DIEN TU\\XayDungBGDT LTJava\\Duong-java-GiangDayKetHop\\V5\\Bai7-LapTrinh Java-Collection\\scorm -video&quot;]]"/>
  <p:tag name="ISPRING_SCORM_RATE_QUIZZES" val="0"/>
  <p:tag name="ISPRING_PRESENTATION_TITLE" val="Bai7-Vecto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mau-02-haui-Java">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Theme-mau-02-haui-Java" id="{D3503D09-B0DB-4DB0-90C7-761A5C350A6B}" vid="{D5CAA874-134B-46D5-8BBB-1885C6247433}"/>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680</TotalTime>
  <Words>1849</Words>
  <Application>Microsoft Office PowerPoint</Application>
  <PresentationFormat>Widescreen</PresentationFormat>
  <Paragraphs>224</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맑은 고딕</vt:lpstr>
      <vt:lpstr>Rockwell</vt:lpstr>
      <vt:lpstr>Calibri</vt:lpstr>
      <vt:lpstr>Courier New</vt:lpstr>
      <vt:lpstr>Wingdings</vt:lpstr>
      <vt:lpstr>Bookman Old Style</vt:lpstr>
      <vt:lpstr>Arial</vt:lpstr>
      <vt:lpstr>Tahoma</vt:lpstr>
      <vt:lpstr>Theme-mau-02-haui-Java</vt:lpstr>
      <vt:lpstr>COLLECTIONS FRAMEWORK </vt:lpstr>
      <vt:lpstr>1. Sơ đồ - Collections framework(legacy)</vt:lpstr>
      <vt:lpstr>Vector trong sơ đồ Collections framework</vt:lpstr>
      <vt:lpstr>2. Vector implementations</vt:lpstr>
      <vt:lpstr>3. Khai báo, cài đặt Vector</vt:lpstr>
      <vt:lpstr>3. Khai báo, cài đặt Vector (tt)</vt:lpstr>
      <vt:lpstr>3. Khai báo, cài đặt Vector(tt)</vt:lpstr>
      <vt:lpstr>3. Khai báo, cài đặt Vector(tt)</vt:lpstr>
      <vt:lpstr>3.Khai báo, cài đặt Vector(tt)</vt:lpstr>
      <vt:lpstr>4. Một số phương thức của Vector</vt:lpstr>
      <vt:lpstr>4. Một số phương thức của Vector (tt)</vt:lpstr>
      <vt:lpstr>5. Vector  và Ví dụ điển hình</vt:lpstr>
      <vt:lpstr>5 (tt) Một số cài đặt chú ý</vt:lpstr>
      <vt:lpstr>5. (tt) Một số cài đặt chú ý</vt:lpstr>
      <vt:lpstr>5. (tt) Một số cài đặt chú ý</vt:lpstr>
      <vt:lpstr>5. (tt) Một số cài đặt chú ý</vt:lpstr>
      <vt:lpstr>6. Ứng dụng của Vector</vt:lpstr>
      <vt:lpstr>6. So sánh Vector và ArrayList</vt:lpstr>
      <vt:lpstr>6. So sánh Vector và ArrayList(tt)</vt:lpstr>
      <vt:lpstr>6. So sánh Vector và ArrayList(tt)</vt:lpstr>
      <vt:lpstr>Tổng kết</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Bai7-Vector</dc:title>
  <dc:creator>tuyen</dc:creator>
  <cp:lastModifiedBy>vu mai phuong</cp:lastModifiedBy>
  <cp:revision>72</cp:revision>
  <dcterms:created xsi:type="dcterms:W3CDTF">2020-07-19T11:27:29Z</dcterms:created>
  <dcterms:modified xsi:type="dcterms:W3CDTF">2022-01-18T10:01:52Z</dcterms:modified>
</cp:coreProperties>
</file>