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3" r:id="rId2"/>
    <p:sldId id="273" r:id="rId3"/>
    <p:sldId id="265" r:id="rId4"/>
  </p:sldIdLst>
  <p:sldSz cx="9144000" cy="5143500" type="screen16x9"/>
  <p:notesSz cx="9866313" cy="67357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00FF00"/>
    <a:srgbClr val="66FFFF"/>
    <a:srgbClr val="4BACC6"/>
    <a:srgbClr val="3BA0BB"/>
    <a:srgbClr val="F8F7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60" autoAdjust="0"/>
  </p:normalViewPr>
  <p:slideViewPr>
    <p:cSldViewPr>
      <p:cViewPr>
        <p:scale>
          <a:sx n="119" d="100"/>
          <a:sy n="119" d="100"/>
        </p:scale>
        <p:origin x="-480" y="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about:blank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about:blank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about:blank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about:blank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about:blank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about:blank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'Plant OEE'!$T$4</c:f>
              <c:strCache>
                <c:ptCount val="1"/>
                <c:pt idx="0">
                  <c:v>86.0%</c:v>
                </c:pt>
              </c:strCache>
            </c:strRef>
          </c:tx>
          <c:spPr>
            <a:solidFill>
              <a:schemeClr val="bg1"/>
            </a:solidFill>
          </c:spPr>
          <c:dPt>
            <c:idx val="0"/>
            <c:bubble3D val="0"/>
            <c:spPr>
              <a:solidFill>
                <a:schemeClr val="accent5">
                  <a:lumMod val="20000"/>
                  <a:lumOff val="80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AFE-4777-9750-5C3439619044}"/>
              </c:ext>
            </c:extLst>
          </c:dPt>
          <c:dPt>
            <c:idx val="1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8AFE-4777-9750-5C3439619044}"/>
              </c:ext>
            </c:extLst>
          </c:dPt>
          <c:dPt>
            <c:idx val="2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8AFE-4777-9750-5C3439619044}"/>
              </c:ext>
            </c:extLst>
          </c:dPt>
          <c:dPt>
            <c:idx val="3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4-8AFE-4777-9750-5C3439619044}"/>
              </c:ext>
            </c:extLst>
          </c:dPt>
          <c:dPt>
            <c:idx val="4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5-8AFE-4777-9750-5C3439619044}"/>
              </c:ext>
            </c:extLst>
          </c:dPt>
          <c:val>
            <c:numRef>
              <c:f>'Plant OEE'!$T$6:$T$10</c:f>
              <c:numCache>
                <c:formatCode>0.0%</c:formatCode>
                <c:ptCount val="5"/>
                <c:pt idx="0">
                  <c:v>0.86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0.14000000000000001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8AFE-4777-9750-5C34396190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</c:spPr>
    </c:plotArea>
    <c:plotVisOnly val="1"/>
    <c:dispBlanksAs val="gap"/>
    <c:showDLblsOverMax val="0"/>
  </c:chart>
  <c:spPr>
    <a:noFill/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'Plant OEE'!$T$4</c:f>
              <c:strCache>
                <c:ptCount val="1"/>
                <c:pt idx="0">
                  <c:v>86.0%</c:v>
                </c:pt>
              </c:strCache>
            </c:strRef>
          </c:tx>
          <c:spPr>
            <a:solidFill>
              <a:schemeClr val="bg1"/>
            </a:solidFill>
          </c:spPr>
          <c:dPt>
            <c:idx val="0"/>
            <c:bubble3D val="0"/>
            <c:spPr>
              <a:solidFill>
                <a:schemeClr val="accent5">
                  <a:lumMod val="20000"/>
                  <a:lumOff val="80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B44-4706-84F0-1818AC86F07E}"/>
              </c:ext>
            </c:extLst>
          </c:dPt>
          <c:dPt>
            <c:idx val="1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3B44-4706-84F0-1818AC86F07E}"/>
              </c:ext>
            </c:extLst>
          </c:dPt>
          <c:dPt>
            <c:idx val="2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3B44-4706-84F0-1818AC86F07E}"/>
              </c:ext>
            </c:extLst>
          </c:dPt>
          <c:dPt>
            <c:idx val="3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4-3B44-4706-84F0-1818AC86F07E}"/>
              </c:ext>
            </c:extLst>
          </c:dPt>
          <c:dPt>
            <c:idx val="4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5-3B44-4706-84F0-1818AC86F07E}"/>
              </c:ext>
            </c:extLst>
          </c:dPt>
          <c:val>
            <c:numRef>
              <c:f>'Plant OEE'!$T$6:$T$10</c:f>
              <c:numCache>
                <c:formatCode>0.0%</c:formatCode>
                <c:ptCount val="5"/>
                <c:pt idx="0">
                  <c:v>0.86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0.14000000000000001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3B44-4706-84F0-1818AC86F0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</c:spPr>
    </c:plotArea>
    <c:plotVisOnly val="1"/>
    <c:dispBlanksAs val="gap"/>
    <c:showDLblsOverMax val="0"/>
  </c:chart>
  <c:spPr>
    <a:noFill/>
    <a:ln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'Plant OEE'!$T$4</c:f>
              <c:strCache>
                <c:ptCount val="1"/>
                <c:pt idx="0">
                  <c:v>86.0%</c:v>
                </c:pt>
              </c:strCache>
            </c:strRef>
          </c:tx>
          <c:spPr>
            <a:solidFill>
              <a:schemeClr val="bg1"/>
            </a:solidFill>
          </c:spPr>
          <c:dPt>
            <c:idx val="0"/>
            <c:bubble3D val="0"/>
            <c:spPr>
              <a:solidFill>
                <a:schemeClr val="accent5">
                  <a:lumMod val="20000"/>
                  <a:lumOff val="80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3EB-4C14-859D-9B890438A8D1}"/>
              </c:ext>
            </c:extLst>
          </c:dPt>
          <c:dPt>
            <c:idx val="1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13EB-4C14-859D-9B890438A8D1}"/>
              </c:ext>
            </c:extLst>
          </c:dPt>
          <c:dPt>
            <c:idx val="2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5-13EB-4C14-859D-9B890438A8D1}"/>
              </c:ext>
            </c:extLst>
          </c:dPt>
          <c:dPt>
            <c:idx val="3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7-13EB-4C14-859D-9B890438A8D1}"/>
              </c:ext>
            </c:extLst>
          </c:dPt>
          <c:dPt>
            <c:idx val="4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9-13EB-4C14-859D-9B890438A8D1}"/>
              </c:ext>
            </c:extLst>
          </c:dPt>
          <c:val>
            <c:numRef>
              <c:f>'Plant OEE'!$T$6:$T$10</c:f>
              <c:numCache>
                <c:formatCode>0.0%</c:formatCode>
                <c:ptCount val="5"/>
                <c:pt idx="0">
                  <c:v>0.86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0.14000000000000001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13EB-4C14-859D-9B890438A8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</c:spPr>
    </c:plotArea>
    <c:plotVisOnly val="1"/>
    <c:dispBlanksAs val="gap"/>
    <c:showDLblsOverMax val="0"/>
  </c:chart>
  <c:spPr>
    <a:noFill/>
    <a:ln>
      <a:noFill/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966245599769166"/>
          <c:y val="5.2294737185339772E-2"/>
          <c:w val="0.82117770345491348"/>
          <c:h val="0.8387333702882482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OEE</c:v>
                </c:pt>
              </c:strCache>
            </c:strRef>
          </c:tx>
          <c:spPr>
            <a:ln w="41275">
              <a:solidFill>
                <a:schemeClr val="tx2">
                  <a:lumMod val="50000"/>
                </a:schemeClr>
              </a:solidFill>
            </a:ln>
          </c:spPr>
          <c:marker>
            <c:symbol val="none"/>
          </c:marker>
          <c:dPt>
            <c:idx val="7"/>
            <c:marker>
              <c:symbol val="circle"/>
              <c:size val="12"/>
              <c:spPr>
                <a:solidFill>
                  <a:srgbClr val="FF0000"/>
                </a:solidFill>
                <a:ln>
                  <a:noFill/>
                </a:ln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C056-47AD-BB93-371D3729C4BC}"/>
              </c:ext>
            </c:extLst>
          </c:dPt>
          <c:dLbls>
            <c:dLbl>
              <c:idx val="7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C056-47AD-BB93-371D3729C4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/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Sheet1!$A$2:$A$9</c:f>
              <c:numCache>
                <c:formatCode>h:mm</c:formatCode>
                <c:ptCount val="8"/>
                <c:pt idx="0">
                  <c:v>0.33333333333333331</c:v>
                </c:pt>
                <c:pt idx="1">
                  <c:v>0.375</c:v>
                </c:pt>
                <c:pt idx="2">
                  <c:v>0.41666666666666702</c:v>
                </c:pt>
                <c:pt idx="3">
                  <c:v>0.45833333333333298</c:v>
                </c:pt>
                <c:pt idx="4">
                  <c:v>0.5</c:v>
                </c:pt>
                <c:pt idx="5">
                  <c:v>0.54166666666666696</c:v>
                </c:pt>
                <c:pt idx="6">
                  <c:v>0.58333333333333304</c:v>
                </c:pt>
                <c:pt idx="7">
                  <c:v>0.625</c:v>
                </c:pt>
              </c:numCache>
            </c:numRef>
          </c:cat>
          <c:val>
            <c:numRef>
              <c:f>Sheet1!$B$2:$B$9</c:f>
              <c:numCache>
                <c:formatCode>0.0%</c:formatCode>
                <c:ptCount val="8"/>
                <c:pt idx="0">
                  <c:v>0.81200000000000006</c:v>
                </c:pt>
                <c:pt idx="1">
                  <c:v>0.80230000000000001</c:v>
                </c:pt>
                <c:pt idx="2">
                  <c:v>0.80530000000000002</c:v>
                </c:pt>
                <c:pt idx="3">
                  <c:v>0.81410000000000005</c:v>
                </c:pt>
                <c:pt idx="4">
                  <c:v>0.80640000000000001</c:v>
                </c:pt>
                <c:pt idx="5">
                  <c:v>0.79959999999999998</c:v>
                </c:pt>
                <c:pt idx="6">
                  <c:v>0.80200000000000005</c:v>
                </c:pt>
                <c:pt idx="7">
                  <c:v>0.8014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C056-47AD-BB93-371D3729C4B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Target OEE</c:v>
                </c:pt>
              </c:strCache>
            </c:strRef>
          </c:tx>
          <c:spPr>
            <a:ln w="15875">
              <a:solidFill>
                <a:schemeClr val="bg1">
                  <a:lumMod val="50000"/>
                </a:schemeClr>
              </a:solidFill>
              <a:prstDash val="lgDash"/>
            </a:ln>
          </c:spPr>
          <c:marker>
            <c:symbol val="none"/>
          </c:marker>
          <c:dLbls>
            <c:dLbl>
              <c:idx val="7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Target 85</a:t>
                    </a:r>
                    <a:r>
                      <a:rPr lang="en-US" dirty="0"/>
                      <a:t>%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D802-4306-AF28-9E0ADE14B9E6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Sheet1!$A$2:$A$9</c:f>
              <c:numCache>
                <c:formatCode>h:mm</c:formatCode>
                <c:ptCount val="8"/>
                <c:pt idx="0">
                  <c:v>0.33333333333333331</c:v>
                </c:pt>
                <c:pt idx="1">
                  <c:v>0.375</c:v>
                </c:pt>
                <c:pt idx="2">
                  <c:v>0.41666666666666702</c:v>
                </c:pt>
                <c:pt idx="3">
                  <c:v>0.45833333333333298</c:v>
                </c:pt>
                <c:pt idx="4">
                  <c:v>0.5</c:v>
                </c:pt>
                <c:pt idx="5">
                  <c:v>0.54166666666666696</c:v>
                </c:pt>
                <c:pt idx="6">
                  <c:v>0.58333333333333304</c:v>
                </c:pt>
                <c:pt idx="7">
                  <c:v>0.625</c:v>
                </c:pt>
              </c:numCache>
            </c:numRef>
          </c:cat>
          <c:val>
            <c:numRef>
              <c:f>Sheet1!$C$2:$C$9</c:f>
              <c:numCache>
                <c:formatCode>0%</c:formatCode>
                <c:ptCount val="8"/>
                <c:pt idx="0">
                  <c:v>0.85</c:v>
                </c:pt>
                <c:pt idx="1">
                  <c:v>0.85</c:v>
                </c:pt>
                <c:pt idx="2">
                  <c:v>0.85</c:v>
                </c:pt>
                <c:pt idx="3">
                  <c:v>0.85</c:v>
                </c:pt>
                <c:pt idx="4">
                  <c:v>0.85</c:v>
                </c:pt>
                <c:pt idx="5">
                  <c:v>0.85</c:v>
                </c:pt>
                <c:pt idx="6">
                  <c:v>0.85</c:v>
                </c:pt>
                <c:pt idx="7">
                  <c:v>0.85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C056-47AD-BB93-371D3729C4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0351616"/>
        <c:axId val="98862208"/>
      </c:lineChart>
      <c:catAx>
        <c:axId val="130351616"/>
        <c:scaling>
          <c:orientation val="minMax"/>
        </c:scaling>
        <c:delete val="0"/>
        <c:axPos val="b"/>
        <c:numFmt formatCode="h:mm" sourceLinked="1"/>
        <c:majorTickMark val="out"/>
        <c:minorTickMark val="none"/>
        <c:tickLblPos val="nextTo"/>
        <c:crossAx val="98862208"/>
        <c:crosses val="autoZero"/>
        <c:auto val="1"/>
        <c:lblAlgn val="ctr"/>
        <c:lblOffset val="100"/>
        <c:noMultiLvlLbl val="0"/>
      </c:catAx>
      <c:valAx>
        <c:axId val="98862208"/>
        <c:scaling>
          <c:orientation val="minMax"/>
          <c:max val="0.9"/>
          <c:min val="0.76000000000000012"/>
        </c:scaling>
        <c:delete val="0"/>
        <c:axPos val="l"/>
        <c:numFmt formatCode="0.0%" sourceLinked="1"/>
        <c:majorTickMark val="out"/>
        <c:minorTickMark val="none"/>
        <c:tickLblPos val="nextTo"/>
        <c:crossAx val="130351616"/>
        <c:crosses val="autoZero"/>
        <c:crossBetween val="between"/>
        <c:majorUnit val="4.0000000000000008E-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088072648721474"/>
          <c:y val="8.8870793825483713E-2"/>
          <c:w val="0.82666420531554685"/>
          <c:h val="0.72489113804872307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5">
                <a:lumMod val="60000"/>
                <a:lumOff val="40000"/>
                <a:alpha val="50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Sheet1!$A$15:$C$15</c:f>
              <c:strCache>
                <c:ptCount val="3"/>
                <c:pt idx="0">
                  <c:v>GEL</c:v>
                </c:pt>
                <c:pt idx="1">
                  <c:v>ABG</c:v>
                </c:pt>
                <c:pt idx="2">
                  <c:v>TWN</c:v>
                </c:pt>
              </c:strCache>
            </c:strRef>
          </c:cat>
          <c:val>
            <c:numRef>
              <c:f>Sheet1!$A$16:$C$16</c:f>
              <c:numCache>
                <c:formatCode>0.0</c:formatCode>
                <c:ptCount val="3"/>
                <c:pt idx="0">
                  <c:v>2</c:v>
                </c:pt>
                <c:pt idx="1">
                  <c:v>0.6</c:v>
                </c:pt>
                <c:pt idx="2">
                  <c:v>0.7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25E-472C-A12A-A1B55E142D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axId val="130351104"/>
        <c:axId val="98863936"/>
      </c:barChart>
      <c:catAx>
        <c:axId val="1303511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98863936"/>
        <c:crosses val="autoZero"/>
        <c:auto val="1"/>
        <c:lblAlgn val="ctr"/>
        <c:lblOffset val="100"/>
        <c:noMultiLvlLbl val="0"/>
      </c:catAx>
      <c:valAx>
        <c:axId val="98863936"/>
        <c:scaling>
          <c:orientation val="minMax"/>
        </c:scaling>
        <c:delete val="0"/>
        <c:axPos val="l"/>
        <c:numFmt formatCode="0.0" sourceLinked="1"/>
        <c:majorTickMark val="out"/>
        <c:minorTickMark val="none"/>
        <c:tickLblPos val="nextTo"/>
        <c:crossAx val="1303511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800">
          <a:solidFill>
            <a:schemeClr val="tx1">
              <a:lumMod val="65000"/>
              <a:lumOff val="35000"/>
            </a:schemeClr>
          </a:solidFill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494799032107983"/>
          <c:y val="8.3613966824348129E-2"/>
          <c:w val="0.85505200967892014"/>
          <c:h val="0.77974632707545333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D03A-46DD-ABA4-8E9304B540BC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Sheet1!$B$12:$D$12</c:f>
              <c:strCache>
                <c:ptCount val="3"/>
                <c:pt idx="0">
                  <c:v>A</c:v>
                </c:pt>
                <c:pt idx="1">
                  <c:v>P</c:v>
                </c:pt>
                <c:pt idx="2">
                  <c:v>Q</c:v>
                </c:pt>
              </c:strCache>
            </c:strRef>
          </c:cat>
          <c:val>
            <c:numRef>
              <c:f>Sheet1!$B$13:$D$13</c:f>
              <c:numCache>
                <c:formatCode>0.0%</c:formatCode>
                <c:ptCount val="3"/>
                <c:pt idx="0">
                  <c:v>0.93</c:v>
                </c:pt>
                <c:pt idx="1">
                  <c:v>0.92</c:v>
                </c:pt>
                <c:pt idx="2">
                  <c:v>0.96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D03A-46DD-ABA4-8E9304B540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overlap val="3"/>
        <c:axId val="130352128"/>
        <c:axId val="98865664"/>
      </c:barChart>
      <c:catAx>
        <c:axId val="13035212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98865664"/>
        <c:crosses val="autoZero"/>
        <c:auto val="1"/>
        <c:lblAlgn val="ctr"/>
        <c:lblOffset val="100"/>
        <c:noMultiLvlLbl val="0"/>
      </c:catAx>
      <c:valAx>
        <c:axId val="98865664"/>
        <c:scaling>
          <c:orientation val="minMax"/>
          <c:max val="1"/>
        </c:scaling>
        <c:delete val="0"/>
        <c:axPos val="l"/>
        <c:numFmt formatCode="0.0%" sourceLinked="1"/>
        <c:majorTickMark val="out"/>
        <c:minorTickMark val="none"/>
        <c:tickLblPos val="nextTo"/>
        <c:crossAx val="130352128"/>
        <c:crosses val="autoZero"/>
        <c:crossBetween val="between"/>
        <c:majorUnit val="2.5000000000000005E-2"/>
      </c:valAx>
    </c:plotArea>
    <c:plotVisOnly val="1"/>
    <c:dispBlanksAs val="gap"/>
    <c:showDLblsOverMax val="0"/>
  </c:chart>
  <c:txPr>
    <a:bodyPr/>
    <a:lstStyle/>
    <a:p>
      <a:pPr>
        <a:defRPr sz="800">
          <a:solidFill>
            <a:schemeClr val="tx1">
              <a:lumMod val="65000"/>
              <a:lumOff val="35000"/>
            </a:schemeClr>
          </a:solidFill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402" cy="336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89198" y="0"/>
            <a:ext cx="4275402" cy="336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9D764-938E-4C5F-A508-48A809AEEDA1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87638" y="504825"/>
            <a:ext cx="4491037" cy="2525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6632" y="3199488"/>
            <a:ext cx="7893050" cy="303109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397416"/>
            <a:ext cx="4275402" cy="336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89198" y="6397416"/>
            <a:ext cx="4275402" cy="336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BD10-9F6A-4D25-9D10-CCF262CB1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7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BD10-9F6A-4D25-9D10-CCF262CB1A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45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5572-3C19-4018-A374-E8CB4BB6FCEF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939F-F17C-4CC1-85B8-0423DA70A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2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5572-3C19-4018-A374-E8CB4BB6FCEF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939F-F17C-4CC1-85B8-0423DA70A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0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5572-3C19-4018-A374-E8CB4BB6FCEF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939F-F17C-4CC1-85B8-0423DA70A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4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5572-3C19-4018-A374-E8CB4BB6FCEF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939F-F17C-4CC1-85B8-0423DA70A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0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5572-3C19-4018-A374-E8CB4BB6FCEF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939F-F17C-4CC1-85B8-0423DA70A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22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5572-3C19-4018-A374-E8CB4BB6FCEF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939F-F17C-4CC1-85B8-0423DA70A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54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5572-3C19-4018-A374-E8CB4BB6FCEF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939F-F17C-4CC1-85B8-0423DA70A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4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5572-3C19-4018-A374-E8CB4BB6FCEF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939F-F17C-4CC1-85B8-0423DA70A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41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5572-3C19-4018-A374-E8CB4BB6FCEF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939F-F17C-4CC1-85B8-0423DA70A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21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5572-3C19-4018-A374-E8CB4BB6FCEF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939F-F17C-4CC1-85B8-0423DA70A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38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5572-3C19-4018-A374-E8CB4BB6FCEF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939F-F17C-4CC1-85B8-0423DA70A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56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15572-3C19-4018-A374-E8CB4BB6FCEF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D939F-F17C-4CC1-85B8-0423DA70A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5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chart" Target="../charts/chart1.xml"/><Relationship Id="rId7" Type="http://schemas.openxmlformats.org/officeDocument/2006/relationships/chart" Target="../charts/chart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chart" Target="../charts/chart3.xml"/><Relationship Id="rId4" Type="http://schemas.openxmlformats.org/officeDocument/2006/relationships/chart" Target="../charts/chart2.xml"/><Relationship Id="rId9" Type="http://schemas.openxmlformats.org/officeDocument/2006/relationships/chart" Target="../charts/char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867400" cy="51435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/>
        </p:spPr>
      </p:pic>
      <p:sp>
        <p:nvSpPr>
          <p:cNvPr id="3" name="Rectangle 2"/>
          <p:cNvSpPr/>
          <p:nvPr/>
        </p:nvSpPr>
        <p:spPr>
          <a:xfrm>
            <a:off x="0" y="2721"/>
            <a:ext cx="5867400" cy="5143500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60000">
                <a:schemeClr val="accent5">
                  <a:lumMod val="20000"/>
                  <a:lumOff val="80000"/>
                  <a:alpha val="92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0"/>
            <a:tileRect/>
          </a:gradFill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Logo">
            <a:extLst>
              <a:ext uri="{FF2B5EF4-FFF2-40B4-BE49-F238E27FC236}">
                <a16:creationId xmlns="" xmlns:a16="http://schemas.microsoft.com/office/drawing/2014/main" id="{4505CE30-08E2-43C2-909B-D1C01D667C1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14" y="348060"/>
            <a:ext cx="2404878" cy="7101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000" y="1200150"/>
            <a:ext cx="430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</a:rPr>
              <a:t>Online Plant Performance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368143" y="1914579"/>
            <a:ext cx="2286000" cy="3048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  <a:latin typeface="Century Gothic" pitchFamily="34" charset="0"/>
              </a:rPr>
              <a:t>Quality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379029" y="2422071"/>
            <a:ext cx="2286000" cy="3048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  <a:latin typeface="Century Gothic" pitchFamily="34" charset="0"/>
              </a:rPr>
              <a:t>Downtime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379029" y="1402842"/>
            <a:ext cx="2286000" cy="3048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  <a:latin typeface="Century Gothic" pitchFamily="34" charset="0"/>
              </a:rPr>
              <a:t>OEE 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772400" y="5442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Century Gothic" pitchFamily="34" charset="0"/>
              </a:rPr>
              <a:t>01</a:t>
            </a:r>
            <a:endParaRPr lang="en-US" sz="4400" b="1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20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Chart 5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2325217"/>
              </p:ext>
            </p:extLst>
          </p:nvPr>
        </p:nvGraphicFramePr>
        <p:xfrm>
          <a:off x="2315244" y="3684709"/>
          <a:ext cx="3324419" cy="1471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3" name="Chart 5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5265459"/>
              </p:ext>
            </p:extLst>
          </p:nvPr>
        </p:nvGraphicFramePr>
        <p:xfrm>
          <a:off x="747001" y="3698583"/>
          <a:ext cx="3324419" cy="1471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2" name="Chart 4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5187016"/>
              </p:ext>
            </p:extLst>
          </p:nvPr>
        </p:nvGraphicFramePr>
        <p:xfrm>
          <a:off x="-815099" y="3698583"/>
          <a:ext cx="3324419" cy="1471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0" y="0"/>
            <a:ext cx="9144000" cy="6932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52131" y="-23765"/>
            <a:ext cx="857028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b="1" spc="300" dirty="0" smtClean="0">
                <a:solidFill>
                  <a:schemeClr val="tx2">
                    <a:lumMod val="50000"/>
                  </a:schemeClr>
                </a:solidFill>
                <a:latin typeface="Helvetica Neue" panose="02000503000000020004" pitchFamily="2" charset="0"/>
                <a:cs typeface="Segoe UI" panose="020B0502040204020203" pitchFamily="34" charset="0"/>
              </a:rPr>
              <a:t>ONLINE PLANT </a:t>
            </a:r>
            <a:br>
              <a:rPr lang="en-US" sz="2000" b="1" spc="300" dirty="0" smtClean="0">
                <a:solidFill>
                  <a:schemeClr val="tx2">
                    <a:lumMod val="50000"/>
                  </a:schemeClr>
                </a:solidFill>
                <a:latin typeface="Helvetica Neue" panose="02000503000000020004" pitchFamily="2" charset="0"/>
                <a:cs typeface="Segoe UI" panose="020B0502040204020203" pitchFamily="34" charset="0"/>
              </a:rPr>
            </a:br>
            <a:r>
              <a:rPr lang="en-US" sz="2000" b="1" spc="300" dirty="0" smtClean="0">
                <a:solidFill>
                  <a:schemeClr val="tx2">
                    <a:lumMod val="50000"/>
                  </a:schemeClr>
                </a:solidFill>
                <a:latin typeface="Helvetica Neue" panose="02000503000000020004" pitchFamily="2" charset="0"/>
                <a:cs typeface="Segoe UI" panose="020B0502040204020203" pitchFamily="34" charset="0"/>
              </a:rPr>
              <a:t>PERFORMANCE</a:t>
            </a:r>
            <a:endParaRPr lang="en-US" sz="2000" b="1" spc="300" dirty="0">
              <a:solidFill>
                <a:schemeClr val="tx2">
                  <a:lumMod val="50000"/>
                </a:schemeClr>
              </a:solidFill>
              <a:latin typeface="Helvetica Neue" panose="02000503000000020004" pitchFamily="2" charset="0"/>
              <a:cs typeface="Segoe UI" panose="020B0502040204020203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4574"/>
            <a:ext cx="635577" cy="476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5527168"/>
              </p:ext>
            </p:extLst>
          </p:nvPr>
        </p:nvGraphicFramePr>
        <p:xfrm>
          <a:off x="-26064" y="1037304"/>
          <a:ext cx="4668221" cy="2453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683756"/>
            <a:ext cx="1754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  <a:latin typeface="Helvetica Neue" panose="02000503000000020004" pitchFamily="2" charset="0"/>
                <a:cs typeface="Segoe UI" panose="020B0502040204020203" pitchFamily="34" charset="0"/>
              </a:rPr>
              <a:t>Plant OEE</a:t>
            </a:r>
            <a:endParaRPr lang="en-US" sz="1600" b="1" dirty="0">
              <a:solidFill>
                <a:schemeClr val="tx2">
                  <a:lumMod val="50000"/>
                </a:schemeClr>
              </a:solidFill>
              <a:latin typeface="Helvetica Neue" panose="02000503000000020004" pitchFamily="2" charset="0"/>
              <a:cs typeface="Segoe UI" panose="020B0502040204020203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23211" y="3977088"/>
            <a:ext cx="4572000" cy="914400"/>
            <a:chOff x="0" y="3562350"/>
            <a:chExt cx="4572000" cy="914400"/>
          </a:xfrm>
        </p:grpSpPr>
        <p:sp>
          <p:nvSpPr>
            <p:cNvPr id="6" name="Rectangle 5"/>
            <p:cNvSpPr/>
            <p:nvPr/>
          </p:nvSpPr>
          <p:spPr>
            <a:xfrm>
              <a:off x="0" y="3562350"/>
              <a:ext cx="4572000" cy="9144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0" y="3681740"/>
              <a:ext cx="1447800" cy="691510"/>
              <a:chOff x="0" y="3681740"/>
              <a:chExt cx="1447800" cy="691510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0" y="4096251"/>
                <a:ext cx="1447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 Historic" pitchFamily="34" charset="0"/>
                    <a:ea typeface="Segoe UI Historic" pitchFamily="34" charset="0"/>
                    <a:cs typeface="Segoe UI Historic" pitchFamily="34" charset="0"/>
                  </a:rPr>
                  <a:t>Availability</a:t>
                </a:r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Historic" pitchFamily="34" charset="0"/>
                  <a:ea typeface="Segoe UI Historic" pitchFamily="34" charset="0"/>
                  <a:cs typeface="Segoe UI Historic" pitchFamily="34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0" y="3681740"/>
                <a:ext cx="1447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tx2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86.4%</a:t>
                </a:r>
                <a:endParaRPr lang="en-US" sz="2400" dirty="0">
                  <a:solidFill>
                    <a:schemeClr val="tx2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1600200" y="3681740"/>
              <a:ext cx="1447800" cy="691510"/>
              <a:chOff x="0" y="3681740"/>
              <a:chExt cx="1447800" cy="691510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0" y="4096251"/>
                <a:ext cx="1447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 Historic" pitchFamily="34" charset="0"/>
                    <a:ea typeface="Segoe UI Historic" pitchFamily="34" charset="0"/>
                    <a:cs typeface="Segoe UI Historic" pitchFamily="34" charset="0"/>
                  </a:rPr>
                  <a:t>Performance</a:t>
                </a:r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Historic" pitchFamily="34" charset="0"/>
                  <a:ea typeface="Segoe UI Historic" pitchFamily="34" charset="0"/>
                  <a:cs typeface="Segoe UI Historic" pitchFamily="34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0" y="3681740"/>
                <a:ext cx="1447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tx2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92.1%</a:t>
                </a:r>
                <a:endParaRPr lang="en-US" sz="2400" dirty="0">
                  <a:solidFill>
                    <a:schemeClr val="tx2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3124200" y="3681740"/>
              <a:ext cx="1447800" cy="691510"/>
              <a:chOff x="0" y="3681740"/>
              <a:chExt cx="1447800" cy="691510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0" y="4096251"/>
                <a:ext cx="1447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 Historic" pitchFamily="34" charset="0"/>
                    <a:ea typeface="Segoe UI Historic" pitchFamily="34" charset="0"/>
                    <a:cs typeface="Segoe UI Historic" pitchFamily="34" charset="0"/>
                  </a:rPr>
                  <a:t>Quality</a:t>
                </a:r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Historic" pitchFamily="34" charset="0"/>
                  <a:ea typeface="Segoe UI Historic" pitchFamily="34" charset="0"/>
                  <a:cs typeface="Segoe UI Historic" pitchFamily="34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0" y="3681740"/>
                <a:ext cx="1447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tx2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97.1%</a:t>
                </a:r>
                <a:endParaRPr lang="en-US" sz="2400" dirty="0">
                  <a:solidFill>
                    <a:schemeClr val="tx2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4" name="Rectangle 23"/>
          <p:cNvSpPr/>
          <p:nvPr/>
        </p:nvSpPr>
        <p:spPr>
          <a:xfrm>
            <a:off x="4682358" y="800100"/>
            <a:ext cx="4461642" cy="215265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682358" y="2952750"/>
            <a:ext cx="4461642" cy="220630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682357" y="694088"/>
            <a:ext cx="2848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  <a:latin typeface="Helvetica Neue" panose="02000503000000020004" pitchFamily="2" charset="0"/>
                <a:cs typeface="Segoe UI" panose="020B0502040204020203" pitchFamily="34" charset="0"/>
              </a:rPr>
              <a:t>Main Production</a:t>
            </a:r>
            <a:endParaRPr lang="en-US" sz="1600" b="1" dirty="0">
              <a:solidFill>
                <a:schemeClr val="tx2">
                  <a:lumMod val="50000"/>
                </a:schemeClr>
              </a:solidFill>
              <a:latin typeface="Helvetica Neue" panose="02000503000000020004" pitchFamily="2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83049" y="2884368"/>
            <a:ext cx="4093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  <a:latin typeface="Helvetica Neue" panose="02000503000000020004" pitchFamily="2" charset="0"/>
                <a:cs typeface="Segoe UI" panose="020B0502040204020203" pitchFamily="34" charset="0"/>
              </a:rPr>
              <a:t>Heel Counter</a:t>
            </a:r>
            <a:endParaRPr lang="en-US" sz="1600" b="1" dirty="0">
              <a:solidFill>
                <a:schemeClr val="tx2">
                  <a:lumMod val="50000"/>
                </a:schemeClr>
              </a:solidFill>
              <a:latin typeface="Helvetica Neue" panose="02000503000000020004" pitchFamily="2" charset="0"/>
              <a:cs typeface="Segoe UI" panose="020B0502040204020203" pitchFamily="34" charset="0"/>
            </a:endParaRPr>
          </a:p>
        </p:txBody>
      </p:sp>
      <p:graphicFrame>
        <p:nvGraphicFramePr>
          <p:cNvPr id="31" name="Chart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0465135"/>
              </p:ext>
            </p:extLst>
          </p:nvPr>
        </p:nvGraphicFramePr>
        <p:xfrm>
          <a:off x="4961644" y="3508023"/>
          <a:ext cx="3087735" cy="15874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5" name="Rectangle 24"/>
          <p:cNvSpPr/>
          <p:nvPr/>
        </p:nvSpPr>
        <p:spPr>
          <a:xfrm>
            <a:off x="7846622" y="1173089"/>
            <a:ext cx="1295400" cy="15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739539" y="1238975"/>
            <a:ext cx="907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Historic" pitchFamily="34" charset="0"/>
                <a:ea typeface="Segoe UI Historic" pitchFamily="34" charset="0"/>
                <a:cs typeface="Segoe UI Historic" pitchFamily="34" charset="0"/>
              </a:rPr>
              <a:t>No of 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Historic" pitchFamily="34" charset="0"/>
                <a:ea typeface="Segoe UI Historic" pitchFamily="34" charset="0"/>
                <a:cs typeface="Segoe UI Historic" pitchFamily="34" charset="0"/>
              </a:rPr>
              <a:t>operator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Segoe UI Historic" pitchFamily="34" charset="0"/>
              <a:ea typeface="Segoe UI Historic" pitchFamily="34" charset="0"/>
              <a:cs typeface="Segoe UI Historic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403515" y="1206353"/>
            <a:ext cx="746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en-US" sz="1100" dirty="0">
              <a:solidFill>
                <a:schemeClr val="tx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718882" y="1730961"/>
            <a:ext cx="91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Historic" pitchFamily="34" charset="0"/>
                <a:ea typeface="Segoe UI Historic" pitchFamily="34" charset="0"/>
                <a:cs typeface="Segoe UI Historic" pitchFamily="34" charset="0"/>
              </a:rPr>
              <a:t>No of machine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325719" y="1715572"/>
            <a:ext cx="880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40</a:t>
            </a:r>
            <a:endParaRPr lang="en-US" sz="1100" dirty="0">
              <a:solidFill>
                <a:schemeClr val="tx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849590" y="3571538"/>
            <a:ext cx="1295400" cy="15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530816" y="3115324"/>
            <a:ext cx="1295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Historic" pitchFamily="34" charset="0"/>
                <a:ea typeface="Segoe UI Historic" pitchFamily="34" charset="0"/>
                <a:cs typeface="Segoe UI Historic" pitchFamily="34" charset="0"/>
              </a:rPr>
              <a:t>OEE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Segoe UI Historic" pitchFamily="34" charset="0"/>
              <a:ea typeface="Segoe UI Historic" pitchFamily="34" charset="0"/>
              <a:cs typeface="Segoe UI Historic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69068" y="3050357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Arial Black" pitchFamily="34" charset="0"/>
              </a:rPr>
              <a:t>94%</a:t>
            </a:r>
            <a:endParaRPr lang="en-US" sz="1100" dirty="0">
              <a:solidFill>
                <a:schemeClr val="tx2">
                  <a:lumMod val="50000"/>
                </a:schemeClr>
              </a:solidFill>
              <a:latin typeface="Arial Black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736114" y="3467227"/>
            <a:ext cx="1323171" cy="400110"/>
            <a:chOff x="7532278" y="4169924"/>
            <a:chExt cx="1323171" cy="400110"/>
          </a:xfrm>
        </p:grpSpPr>
        <p:sp>
          <p:nvSpPr>
            <p:cNvPr id="46" name="TextBox 45"/>
            <p:cNvSpPr txBox="1"/>
            <p:nvPr/>
          </p:nvSpPr>
          <p:spPr>
            <a:xfrm>
              <a:off x="7532278" y="4198909"/>
              <a:ext cx="914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Historic" pitchFamily="34" charset="0"/>
                  <a:ea typeface="Segoe UI Historic" pitchFamily="34" charset="0"/>
                  <a:cs typeface="Segoe UI Historic" pitchFamily="34" charset="0"/>
                </a:rPr>
                <a:t>No of machine</a:t>
              </a:r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Historic" pitchFamily="34" charset="0"/>
                <a:ea typeface="Segoe UI Historic" pitchFamily="34" charset="0"/>
                <a:cs typeface="Segoe UI Historic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201968" y="4169924"/>
              <a:ext cx="6534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2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12</a:t>
              </a:r>
              <a:endParaRPr lang="en-US" sz="11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545749" y="1123559"/>
            <a:ext cx="19471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Historic" pitchFamily="34" charset="0"/>
                <a:ea typeface="Segoe UI Historic" pitchFamily="34" charset="0"/>
                <a:cs typeface="Segoe UI Historic" pitchFamily="34" charset="0"/>
              </a:rPr>
              <a:t>A,P, Q of Main Production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Segoe UI Historic" pitchFamily="34" charset="0"/>
              <a:ea typeface="Segoe UI Historic" pitchFamily="34" charset="0"/>
              <a:cs typeface="Segoe UI Historic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399907" y="3323060"/>
            <a:ext cx="23250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Historic" pitchFamily="34" charset="0"/>
                <a:ea typeface="Segoe UI Historic" pitchFamily="34" charset="0"/>
                <a:cs typeface="Segoe UI Historic" pitchFamily="34" charset="0"/>
              </a:rPr>
              <a:t>Average Cycle Time 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Segoe UI Historic" pitchFamily="34" charset="0"/>
              <a:ea typeface="Segoe UI Historic" pitchFamily="34" charset="0"/>
              <a:cs typeface="Segoe UI Historic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18099" y="-20102"/>
            <a:ext cx="3057046" cy="2308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900" spc="300" dirty="0" smtClean="0">
                <a:solidFill>
                  <a:schemeClr val="tx2">
                    <a:lumMod val="50000"/>
                  </a:schemeClr>
                </a:solidFill>
                <a:latin typeface="Helvetica Neue" panose="02000503000000020004" pitchFamily="2" charset="0"/>
              </a:rPr>
              <a:t>Last update: 24</a:t>
            </a:r>
            <a:r>
              <a:rPr lang="en-US" sz="900" spc="300" baseline="30000" dirty="0" smtClean="0">
                <a:solidFill>
                  <a:schemeClr val="tx2">
                    <a:lumMod val="50000"/>
                  </a:schemeClr>
                </a:solidFill>
                <a:latin typeface="Helvetica Neue" panose="02000503000000020004" pitchFamily="2" charset="0"/>
              </a:rPr>
              <a:t>th</a:t>
            </a:r>
            <a:r>
              <a:rPr lang="en-US" sz="900" spc="300" dirty="0" smtClean="0">
                <a:solidFill>
                  <a:schemeClr val="tx2">
                    <a:lumMod val="50000"/>
                  </a:schemeClr>
                </a:solidFill>
                <a:latin typeface="Helvetica Neue" panose="02000503000000020004" pitchFamily="2" charset="0"/>
              </a:rPr>
              <a:t> Nov, 8:00 am</a:t>
            </a:r>
            <a:endParaRPr lang="en-US" sz="900" spc="300" dirty="0">
              <a:solidFill>
                <a:schemeClr val="tx2">
                  <a:lumMod val="50000"/>
                </a:schemeClr>
              </a:solidFill>
              <a:latin typeface="Helvetica Neue" panose="02000503000000020004" pitchFamily="2" charset="0"/>
            </a:endParaRPr>
          </a:p>
        </p:txBody>
      </p:sp>
      <p:graphicFrame>
        <p:nvGraphicFramePr>
          <p:cNvPr id="40" name="Chart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747818"/>
              </p:ext>
            </p:extLst>
          </p:nvPr>
        </p:nvGraphicFramePr>
        <p:xfrm>
          <a:off x="4964546" y="1308019"/>
          <a:ext cx="2824282" cy="1518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4695211" y="683756"/>
            <a:ext cx="0" cy="4475297"/>
          </a:xfrm>
          <a:prstGeom prst="line">
            <a:avLst/>
          </a:prstGeom>
          <a:ln w="3175" cmpd="sng">
            <a:solidFill>
              <a:schemeClr val="accent5">
                <a:lumMod val="20000"/>
                <a:lumOff val="80000"/>
                <a:alpha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736114" y="883735"/>
            <a:ext cx="7959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Historic" pitchFamily="34" charset="0"/>
                <a:ea typeface="Segoe UI Historic" pitchFamily="34" charset="0"/>
                <a:cs typeface="Segoe UI Historic" pitchFamily="34" charset="0"/>
              </a:rPr>
              <a:t>OEE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Segoe UI Historic" pitchFamily="34" charset="0"/>
              <a:ea typeface="Segoe UI Historic" pitchFamily="34" charset="0"/>
              <a:cs typeface="Segoe UI Historic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411613" y="807526"/>
            <a:ext cx="810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Arial Black" pitchFamily="34" charset="0"/>
              </a:rPr>
              <a:t>86%</a:t>
            </a:r>
            <a:endParaRPr lang="en-US" sz="1100" dirty="0">
              <a:solidFill>
                <a:schemeClr val="tx2">
                  <a:lumMod val="50000"/>
                </a:schemeClr>
              </a:solidFill>
              <a:latin typeface="Arial Black" pitchFamily="34" charset="0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 flipH="1" flipV="1">
            <a:off x="4743454" y="2867944"/>
            <a:ext cx="4398568" cy="1"/>
          </a:xfrm>
          <a:prstGeom prst="line">
            <a:avLst/>
          </a:prstGeom>
          <a:ln w="3175">
            <a:solidFill>
              <a:schemeClr val="accent5">
                <a:lumMod val="20000"/>
                <a:lumOff val="80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859474" y="693295"/>
            <a:ext cx="1284526" cy="1573655"/>
          </a:xfrm>
          <a:prstGeom prst="rect">
            <a:avLst/>
          </a:prstGeom>
          <a:noFill/>
          <a:ln w="3175">
            <a:solidFill>
              <a:schemeClr val="accent5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883595" y="2867479"/>
            <a:ext cx="1284526" cy="1168311"/>
          </a:xfrm>
          <a:prstGeom prst="rect">
            <a:avLst/>
          </a:prstGeom>
          <a:noFill/>
          <a:ln w="3175">
            <a:solidFill>
              <a:schemeClr val="accent5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0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65187"/>
            <a:ext cx="8610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INSTRUCTION</a:t>
            </a:r>
          </a:p>
          <a:p>
            <a:r>
              <a:rPr lang="en-US" b="1" dirty="0" smtClean="0"/>
              <a:t>PLANT OEE </a:t>
            </a:r>
            <a:r>
              <a:rPr lang="en-US" dirty="0" smtClean="0"/>
              <a:t>(For all category but “</a:t>
            </a:r>
            <a:r>
              <a:rPr lang="en-US" dirty="0" smtClean="0"/>
              <a:t>Sample, Logo”)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A = 100 * Operating Time (“</a:t>
            </a:r>
            <a:r>
              <a:rPr lang="en-US" b="1" dirty="0" smtClean="0"/>
              <a:t>OT-z4</a:t>
            </a:r>
            <a:r>
              <a:rPr lang="en-US" dirty="0" smtClean="0"/>
              <a:t>”)/ Planned Processing Time (“</a:t>
            </a:r>
            <a:r>
              <a:rPr lang="en-US" b="1" dirty="0" smtClean="0"/>
              <a:t>PPT3</a:t>
            </a:r>
            <a:r>
              <a:rPr lang="en-US" dirty="0" smtClean="0"/>
              <a:t>”)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 = </a:t>
            </a:r>
            <a:r>
              <a:rPr lang="en-US" dirty="0"/>
              <a:t>100 * </a:t>
            </a:r>
            <a:r>
              <a:rPr lang="en-US" dirty="0" smtClean="0"/>
              <a:t>Operating time w/o DT (“</a:t>
            </a:r>
            <a:r>
              <a:rPr lang="en-US" b="1" dirty="0" smtClean="0"/>
              <a:t>NOT4</a:t>
            </a:r>
            <a:r>
              <a:rPr lang="en-US" dirty="0" smtClean="0"/>
              <a:t>”)/ </a:t>
            </a:r>
            <a:r>
              <a:rPr lang="en-US" dirty="0"/>
              <a:t>Operating Time </a:t>
            </a:r>
            <a:r>
              <a:rPr lang="en-US" dirty="0" smtClean="0"/>
              <a:t>(“</a:t>
            </a:r>
            <a:r>
              <a:rPr lang="en-US" b="1" dirty="0" smtClean="0"/>
              <a:t>OT-z4</a:t>
            </a:r>
            <a:r>
              <a:rPr lang="en-US" dirty="0" smtClean="0"/>
              <a:t>”)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Q =</a:t>
            </a:r>
            <a:r>
              <a:rPr lang="en-US" dirty="0"/>
              <a:t> 100 *</a:t>
            </a:r>
            <a:r>
              <a:rPr lang="en-US" dirty="0" smtClean="0"/>
              <a:t> Good product (“</a:t>
            </a:r>
            <a:r>
              <a:rPr lang="en-US" b="1" dirty="0" smtClean="0"/>
              <a:t>QCG</a:t>
            </a:r>
            <a:r>
              <a:rPr lang="en-US" dirty="0" smtClean="0"/>
              <a:t>”)/ Total Output (“</a:t>
            </a:r>
            <a:r>
              <a:rPr lang="en-US" b="1" dirty="0" err="1" smtClean="0"/>
              <a:t>B_Outpu</a:t>
            </a:r>
            <a:r>
              <a:rPr lang="en-US" dirty="0" err="1" smtClean="0"/>
              <a:t>t</a:t>
            </a:r>
            <a:r>
              <a:rPr lang="en-US" dirty="0" smtClean="0"/>
              <a:t>”)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OEE = A*P*Q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r>
              <a:rPr lang="en-US" b="1" dirty="0" smtClean="0"/>
              <a:t>MAIN PRODUCTION OEE </a:t>
            </a:r>
            <a:r>
              <a:rPr lang="en-US" dirty="0"/>
              <a:t>(</a:t>
            </a:r>
            <a:r>
              <a:rPr lang="en-US" dirty="0" smtClean="0"/>
              <a:t>except </a:t>
            </a:r>
            <a:r>
              <a:rPr lang="en-US" dirty="0"/>
              <a:t>category “Heel </a:t>
            </a:r>
            <a:r>
              <a:rPr lang="en-US" dirty="0" smtClean="0"/>
              <a:t>Counter, Sample, Logo”)</a:t>
            </a:r>
            <a:endParaRPr lang="en-US" b="1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OEE is similar to the above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Number of Machine: Distinct Count of field “Machine”</a:t>
            </a:r>
          </a:p>
          <a:p>
            <a:pPr marL="285750" indent="-285750">
              <a:buFontTx/>
              <a:buChar char="-"/>
            </a:pPr>
            <a:r>
              <a:rPr lang="en-US" dirty="0"/>
              <a:t>Number of </a:t>
            </a:r>
            <a:r>
              <a:rPr lang="en-US" dirty="0" smtClean="0"/>
              <a:t>Operator: Distinct Count of field “</a:t>
            </a:r>
            <a:r>
              <a:rPr lang="en-US" dirty="0" err="1" smtClean="0"/>
              <a:t>Emp</a:t>
            </a:r>
            <a:r>
              <a:rPr lang="en-US" dirty="0" smtClean="0"/>
              <a:t> ID” 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r>
              <a:rPr lang="en-US" b="1" dirty="0" smtClean="0"/>
              <a:t>HEEL COUNTER OEE </a:t>
            </a:r>
            <a:r>
              <a:rPr lang="en-US" dirty="0" smtClean="0"/>
              <a:t>(</a:t>
            </a:r>
            <a:r>
              <a:rPr lang="en-US" dirty="0"/>
              <a:t>only category “Heel Counter</a:t>
            </a:r>
            <a:r>
              <a:rPr lang="en-US" dirty="0" smtClean="0"/>
              <a:t>”)</a:t>
            </a:r>
            <a:endParaRPr lang="en-US" b="1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OEE is similar </a:t>
            </a:r>
            <a:r>
              <a:rPr lang="en-US" dirty="0"/>
              <a:t>to </a:t>
            </a:r>
            <a:r>
              <a:rPr lang="en-US" dirty="0" smtClean="0"/>
              <a:t>the above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Number </a:t>
            </a:r>
            <a:r>
              <a:rPr lang="en-US" dirty="0"/>
              <a:t>of Machine: Distinct Count of </a:t>
            </a:r>
            <a:r>
              <a:rPr lang="en-US" dirty="0" smtClean="0"/>
              <a:t>field “Machine”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Cycle time: Create a field “Machine” in Running Table, then compute average of cycle time for each machine. Group machine into  4 MC brands (ENG, ABG, TWN and FCS)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694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</TotalTime>
  <Words>234</Words>
  <Application>Microsoft Office PowerPoint</Application>
  <PresentationFormat>On-screen Show (16:9)</PresentationFormat>
  <Paragraphs>48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Thi Anh Quyen</dc:creator>
  <cp:lastModifiedBy>Tran Thi Anh Quyen</cp:lastModifiedBy>
  <cp:revision>110</cp:revision>
  <cp:lastPrinted>2019-11-27T04:36:36Z</cp:lastPrinted>
  <dcterms:created xsi:type="dcterms:W3CDTF">2019-11-13T06:15:33Z</dcterms:created>
  <dcterms:modified xsi:type="dcterms:W3CDTF">2019-12-11T03:50:45Z</dcterms:modified>
</cp:coreProperties>
</file>