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1" r:id="rId4"/>
    <p:sldId id="257" r:id="rId5"/>
    <p:sldId id="258" r:id="rId6"/>
    <p:sldId id="259" r:id="rId7"/>
    <p:sldId id="260" r:id="rId8"/>
    <p:sldId id="295" r:id="rId9"/>
    <p:sldId id="270" r:id="rId10"/>
    <p:sldId id="262" r:id="rId11"/>
    <p:sldId id="263" r:id="rId12"/>
    <p:sldId id="264" r:id="rId13"/>
    <p:sldId id="265" r:id="rId14"/>
    <p:sldId id="266" r:id="rId15"/>
    <p:sldId id="261" r:id="rId16"/>
  </p:sldIdLst>
  <p:sldSz cx="9144000" cy="5143500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63"/>
        <p:guide pos="214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19116" y="1690452"/>
            <a:ext cx="2705767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1">
                <a:solidFill>
                  <a:srgbClr val="333333"/>
                </a:solidFill>
                <a:latin typeface="Liberation Sans Narrow"/>
                <a:cs typeface="Liberation Sans Narro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171C1F"/>
                </a:solidFill>
                <a:latin typeface="Verdana" panose="020B0804030504040204"/>
                <a:cs typeface="Verdana" panose="020B08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1">
                <a:solidFill>
                  <a:srgbClr val="333333"/>
                </a:solidFill>
                <a:latin typeface="Liberation Sans Narrow"/>
                <a:cs typeface="Liberation Sans Narro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71C1F"/>
                </a:solidFill>
                <a:latin typeface="Verdana" panose="020B0804030504040204"/>
                <a:cs typeface="Verdana" panose="020B08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1">
                <a:solidFill>
                  <a:srgbClr val="333333"/>
                </a:solidFill>
                <a:latin typeface="Liberation Sans Narrow"/>
                <a:cs typeface="Liberation Sans Narro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11760" y="969167"/>
            <a:ext cx="2037715" cy="2951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1">
                <a:solidFill>
                  <a:srgbClr val="333333"/>
                </a:solidFill>
                <a:latin typeface="Liberation Sans Narrow"/>
                <a:cs typeface="Liberation Sans Narro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2074" y="146693"/>
            <a:ext cx="2688590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1">
                <a:solidFill>
                  <a:srgbClr val="333333"/>
                </a:solidFill>
                <a:latin typeface="Liberation Sans Narrow"/>
                <a:cs typeface="Liberation Sans Narro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05415" y="2206191"/>
            <a:ext cx="4464684" cy="2339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171C1F"/>
                </a:solidFill>
                <a:latin typeface="Verdana" panose="020B0804030504040204"/>
                <a:cs typeface="Verdana" panose="020B08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76730" y="2936875"/>
            <a:ext cx="5068570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i="1" dirty="0">
                <a:solidFill>
                  <a:srgbClr val="333333"/>
                </a:solidFill>
                <a:latin typeface="Liberation Sans Narrow"/>
                <a:cs typeface="Liberation Sans Narrow"/>
              </a:rPr>
              <a:t>Introduction &amp; Install Odoo</a:t>
            </a:r>
            <a:endParaRPr sz="3000" b="1" i="1" dirty="0">
              <a:solidFill>
                <a:srgbClr val="333333"/>
              </a:solidFill>
              <a:latin typeface="Liberation Sans Narrow"/>
              <a:cs typeface="Liberation Sans Narrow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219943" y="2000170"/>
            <a:ext cx="2312570" cy="5678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xfrm>
            <a:off x="2458085" y="1690370"/>
            <a:ext cx="3467100" cy="935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vi-VN" sz="6000" spc="-50" dirty="0"/>
              <a:t>Lession 1</a:t>
            </a:r>
            <a:endParaRPr sz="6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10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4474" y="326799"/>
            <a:ext cx="926448" cy="226974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82074" y="146693"/>
            <a:ext cx="2688590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vi-VN" i="0" spc="-270" dirty="0">
                <a:latin typeface="Arial Bold" panose="020B0604020202090204" charset="0"/>
                <a:cs typeface="Arial Bold" panose="020B0604020202090204" charset="0"/>
              </a:rPr>
              <a:t>Source Odoo</a:t>
            </a:r>
            <a:endParaRPr lang="vi-VN" i="0" spc="-270" dirty="0">
              <a:latin typeface="Arial Bold" panose="020B0604020202090204" charset="0"/>
              <a:cs typeface="Arial Bold" panose="020B0604020202090204" charset="0"/>
            </a:endParaRPr>
          </a:p>
        </p:txBody>
      </p:sp>
      <p:pic>
        <p:nvPicPr>
          <p:cNvPr id="30" name="Picture 29" descr="Screen Shot 2024-10-14 at 1.38.44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" y="987425"/>
            <a:ext cx="6621145" cy="2915920"/>
          </a:xfrm>
          <a:prstGeom prst="rect">
            <a:avLst/>
          </a:prstGeom>
        </p:spPr>
      </p:pic>
      <p:sp>
        <p:nvSpPr>
          <p:cNvPr id="32" name="Text Box 31"/>
          <p:cNvSpPr txBox="1"/>
          <p:nvPr/>
        </p:nvSpPr>
        <p:spPr>
          <a:xfrm>
            <a:off x="805180" y="3903345"/>
            <a:ext cx="47726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 i="1">
                <a:solidFill>
                  <a:srgbClr val="0070C0"/>
                </a:solidFill>
                <a:latin typeface="Arial Bold Italic" panose="020B0604020202090204" charset="0"/>
                <a:cs typeface="Arial Bold Italic" panose="020B0604020202090204" charset="0"/>
              </a:rPr>
              <a:t>https://github.com/odoo/odoo/tree/14.0</a:t>
            </a:r>
            <a:endParaRPr lang="en-US" b="1" i="1">
              <a:solidFill>
                <a:srgbClr val="0070C0"/>
              </a:solidFill>
              <a:latin typeface="Arial Bold Italic" panose="020B0604020202090204" charset="0"/>
              <a:cs typeface="Arial Bold Italic" panose="020B060402020209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object 2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8874" y="354564"/>
            <a:ext cx="827995" cy="202859"/>
          </a:xfrm>
          <a:prstGeom prst="rect">
            <a:avLst/>
          </a:prstGeom>
        </p:spPr>
      </p:pic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182074" y="146693"/>
            <a:ext cx="2688590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29" dirty="0"/>
              <a:t>Python</a:t>
            </a:r>
            <a:endParaRPr lang="en-US" spc="-229" dirty="0"/>
          </a:p>
        </p:txBody>
      </p:sp>
      <p:sp>
        <p:nvSpPr>
          <p:cNvPr id="28" name="Text Box 27"/>
          <p:cNvSpPr txBox="1"/>
          <p:nvPr/>
        </p:nvSpPr>
        <p:spPr>
          <a:xfrm>
            <a:off x="541655" y="1064260"/>
            <a:ext cx="50571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latin typeface="Arial Bold" panose="020B0604020202090204" charset="0"/>
                <a:cs typeface="Arial Bold" panose="020B0604020202090204" charset="0"/>
              </a:rPr>
              <a:t>Odoo 14 requires Python 3.7 or later to run</a:t>
            </a:r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pic>
        <p:nvPicPr>
          <p:cNvPr id="29" name="Picture 28" descr="Screen Shot 2024-10-14 at 1.47.32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05" y="1622425"/>
            <a:ext cx="4257040" cy="3268345"/>
          </a:xfrm>
          <a:prstGeom prst="rect">
            <a:avLst/>
          </a:prstGeom>
        </p:spPr>
      </p:pic>
      <p:sp>
        <p:nvSpPr>
          <p:cNvPr id="30" name="Text Box 29"/>
          <p:cNvSpPr txBox="1"/>
          <p:nvPr/>
        </p:nvSpPr>
        <p:spPr>
          <a:xfrm>
            <a:off x="5103495" y="4522470"/>
            <a:ext cx="34715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 i="1">
                <a:solidFill>
                  <a:srgbClr val="0070C0"/>
                </a:solidFill>
                <a:latin typeface="Arial Bold Italic" panose="020B0604020202090204" charset="0"/>
                <a:cs typeface="Arial Bold Italic" panose="020B0604020202090204" charset="0"/>
              </a:rPr>
              <a:t>https://www.python.org</a:t>
            </a:r>
            <a:endParaRPr lang="en-US" b="1" i="1">
              <a:solidFill>
                <a:srgbClr val="0070C0"/>
              </a:solidFill>
              <a:latin typeface="Arial Bold Italic" panose="020B0604020202090204" charset="0"/>
              <a:cs typeface="Arial Bold Italic" panose="020B060402020209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ject 1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8874" y="354564"/>
            <a:ext cx="827995" cy="202859"/>
          </a:xfrm>
          <a:prstGeom prst="rect">
            <a:avLst/>
          </a:prstGeom>
        </p:spPr>
      </p:pic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182074" y="146693"/>
            <a:ext cx="2688590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29" dirty="0"/>
              <a:t>Postgres</a:t>
            </a:r>
            <a:endParaRPr lang="en-US" spc="-229" dirty="0"/>
          </a:p>
        </p:txBody>
      </p:sp>
      <p:pic>
        <p:nvPicPr>
          <p:cNvPr id="14" name="Picture 13" descr="Screen Shot 2024-10-14 at 2.00.16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" y="651510"/>
            <a:ext cx="8245475" cy="3562350"/>
          </a:xfrm>
          <a:prstGeom prst="rect">
            <a:avLst/>
          </a:prstGeom>
        </p:spPr>
      </p:pic>
      <p:sp>
        <p:nvSpPr>
          <p:cNvPr id="20" name="Text Box 19"/>
          <p:cNvSpPr txBox="1"/>
          <p:nvPr/>
        </p:nvSpPr>
        <p:spPr>
          <a:xfrm>
            <a:off x="3207385" y="4514215"/>
            <a:ext cx="47720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 i="1">
                <a:solidFill>
                  <a:srgbClr val="0070C0"/>
                </a:solidFill>
                <a:latin typeface="Arial Bold Italic" panose="020B0604020202090204" charset="0"/>
                <a:cs typeface="Arial Bold Italic" panose="020B0604020202090204" charset="0"/>
              </a:rPr>
              <a:t>https://www.postgresql.org/download/</a:t>
            </a:r>
            <a:endParaRPr lang="en-US" b="1" i="1">
              <a:solidFill>
                <a:srgbClr val="0070C0"/>
              </a:solidFill>
              <a:latin typeface="Arial Bold Italic" panose="020B0604020202090204" charset="0"/>
              <a:cs typeface="Arial Bold Italic" panose="020B06040202020902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object 2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21999" y="627793"/>
            <a:ext cx="659353" cy="37146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0276" y="146510"/>
            <a:ext cx="286676" cy="286675"/>
          </a:xfrm>
          <a:prstGeom prst="rect">
            <a:avLst/>
          </a:prstGeom>
        </p:spPr>
      </p:pic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182245" y="146685"/>
            <a:ext cx="2790190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dist">
              <a:lnSpc>
                <a:spcPct val="100000"/>
              </a:lnSpc>
              <a:spcBef>
                <a:spcPts val="100"/>
              </a:spcBef>
            </a:pPr>
            <a:r>
              <a:rPr lang="en-US" spc="-285" dirty="0"/>
              <a:t>Build Odoo App</a:t>
            </a:r>
            <a:endParaRPr lang="en-US" spc="-285" dirty="0"/>
          </a:p>
        </p:txBody>
      </p:sp>
      <p:sp>
        <p:nvSpPr>
          <p:cNvPr id="30" name="Text Box 29"/>
          <p:cNvSpPr txBox="1"/>
          <p:nvPr/>
        </p:nvSpPr>
        <p:spPr>
          <a:xfrm>
            <a:off x="650240" y="1432560"/>
            <a:ext cx="83559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https://www.odoo.com/documentation/14.0/administration/install/source.html</a:t>
            </a:r>
            <a:endParaRPr lang="en-US"/>
          </a:p>
        </p:txBody>
      </p:sp>
      <p:sp>
        <p:nvSpPr>
          <p:cNvPr id="31" name="Text Box 30"/>
          <p:cNvSpPr txBox="1"/>
          <p:nvPr/>
        </p:nvSpPr>
        <p:spPr>
          <a:xfrm>
            <a:off x="541655" y="1064260"/>
            <a:ext cx="50571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latin typeface="Arial Bold" panose="020B0604020202090204" charset="0"/>
                <a:cs typeface="Arial Bold" panose="020B0604020202090204" charset="0"/>
              </a:rPr>
              <a:t>Link install Odoo 14</a:t>
            </a:r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645160" y="2112010"/>
            <a:ext cx="50571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latin typeface="Arial Bold" panose="020B0604020202090204" charset="0"/>
                <a:cs typeface="Arial Bold" panose="020B0604020202090204" charset="0"/>
              </a:rPr>
              <a:t>Link config Odoo 14</a:t>
            </a:r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766445" y="2480310"/>
            <a:ext cx="83559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https://www.odoo.com/documentation/14.0/administration/install/deploy.html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02973" y="505856"/>
            <a:ext cx="2012920" cy="41267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48186" y="1146660"/>
            <a:ext cx="1952625" cy="3057525"/>
            <a:chOff x="548186" y="1146660"/>
            <a:chExt cx="1952625" cy="3057525"/>
          </a:xfrm>
        </p:grpSpPr>
        <p:sp>
          <p:nvSpPr>
            <p:cNvPr id="4" name="object 4"/>
            <p:cNvSpPr/>
            <p:nvPr/>
          </p:nvSpPr>
          <p:spPr>
            <a:xfrm>
              <a:off x="552948" y="1151422"/>
              <a:ext cx="1943100" cy="3048000"/>
            </a:xfrm>
            <a:custGeom>
              <a:avLst/>
              <a:gdLst/>
              <a:ahLst/>
              <a:cxnLst/>
              <a:rect l="l" t="t" r="r" b="b"/>
              <a:pathLst>
                <a:path w="1943100" h="3048000">
                  <a:moveTo>
                    <a:pt x="1830591" y="3047993"/>
                  </a:moveTo>
                  <a:lnTo>
                    <a:pt x="112504" y="3047993"/>
                  </a:lnTo>
                  <a:lnTo>
                    <a:pt x="68712" y="3039152"/>
                  </a:lnTo>
                  <a:lnTo>
                    <a:pt x="32951" y="3015040"/>
                  </a:lnTo>
                  <a:lnTo>
                    <a:pt x="8841" y="2979281"/>
                  </a:lnTo>
                  <a:lnTo>
                    <a:pt x="0" y="2935494"/>
                  </a:lnTo>
                  <a:lnTo>
                    <a:pt x="0" y="112504"/>
                  </a:lnTo>
                  <a:lnTo>
                    <a:pt x="8841" y="68712"/>
                  </a:lnTo>
                  <a:lnTo>
                    <a:pt x="32951" y="32951"/>
                  </a:lnTo>
                  <a:lnTo>
                    <a:pt x="68712" y="8841"/>
                  </a:lnTo>
                  <a:lnTo>
                    <a:pt x="112504" y="0"/>
                  </a:lnTo>
                  <a:lnTo>
                    <a:pt x="1830591" y="0"/>
                  </a:lnTo>
                  <a:lnTo>
                    <a:pt x="1873644" y="8563"/>
                  </a:lnTo>
                  <a:lnTo>
                    <a:pt x="1910143" y="32952"/>
                  </a:lnTo>
                  <a:lnTo>
                    <a:pt x="1934532" y="69451"/>
                  </a:lnTo>
                  <a:lnTo>
                    <a:pt x="1943096" y="112504"/>
                  </a:lnTo>
                  <a:lnTo>
                    <a:pt x="1943096" y="2935494"/>
                  </a:lnTo>
                  <a:lnTo>
                    <a:pt x="1934254" y="2979281"/>
                  </a:lnTo>
                  <a:lnTo>
                    <a:pt x="1910144" y="3015040"/>
                  </a:lnTo>
                  <a:lnTo>
                    <a:pt x="1874383" y="3039152"/>
                  </a:lnTo>
                  <a:lnTo>
                    <a:pt x="1830591" y="3047993"/>
                  </a:lnTo>
                  <a:close/>
                </a:path>
              </a:pathLst>
            </a:custGeom>
            <a:solidFill>
              <a:srgbClr val="F2F4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52948" y="1151422"/>
              <a:ext cx="1943100" cy="3048000"/>
            </a:xfrm>
            <a:custGeom>
              <a:avLst/>
              <a:gdLst/>
              <a:ahLst/>
              <a:cxnLst/>
              <a:rect l="l" t="t" r="r" b="b"/>
              <a:pathLst>
                <a:path w="1943100" h="3048000">
                  <a:moveTo>
                    <a:pt x="0" y="112504"/>
                  </a:moveTo>
                  <a:lnTo>
                    <a:pt x="8841" y="68712"/>
                  </a:lnTo>
                  <a:lnTo>
                    <a:pt x="32951" y="32951"/>
                  </a:lnTo>
                  <a:lnTo>
                    <a:pt x="68712" y="8841"/>
                  </a:lnTo>
                  <a:lnTo>
                    <a:pt x="112504" y="0"/>
                  </a:lnTo>
                  <a:lnTo>
                    <a:pt x="1830591" y="0"/>
                  </a:lnTo>
                  <a:lnTo>
                    <a:pt x="1873644" y="8563"/>
                  </a:lnTo>
                  <a:lnTo>
                    <a:pt x="1910143" y="32952"/>
                  </a:lnTo>
                  <a:lnTo>
                    <a:pt x="1934532" y="69451"/>
                  </a:lnTo>
                  <a:lnTo>
                    <a:pt x="1943096" y="112504"/>
                  </a:lnTo>
                  <a:lnTo>
                    <a:pt x="1943096" y="2935494"/>
                  </a:lnTo>
                  <a:lnTo>
                    <a:pt x="1934254" y="2979281"/>
                  </a:lnTo>
                  <a:lnTo>
                    <a:pt x="1910144" y="3015040"/>
                  </a:lnTo>
                  <a:lnTo>
                    <a:pt x="1874383" y="3039152"/>
                  </a:lnTo>
                  <a:lnTo>
                    <a:pt x="1830591" y="3047993"/>
                  </a:lnTo>
                  <a:lnTo>
                    <a:pt x="112504" y="3047993"/>
                  </a:lnTo>
                  <a:lnTo>
                    <a:pt x="68712" y="3039152"/>
                  </a:lnTo>
                  <a:lnTo>
                    <a:pt x="32951" y="3015040"/>
                  </a:lnTo>
                  <a:lnTo>
                    <a:pt x="8841" y="2979281"/>
                  </a:lnTo>
                  <a:lnTo>
                    <a:pt x="0" y="2935494"/>
                  </a:lnTo>
                  <a:lnTo>
                    <a:pt x="0" y="112504"/>
                  </a:lnTo>
                  <a:close/>
                </a:path>
              </a:pathLst>
            </a:custGeom>
            <a:ln w="9524">
              <a:solidFill>
                <a:srgbClr val="F2F4F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740410" y="1298575"/>
            <a:ext cx="1682750" cy="909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en-US" sz="3000" b="1" i="1" spc="-125" dirty="0">
                <a:solidFill>
                  <a:srgbClr val="704B67"/>
                </a:solidFill>
                <a:latin typeface="Liberation Sans Narrow"/>
                <a:cs typeface="Liberation Sans Narrow"/>
              </a:rPr>
              <a:t>Lession1</a:t>
            </a:r>
            <a:endParaRPr sz="3000">
              <a:latin typeface="Liberation Sans Narrow"/>
              <a:cs typeface="Liberation Sans Narrow"/>
            </a:endParaRPr>
          </a:p>
          <a:p>
            <a:pPr marL="66040">
              <a:lnSpc>
                <a:spcPct val="100000"/>
              </a:lnSpc>
              <a:spcBef>
                <a:spcPts val="1720"/>
              </a:spcBef>
            </a:pPr>
            <a:r>
              <a:rPr lang="en-US" altLang="en-US" sz="1400" spc="-25" dirty="0">
                <a:latin typeface="Verdana" panose="020B0804030504040204"/>
                <a:cs typeface="Verdana" panose="020B0804030504040204"/>
              </a:rPr>
              <a:t>Build odoo app</a:t>
            </a:r>
            <a:endParaRPr lang="en-US" altLang="en-US" sz="1400">
              <a:latin typeface="Verdana" panose="020B0804030504040204"/>
              <a:cs typeface="Verdana" panose="020B08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32474" y="1087578"/>
            <a:ext cx="4079875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7030" algn="l"/>
              </a:tabLst>
            </a:pPr>
            <a:r>
              <a:rPr sz="1200" spc="-25" dirty="0">
                <a:solidFill>
                  <a:srgbClr val="171C1F"/>
                </a:solidFill>
                <a:latin typeface="Verdana" panose="020B0804030504040204"/>
                <a:cs typeface="Verdana" panose="020B0804030504040204"/>
              </a:rPr>
              <a:t>1)</a:t>
            </a:r>
            <a:r>
              <a:rPr sz="1200" dirty="0">
                <a:solidFill>
                  <a:srgbClr val="171C1F"/>
                </a:solidFill>
                <a:latin typeface="Verdana" panose="020B0804030504040204"/>
                <a:cs typeface="Verdana" panose="020B0804030504040204"/>
              </a:rPr>
              <a:t>	</a:t>
            </a:r>
            <a:r>
              <a:rPr lang="en-US" altLang="en-US" sz="1200" spc="-40" dirty="0">
                <a:solidFill>
                  <a:srgbClr val="171C1F"/>
                </a:solidFill>
                <a:latin typeface="Verdana" panose="020B0804030504040204"/>
                <a:cs typeface="Verdana" panose="020B0804030504040204"/>
              </a:rPr>
              <a:t>Download/Clone srource code odoo version 14</a:t>
            </a:r>
            <a:endParaRPr lang="en-US" altLang="en-US" sz="1200">
              <a:latin typeface="Verdana" panose="020B0804030504040204"/>
              <a:cs typeface="Verdana" panose="020B080403050404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26110" y="180975"/>
            <a:ext cx="247142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i="0" spc="-380" dirty="0">
                <a:solidFill>
                  <a:srgbClr val="000000"/>
                </a:solidFill>
                <a:latin typeface="Arial Bold" panose="020B0604020202090204" charset="0"/>
                <a:cs typeface="Arial Bold" panose="020B0604020202090204" charset="0"/>
              </a:rPr>
              <a:t>Exercise</a:t>
            </a:r>
            <a:endParaRPr lang="en-US" sz="2800" i="0" spc="-380" dirty="0">
              <a:solidFill>
                <a:srgbClr val="000000"/>
              </a:solidFill>
              <a:latin typeface="Arial Bold" panose="020B0604020202090204" charset="0"/>
              <a:cs typeface="Arial Bold" panose="020B0604020202090204" charset="0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22525" y="4012291"/>
            <a:ext cx="342178" cy="412674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3433177" y="2409642"/>
            <a:ext cx="4439920" cy="568325"/>
            <a:chOff x="3553192" y="1459047"/>
            <a:chExt cx="4439920" cy="568325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53192" y="1459047"/>
              <a:ext cx="4439691" cy="56789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629392" y="1516196"/>
              <a:ext cx="4287520" cy="415925"/>
            </a:xfrm>
            <a:custGeom>
              <a:avLst/>
              <a:gdLst/>
              <a:ahLst/>
              <a:cxnLst/>
              <a:rect l="l" t="t" r="r" b="b"/>
              <a:pathLst>
                <a:path w="4287520" h="415925">
                  <a:moveTo>
                    <a:pt x="4218041" y="415499"/>
                  </a:moveTo>
                  <a:lnTo>
                    <a:pt x="69249" y="415499"/>
                  </a:lnTo>
                  <a:lnTo>
                    <a:pt x="42292" y="410057"/>
                  </a:lnTo>
                  <a:lnTo>
                    <a:pt x="20281" y="395215"/>
                  </a:lnTo>
                  <a:lnTo>
                    <a:pt x="5441" y="373203"/>
                  </a:lnTo>
                  <a:lnTo>
                    <a:pt x="0" y="346246"/>
                  </a:lnTo>
                  <a:lnTo>
                    <a:pt x="0" y="69252"/>
                  </a:lnTo>
                  <a:lnTo>
                    <a:pt x="5441" y="42296"/>
                  </a:lnTo>
                  <a:lnTo>
                    <a:pt x="20282" y="20282"/>
                  </a:lnTo>
                  <a:lnTo>
                    <a:pt x="42292" y="5442"/>
                  </a:lnTo>
                  <a:lnTo>
                    <a:pt x="69249" y="0"/>
                  </a:lnTo>
                  <a:lnTo>
                    <a:pt x="4218041" y="0"/>
                  </a:lnTo>
                  <a:lnTo>
                    <a:pt x="4256463" y="11634"/>
                  </a:lnTo>
                  <a:lnTo>
                    <a:pt x="4282019" y="42749"/>
                  </a:lnTo>
                  <a:lnTo>
                    <a:pt x="4287291" y="69252"/>
                  </a:lnTo>
                  <a:lnTo>
                    <a:pt x="4287291" y="346246"/>
                  </a:lnTo>
                  <a:lnTo>
                    <a:pt x="4281850" y="373203"/>
                  </a:lnTo>
                  <a:lnTo>
                    <a:pt x="4267010" y="395215"/>
                  </a:lnTo>
                  <a:lnTo>
                    <a:pt x="4244998" y="410057"/>
                  </a:lnTo>
                  <a:lnTo>
                    <a:pt x="4218041" y="415499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629392" y="1516196"/>
              <a:ext cx="4287520" cy="415925"/>
            </a:xfrm>
            <a:custGeom>
              <a:avLst/>
              <a:gdLst/>
              <a:ahLst/>
              <a:cxnLst/>
              <a:rect l="l" t="t" r="r" b="b"/>
              <a:pathLst>
                <a:path w="4287520" h="415925">
                  <a:moveTo>
                    <a:pt x="0" y="69252"/>
                  </a:moveTo>
                  <a:lnTo>
                    <a:pt x="5441" y="42296"/>
                  </a:lnTo>
                  <a:lnTo>
                    <a:pt x="20281" y="20283"/>
                  </a:lnTo>
                  <a:lnTo>
                    <a:pt x="42292" y="5442"/>
                  </a:lnTo>
                  <a:lnTo>
                    <a:pt x="69249" y="0"/>
                  </a:lnTo>
                  <a:lnTo>
                    <a:pt x="4218041" y="0"/>
                  </a:lnTo>
                  <a:lnTo>
                    <a:pt x="4256463" y="11634"/>
                  </a:lnTo>
                  <a:lnTo>
                    <a:pt x="4282019" y="42749"/>
                  </a:lnTo>
                  <a:lnTo>
                    <a:pt x="4287291" y="69252"/>
                  </a:lnTo>
                  <a:lnTo>
                    <a:pt x="4287291" y="346246"/>
                  </a:lnTo>
                  <a:lnTo>
                    <a:pt x="4281849" y="373203"/>
                  </a:lnTo>
                  <a:lnTo>
                    <a:pt x="4267010" y="395215"/>
                  </a:lnTo>
                  <a:lnTo>
                    <a:pt x="4244998" y="410057"/>
                  </a:lnTo>
                  <a:lnTo>
                    <a:pt x="4218041" y="415499"/>
                  </a:lnTo>
                  <a:lnTo>
                    <a:pt x="69249" y="415499"/>
                  </a:lnTo>
                  <a:lnTo>
                    <a:pt x="42292" y="410057"/>
                  </a:lnTo>
                  <a:lnTo>
                    <a:pt x="20281" y="395215"/>
                  </a:lnTo>
                  <a:lnTo>
                    <a:pt x="5441" y="373203"/>
                  </a:lnTo>
                  <a:lnTo>
                    <a:pt x="0" y="346246"/>
                  </a:lnTo>
                  <a:lnTo>
                    <a:pt x="0" y="69252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3586229" y="2576502"/>
            <a:ext cx="377444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178038"/>
                </a:solidFill>
                <a:latin typeface="Courier New" panose="02070409020205090404"/>
                <a:cs typeface="Courier New" panose="02070409020205090404"/>
              </a:rPr>
              <a:t>python -m venv &lt;directory&gt;</a:t>
            </a:r>
            <a:endParaRPr sz="1200" b="1" dirty="0">
              <a:solidFill>
                <a:srgbClr val="178038"/>
              </a:solidFill>
              <a:latin typeface="Courier New" panose="02070409020205090404"/>
              <a:cs typeface="Courier New" panose="02070409020205090404"/>
            </a:endParaRPr>
          </a:p>
        </p:txBody>
      </p:sp>
      <p:sp>
        <p:nvSpPr>
          <p:cNvPr id="10" name="object 7"/>
          <p:cNvSpPr txBox="1"/>
          <p:nvPr/>
        </p:nvSpPr>
        <p:spPr>
          <a:xfrm>
            <a:off x="3432474" y="1395553"/>
            <a:ext cx="4079875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7030" algn="l"/>
              </a:tabLst>
            </a:pPr>
            <a:r>
              <a:rPr lang="en-US" altLang="en-US" sz="1200" spc="-25" dirty="0">
                <a:solidFill>
                  <a:srgbClr val="171C1F"/>
                </a:solidFill>
                <a:latin typeface="Verdana" panose="020B0804030504040204"/>
                <a:cs typeface="Verdana" panose="020B0804030504040204"/>
              </a:rPr>
              <a:t>2</a:t>
            </a:r>
            <a:r>
              <a:rPr sz="1200" spc="-25" dirty="0">
                <a:solidFill>
                  <a:srgbClr val="171C1F"/>
                </a:solidFill>
                <a:latin typeface="Verdana" panose="020B0804030504040204"/>
                <a:cs typeface="Verdana" panose="020B0804030504040204"/>
              </a:rPr>
              <a:t>)</a:t>
            </a:r>
            <a:r>
              <a:rPr sz="1200" dirty="0">
                <a:solidFill>
                  <a:srgbClr val="171C1F"/>
                </a:solidFill>
                <a:latin typeface="Verdana" panose="020B0804030504040204"/>
                <a:cs typeface="Verdana" panose="020B0804030504040204"/>
              </a:rPr>
              <a:t>	</a:t>
            </a:r>
            <a:r>
              <a:rPr lang="en-US" altLang="en-US" sz="1200" spc="-40" dirty="0">
                <a:solidFill>
                  <a:srgbClr val="171C1F"/>
                </a:solidFill>
                <a:latin typeface="Verdana" panose="020B0804030504040204"/>
                <a:cs typeface="Verdana" panose="020B0804030504040204"/>
              </a:rPr>
              <a:t>Download &amp; Install Python version 3.7</a:t>
            </a:r>
            <a:endParaRPr lang="en-US" altLang="en-US" sz="1200">
              <a:latin typeface="Verdana" panose="020B0804030504040204"/>
              <a:cs typeface="Verdana" panose="020B0804030504040204"/>
            </a:endParaRPr>
          </a:p>
        </p:txBody>
      </p:sp>
      <p:sp>
        <p:nvSpPr>
          <p:cNvPr id="12" name="object 7"/>
          <p:cNvSpPr txBox="1"/>
          <p:nvPr/>
        </p:nvSpPr>
        <p:spPr>
          <a:xfrm>
            <a:off x="3432474" y="1723213"/>
            <a:ext cx="4079875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7030" algn="l"/>
              </a:tabLst>
            </a:pPr>
            <a:r>
              <a:rPr lang="en-US" altLang="en-US" sz="1200" spc="-25" dirty="0">
                <a:solidFill>
                  <a:srgbClr val="171C1F"/>
                </a:solidFill>
                <a:latin typeface="Verdana" panose="020B0804030504040204"/>
                <a:cs typeface="Verdana" panose="020B0804030504040204"/>
              </a:rPr>
              <a:t>3</a:t>
            </a:r>
            <a:r>
              <a:rPr sz="1200" spc="-25" dirty="0">
                <a:solidFill>
                  <a:srgbClr val="171C1F"/>
                </a:solidFill>
                <a:latin typeface="Verdana" panose="020B0804030504040204"/>
                <a:cs typeface="Verdana" panose="020B0804030504040204"/>
              </a:rPr>
              <a:t>)</a:t>
            </a:r>
            <a:r>
              <a:rPr sz="1200" dirty="0">
                <a:solidFill>
                  <a:srgbClr val="171C1F"/>
                </a:solidFill>
                <a:latin typeface="Verdana" panose="020B0804030504040204"/>
                <a:cs typeface="Verdana" panose="020B0804030504040204"/>
              </a:rPr>
              <a:t>	</a:t>
            </a:r>
            <a:r>
              <a:rPr lang="en-US" altLang="en-US" sz="1200" spc="-40" dirty="0">
                <a:solidFill>
                  <a:srgbClr val="171C1F"/>
                </a:solidFill>
                <a:latin typeface="Verdana" panose="020B0804030504040204"/>
                <a:cs typeface="Verdana" panose="020B0804030504040204"/>
              </a:rPr>
              <a:t>Download &amp; Install Postgres version 12 or 13</a:t>
            </a:r>
            <a:endParaRPr lang="en-US" altLang="en-US" sz="1200">
              <a:latin typeface="Verdana" panose="020B0804030504040204"/>
              <a:cs typeface="Verdana" panose="020B0804030504040204"/>
            </a:endParaRPr>
          </a:p>
        </p:txBody>
      </p:sp>
      <p:sp>
        <p:nvSpPr>
          <p:cNvPr id="19" name="object 7"/>
          <p:cNvSpPr txBox="1"/>
          <p:nvPr/>
        </p:nvSpPr>
        <p:spPr>
          <a:xfrm>
            <a:off x="3432474" y="2077543"/>
            <a:ext cx="4079875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7030" algn="l"/>
              </a:tabLst>
            </a:pPr>
            <a:r>
              <a:rPr lang="en-US" altLang="en-US" sz="1200" spc="-25" dirty="0">
                <a:solidFill>
                  <a:srgbClr val="171C1F"/>
                </a:solidFill>
                <a:latin typeface="Verdana" panose="020B0804030504040204"/>
                <a:cs typeface="Verdana" panose="020B0804030504040204"/>
              </a:rPr>
              <a:t>4</a:t>
            </a:r>
            <a:r>
              <a:rPr sz="1200" spc="-25" dirty="0">
                <a:solidFill>
                  <a:srgbClr val="171C1F"/>
                </a:solidFill>
                <a:latin typeface="Verdana" panose="020B0804030504040204"/>
                <a:cs typeface="Verdana" panose="020B0804030504040204"/>
              </a:rPr>
              <a:t>)</a:t>
            </a:r>
            <a:r>
              <a:rPr sz="1200" dirty="0">
                <a:solidFill>
                  <a:srgbClr val="171C1F"/>
                </a:solidFill>
                <a:latin typeface="Verdana" panose="020B0804030504040204"/>
                <a:cs typeface="Verdana" panose="020B0804030504040204"/>
              </a:rPr>
              <a:t>	</a:t>
            </a:r>
            <a:r>
              <a:rPr lang="en-US" altLang="en-US" sz="1200" spc="-40" dirty="0">
                <a:solidFill>
                  <a:srgbClr val="171C1F"/>
                </a:solidFill>
                <a:latin typeface="Verdana" panose="020B0804030504040204"/>
                <a:cs typeface="Verdana" panose="020B0804030504040204"/>
              </a:rPr>
              <a:t>Create/Active virtualenv Python</a:t>
            </a:r>
            <a:endParaRPr lang="en-US" altLang="en-US" sz="1200" spc="-40" dirty="0">
              <a:solidFill>
                <a:srgbClr val="171C1F"/>
              </a:solidFill>
              <a:latin typeface="Verdana" panose="020B0804030504040204"/>
              <a:cs typeface="Verdana" panose="020B0804030504040204"/>
            </a:endParaRPr>
          </a:p>
        </p:txBody>
      </p:sp>
      <p:grpSp>
        <p:nvGrpSpPr>
          <p:cNvPr id="21" name="object 14"/>
          <p:cNvGrpSpPr/>
          <p:nvPr/>
        </p:nvGrpSpPr>
        <p:grpSpPr>
          <a:xfrm>
            <a:off x="3433177" y="2977332"/>
            <a:ext cx="4439920" cy="568325"/>
            <a:chOff x="3553192" y="1459047"/>
            <a:chExt cx="4439920" cy="568325"/>
          </a:xfrm>
        </p:grpSpPr>
        <p:pic>
          <p:nvPicPr>
            <p:cNvPr id="22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53192" y="1459047"/>
              <a:ext cx="4439691" cy="567898"/>
            </a:xfrm>
            <a:prstGeom prst="rect">
              <a:avLst/>
            </a:prstGeom>
          </p:spPr>
        </p:pic>
        <p:sp>
          <p:nvSpPr>
            <p:cNvPr id="23" name="object 16"/>
            <p:cNvSpPr/>
            <p:nvPr/>
          </p:nvSpPr>
          <p:spPr>
            <a:xfrm>
              <a:off x="3629392" y="1516196"/>
              <a:ext cx="4287520" cy="415925"/>
            </a:xfrm>
            <a:custGeom>
              <a:avLst/>
              <a:gdLst/>
              <a:ahLst/>
              <a:cxnLst/>
              <a:rect l="l" t="t" r="r" b="b"/>
              <a:pathLst>
                <a:path w="4287520" h="415925">
                  <a:moveTo>
                    <a:pt x="4218041" y="415499"/>
                  </a:moveTo>
                  <a:lnTo>
                    <a:pt x="69249" y="415499"/>
                  </a:lnTo>
                  <a:lnTo>
                    <a:pt x="42292" y="410057"/>
                  </a:lnTo>
                  <a:lnTo>
                    <a:pt x="20281" y="395215"/>
                  </a:lnTo>
                  <a:lnTo>
                    <a:pt x="5441" y="373203"/>
                  </a:lnTo>
                  <a:lnTo>
                    <a:pt x="0" y="346246"/>
                  </a:lnTo>
                  <a:lnTo>
                    <a:pt x="0" y="69252"/>
                  </a:lnTo>
                  <a:lnTo>
                    <a:pt x="5441" y="42296"/>
                  </a:lnTo>
                  <a:lnTo>
                    <a:pt x="20282" y="20282"/>
                  </a:lnTo>
                  <a:lnTo>
                    <a:pt x="42292" y="5442"/>
                  </a:lnTo>
                  <a:lnTo>
                    <a:pt x="69249" y="0"/>
                  </a:lnTo>
                  <a:lnTo>
                    <a:pt x="4218041" y="0"/>
                  </a:lnTo>
                  <a:lnTo>
                    <a:pt x="4256463" y="11634"/>
                  </a:lnTo>
                  <a:lnTo>
                    <a:pt x="4282019" y="42749"/>
                  </a:lnTo>
                  <a:lnTo>
                    <a:pt x="4287291" y="69252"/>
                  </a:lnTo>
                  <a:lnTo>
                    <a:pt x="4287291" y="346246"/>
                  </a:lnTo>
                  <a:lnTo>
                    <a:pt x="4281850" y="373203"/>
                  </a:lnTo>
                  <a:lnTo>
                    <a:pt x="4267010" y="395215"/>
                  </a:lnTo>
                  <a:lnTo>
                    <a:pt x="4244998" y="410057"/>
                  </a:lnTo>
                  <a:lnTo>
                    <a:pt x="4218041" y="415499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p/>
          </p:txBody>
        </p:sp>
        <p:sp>
          <p:nvSpPr>
            <p:cNvPr id="24" name="object 17"/>
            <p:cNvSpPr/>
            <p:nvPr/>
          </p:nvSpPr>
          <p:spPr>
            <a:xfrm>
              <a:off x="3629392" y="1516196"/>
              <a:ext cx="4287520" cy="415925"/>
            </a:xfrm>
            <a:custGeom>
              <a:avLst/>
              <a:gdLst/>
              <a:ahLst/>
              <a:cxnLst/>
              <a:rect l="l" t="t" r="r" b="b"/>
              <a:pathLst>
                <a:path w="4287520" h="415925">
                  <a:moveTo>
                    <a:pt x="0" y="69252"/>
                  </a:moveTo>
                  <a:lnTo>
                    <a:pt x="5441" y="42296"/>
                  </a:lnTo>
                  <a:lnTo>
                    <a:pt x="20281" y="20283"/>
                  </a:lnTo>
                  <a:lnTo>
                    <a:pt x="42292" y="5442"/>
                  </a:lnTo>
                  <a:lnTo>
                    <a:pt x="69249" y="0"/>
                  </a:lnTo>
                  <a:lnTo>
                    <a:pt x="4218041" y="0"/>
                  </a:lnTo>
                  <a:lnTo>
                    <a:pt x="4256463" y="11634"/>
                  </a:lnTo>
                  <a:lnTo>
                    <a:pt x="4282019" y="42749"/>
                  </a:lnTo>
                  <a:lnTo>
                    <a:pt x="4287291" y="69252"/>
                  </a:lnTo>
                  <a:lnTo>
                    <a:pt x="4287291" y="346246"/>
                  </a:lnTo>
                  <a:lnTo>
                    <a:pt x="4281849" y="373203"/>
                  </a:lnTo>
                  <a:lnTo>
                    <a:pt x="4267010" y="395215"/>
                  </a:lnTo>
                  <a:lnTo>
                    <a:pt x="4244998" y="410057"/>
                  </a:lnTo>
                  <a:lnTo>
                    <a:pt x="4218041" y="415499"/>
                  </a:lnTo>
                  <a:lnTo>
                    <a:pt x="69249" y="415499"/>
                  </a:lnTo>
                  <a:lnTo>
                    <a:pt x="42292" y="410057"/>
                  </a:lnTo>
                  <a:lnTo>
                    <a:pt x="20281" y="395215"/>
                  </a:lnTo>
                  <a:lnTo>
                    <a:pt x="5441" y="373203"/>
                  </a:lnTo>
                  <a:lnTo>
                    <a:pt x="0" y="346246"/>
                  </a:lnTo>
                  <a:lnTo>
                    <a:pt x="0" y="69252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</p:grpSp>
      <p:sp>
        <p:nvSpPr>
          <p:cNvPr id="25" name="object 18"/>
          <p:cNvSpPr txBox="1"/>
          <p:nvPr/>
        </p:nvSpPr>
        <p:spPr>
          <a:xfrm>
            <a:off x="3586229" y="3144827"/>
            <a:ext cx="377444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178038"/>
                </a:solidFill>
                <a:latin typeface="Courier New" panose="02070409020205090404"/>
                <a:cs typeface="Courier New" panose="02070409020205090404"/>
              </a:rPr>
              <a:t>source </a:t>
            </a:r>
            <a:r>
              <a:rPr sz="1200" b="1" dirty="0">
                <a:solidFill>
                  <a:srgbClr val="178038"/>
                </a:solidFill>
                <a:latin typeface="Courier New" panose="02070409020205090404"/>
                <a:cs typeface="Courier New" panose="02070409020205090404"/>
                <a:sym typeface="+mn-ea"/>
              </a:rPr>
              <a:t>&lt;directory&gt;</a:t>
            </a:r>
            <a:r>
              <a:rPr sz="1200" b="1" dirty="0">
                <a:solidFill>
                  <a:srgbClr val="178038"/>
                </a:solidFill>
                <a:latin typeface="Courier New" panose="02070409020205090404"/>
                <a:cs typeface="Courier New" panose="02070409020205090404"/>
              </a:rPr>
              <a:t>/bin/activate</a:t>
            </a:r>
            <a:endParaRPr sz="1200" b="1" dirty="0">
              <a:solidFill>
                <a:srgbClr val="178038"/>
              </a:solidFill>
              <a:latin typeface="Courier New" panose="02070409020205090404"/>
              <a:cs typeface="Courier New" panose="02070409020205090404"/>
            </a:endParaRPr>
          </a:p>
        </p:txBody>
      </p:sp>
      <p:sp>
        <p:nvSpPr>
          <p:cNvPr id="26" name="object 7"/>
          <p:cNvSpPr txBox="1"/>
          <p:nvPr/>
        </p:nvSpPr>
        <p:spPr>
          <a:xfrm>
            <a:off x="3433744" y="3685998"/>
            <a:ext cx="4079875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7030" algn="l"/>
              </a:tabLst>
            </a:pPr>
            <a:r>
              <a:rPr lang="en-US" altLang="en-US" sz="1200" spc="-25" dirty="0">
                <a:solidFill>
                  <a:srgbClr val="171C1F"/>
                </a:solidFill>
                <a:latin typeface="Verdana" panose="020B0804030504040204"/>
                <a:cs typeface="Verdana" panose="020B0804030504040204"/>
              </a:rPr>
              <a:t>5</a:t>
            </a:r>
            <a:r>
              <a:rPr sz="1200" spc="-25" dirty="0">
                <a:solidFill>
                  <a:srgbClr val="171C1F"/>
                </a:solidFill>
                <a:latin typeface="Verdana" panose="020B0804030504040204"/>
                <a:cs typeface="Verdana" panose="020B0804030504040204"/>
              </a:rPr>
              <a:t>)</a:t>
            </a:r>
            <a:r>
              <a:rPr sz="1200" dirty="0">
                <a:solidFill>
                  <a:srgbClr val="171C1F"/>
                </a:solidFill>
                <a:latin typeface="Verdana" panose="020B0804030504040204"/>
                <a:cs typeface="Verdana" panose="020B0804030504040204"/>
              </a:rPr>
              <a:t>	</a:t>
            </a:r>
            <a:r>
              <a:rPr lang="en-US" altLang="en-US" sz="1200" dirty="0">
                <a:solidFill>
                  <a:srgbClr val="171C1F"/>
                </a:solidFill>
                <a:latin typeface="Verdana" panose="020B0804030504040204"/>
                <a:cs typeface="Verdana" panose="020B0804030504040204"/>
              </a:rPr>
              <a:t>Install library Python</a:t>
            </a:r>
            <a:endParaRPr lang="en-US" altLang="en-US" sz="1200" spc="-40" dirty="0">
              <a:solidFill>
                <a:srgbClr val="171C1F"/>
              </a:solidFill>
              <a:latin typeface="Verdana" panose="020B0804030504040204"/>
              <a:cs typeface="Verdana" panose="020B0804030504040204"/>
            </a:endParaRPr>
          </a:p>
        </p:txBody>
      </p:sp>
      <p:grpSp>
        <p:nvGrpSpPr>
          <p:cNvPr id="27" name="object 14"/>
          <p:cNvGrpSpPr/>
          <p:nvPr/>
        </p:nvGrpSpPr>
        <p:grpSpPr>
          <a:xfrm>
            <a:off x="3433177" y="3951422"/>
            <a:ext cx="4439920" cy="568325"/>
            <a:chOff x="3553192" y="1459047"/>
            <a:chExt cx="4439920" cy="568325"/>
          </a:xfrm>
        </p:grpSpPr>
        <p:pic>
          <p:nvPicPr>
            <p:cNvPr id="28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53192" y="1459047"/>
              <a:ext cx="4439691" cy="567898"/>
            </a:xfrm>
            <a:prstGeom prst="rect">
              <a:avLst/>
            </a:prstGeom>
          </p:spPr>
        </p:pic>
        <p:sp>
          <p:nvSpPr>
            <p:cNvPr id="29" name="object 16"/>
            <p:cNvSpPr/>
            <p:nvPr/>
          </p:nvSpPr>
          <p:spPr>
            <a:xfrm>
              <a:off x="3629392" y="1516196"/>
              <a:ext cx="4287520" cy="415925"/>
            </a:xfrm>
            <a:custGeom>
              <a:avLst/>
              <a:gdLst/>
              <a:ahLst/>
              <a:cxnLst/>
              <a:rect l="l" t="t" r="r" b="b"/>
              <a:pathLst>
                <a:path w="4287520" h="415925">
                  <a:moveTo>
                    <a:pt x="4218041" y="415499"/>
                  </a:moveTo>
                  <a:lnTo>
                    <a:pt x="69249" y="415499"/>
                  </a:lnTo>
                  <a:lnTo>
                    <a:pt x="42292" y="410057"/>
                  </a:lnTo>
                  <a:lnTo>
                    <a:pt x="20281" y="395215"/>
                  </a:lnTo>
                  <a:lnTo>
                    <a:pt x="5441" y="373203"/>
                  </a:lnTo>
                  <a:lnTo>
                    <a:pt x="0" y="346246"/>
                  </a:lnTo>
                  <a:lnTo>
                    <a:pt x="0" y="69252"/>
                  </a:lnTo>
                  <a:lnTo>
                    <a:pt x="5441" y="42296"/>
                  </a:lnTo>
                  <a:lnTo>
                    <a:pt x="20282" y="20282"/>
                  </a:lnTo>
                  <a:lnTo>
                    <a:pt x="42292" y="5442"/>
                  </a:lnTo>
                  <a:lnTo>
                    <a:pt x="69249" y="0"/>
                  </a:lnTo>
                  <a:lnTo>
                    <a:pt x="4218041" y="0"/>
                  </a:lnTo>
                  <a:lnTo>
                    <a:pt x="4256463" y="11634"/>
                  </a:lnTo>
                  <a:lnTo>
                    <a:pt x="4282019" y="42749"/>
                  </a:lnTo>
                  <a:lnTo>
                    <a:pt x="4287291" y="69252"/>
                  </a:lnTo>
                  <a:lnTo>
                    <a:pt x="4287291" y="346246"/>
                  </a:lnTo>
                  <a:lnTo>
                    <a:pt x="4281850" y="373203"/>
                  </a:lnTo>
                  <a:lnTo>
                    <a:pt x="4267010" y="395215"/>
                  </a:lnTo>
                  <a:lnTo>
                    <a:pt x="4244998" y="410057"/>
                  </a:lnTo>
                  <a:lnTo>
                    <a:pt x="4218041" y="415499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p/>
          </p:txBody>
        </p:sp>
        <p:sp>
          <p:nvSpPr>
            <p:cNvPr id="30" name="object 17"/>
            <p:cNvSpPr/>
            <p:nvPr/>
          </p:nvSpPr>
          <p:spPr>
            <a:xfrm>
              <a:off x="3629392" y="1516196"/>
              <a:ext cx="4287520" cy="415925"/>
            </a:xfrm>
            <a:custGeom>
              <a:avLst/>
              <a:gdLst/>
              <a:ahLst/>
              <a:cxnLst/>
              <a:rect l="l" t="t" r="r" b="b"/>
              <a:pathLst>
                <a:path w="4287520" h="415925">
                  <a:moveTo>
                    <a:pt x="0" y="69252"/>
                  </a:moveTo>
                  <a:lnTo>
                    <a:pt x="5441" y="42296"/>
                  </a:lnTo>
                  <a:lnTo>
                    <a:pt x="20281" y="20283"/>
                  </a:lnTo>
                  <a:lnTo>
                    <a:pt x="42292" y="5442"/>
                  </a:lnTo>
                  <a:lnTo>
                    <a:pt x="69249" y="0"/>
                  </a:lnTo>
                  <a:lnTo>
                    <a:pt x="4218041" y="0"/>
                  </a:lnTo>
                  <a:lnTo>
                    <a:pt x="4256463" y="11634"/>
                  </a:lnTo>
                  <a:lnTo>
                    <a:pt x="4282019" y="42749"/>
                  </a:lnTo>
                  <a:lnTo>
                    <a:pt x="4287291" y="69252"/>
                  </a:lnTo>
                  <a:lnTo>
                    <a:pt x="4287291" y="346246"/>
                  </a:lnTo>
                  <a:lnTo>
                    <a:pt x="4281849" y="373203"/>
                  </a:lnTo>
                  <a:lnTo>
                    <a:pt x="4267010" y="395215"/>
                  </a:lnTo>
                  <a:lnTo>
                    <a:pt x="4244998" y="410057"/>
                  </a:lnTo>
                  <a:lnTo>
                    <a:pt x="4218041" y="415499"/>
                  </a:lnTo>
                  <a:lnTo>
                    <a:pt x="69249" y="415499"/>
                  </a:lnTo>
                  <a:lnTo>
                    <a:pt x="42292" y="410057"/>
                  </a:lnTo>
                  <a:lnTo>
                    <a:pt x="20281" y="395215"/>
                  </a:lnTo>
                  <a:lnTo>
                    <a:pt x="5441" y="373203"/>
                  </a:lnTo>
                  <a:lnTo>
                    <a:pt x="0" y="346246"/>
                  </a:lnTo>
                  <a:lnTo>
                    <a:pt x="0" y="69252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</p:grpSp>
      <p:sp>
        <p:nvSpPr>
          <p:cNvPr id="31" name="object 18"/>
          <p:cNvSpPr txBox="1"/>
          <p:nvPr/>
        </p:nvSpPr>
        <p:spPr>
          <a:xfrm>
            <a:off x="3586229" y="4118282"/>
            <a:ext cx="377444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en-US" sz="1200" b="1" dirty="0">
                <a:solidFill>
                  <a:srgbClr val="178038"/>
                </a:solidFill>
                <a:latin typeface="Courier New" panose="02070409020205090404"/>
                <a:cs typeface="Courier New" panose="02070409020205090404"/>
              </a:rPr>
              <a:t>pip3 install -r requirements.txt</a:t>
            </a:r>
            <a:endParaRPr lang="en-US" altLang="en-US" sz="1200" b="1" dirty="0">
              <a:solidFill>
                <a:srgbClr val="178038"/>
              </a:solidFill>
              <a:latin typeface="Courier New" panose="02070409020205090404"/>
              <a:cs typeface="Courier New" panose="02070409020205090404"/>
            </a:endParaRPr>
          </a:p>
        </p:txBody>
      </p:sp>
      <p:sp>
        <p:nvSpPr>
          <p:cNvPr id="32" name="object 7"/>
          <p:cNvSpPr txBox="1"/>
          <p:nvPr/>
        </p:nvSpPr>
        <p:spPr>
          <a:xfrm>
            <a:off x="3433744" y="4649293"/>
            <a:ext cx="4079875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7030" algn="l"/>
              </a:tabLst>
            </a:pPr>
            <a:r>
              <a:rPr lang="en-US" altLang="en-US" sz="1200" spc="-25" dirty="0">
                <a:solidFill>
                  <a:srgbClr val="171C1F"/>
                </a:solidFill>
                <a:latin typeface="Verdana" panose="020B0804030504040204"/>
                <a:cs typeface="Verdana" panose="020B0804030504040204"/>
              </a:rPr>
              <a:t>6</a:t>
            </a:r>
            <a:r>
              <a:rPr sz="1200" spc="-25" dirty="0">
                <a:solidFill>
                  <a:srgbClr val="171C1F"/>
                </a:solidFill>
                <a:latin typeface="Verdana" panose="020B0804030504040204"/>
                <a:cs typeface="Verdana" panose="020B0804030504040204"/>
              </a:rPr>
              <a:t>)</a:t>
            </a:r>
            <a:r>
              <a:rPr sz="1200" dirty="0">
                <a:solidFill>
                  <a:srgbClr val="171C1F"/>
                </a:solidFill>
                <a:latin typeface="Verdana" panose="020B0804030504040204"/>
                <a:cs typeface="Verdana" panose="020B0804030504040204"/>
              </a:rPr>
              <a:t>	</a:t>
            </a:r>
            <a:r>
              <a:rPr lang="en-US" altLang="en-US" sz="1200" dirty="0">
                <a:solidFill>
                  <a:srgbClr val="171C1F"/>
                </a:solidFill>
                <a:latin typeface="Verdana" panose="020B0804030504040204"/>
                <a:cs typeface="Verdana" panose="020B0804030504040204"/>
              </a:rPr>
              <a:t>Create config file and run odoo App</a:t>
            </a:r>
            <a:endParaRPr lang="en-US" altLang="en-US" sz="1200" spc="-40" dirty="0">
              <a:solidFill>
                <a:srgbClr val="171C1F"/>
              </a:solidFill>
              <a:latin typeface="Verdana" panose="020B0804030504040204"/>
              <a:cs typeface="Verdana" panose="020B080403050404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219943" y="2000170"/>
            <a:ext cx="2312570" cy="5678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xfrm>
            <a:off x="2258060" y="1631950"/>
            <a:ext cx="4627245" cy="935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>
                <a:sym typeface="+mn-ea"/>
              </a:rPr>
              <a:t>Introduction </a:t>
            </a:r>
            <a:endParaRPr sz="6000"/>
          </a:p>
        </p:txBody>
      </p:sp>
      <p:sp>
        <p:nvSpPr>
          <p:cNvPr id="9" name="object 9"/>
          <p:cNvSpPr txBox="1"/>
          <p:nvPr/>
        </p:nvSpPr>
        <p:spPr>
          <a:xfrm>
            <a:off x="844185" y="711696"/>
            <a:ext cx="542290" cy="135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30" dirty="0">
                <a:solidFill>
                  <a:srgbClr val="FFFFFF"/>
                </a:solidFill>
                <a:latin typeface="Verdana" panose="020B0804030504040204"/>
                <a:cs typeface="Verdana" panose="020B0804030504040204"/>
              </a:rPr>
              <a:t>PATERS</a:t>
            </a:r>
            <a:endParaRPr sz="800">
              <a:latin typeface="Verdana" panose="020B0804030504040204"/>
              <a:cs typeface="Verdana" panose="020B080403050404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071366" y="1445974"/>
            <a:ext cx="266999" cy="2669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516880" y="1176655"/>
            <a:ext cx="2942590" cy="2228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 panose="020B0804030504040204"/>
                <a:cs typeface="Verdana" panose="020B0804030504040204"/>
              </a:rPr>
              <a:t>Odoo (formerly known as OpenERP) is one of the open source ERP software, integrating many basic applications and modules such as CRM, POS, HRM, WMS... into a single software.</a:t>
            </a:r>
            <a:endParaRPr sz="1800" dirty="0">
              <a:latin typeface="Verdana" panose="020B0804030504040204"/>
              <a:cs typeface="Verdana" panose="020B08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071366" y="2145735"/>
            <a:ext cx="266999" cy="266999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874" y="639023"/>
            <a:ext cx="750260" cy="37049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29696" y="361299"/>
            <a:ext cx="916073" cy="201524"/>
          </a:xfrm>
          <a:prstGeom prst="rect">
            <a:avLst/>
          </a:prstGeom>
        </p:spPr>
      </p:pic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182245" y="133985"/>
            <a:ext cx="3971290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dirty="0">
                <a:latin typeface="Arial Bold" panose="020B0604020202090204" charset="0"/>
                <a:cs typeface="Arial Bold" panose="020B0604020202090204" charset="0"/>
              </a:rPr>
              <a:t>What is Odoo</a:t>
            </a:r>
            <a:endParaRPr i="0" dirty="0">
              <a:latin typeface="Arial Bold" panose="020B0604020202090204" charset="0"/>
              <a:cs typeface="Arial Bold" panose="020B060402020209020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75" y="1176655"/>
            <a:ext cx="4717415" cy="31642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15" y="1655445"/>
            <a:ext cx="9101455" cy="3412490"/>
          </a:xfrm>
          <a:prstGeom prst="rect">
            <a:avLst/>
          </a:prstGeom>
        </p:spPr>
      </p:pic>
      <p:pic>
        <p:nvPicPr>
          <p:cNvPr id="33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874" y="639023"/>
            <a:ext cx="750260" cy="37049"/>
          </a:xfrm>
          <a:prstGeom prst="rect">
            <a:avLst/>
          </a:prstGeom>
        </p:spPr>
      </p:pic>
      <p:pic>
        <p:nvPicPr>
          <p:cNvPr id="34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29696" y="361299"/>
            <a:ext cx="916073" cy="201524"/>
          </a:xfrm>
          <a:prstGeom prst="rect">
            <a:avLst/>
          </a:prstGeom>
        </p:spPr>
      </p:pic>
      <p:sp>
        <p:nvSpPr>
          <p:cNvPr id="35" name="object 27"/>
          <p:cNvSpPr txBox="1">
            <a:spLocks noGrp="1"/>
          </p:cNvSpPr>
          <p:nvPr>
            <p:ph type="title"/>
          </p:nvPr>
        </p:nvSpPr>
        <p:spPr>
          <a:xfrm>
            <a:off x="182245" y="146685"/>
            <a:ext cx="3971290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dirty="0">
                <a:latin typeface="Arial Bold" panose="020B0604020202090204" charset="0"/>
                <a:cs typeface="Arial Bold" panose="020B0604020202090204" charset="0"/>
              </a:rPr>
              <a:t>What is Odoo</a:t>
            </a:r>
            <a:endParaRPr i="0" dirty="0">
              <a:latin typeface="Arial Bold" panose="020B0604020202090204" charset="0"/>
              <a:cs typeface="Arial Bold" panose="020B060402020209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0685" y="1252855"/>
            <a:ext cx="5271135" cy="3865245"/>
          </a:xfrm>
          <a:prstGeom prst="rect">
            <a:avLst/>
          </a:prstGeom>
        </p:spPr>
      </p:pic>
      <p:pic>
        <p:nvPicPr>
          <p:cNvPr id="29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874" y="639023"/>
            <a:ext cx="750260" cy="37049"/>
          </a:xfrm>
          <a:prstGeom prst="rect">
            <a:avLst/>
          </a:prstGeom>
        </p:spPr>
      </p:pic>
      <p:pic>
        <p:nvPicPr>
          <p:cNvPr id="30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29696" y="361299"/>
            <a:ext cx="916073" cy="201524"/>
          </a:xfrm>
          <a:prstGeom prst="rect">
            <a:avLst/>
          </a:prstGeom>
        </p:spPr>
      </p:pic>
      <p:sp>
        <p:nvSpPr>
          <p:cNvPr id="31" name="object 27"/>
          <p:cNvSpPr txBox="1">
            <a:spLocks noGrp="1"/>
          </p:cNvSpPr>
          <p:nvPr>
            <p:ph type="title"/>
          </p:nvPr>
        </p:nvSpPr>
        <p:spPr>
          <a:xfrm>
            <a:off x="182245" y="133985"/>
            <a:ext cx="3971290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dirty="0">
                <a:latin typeface="Arial Bold" panose="020B0604020202090204" charset="0"/>
                <a:cs typeface="Arial Bold" panose="020B0604020202090204" charset="0"/>
              </a:rPr>
              <a:t>What is Odoo</a:t>
            </a:r>
            <a:endParaRPr i="0" dirty="0">
              <a:latin typeface="Arial Bold" panose="020B0604020202090204" charset="0"/>
              <a:cs typeface="Arial Bold" panose="020B060402020209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object 2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74874" y="639023"/>
            <a:ext cx="750260" cy="37049"/>
          </a:xfrm>
          <a:prstGeom prst="rect">
            <a:avLst/>
          </a:prstGeom>
        </p:spPr>
      </p:pic>
      <p:pic>
        <p:nvPicPr>
          <p:cNvPr id="30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9696" y="361299"/>
            <a:ext cx="916073" cy="201524"/>
          </a:xfrm>
          <a:prstGeom prst="rect">
            <a:avLst/>
          </a:prstGeom>
        </p:spPr>
      </p:pic>
      <p:sp>
        <p:nvSpPr>
          <p:cNvPr id="31" name="object 27"/>
          <p:cNvSpPr txBox="1">
            <a:spLocks noGrp="1"/>
          </p:cNvSpPr>
          <p:nvPr>
            <p:ph type="title"/>
          </p:nvPr>
        </p:nvSpPr>
        <p:spPr>
          <a:xfrm>
            <a:off x="182245" y="133985"/>
            <a:ext cx="3971290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dirty="0">
                <a:latin typeface="Arial Bold" panose="020B0604020202090204" charset="0"/>
                <a:cs typeface="Arial Bold" panose="020B0604020202090204" charset="0"/>
              </a:rPr>
              <a:t>What is Odoo</a:t>
            </a:r>
            <a:endParaRPr i="0" dirty="0">
              <a:latin typeface="Arial Bold" panose="020B0604020202090204" charset="0"/>
              <a:cs typeface="Arial Bold" panose="020B060402020209020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45" y="978535"/>
            <a:ext cx="4768215" cy="2495550"/>
          </a:xfrm>
          <a:prstGeom prst="rect">
            <a:avLst/>
          </a:prstGeom>
        </p:spPr>
      </p:pic>
      <p:sp>
        <p:nvSpPr>
          <p:cNvPr id="27" name="Text Box 26"/>
          <p:cNvSpPr txBox="1"/>
          <p:nvPr/>
        </p:nvSpPr>
        <p:spPr>
          <a:xfrm>
            <a:off x="3912870" y="3576955"/>
            <a:ext cx="31330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 i="1">
                <a:solidFill>
                  <a:srgbClr val="0070C0"/>
                </a:solidFill>
                <a:latin typeface="Arial Bold Italic" panose="020B0604020202090204" charset="0"/>
                <a:cs typeface="Arial Bold Italic" panose="020B0604020202090204" charset="0"/>
              </a:rPr>
              <a:t>https://runbot.odoo.com</a:t>
            </a:r>
            <a:endParaRPr lang="en-US" b="1" i="1">
              <a:solidFill>
                <a:srgbClr val="0070C0"/>
              </a:solidFill>
              <a:latin typeface="Arial Bold Italic" panose="020B0604020202090204" charset="0"/>
              <a:cs typeface="Arial Bold Italic" panose="020B060402020209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object 2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74874" y="639023"/>
            <a:ext cx="750260" cy="37049"/>
          </a:xfrm>
          <a:prstGeom prst="rect">
            <a:avLst/>
          </a:prstGeom>
        </p:spPr>
      </p:pic>
      <p:pic>
        <p:nvPicPr>
          <p:cNvPr id="30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9696" y="361299"/>
            <a:ext cx="916073" cy="201524"/>
          </a:xfrm>
          <a:prstGeom prst="rect">
            <a:avLst/>
          </a:prstGeom>
        </p:spPr>
      </p:pic>
      <p:sp>
        <p:nvSpPr>
          <p:cNvPr id="31" name="object 27"/>
          <p:cNvSpPr txBox="1">
            <a:spLocks noGrp="1"/>
          </p:cNvSpPr>
          <p:nvPr>
            <p:ph type="title"/>
          </p:nvPr>
        </p:nvSpPr>
        <p:spPr>
          <a:xfrm>
            <a:off x="182245" y="133985"/>
            <a:ext cx="3971290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dirty="0">
                <a:latin typeface="Arial Bold" panose="020B0604020202090204" charset="0"/>
                <a:cs typeface="Arial Bold" panose="020B0604020202090204" charset="0"/>
              </a:rPr>
              <a:t>What is Odoo</a:t>
            </a:r>
            <a:endParaRPr i="0" dirty="0">
              <a:latin typeface="Arial Bold" panose="020B0604020202090204" charset="0"/>
              <a:cs typeface="Arial Bold" panose="020B0604020202090204" charset="0"/>
            </a:endParaRPr>
          </a:p>
        </p:txBody>
      </p:sp>
      <p:pic>
        <p:nvPicPr>
          <p:cNvPr id="2" name="Picture 1" descr="Screen Shot 2024-10-14 at 11.38.58 A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55" y="869315"/>
            <a:ext cx="6119495" cy="354774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016500" y="4535170"/>
            <a:ext cx="38411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 i="1">
                <a:solidFill>
                  <a:srgbClr val="0070C0"/>
                </a:solidFill>
                <a:latin typeface="Arial Bold Italic" panose="020B0604020202090204" charset="0"/>
                <a:cs typeface="Arial Bold Italic" panose="020B0604020202090204" charset="0"/>
              </a:rPr>
              <a:t>https://www.odoo.com/forum</a:t>
            </a:r>
            <a:endParaRPr lang="en-US" b="1" i="1">
              <a:solidFill>
                <a:srgbClr val="0070C0"/>
              </a:solidFill>
              <a:latin typeface="Arial Bold Italic" panose="020B0604020202090204" charset="0"/>
              <a:cs typeface="Arial Bold Italic" panose="020B060402020209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219943" y="2000170"/>
            <a:ext cx="2312570" cy="5678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xfrm>
            <a:off x="3220085" y="1631950"/>
            <a:ext cx="2540635" cy="935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000">
                <a:sym typeface="+mn-ea"/>
              </a:rPr>
              <a:t>Install</a:t>
            </a:r>
            <a:endParaRPr sz="6000"/>
          </a:p>
        </p:txBody>
      </p:sp>
      <p:sp>
        <p:nvSpPr>
          <p:cNvPr id="9" name="object 9"/>
          <p:cNvSpPr txBox="1"/>
          <p:nvPr/>
        </p:nvSpPr>
        <p:spPr>
          <a:xfrm>
            <a:off x="844185" y="711696"/>
            <a:ext cx="542290" cy="135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30" dirty="0">
                <a:solidFill>
                  <a:srgbClr val="FFFFFF"/>
                </a:solidFill>
                <a:latin typeface="Verdana" panose="020B0804030504040204"/>
                <a:cs typeface="Verdana" panose="020B0804030504040204"/>
              </a:rPr>
              <a:t>PATERS</a:t>
            </a:r>
            <a:endParaRPr sz="800">
              <a:latin typeface="Verdana" panose="020B0804030504040204"/>
              <a:cs typeface="Verdana" panose="020B080403050404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0405" y="1280795"/>
            <a:ext cx="4981575" cy="24917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1065</Words>
  <Application>WPS Presentation</Application>
  <PresentationFormat>On-screen Show (4:3)</PresentationFormat>
  <Paragraphs>75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0" baseType="lpstr">
      <vt:lpstr>Arial</vt:lpstr>
      <vt:lpstr>SimSun</vt:lpstr>
      <vt:lpstr>Wingdings</vt:lpstr>
      <vt:lpstr>Liberation Sans Narrow</vt:lpstr>
      <vt:lpstr>Thonburi</vt:lpstr>
      <vt:lpstr>Verdana</vt:lpstr>
      <vt:lpstr>Arial Bold</vt:lpstr>
      <vt:lpstr>Arial Bold Italic</vt:lpstr>
      <vt:lpstr>Courier New</vt:lpstr>
      <vt:lpstr>微软雅黑</vt:lpstr>
      <vt:lpstr>汉仪旗黑</vt:lpstr>
      <vt:lpstr>Arial Unicode MS</vt:lpstr>
      <vt:lpstr>Calibri</vt:lpstr>
      <vt:lpstr>Helvetica Neue</vt:lpstr>
      <vt:lpstr>宋体-简</vt:lpstr>
      <vt:lpstr>Office Theme</vt:lpstr>
      <vt:lpstr>Lession 1</vt:lpstr>
      <vt:lpstr>Introduction </vt:lpstr>
      <vt:lpstr>What is Odoo</vt:lpstr>
      <vt:lpstr>What is Odoo</vt:lpstr>
      <vt:lpstr>What is Odoo</vt:lpstr>
      <vt:lpstr>What is Odoo</vt:lpstr>
      <vt:lpstr>What is Odoo</vt:lpstr>
      <vt:lpstr>Install</vt:lpstr>
      <vt:lpstr>PowerPoint 演示文稿</vt:lpstr>
      <vt:lpstr>Source Odoo</vt:lpstr>
      <vt:lpstr>Python</vt:lpstr>
      <vt:lpstr>Postgres</vt:lpstr>
      <vt:lpstr>Build Odoo App</vt:lpstr>
      <vt:lpstr>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Lession 2</dc:title>
  <dc:creator/>
  <cp:lastModifiedBy>nhannguyen</cp:lastModifiedBy>
  <cp:revision>19</cp:revision>
  <dcterms:created xsi:type="dcterms:W3CDTF">2024-10-16T02:55:47Z</dcterms:created>
  <dcterms:modified xsi:type="dcterms:W3CDTF">2024-10-16T02:55:47Z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1900-01-00T00:00:00Z</vt:filetime>
  </property>
  <property fmtid="{D5CDD505-2E9C-101B-9397-08002B2CF9AE}" pid="4" name="Producer">
    <vt:lpwstr>3-Heights(TM) PDF Security Shell 4.8.25.2 (http://www.pdf-tools.com)</vt:lpwstr>
  </property>
  <property fmtid="{D5CDD505-2E9C-101B-9397-08002B2CF9AE}" pid="5" name="KSOProductBuildVer">
    <vt:lpwstr>1033-3.1.1.5096</vt:lpwstr>
  </property>
</Properties>
</file>